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13">
  <p:sldMasterIdLst>
    <p:sldMasterId id="2147483660" r:id="rId1"/>
    <p:sldMasterId id="2147483672" r:id="rId2"/>
    <p:sldMasterId id="2147483684" r:id="rId3"/>
  </p:sldMasterIdLst>
  <p:notesMasterIdLst>
    <p:notesMasterId r:id="rId46"/>
  </p:notesMasterIdLst>
  <p:sldIdLst>
    <p:sldId id="256" r:id="rId4"/>
    <p:sldId id="453" r:id="rId5"/>
    <p:sldId id="454" r:id="rId6"/>
    <p:sldId id="452" r:id="rId7"/>
    <p:sldId id="414" r:id="rId8"/>
    <p:sldId id="451" r:id="rId9"/>
    <p:sldId id="455" r:id="rId10"/>
    <p:sldId id="456" r:id="rId11"/>
    <p:sldId id="457" r:id="rId12"/>
    <p:sldId id="458" r:id="rId13"/>
    <p:sldId id="459" r:id="rId14"/>
    <p:sldId id="460" r:id="rId15"/>
    <p:sldId id="415" r:id="rId16"/>
    <p:sldId id="461" r:id="rId17"/>
    <p:sldId id="488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2" r:id="rId28"/>
    <p:sldId id="474" r:id="rId29"/>
    <p:sldId id="478" r:id="rId30"/>
    <p:sldId id="479" r:id="rId31"/>
    <p:sldId id="473" r:id="rId32"/>
    <p:sldId id="475" r:id="rId33"/>
    <p:sldId id="476" r:id="rId34"/>
    <p:sldId id="486" r:id="rId35"/>
    <p:sldId id="480" r:id="rId36"/>
    <p:sldId id="481" r:id="rId37"/>
    <p:sldId id="482" r:id="rId38"/>
    <p:sldId id="485" r:id="rId39"/>
    <p:sldId id="487" r:id="rId40"/>
    <p:sldId id="471" r:id="rId41"/>
    <p:sldId id="448" r:id="rId42"/>
    <p:sldId id="449" r:id="rId43"/>
    <p:sldId id="329" r:id="rId44"/>
    <p:sldId id="489" r:id="rId45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ambria Math" panose="02040503050406030204" pitchFamily="18" charset="0"/>
      <p:regular r:id="rId55"/>
    </p:embeddedFont>
    <p:embeddedFont>
      <p:font typeface="Franklin Gothic Book" panose="020B0503020102020204" pitchFamily="34" charset="0"/>
      <p:regular r:id="rId56"/>
      <p:italic r:id="rId57"/>
    </p:embeddedFont>
    <p:embeddedFont>
      <p:font typeface="Franklin Gothic Medium" panose="020B0603020102020204" pitchFamily="34" charset="0"/>
      <p:regular r:id="rId58"/>
      <p:italic r:id="rId59"/>
    </p:embeddedFont>
    <p:embeddedFont>
      <p:font typeface="Perpetua" panose="02020502060401020303" pitchFamily="18" charset="0"/>
      <p:regular r:id="rId60"/>
      <p:bold r:id="rId61"/>
      <p:italic r:id="rId62"/>
      <p:boldItalic r:id="rId63"/>
    </p:embeddedFont>
    <p:embeddedFont>
      <p:font typeface="Verdana" panose="020B0604030504040204" pitchFamily="34" charset="0"/>
      <p:regular r:id="rId64"/>
      <p:bold r:id="rId65"/>
      <p:italic r:id="rId66"/>
      <p:boldItalic r:id="rId67"/>
    </p:embeddedFont>
    <p:embeddedFont>
      <p:font typeface="Wingdings 2" panose="05020102010507070707" pitchFamily="18" charset="2"/>
      <p:regular r:id="rId68"/>
    </p:embeddedFont>
    <p:embeddedFont>
      <p:font typeface="微软雅黑" panose="020B0503020204020204" pitchFamily="34" charset="-122"/>
      <p:regular r:id="rId69"/>
      <p:bold r:id="rId70"/>
    </p:embeddedFont>
    <p:embeddedFont>
      <p:font typeface="幼圆" panose="02010509060101010101" pitchFamily="49" charset="-122"/>
      <p:regular r:id="rId71"/>
    </p:embeddedFont>
  </p:embeddedFontLst>
  <p:custDataLst>
    <p:tags r:id="rId7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089" autoAdjust="0"/>
  </p:normalViewPr>
  <p:slideViewPr>
    <p:cSldViewPr>
      <p:cViewPr varScale="1">
        <p:scale>
          <a:sx n="64" d="100"/>
          <a:sy n="64" d="100"/>
        </p:scale>
        <p:origin x="1377" y="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68" Type="http://schemas.openxmlformats.org/officeDocument/2006/relationships/font" Target="fonts/font22.fntdata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font" Target="fonts/font2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font" Target="fonts/font23.fntdata"/><Relationship Id="rId8" Type="http://schemas.openxmlformats.org/officeDocument/2006/relationships/slide" Target="slides/slide5.xml"/><Relationship Id="rId51" Type="http://schemas.openxmlformats.org/officeDocument/2006/relationships/font" Target="fonts/font5.fntdata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font" Target="fonts/font24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83DD-ABDB-4EB1-A726-EE72F71F6393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C750A-E720-45E3-B984-FED77418F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3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34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8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30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0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8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7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10/3/2019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689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10/3/2019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761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10/3/2019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10/3/2019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482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10/3/2019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55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10/3/2019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9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10/3/2019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1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10/3/2019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767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10/3/2019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1317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10/3/2019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8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10/3/2019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77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33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5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29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65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70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8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02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36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200E83E-3DDC-4057-BD42-0C3CE9F543F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10/3/2019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>
                <a:solidFill>
                  <a:srgbClr val="2F2F2F">
                    <a:lumMod val="75000"/>
                    <a:lumOff val="25000"/>
                  </a:srgbClr>
                </a:solidFill>
              </a:rPr>
              <a:t>2011/8/17</a:t>
            </a:r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F9C30EF-BED7-4227-AEDB-FD1CDC6CCC52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1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sysumatlab@163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8220;&#24184;&#36816;&#8221;&#23398;&#29983;&#25277;&#36873;&#22120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sysumatlab@163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sysumatlab@163.com" TargetMode="Externa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6400800" cy="1752600"/>
          </a:xfrm>
        </p:spPr>
        <p:txBody>
          <a:bodyPr/>
          <a:lstStyle/>
          <a:p>
            <a:endParaRPr lang="en-US" altLang="zh-CN" sz="2400" dirty="0"/>
          </a:p>
          <a:p>
            <a:r>
              <a:rPr lang="zh-CN" altLang="en-US" sz="2400" dirty="0"/>
              <a:t>李嘉</a:t>
            </a:r>
            <a:endParaRPr lang="en-US" altLang="zh-CN" sz="2400" dirty="0"/>
          </a:p>
          <a:p>
            <a:r>
              <a:rPr lang="zh-CN" altLang="en-US" sz="2400" b="1" dirty="0">
                <a:ea typeface="新細明體" pitchFamily="18" charset="-120"/>
              </a:rPr>
              <a:t>中山大学数学学院</a:t>
            </a:r>
            <a:endParaRPr lang="en-US" altLang="zh-CN" sz="2400" b="1" dirty="0">
              <a:ea typeface="新細明體" pitchFamily="18" charset="-120"/>
            </a:endParaRPr>
          </a:p>
          <a:p>
            <a:endParaRPr lang="en-US" altLang="zh-CN" sz="1600" b="1" dirty="0">
              <a:ea typeface="新細明體" pitchFamily="18" charset="-120"/>
            </a:endParaRPr>
          </a:p>
          <a:p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FFC000"/>
                </a:solidFill>
              </a:rPr>
              <a:t>数学实验与数学软件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2643852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第五课：</a:t>
            </a:r>
            <a:r>
              <a:rPr lang="en-US" altLang="zh-CN" sz="2800" dirty="0"/>
              <a:t>MATLAB</a:t>
            </a:r>
            <a:r>
              <a:rPr lang="zh-CN" altLang="en-US" sz="2800" dirty="0"/>
              <a:t>数值数组与数组</a:t>
            </a:r>
            <a:r>
              <a:rPr lang="zh-CN" altLang="en-US" sz="2800"/>
              <a:t>化编程</a:t>
            </a:r>
            <a:endParaRPr lang="en-US" altLang="zh-CN" sz="28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87624" y="472514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sz="2400" dirty="0"/>
              <a:t>教师微信号：</a:t>
            </a:r>
            <a:r>
              <a:rPr lang="en-US" altLang="zh-CN" sz="2400" dirty="0" err="1"/>
              <a:t>Recksic</a:t>
            </a:r>
            <a:endParaRPr lang="en-US" altLang="zh-CN" sz="2400" dirty="0"/>
          </a:p>
          <a:p>
            <a:r>
              <a:rPr lang="zh-CN" altLang="en-US" sz="2400" dirty="0"/>
              <a:t>课程邮箱：</a:t>
            </a:r>
            <a:r>
              <a:rPr lang="en-US" altLang="zh-CN" sz="2400" dirty="0">
                <a:hlinkClick r:id="rId2"/>
              </a:rPr>
              <a:t>sysumatlab@163.com</a:t>
            </a:r>
            <a:r>
              <a:rPr lang="en-US" altLang="zh-CN" sz="2400" dirty="0"/>
              <a:t> </a:t>
            </a:r>
            <a:endParaRPr lang="en-US" altLang="zh-CN" sz="2400" b="1" dirty="0">
              <a:ea typeface="新細明體" pitchFamily="18" charset="-120"/>
            </a:endParaRPr>
          </a:p>
          <a:p>
            <a:endParaRPr lang="en-US" altLang="zh-CN" sz="1600" b="1" dirty="0">
              <a:ea typeface="新細明體" pitchFamily="18" charset="-120"/>
            </a:endParaRPr>
          </a:p>
          <a:p>
            <a:endParaRPr lang="zh-CN" altLang="en-US" sz="1600" dirty="0"/>
          </a:p>
          <a:p>
            <a:endParaRPr lang="zh-CN" alt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89D33F-6E83-470F-8B0B-7C812FB8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4" y="4581128"/>
            <a:ext cx="1616968" cy="155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C7DC33-F25D-4A9E-95F0-884290B22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76" y="4581817"/>
            <a:ext cx="1551600" cy="15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0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矩阵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二维数组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3.1-2,3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FA177B-558C-4631-BFCF-8847C14DC75B}"/>
              </a:ext>
            </a:extLst>
          </p:cNvPr>
          <p:cNvSpPr/>
          <p:nvPr/>
        </p:nvSpPr>
        <p:spPr>
          <a:xfrm>
            <a:off x="251520" y="764704"/>
            <a:ext cx="8496944" cy="3052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sz="2000" dirty="0">
                <a:latin typeface="Times New Roman" panose="02020603050405020304" pitchFamily="18" charset="0"/>
              </a:rPr>
              <a:t>【例</a:t>
            </a:r>
            <a:r>
              <a:rPr lang="en-US" altLang="zh-CN" sz="2000" dirty="0">
                <a:latin typeface="Times New Roman" panose="02020603050405020304" pitchFamily="18" charset="0"/>
              </a:rPr>
              <a:t>3.1-2</a:t>
            </a:r>
            <a:r>
              <a:rPr lang="zh-CN" altLang="zh-CN" sz="2000" dirty="0">
                <a:latin typeface="Times New Roman" panose="02020603050405020304" pitchFamily="18" charset="0"/>
              </a:rPr>
              <a:t>】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a=2.7358; b=33/79;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数值本质上是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1X1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矩阵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ndims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(a)		%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2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=size(a)		%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1     1 </a:t>
            </a:r>
            <a:r>
              <a:rPr lang="en-US" altLang="zh-CN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latin typeface="Times New Roman" panose="02020603050405020304" pitchFamily="18" charset="0"/>
              </a:rPr>
              <a:t> 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C=[1,2*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a+i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b,b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*sqrt(a);sin(pi/4),a+5*b,3.5+i]  </a:t>
            </a:r>
          </a:p>
          <a:p>
            <a:pPr algn="just" hangingPunct="0">
              <a:lnSpc>
                <a:spcPts val="1000"/>
              </a:lnSpc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ts val="1000"/>
              </a:lnSpc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 =1.0000 + 0.0000i   5.4716 + 0.4177i   0.6909 + 0.0000i</a:t>
            </a:r>
          </a:p>
          <a:p>
            <a:pPr algn="just" hangingPunct="0">
              <a:lnSpc>
                <a:spcPts val="1000"/>
              </a:lnSpc>
              <a:spcAft>
                <a:spcPts val="0"/>
              </a:spcAft>
              <a:tabLst>
                <a:tab pos="269875" algn="l"/>
              </a:tabLst>
            </a:pP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ts val="1000"/>
              </a:lnSpc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0.7071 + 0.0000i   4.8244 + 0.0000i   3.5000 + 1.0000i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 algn="just" hangingPunct="0">
              <a:lnSpc>
                <a:spcPts val="1000"/>
              </a:lnSpc>
              <a:spcAft>
                <a:spcPts val="0"/>
              </a:spcAft>
              <a:tabLst>
                <a:tab pos="269875" algn="l"/>
              </a:tabLst>
            </a:pP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lnSpc>
                <a:spcPts val="1000"/>
              </a:lnSpc>
              <a:tabLst>
                <a:tab pos="269875" algn="l"/>
              </a:tabLst>
            </a:pPr>
            <a:endParaRPr lang="en-US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ts val="1000"/>
              </a:lnSpc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nC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ndims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(C)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SC=size(C)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SC =  2     3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3C46D0-E1EB-44EC-B8BD-15DEA350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6" y="2921253"/>
            <a:ext cx="8891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0A79338-7AD2-4995-BE20-FD10F02FC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950676"/>
              </p:ext>
            </p:extLst>
          </p:nvPr>
        </p:nvGraphicFramePr>
        <p:xfrm>
          <a:off x="3788746" y="3284996"/>
          <a:ext cx="4711574" cy="334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BMP 图像" r:id="rId3" imgW="4077053" imgH="2895238" progId="Paint.Picture">
                  <p:embed/>
                </p:oleObj>
              </mc:Choice>
              <mc:Fallback>
                <p:oleObj name="BMP 图像" r:id="rId3" imgW="4077053" imgH="289523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746" y="3284996"/>
                        <a:ext cx="4711574" cy="3341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4372EE4D-F954-4336-A554-47EE7D8A675E}"/>
              </a:ext>
            </a:extLst>
          </p:cNvPr>
          <p:cNvSpPr/>
          <p:nvPr/>
        </p:nvSpPr>
        <p:spPr>
          <a:xfrm>
            <a:off x="179512" y="3816822"/>
            <a:ext cx="2952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</a:rPr>
              <a:t>3.1-3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利用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MATLAB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内存工作区设计新矩阵，可以点击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new variable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来重命名。工作区可以进行右键保存（或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save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命令实现）</a:t>
            </a:r>
            <a:endParaRPr lang="zh-CN" altLang="zh-CN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19770C-7FA5-4327-AACF-4A5B311A2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5607812"/>
            <a:ext cx="3462676" cy="9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新建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文件建立矩阵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3.1-4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3C46D0-E1EB-44EC-B8BD-15DEA350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6" y="2921253"/>
            <a:ext cx="8891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63D1B1-FADB-4A37-8D74-999354A9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36" y="874437"/>
            <a:ext cx="7200800" cy="20719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F8F8B3-A39F-497A-BCE7-AFA68289B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22" y="2921253"/>
            <a:ext cx="7277100" cy="31718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2726E65-3423-4FEB-ACFF-0A06CD18A106}"/>
              </a:ext>
            </a:extLst>
          </p:cNvPr>
          <p:cNvSpPr/>
          <p:nvPr/>
        </p:nvSpPr>
        <p:spPr>
          <a:xfrm>
            <a:off x="352667" y="6093078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新的</a:t>
            </a:r>
            <a:r>
              <a:rPr lang="en-US" altLang="zh-CN" sz="2400" b="1" dirty="0">
                <a:latin typeface="+mj-ea"/>
                <a:ea typeface="+mj-ea"/>
              </a:rPr>
              <a:t>m</a:t>
            </a:r>
            <a:r>
              <a:rPr lang="zh-CN" altLang="en-US" sz="2400" b="1" dirty="0">
                <a:latin typeface="+mj-ea"/>
                <a:ea typeface="+mj-ea"/>
              </a:rPr>
              <a:t>文件第一次运行前需要保存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95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函数构造二维数组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BAD63B8-DB8B-442A-94AB-6DE7345B1506}"/>
                  </a:ext>
                </a:extLst>
              </p:cNvPr>
              <p:cNvSpPr/>
              <p:nvPr/>
            </p:nvSpPr>
            <p:spPr>
              <a:xfrm>
                <a:off x="292298" y="2302049"/>
                <a:ext cx="843866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ones(n),zeros(n)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，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rand(n),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randn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(n)</a:t>
                </a:r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分别生成全</a:t>
                </a:r>
                <a:r>
                  <a:rPr lang="en-US" altLang="zh-CN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1</a:t>
                </a:r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，全零，</a:t>
                </a:r>
                <a:r>
                  <a:rPr lang="en-US" altLang="zh-CN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0~1</a:t>
                </a:r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均匀分布随机，标准正态分布随机的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×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规模的方阵</a:t>
                </a:r>
                <a:endParaRPr lang="en-US" altLang="zh-CN" sz="2400" b="1" dirty="0">
                  <a:latin typeface="+mj-ea"/>
                  <a:ea typeface="+mj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BAD63B8-DB8B-442A-94AB-6DE7345B1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98" y="2302049"/>
                <a:ext cx="8438666" cy="1200329"/>
              </a:xfrm>
              <a:prstGeom prst="rect">
                <a:avLst/>
              </a:prstGeom>
              <a:blipFill>
                <a:blip r:embed="rId2"/>
                <a:stretch>
                  <a:fillRect l="-650" t="-7107" r="-303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5F2D277-8955-441E-A1D7-441BCC9469C1}"/>
                  </a:ext>
                </a:extLst>
              </p:cNvPr>
              <p:cNvSpPr/>
              <p:nvPr/>
            </p:nvSpPr>
            <p:spPr>
              <a:xfrm>
                <a:off x="290185" y="997064"/>
                <a:ext cx="843866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ones(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m,n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),zeros(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m,n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)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，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rand(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m,n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),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randn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(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m,n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)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分别生成全</a:t>
                </a:r>
                <a:r>
                  <a:rPr lang="en-US" altLang="zh-CN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1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，全零，</a:t>
                </a:r>
                <a:r>
                  <a:rPr lang="en-US" altLang="zh-CN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0~1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均匀分布随机，标准正态分布随机的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规模的矩阵。常用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zeros(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m,n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“申请存储空间”。</a:t>
                </a:r>
                <a:endParaRPr lang="en-US" altLang="zh-CN" sz="2400" b="1" dirty="0">
                  <a:latin typeface="+mj-ea"/>
                  <a:ea typeface="+mj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5F2D277-8955-441E-A1D7-441BCC946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5" y="997064"/>
                <a:ext cx="8438666" cy="1200329"/>
              </a:xfrm>
              <a:prstGeom prst="rect">
                <a:avLst/>
              </a:prstGeom>
              <a:blipFill>
                <a:blip r:embed="rId3"/>
                <a:stretch>
                  <a:fillRect l="-650" t="-7143" r="-4697" b="-1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127469-22C1-4DB5-8565-4627242D47FC}"/>
                  </a:ext>
                </a:extLst>
              </p:cNvPr>
              <p:cNvSpPr/>
              <p:nvPr/>
            </p:nvSpPr>
            <p:spPr>
              <a:xfrm>
                <a:off x="290185" y="3619191"/>
                <a:ext cx="84386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eye(n),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生成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×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规模的单位矩阵</a:t>
                </a:r>
                <a:endParaRPr lang="en-US" altLang="zh-CN" sz="2400" b="1" dirty="0">
                  <a:latin typeface="+mj-ea"/>
                  <a:ea typeface="+mj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127469-22C1-4DB5-8565-4627242D4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5" y="3619191"/>
                <a:ext cx="8438666" cy="461665"/>
              </a:xfrm>
              <a:prstGeom prst="rect">
                <a:avLst/>
              </a:prstGeom>
              <a:blipFill>
                <a:blip r:embed="rId4"/>
                <a:stretch>
                  <a:fillRect l="-650" t="-1866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CC1549-3427-4BE8-964D-E0CCC1C64401}"/>
                  </a:ext>
                </a:extLst>
              </p:cNvPr>
              <p:cNvSpPr/>
              <p:nvPr/>
            </p:nvSpPr>
            <p:spPr>
              <a:xfrm>
                <a:off x="290185" y="4293096"/>
                <a:ext cx="84386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magic(n),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生成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×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规模的一种幻方（行、列和相等）</a:t>
                </a:r>
                <a:endParaRPr lang="en-US" altLang="zh-CN" sz="2400" b="1" dirty="0">
                  <a:latin typeface="+mj-ea"/>
                  <a:ea typeface="+mj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CC1549-3427-4BE8-964D-E0CCC1C64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5" y="4293096"/>
                <a:ext cx="8438666" cy="461665"/>
              </a:xfrm>
              <a:prstGeom prst="rect">
                <a:avLst/>
              </a:prstGeom>
              <a:blipFill>
                <a:blip r:embed="rId5"/>
                <a:stretch>
                  <a:fillRect l="-650" t="-18421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1ED9A5CE-C094-4E38-B61C-251EA0C4714D}"/>
              </a:ext>
            </a:extLst>
          </p:cNvPr>
          <p:cNvSpPr/>
          <p:nvPr/>
        </p:nvSpPr>
        <p:spPr>
          <a:xfrm>
            <a:off x="290185" y="5624586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random,randsrc,gallery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b="1" dirty="0">
                <a:latin typeface="+mj-ea"/>
                <a:ea typeface="+mj-ea"/>
                <a:cs typeface="Courier New" panose="02070309020205020404" pitchFamily="49" charset="0"/>
              </a:rPr>
              <a:t>分别用于生成一般的随机数字矩阵、指定字符集随机数组，以及特殊功能的测试数组。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6E434C-B38A-4EA1-8095-9AEFD7F29726}"/>
              </a:ext>
            </a:extLst>
          </p:cNvPr>
          <p:cNvSpPr/>
          <p:nvPr/>
        </p:nvSpPr>
        <p:spPr>
          <a:xfrm>
            <a:off x="290184" y="4950681"/>
            <a:ext cx="8853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(A), </a:t>
            </a:r>
            <a:r>
              <a:rPr lang="zh-CN" altLang="en-US" sz="2400" b="1" dirty="0">
                <a:latin typeface="+mj-ea"/>
                <a:ea typeface="+mj-ea"/>
                <a:cs typeface="Courier New" panose="02070309020205020404" pitchFamily="49" charset="0"/>
              </a:rPr>
              <a:t>提取方阵对角元为列向量，或利用向量生成对角阵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1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3.1-5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E58198-077F-4ECE-9144-187CE2BDC636}"/>
              </a:ext>
            </a:extLst>
          </p:cNvPr>
          <p:cNvSpPr/>
          <p:nvPr/>
        </p:nvSpPr>
        <p:spPr>
          <a:xfrm>
            <a:off x="476672" y="950238"/>
            <a:ext cx="819065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sz="2000" dirty="0">
                <a:latin typeface="Times New Roman" panose="02020603050405020304" pitchFamily="18" charset="0"/>
              </a:rPr>
              <a:t>【例</a:t>
            </a:r>
            <a:r>
              <a:rPr lang="en-US" altLang="zh-CN" sz="2000" dirty="0">
                <a:latin typeface="Times New Roman" panose="02020603050405020304" pitchFamily="18" charset="0"/>
              </a:rPr>
              <a:t>3.1-5</a:t>
            </a:r>
            <a:r>
              <a:rPr lang="zh-CN" altLang="zh-CN" sz="2000" dirty="0">
                <a:latin typeface="Times New Roman" panose="02020603050405020304" pitchFamily="18" charset="0"/>
              </a:rPr>
              <a:t>】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ones(2,4)	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5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1     1     1     1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5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1     1     1     1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rng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(0) 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为“种子”生成随机数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(2,3)	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5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0.5377   -2.2588    0.3188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5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1.8339    0.8622   -1.3077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D=eye(3)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1     0     0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0     1     0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0     0     1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diag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(D)	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5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5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5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5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3.1-5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E58198-077F-4ECE-9144-187CE2BDC636}"/>
              </a:ext>
            </a:extLst>
          </p:cNvPr>
          <p:cNvSpPr/>
          <p:nvPr/>
        </p:nvSpPr>
        <p:spPr>
          <a:xfrm>
            <a:off x="251520" y="950238"/>
            <a:ext cx="1028801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sz="2000" dirty="0">
                <a:latin typeface="Times New Roman" panose="02020603050405020304" pitchFamily="18" charset="0"/>
              </a:rPr>
              <a:t>【例</a:t>
            </a:r>
            <a:r>
              <a:rPr lang="en-US" altLang="zh-CN" sz="2000" dirty="0">
                <a:latin typeface="Times New Roman" panose="02020603050405020304" pitchFamily="18" charset="0"/>
              </a:rPr>
              <a:t>3.1-5</a:t>
            </a:r>
            <a:r>
              <a:rPr lang="zh-CN" altLang="zh-CN" sz="2000" dirty="0">
                <a:latin typeface="Times New Roman" panose="02020603050405020304" pitchFamily="18" charset="0"/>
              </a:rPr>
              <a:t>】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diag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diag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(D))			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1     0     0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0     1     0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0     0     1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latin typeface="Times New Roman" panose="02020603050405020304" pitchFamily="18" charset="0"/>
              </a:rPr>
              <a:t> 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randsrc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(3,20,[-3,-1,1,3],1)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共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列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随机字符限制在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-3,-1,1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3,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结果矩阵仍为双精度</a:t>
            </a:r>
            <a:endParaRPr lang="zh-CN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初始随机状态为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  <a:endParaRPr lang="zh-CN" altLang="zh-CN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Columns 1 through 12</a:t>
            </a:r>
            <a:endParaRPr lang="zh-CN" altLang="zh-CN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-1    -1    -3     1    -3     1    -3     3     3    -3    -3     1</a:t>
            </a:r>
            <a:endParaRPr lang="zh-CN" altLang="zh-CN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    -3    -1    -1     3    -1    -3    -1     3    -3    -1     1</a:t>
            </a:r>
            <a:endParaRPr lang="zh-CN" altLang="zh-CN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-3    -3    -1     1    -3     1     3     1    -3     3     3    -1</a:t>
            </a:r>
            <a:endParaRPr lang="zh-CN" altLang="zh-CN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Columns 13 through 20</a:t>
            </a:r>
            <a:endParaRPr lang="zh-CN" altLang="zh-CN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     3    -1    -1    -1     1    -1    -3</a:t>
            </a:r>
            <a:endParaRPr lang="zh-CN" altLang="zh-CN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3     3     3     3    -3    -3    -3     1</a:t>
            </a:r>
            <a:endParaRPr lang="zh-CN" altLang="zh-CN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-3     1    -3    -1    -3    -1     1     1  </a:t>
            </a:r>
            <a:endParaRPr lang="zh-CN" altLang="zh-CN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7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hlinkClick r:id="rId3" action="ppaction://hlinkfile"/>
              </a:rPr>
              <a:t>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hlinkClick r:id="rId3" action="ppaction://hlinkfile"/>
              </a:rPr>
              <a:t>的稀疏矩阵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076B40-E709-4AD1-A154-EC32E500B7AA}"/>
              </a:ext>
            </a:extLst>
          </p:cNvPr>
          <p:cNvSpPr/>
          <p:nvPr/>
        </p:nvSpPr>
        <p:spPr>
          <a:xfrm>
            <a:off x="295784" y="1935348"/>
            <a:ext cx="8715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但是，大型的矩阵往往都是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非常稀疏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的，非零元素的比例不足千分之一甚至不足万分之一的大型矩阵，都是非常普遍的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FF9027-165C-4F4F-832B-1050FCCE09F6}"/>
                  </a:ext>
                </a:extLst>
              </p:cNvPr>
              <p:cNvSpPr/>
              <p:nvPr/>
            </p:nvSpPr>
            <p:spPr>
              <a:xfrm>
                <a:off x="295784" y="769081"/>
                <a:ext cx="8715540" cy="120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实际问题中可能会应用到元素数量达到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𝟏𝟐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数量级的矩阵，如果直接使用通常的矩阵定义，很容易就会导致内存超限从而使得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MATLAB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代码无法正常运行。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FF9027-165C-4F4F-832B-1050FCCE0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4" y="769081"/>
                <a:ext cx="8715540" cy="1208664"/>
              </a:xfrm>
              <a:prstGeom prst="rect">
                <a:avLst/>
              </a:prstGeom>
              <a:blipFill>
                <a:blip r:embed="rId4"/>
                <a:stretch>
                  <a:fillRect l="-630" t="-5051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FF4D5CF-5136-4625-9266-0B3866CA117B}"/>
              </a:ext>
            </a:extLst>
          </p:cNvPr>
          <p:cNvSpPr/>
          <p:nvPr/>
        </p:nvSpPr>
        <p:spPr>
          <a:xfrm>
            <a:off x="295784" y="3198167"/>
            <a:ext cx="8715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B=sparse(A),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可以将一个正常定义的矩阵转化为稀疏矩阵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2973FE-169D-4375-90A4-D1A2ED7C6754}"/>
              </a:ext>
            </a:extLst>
          </p:cNvPr>
          <p:cNvSpPr/>
          <p:nvPr/>
        </p:nvSpPr>
        <p:spPr>
          <a:xfrm>
            <a:off x="336483" y="3717032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A=[0 0 1;0 2 0;3 0 0]</a:t>
            </a:r>
          </a:p>
          <a:p>
            <a:r>
              <a:rPr lang="pt-BR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</a:t>
            </a:r>
          </a:p>
          <a:p>
            <a:r>
              <a:rPr lang="pt-BR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0     0     1</a:t>
            </a:r>
          </a:p>
          <a:p>
            <a:r>
              <a:rPr lang="pt-BR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0     2     0</a:t>
            </a:r>
          </a:p>
          <a:p>
            <a:r>
              <a:rPr lang="pt-BR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3     0     0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B=sparse(A)	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的系数矩阵基于三元组的形式定义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pl-PL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</a:t>
            </a:r>
          </a:p>
          <a:p>
            <a:r>
              <a:rPr lang="pl-PL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(3,1)        3</a:t>
            </a:r>
          </a:p>
          <a:p>
            <a:r>
              <a:rPr lang="pl-PL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(2,2)        2</a:t>
            </a:r>
          </a:p>
          <a:p>
            <a:r>
              <a:rPr lang="pl-PL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(1,3)        1</a:t>
            </a:r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D86225-C9A9-481E-8C8E-BDCF47A1AC8C}"/>
              </a:ext>
            </a:extLst>
          </p:cNvPr>
          <p:cNvSpPr/>
          <p:nvPr/>
        </p:nvSpPr>
        <p:spPr>
          <a:xfrm>
            <a:off x="295784" y="2746828"/>
            <a:ext cx="8715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speye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(n)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函数可以生成稀疏的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en-US" sz="2400" b="1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阶单位矩阵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59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二维数组形态改变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5F2D277-8955-441E-A1D7-441BCC9469C1}"/>
                  </a:ext>
                </a:extLst>
              </p:cNvPr>
              <p:cNvSpPr/>
              <p:nvPr/>
            </p:nvSpPr>
            <p:spPr>
              <a:xfrm>
                <a:off x="290185" y="1027787"/>
                <a:ext cx="843866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reshape(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A,m,n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)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可将矩阵</a:t>
                </a:r>
                <a:r>
                  <a:rPr lang="en-US" altLang="zh-CN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A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按照相同的排列顺序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（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从左到右逐列，每一列从上到下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）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变形成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𝒎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规模的矩阵</a:t>
                </a:r>
                <a:endParaRPr lang="en-US" altLang="zh-CN" sz="2400" b="1" dirty="0">
                  <a:solidFill>
                    <a:schemeClr val="accent2"/>
                  </a:solidFill>
                  <a:latin typeface="+mj-ea"/>
                  <a:ea typeface="+mj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5F2D277-8955-441E-A1D7-441BCC946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5" y="1027787"/>
                <a:ext cx="8438666" cy="830997"/>
              </a:xfrm>
              <a:prstGeom prst="rect">
                <a:avLst/>
              </a:prstGeom>
              <a:blipFill>
                <a:blip r:embed="rId2"/>
                <a:stretch>
                  <a:fillRect l="-650" t="-10294" r="-723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5CCC1549-3427-4BE8-964D-E0CCC1C64401}"/>
              </a:ext>
            </a:extLst>
          </p:cNvPr>
          <p:cNvSpPr/>
          <p:nvPr/>
        </p:nvSpPr>
        <p:spPr>
          <a:xfrm>
            <a:off x="290185" y="4035774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flipud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对矩阵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从上到下进行对称翻转</a:t>
            </a:r>
            <a:endParaRPr lang="en-US" altLang="zh-CN" sz="2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ED9A5CE-C094-4E38-B61C-251EA0C4714D}"/>
                  </a:ext>
                </a:extLst>
              </p:cNvPr>
              <p:cNvSpPr/>
              <p:nvPr/>
            </p:nvSpPr>
            <p:spPr>
              <a:xfrm>
                <a:off x="290185" y="5736845"/>
                <a:ext cx="84386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rot90(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A,n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对矩阵</a:t>
                </a:r>
                <a:r>
                  <a:rPr lang="en-US" altLang="zh-CN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A</a:t>
                </a:r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逆时针旋转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𝟗𝟎</m:t>
                    </m:r>
                  </m:oMath>
                </a14:m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度</a:t>
                </a:r>
                <a:endParaRPr lang="en-US" altLang="zh-CN" sz="2400" b="1" dirty="0">
                  <a:latin typeface="+mj-ea"/>
                  <a:ea typeface="+mj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ED9A5CE-C094-4E38-B61C-251EA0C47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5" y="5736845"/>
                <a:ext cx="8438666" cy="461665"/>
              </a:xfrm>
              <a:prstGeom prst="rect">
                <a:avLst/>
              </a:prstGeom>
              <a:blipFill>
                <a:blip r:embed="rId3"/>
                <a:stretch>
                  <a:fillRect l="-650" t="-18421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5B50C4-994D-4AB9-B5B6-3A7D269140B0}"/>
                  </a:ext>
                </a:extLst>
              </p:cNvPr>
              <p:cNvSpPr/>
              <p:nvPr/>
            </p:nvSpPr>
            <p:spPr>
              <a:xfrm>
                <a:off x="287992" y="2948504"/>
                <a:ext cx="843866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repmat(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A,m,n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)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可将矩阵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A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进行“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重复构造和拼接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”，按行数复制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m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份，按列数复制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n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份，新的矩阵是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A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𝒎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倍大</a:t>
                </a:r>
                <a:endParaRPr lang="en-US" altLang="zh-CN" sz="2400" b="1" dirty="0">
                  <a:solidFill>
                    <a:schemeClr val="accent2"/>
                  </a:solidFill>
                  <a:latin typeface="+mj-ea"/>
                  <a:ea typeface="+mj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5B50C4-994D-4AB9-B5B6-3A7D26914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2" y="2948504"/>
                <a:ext cx="8438666" cy="830997"/>
              </a:xfrm>
              <a:prstGeom prst="rect">
                <a:avLst/>
              </a:prstGeom>
              <a:blipFill>
                <a:blip r:embed="rId4"/>
                <a:stretch>
                  <a:fillRect l="-650" t="-10294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504EC3B-C7C3-428E-8F4E-E781DF8EBA1A}"/>
              </a:ext>
            </a:extLst>
          </p:cNvPr>
          <p:cNvSpPr/>
          <p:nvPr/>
        </p:nvSpPr>
        <p:spPr>
          <a:xfrm>
            <a:off x="287992" y="2172811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permute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可以置换不同维度的规模数（了解即可，不考）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48DDA8-98D0-473F-8D29-420EEEC53628}"/>
              </a:ext>
            </a:extLst>
          </p:cNvPr>
          <p:cNvSpPr/>
          <p:nvPr/>
        </p:nvSpPr>
        <p:spPr>
          <a:xfrm>
            <a:off x="287992" y="4886309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fliplr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对矩阵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从左到右进行对称翻转</a:t>
            </a:r>
            <a:endParaRPr lang="en-US" altLang="zh-CN" sz="2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9" grpId="0"/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3.1-6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B3CC27-5165-4419-9519-2B823BA8E093}"/>
              </a:ext>
            </a:extLst>
          </p:cNvPr>
          <p:cNvSpPr/>
          <p:nvPr/>
        </p:nvSpPr>
        <p:spPr>
          <a:xfrm>
            <a:off x="179512" y="940233"/>
            <a:ext cx="896448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sz="2000" dirty="0">
                <a:latin typeface="Times New Roman" panose="02020603050405020304" pitchFamily="18" charset="0"/>
              </a:rPr>
              <a:t>【例 </a:t>
            </a:r>
            <a:r>
              <a:rPr lang="en-US" altLang="zh-CN" sz="2000" dirty="0">
                <a:latin typeface="Times New Roman" panose="02020603050405020304" pitchFamily="18" charset="0"/>
              </a:rPr>
              <a:t>3.1-6</a:t>
            </a:r>
            <a:r>
              <a:rPr lang="zh-CN" altLang="zh-CN" sz="2000" dirty="0">
                <a:latin typeface="Times New Roman" panose="02020603050405020304" pitchFamily="18" charset="0"/>
              </a:rPr>
              <a:t>】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a=1:8		   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</a:t>
            </a:r>
            <a:r>
              <a:rPr lang="en-US" altLang="zh-CN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1     2     3     4     5     6     7     8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A=reshape(a,4,2)		%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1     5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2     6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3     7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4     8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A=reshape(A,2,4)		%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1     3     5     7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2     4     6     8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diag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(A)	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4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diag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(b)			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0     4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3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3.1-6,7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B3CC27-5165-4419-9519-2B823BA8E093}"/>
              </a:ext>
            </a:extLst>
          </p:cNvPr>
          <p:cNvSpPr/>
          <p:nvPr/>
        </p:nvSpPr>
        <p:spPr>
          <a:xfrm>
            <a:off x="179512" y="940233"/>
            <a:ext cx="896448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sz="2000" dirty="0">
                <a:latin typeface="Times New Roman" panose="02020603050405020304" pitchFamily="18" charset="0"/>
              </a:rPr>
              <a:t>【例 </a:t>
            </a:r>
            <a:r>
              <a:rPr lang="en-US" altLang="zh-CN" sz="2000" dirty="0">
                <a:latin typeface="Times New Roman" panose="02020603050405020304" pitchFamily="18" charset="0"/>
              </a:rPr>
              <a:t>3.1-6</a:t>
            </a:r>
            <a:r>
              <a:rPr lang="zh-CN" altLang="zh-CN" sz="2000" dirty="0">
                <a:latin typeface="Times New Roman" panose="02020603050405020304" pitchFamily="18" charset="0"/>
              </a:rPr>
              <a:t>】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D1=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repmat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(B,2,4)	% 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结果矩阵大小为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4X8</a:t>
            </a:r>
            <a:endParaRPr lang="zh-CN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D1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1     0     1     0     1     0     1     0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	   0     4     0     4     0     4     0     4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1     0     1     0     1     0     1     0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0     4     0     4     0     4     0     4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D1([1,3],: )=[ ]	% 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此命令为使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第一行与第三行（所有列）为空（删除）</a:t>
            </a:r>
            <a:endParaRPr lang="zh-CN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D1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0     4     0     4     0     4     0     4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0     4     0     4     0     4     0     4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F378DC-61E5-4B6A-87AD-153EF0553E35}"/>
              </a:ext>
            </a:extLst>
          </p:cNvPr>
          <p:cNvSpPr/>
          <p:nvPr/>
        </p:nvSpPr>
        <p:spPr>
          <a:xfrm>
            <a:off x="179512" y="4627774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sz="2000" dirty="0">
                <a:latin typeface="Times New Roman" panose="02020603050405020304" pitchFamily="18" charset="0"/>
              </a:rPr>
              <a:t>【例</a:t>
            </a:r>
            <a:r>
              <a:rPr lang="en-US" altLang="zh-CN" sz="2000" dirty="0">
                <a:latin typeface="Times New Roman" panose="02020603050405020304" pitchFamily="18" charset="0"/>
              </a:rPr>
              <a:t>3.1-7</a:t>
            </a:r>
            <a:r>
              <a:rPr lang="zh-CN" altLang="zh-CN" sz="2000" dirty="0">
                <a:latin typeface="Times New Roman" panose="02020603050405020304" pitchFamily="18" charset="0"/>
              </a:rPr>
              <a:t>】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A=reshape(1:9,3,3)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1     4     7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2     5     8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3     6     9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5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3.1-7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F378DC-61E5-4B6A-87AD-153EF0553E35}"/>
              </a:ext>
            </a:extLst>
          </p:cNvPr>
          <p:cNvSpPr/>
          <p:nvPr/>
        </p:nvSpPr>
        <p:spPr>
          <a:xfrm>
            <a:off x="179512" y="950238"/>
            <a:ext cx="837497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sz="2000" dirty="0">
                <a:latin typeface="Times New Roman" panose="02020603050405020304" pitchFamily="18" charset="0"/>
              </a:rPr>
              <a:t>【例</a:t>
            </a:r>
            <a:r>
              <a:rPr lang="en-US" altLang="zh-CN" sz="2000" dirty="0">
                <a:latin typeface="Times New Roman" panose="02020603050405020304" pitchFamily="18" charset="0"/>
              </a:rPr>
              <a:t>3.1-7</a:t>
            </a:r>
            <a:r>
              <a:rPr lang="zh-CN" altLang="zh-CN" sz="2000" dirty="0">
                <a:latin typeface="Times New Roman" panose="02020603050405020304" pitchFamily="18" charset="0"/>
              </a:rPr>
              <a:t>】</a:t>
            </a: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flipud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(A) 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上下翻转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3     6     9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2     5     8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1     4     7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fliplr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左右翻转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7     4     1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8     5     2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9     6     3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sz="2000" dirty="0">
                <a:latin typeface="Times New Roman" panose="02020603050405020304" pitchFamily="18" charset="0"/>
              </a:rPr>
              <a:t> 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D=rot90(A,2)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共逆时针旋转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度</a:t>
            </a:r>
            <a:endParaRPr lang="zh-CN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9     6     3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8     5     2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6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7     4     1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复习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2.8-1-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符号绘图法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133B87-742B-421A-AE7F-1A424DF6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9661063" cy="7927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257E9A-F8CE-4D8F-B974-83DD8D4A3A29}"/>
              </a:ext>
            </a:extLst>
          </p:cNvPr>
          <p:cNvSpPr/>
          <p:nvPr/>
        </p:nvSpPr>
        <p:spPr>
          <a:xfrm>
            <a:off x="251520" y="1340768"/>
            <a:ext cx="847868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syms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tao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y=2/3*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(-t/2)*cos(sqrt(3)/2*t)		</a:t>
            </a: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 =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(-t/2)*cos((3^(1/2)*t)/2))/3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s=subs(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(y,t,0,tao),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tao,t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)%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(y,t,0,t)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也对，只是不好理解</a:t>
            </a:r>
            <a:endParaRPr kumimoji="0" lang="zh-CN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 =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1/3-(2*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(-t/2)*(cos((3^(1/2)*t)/2)/2-(3^(1/2)*sin((3^(1/2)*t)/2))/2))/3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subplot(2,1,1)	%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Figure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共两行一列，第一幅图如下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ezplot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(y,[0,4*pi]),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ylim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([-0.2,0.7])%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无需指定采样点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grid on								</a:t>
            </a: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subplot(2,1,2)	%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Figure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共两行一列，第二幅图如下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ezplot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(s,[0,4*pi])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grid on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hangingPunct="0">
              <a:tabLst>
                <a:tab pos="269875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title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\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y(t)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%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本身自带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title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，这样可以覆盖（重写）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4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二维数组编址（含一维向量）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F2D277-8955-441E-A1D7-441BCC9469C1}"/>
              </a:ext>
            </a:extLst>
          </p:cNvPr>
          <p:cNvSpPr/>
          <p:nvPr/>
        </p:nvSpPr>
        <p:spPr>
          <a:xfrm>
            <a:off x="290185" y="1027787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A(2,1)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称为全下标编址，意味矩阵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的第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2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行第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列的元素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CC1549-3427-4BE8-964D-E0CCC1C64401}"/>
                  </a:ext>
                </a:extLst>
              </p:cNvPr>
              <p:cNvSpPr/>
              <p:nvPr/>
            </p:nvSpPr>
            <p:spPr>
              <a:xfrm>
                <a:off x="290184" y="3723196"/>
                <a:ext cx="8565823" cy="1283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反之，若矩阵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𝑴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，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j=ceil(k/M),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i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=k-(j-1)*M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，则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A(k)=A(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i,j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).</a:t>
                </a: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 ceil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函数意为取不小于某实数的最小整数。（反之为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floor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）</a:t>
                </a:r>
                <a:endParaRPr lang="en-US" altLang="zh-CN" sz="2400" b="1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CC1549-3427-4BE8-964D-E0CCC1C64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4" y="3723196"/>
                <a:ext cx="8565823" cy="1283813"/>
              </a:xfrm>
              <a:prstGeom prst="rect">
                <a:avLst/>
              </a:prstGeom>
              <a:blipFill>
                <a:blip r:embed="rId2"/>
                <a:stretch>
                  <a:fillRect l="-641" t="-6190" r="-3203" b="-1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1ED9A5CE-C094-4E38-B61C-251EA0C4714D}"/>
              </a:ext>
            </a:extLst>
          </p:cNvPr>
          <p:cNvSpPr/>
          <p:nvPr/>
        </p:nvSpPr>
        <p:spPr>
          <a:xfrm>
            <a:off x="290185" y="6077640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IND=sub2ind([M N],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rowsub,colsub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+mj-ea"/>
                <a:ea typeface="+mj-ea"/>
                <a:cs typeface="Courier New" panose="02070309020205020404" pitchFamily="49" charset="0"/>
              </a:rPr>
              <a:t>得到单序号</a:t>
            </a:r>
            <a:r>
              <a:rPr lang="en-US" altLang="zh-CN" sz="2400" b="1" dirty="0">
                <a:latin typeface="+mj-ea"/>
                <a:ea typeface="+mj-ea"/>
                <a:cs typeface="Courier New" panose="02070309020205020404" pitchFamily="49" charset="0"/>
              </a:rPr>
              <a:t>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5B50C4-994D-4AB9-B5B6-3A7D269140B0}"/>
                  </a:ext>
                </a:extLst>
              </p:cNvPr>
              <p:cNvSpPr/>
              <p:nvPr/>
            </p:nvSpPr>
            <p:spPr>
              <a:xfrm>
                <a:off x="287992" y="2665563"/>
                <a:ext cx="8438666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假设矩阵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𝑴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,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则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A(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i,j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)=A((j-1)*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M+i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)</a:t>
                </a:r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。如课本图</a:t>
                </a:r>
                <a:r>
                  <a:rPr lang="en-US" altLang="zh-CN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3.2-1</a:t>
                </a:r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所示，单序号编址是按一列一列的顺序进行编排的</a:t>
                </a:r>
                <a:endParaRPr lang="en-US" altLang="zh-CN" sz="2400" b="1" dirty="0">
                  <a:solidFill>
                    <a:schemeClr val="tx1"/>
                  </a:solidFill>
                  <a:latin typeface="+mj-ea"/>
                  <a:ea typeface="+mj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5B50C4-994D-4AB9-B5B6-3A7D26914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2" y="2665563"/>
                <a:ext cx="8438666" cy="837537"/>
              </a:xfrm>
              <a:prstGeom prst="rect">
                <a:avLst/>
              </a:prstGeom>
              <a:blipFill>
                <a:blip r:embed="rId3"/>
                <a:stretch>
                  <a:fillRect l="-650" t="-942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504EC3B-C7C3-428E-8F4E-E781DF8EBA1A}"/>
              </a:ext>
            </a:extLst>
          </p:cNvPr>
          <p:cNvSpPr/>
          <p:nvPr/>
        </p:nvSpPr>
        <p:spPr>
          <a:xfrm>
            <a:off x="287992" y="1878322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A(t)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同样可以直接以单个序号进行编址和访问矩阵的元素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48DDA8-98D0-473F-8D29-420EEEC53628}"/>
              </a:ext>
            </a:extLst>
          </p:cNvPr>
          <p:cNvSpPr/>
          <p:nvPr/>
        </p:nvSpPr>
        <p:spPr>
          <a:xfrm>
            <a:off x="287991" y="5126826"/>
            <a:ext cx="8565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rowsub,colsub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]=ind2sub([M N],IND)</a:t>
            </a:r>
            <a:r>
              <a:rPr lang="zh-CN" altLang="en-US" sz="2400" b="1" dirty="0">
                <a:latin typeface="+mj-ea"/>
                <a:ea typeface="+mj-ea"/>
                <a:cs typeface="Courier New" panose="02070309020205020404" pitchFamily="49" charset="0"/>
              </a:rPr>
              <a:t>得到</a:t>
            </a:r>
            <a:r>
              <a:rPr lang="en-US" altLang="zh-CN" sz="2400" b="1" dirty="0">
                <a:latin typeface="+mj-ea"/>
                <a:ea typeface="+mj-ea"/>
                <a:cs typeface="Courier New" panose="02070309020205020404" pitchFamily="49" charset="0"/>
              </a:rPr>
              <a:t>IND</a:t>
            </a:r>
            <a:r>
              <a:rPr lang="zh-CN" altLang="en-US" sz="2400" b="1" dirty="0">
                <a:latin typeface="+mj-ea"/>
                <a:ea typeface="+mj-ea"/>
                <a:cs typeface="Courier New" panose="02070309020205020404" pitchFamily="49" charset="0"/>
              </a:rPr>
              <a:t>对应的行列指标，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IND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可以是一个地址（下标）数组</a:t>
            </a:r>
            <a:r>
              <a:rPr lang="zh-CN" altLang="en-US" sz="2400" b="1" dirty="0">
                <a:latin typeface="+mj-ea"/>
                <a:ea typeface="+mj-ea"/>
                <a:cs typeface="Courier New" panose="02070309020205020404" pitchFamily="49" charset="0"/>
              </a:rPr>
              <a:t>。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9" grpId="0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二维数组寻访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3.2-1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F2D277-8955-441E-A1D7-441BCC9469C1}"/>
              </a:ext>
            </a:extLst>
          </p:cNvPr>
          <p:cNvSpPr/>
          <p:nvPr/>
        </p:nvSpPr>
        <p:spPr>
          <a:xfrm>
            <a:off x="290185" y="701304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r,c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可访问第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行第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列元素，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与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可以替换为向量指代多行多列，而冒号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:)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将对应指代所有行或所有列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每一维的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end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代表了这一维矩阵的规模数，如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1:2:end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提取奇指标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04EC3B-C7C3-428E-8F4E-E781DF8EBA1A}"/>
              </a:ext>
            </a:extLst>
          </p:cNvPr>
          <p:cNvSpPr/>
          <p:nvPr/>
        </p:nvSpPr>
        <p:spPr>
          <a:xfrm>
            <a:off x="287992" y="1901633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ind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可访问</a:t>
            </a:r>
            <a:r>
              <a:rPr lang="en-US" altLang="zh-CN" sz="2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ind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包含的元素，得到规模与</a:t>
            </a:r>
            <a:r>
              <a:rPr lang="en-US" altLang="zh-CN" sz="2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ind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相同的向量，即</a:t>
            </a:r>
            <a:r>
              <a:rPr lang="en-US" altLang="zh-CN" sz="2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ind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为行向量，结果也为行向量。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A(:)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默认列向量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75C5B4-191F-4786-A9E0-C09E72D26AE3}"/>
              </a:ext>
            </a:extLst>
          </p:cNvPr>
          <p:cNvSpPr/>
          <p:nvPr/>
        </p:nvSpPr>
        <p:spPr>
          <a:xfrm>
            <a:off x="287992" y="2579906"/>
            <a:ext cx="81186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</a:rPr>
              <a:t>3.2-1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clear,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A=[1:3:16;2:3:17;3:3:18]	%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1     4     7    10    13    16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2     5     8    11    14    17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3     6     9    12    15    18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Ass1=A(2,3)	%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Ass1 = 8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r=[2,3]; c=[1,5]; 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包含第二行和第三行，第一列和第五列，共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元素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As22=A(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r,c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	%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As22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2    14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        3    15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As26=A([1,3],:)			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As26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1     4     7    10    13    16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3     6     9    12    15    18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3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3.2-1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75C5B4-191F-4786-A9E0-C09E72D26AE3}"/>
              </a:ext>
            </a:extLst>
          </p:cNvPr>
          <p:cNvSpPr/>
          <p:nvPr/>
        </p:nvSpPr>
        <p:spPr>
          <a:xfrm>
            <a:off x="287992" y="755576"/>
            <a:ext cx="81186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</a:rPr>
              <a:t>3.2-1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Ais1=A(8)		%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Ais1 =  8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=[1,3,18];	%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ind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为行向量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Ai1r=A(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		%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Ai1r =  1     3    18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Ai1c=A(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ind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	%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Ai1c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3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8"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18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r,c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)=zeros(2,2)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列，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行子矩阵被改为全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1     4     7    10    13    16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0     5     8    11     0    17</a:t>
            </a:r>
            <a:endParaRPr lang="en-US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0     6     9    12     0    18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A([1,end])=-A([1,end])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第一个和最后一个元素被取相反数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-1     4     7    10    13    16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0     5     8    11     0    17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     6     9    12     0   -18 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3.2-1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75C5B4-191F-4786-A9E0-C09E72D26AE3}"/>
              </a:ext>
            </a:extLst>
          </p:cNvPr>
          <p:cNvSpPr/>
          <p:nvPr/>
        </p:nvSpPr>
        <p:spPr>
          <a:xfrm>
            <a:off x="287992" y="755576"/>
            <a:ext cx="81186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</a:rPr>
              <a:t>3.2-1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L=A&lt;=0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搜索并标记所有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中小于等于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的值（对应位置为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，否则对应位置为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），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为同型矩阵</a:t>
            </a:r>
            <a:r>
              <a:rPr lang="zh-CN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（参考对比获取下标的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find</a:t>
            </a:r>
            <a:r>
              <a:rPr lang="zh-CN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函数）</a:t>
            </a:r>
            <a:endParaRPr lang="en-US" altLang="zh-CN" b="1" dirty="0">
              <a:solidFill>
                <a:schemeClr val="accent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1     0     0     0     0     0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1     0     0     0     1     0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1     0     0     0     1     1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AL=A(L)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访问这些元素并输出值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-1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-18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A(L)=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% 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将这些访问的元素的值改为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NaN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4     7    10    13    16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5     8    11 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17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6     9    12 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数组的运算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-for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循环的替代品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F2D277-8955-441E-A1D7-441BCC9469C1}"/>
              </a:ext>
            </a:extLst>
          </p:cNvPr>
          <p:cNvSpPr/>
          <p:nvPr/>
        </p:nvSpPr>
        <p:spPr>
          <a:xfrm>
            <a:off x="290185" y="1027787"/>
            <a:ext cx="8438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除矩阵的乘法和除法（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MATLAB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定义的左右除）外，数组运算与矩阵运算定义并无区别。数组乘除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(.*,./,.\)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、数组乘方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(.^)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的含义即按照各个元素的位置对应相乘（或乘除乘方），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A.*B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需要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是同型矩阵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，结果也和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与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同型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CEACA9-B60C-47A6-BAC4-E649388AADA3}"/>
              </a:ext>
            </a:extLst>
          </p:cNvPr>
          <p:cNvSpPr/>
          <p:nvPr/>
        </p:nvSpPr>
        <p:spPr>
          <a:xfrm>
            <a:off x="277151" y="2699125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数组可以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与数值（标量）进行运算，原则为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数值逐一与所有元素做相同的运算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，如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a*B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为数值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与矩阵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所有元素相乘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795C2BD-F128-44DF-AD1B-7F09BCBCD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61828"/>
              </p:ext>
            </p:extLst>
          </p:nvPr>
        </p:nvGraphicFramePr>
        <p:xfrm>
          <a:off x="1088740" y="3630505"/>
          <a:ext cx="6966520" cy="3090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392">
                  <a:extLst>
                    <a:ext uri="{9D8B030D-6E8A-4147-A177-3AD203B41FA5}">
                      <a16:colId xmlns:a16="http://schemas.microsoft.com/office/drawing/2014/main" val="2230182029"/>
                    </a:ext>
                  </a:extLst>
                </a:gridCol>
                <a:gridCol w="716589">
                  <a:extLst>
                    <a:ext uri="{9D8B030D-6E8A-4147-A177-3AD203B41FA5}">
                      <a16:colId xmlns:a16="http://schemas.microsoft.com/office/drawing/2014/main" val="3009838594"/>
                    </a:ext>
                  </a:extLst>
                </a:gridCol>
                <a:gridCol w="716589">
                  <a:extLst>
                    <a:ext uri="{9D8B030D-6E8A-4147-A177-3AD203B41FA5}">
                      <a16:colId xmlns:a16="http://schemas.microsoft.com/office/drawing/2014/main" val="2926491524"/>
                    </a:ext>
                  </a:extLst>
                </a:gridCol>
                <a:gridCol w="921742">
                  <a:extLst>
                    <a:ext uri="{9D8B030D-6E8A-4147-A177-3AD203B41FA5}">
                      <a16:colId xmlns:a16="http://schemas.microsoft.com/office/drawing/2014/main" val="3188117988"/>
                    </a:ext>
                  </a:extLst>
                </a:gridCol>
                <a:gridCol w="954249">
                  <a:extLst>
                    <a:ext uri="{9D8B030D-6E8A-4147-A177-3AD203B41FA5}">
                      <a16:colId xmlns:a16="http://schemas.microsoft.com/office/drawing/2014/main" val="628196881"/>
                    </a:ext>
                  </a:extLst>
                </a:gridCol>
                <a:gridCol w="954249">
                  <a:extLst>
                    <a:ext uri="{9D8B030D-6E8A-4147-A177-3AD203B41FA5}">
                      <a16:colId xmlns:a16="http://schemas.microsoft.com/office/drawing/2014/main" val="3199167220"/>
                    </a:ext>
                  </a:extLst>
                </a:gridCol>
                <a:gridCol w="931855">
                  <a:extLst>
                    <a:ext uri="{9D8B030D-6E8A-4147-A177-3AD203B41FA5}">
                      <a16:colId xmlns:a16="http://schemas.microsoft.com/office/drawing/2014/main" val="2941943719"/>
                    </a:ext>
                  </a:extLst>
                </a:gridCol>
                <a:gridCol w="931855">
                  <a:extLst>
                    <a:ext uri="{9D8B030D-6E8A-4147-A177-3AD203B41FA5}">
                      <a16:colId xmlns:a16="http://schemas.microsoft.com/office/drawing/2014/main" val="187148500"/>
                    </a:ext>
                  </a:extLst>
                </a:gridCol>
              </a:tblGrid>
              <a:tr h="378521">
                <a:tc rowSpan="3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 dirty="0">
                          <a:effectLst/>
                        </a:rPr>
                        <a:t>算术运算</a:t>
                      </a:r>
                    </a:p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 dirty="0">
                          <a:effectLst/>
                        </a:rPr>
                        <a:t>Arithmetic Operations</a:t>
                      </a:r>
                      <a:endParaRPr lang="zh-CN" sz="13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298" marR="82298" marT="41149" marB="41149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算符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+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.*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.\ </a:t>
                      </a:r>
                      <a:r>
                        <a:rPr lang="zh-CN" sz="1300">
                          <a:effectLst/>
                        </a:rPr>
                        <a:t>或</a:t>
                      </a:r>
                      <a:r>
                        <a:rPr lang="en-US" sz="1300">
                          <a:effectLst/>
                        </a:rPr>
                        <a:t> ./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298" marR="82298" marT="41149" marB="41149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.^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extLst>
                  <a:ext uri="{0D108BD9-81ED-4DB2-BD59-A6C34878D82A}">
                    <a16:rowId xmlns:a16="http://schemas.microsoft.com/office/drawing/2014/main" val="3217919256"/>
                  </a:ext>
                </a:extLst>
              </a:tr>
              <a:tr h="2903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名称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减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数组乘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数组左除或数组右除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298" marR="82298" marT="41149" marB="41149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数组幂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extLst>
                  <a:ext uri="{0D108BD9-81ED-4DB2-BD59-A6C34878D82A}">
                    <a16:rowId xmlns:a16="http://schemas.microsoft.com/office/drawing/2014/main" val="2953248252"/>
                  </a:ext>
                </a:extLst>
              </a:tr>
              <a:tr h="3669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示例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 gridSpan="2"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298" marR="82298" marT="41149" marB="41149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extLst>
                  <a:ext uri="{0D108BD9-81ED-4DB2-BD59-A6C34878D82A}">
                    <a16:rowId xmlns:a16="http://schemas.microsoft.com/office/drawing/2014/main" val="1895312010"/>
                  </a:ext>
                </a:extLst>
              </a:tr>
              <a:tr h="192030">
                <a:tc rowSpan="3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 dirty="0">
                          <a:effectLst/>
                        </a:rPr>
                        <a:t>关系运算</a:t>
                      </a:r>
                    </a:p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 dirty="0">
                          <a:effectLst/>
                        </a:rPr>
                        <a:t>Relational Operations</a:t>
                      </a:r>
                      <a:endParaRPr lang="zh-CN" sz="13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298" marR="82298" marT="41149" marB="41149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算符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&gt;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&lt;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&gt;=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&lt;=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==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~=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extLst>
                  <a:ext uri="{0D108BD9-81ED-4DB2-BD59-A6C34878D82A}">
                    <a16:rowId xmlns:a16="http://schemas.microsoft.com/office/drawing/2014/main" val="1170437055"/>
                  </a:ext>
                </a:extLst>
              </a:tr>
              <a:tr h="1920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名称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大于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小于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大于等于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小于等于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等于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不等于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extLst>
                  <a:ext uri="{0D108BD9-81ED-4DB2-BD59-A6C34878D82A}">
                    <a16:rowId xmlns:a16="http://schemas.microsoft.com/office/drawing/2014/main" val="4061944604"/>
                  </a:ext>
                </a:extLst>
              </a:tr>
              <a:tr h="6631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示例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zh-CN" sz="13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extLst>
                  <a:ext uri="{0D108BD9-81ED-4DB2-BD59-A6C34878D82A}">
                    <a16:rowId xmlns:a16="http://schemas.microsoft.com/office/drawing/2014/main" val="2571408376"/>
                  </a:ext>
                </a:extLst>
              </a:tr>
              <a:tr h="290384">
                <a:tc rowSpan="3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逻辑运算</a:t>
                      </a:r>
                    </a:p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Logical Operations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298" marR="82298" marT="41149" marB="41149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算符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&amp;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|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~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xor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 gridSpan="2"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 dirty="0">
                          <a:effectLst/>
                        </a:rPr>
                        <a:t> </a:t>
                      </a:r>
                      <a:endParaRPr lang="zh-CN" sz="13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298" marR="82298" marT="41149" marB="41149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34984"/>
                  </a:ext>
                </a:extLst>
              </a:tr>
              <a:tr h="2903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名称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与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或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非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异或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 gridSpan="2"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 dirty="0">
                          <a:effectLst/>
                        </a:rPr>
                        <a:t> </a:t>
                      </a:r>
                      <a:endParaRPr lang="zh-CN" sz="13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298" marR="82298" marT="41149" marB="41149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445912"/>
                  </a:ext>
                </a:extLst>
              </a:tr>
              <a:tr h="364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>
                          <a:effectLst/>
                        </a:rPr>
                        <a:t>示例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016" marR="78016" marT="0" marB="0" anchor="ctr"/>
                </a:tc>
                <a:tc gridSpan="2"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zh-CN" sz="1300" dirty="0">
                          <a:effectLst/>
                        </a:rPr>
                        <a:t> </a:t>
                      </a:r>
                      <a:endParaRPr lang="zh-CN" sz="13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298" marR="82298" marT="41149" marB="41149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71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6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数组的运算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-for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循环的替代品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F2D277-8955-441E-A1D7-441BCC9469C1}"/>
              </a:ext>
            </a:extLst>
          </p:cNvPr>
          <p:cNvSpPr/>
          <p:nvPr/>
        </p:nvSpPr>
        <p:spPr>
          <a:xfrm>
            <a:off x="290185" y="1027787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数组的加法、减法、点乘、点除等运算都需要两个数组是完全同型的矩阵。事实上，数组和向量也可以进行类似的运算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FDD34F-7FCC-4DAB-A4D0-A8EB31147419}"/>
              </a:ext>
            </a:extLst>
          </p:cNvPr>
          <p:cNvSpPr/>
          <p:nvPr/>
        </p:nvSpPr>
        <p:spPr>
          <a:xfrm>
            <a:off x="290185" y="2132856"/>
            <a:ext cx="843866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设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为</a:t>
            </a:r>
            <a:r>
              <a:rPr lang="en-US" altLang="zh-CN" sz="2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mXn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的矩阵，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为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mX1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的列向量，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如果希望计算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的每一列都加上矩阵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并储存结果矩阵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，可以使用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MATLAB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函数</a:t>
            </a:r>
            <a:endParaRPr lang="en-US" altLang="zh-CN" sz="2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bsxfun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(@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plus,A,B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),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新版本也可以直接相加！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EAE4D1-9695-4A6E-9C16-12813CC54AFF}"/>
              </a:ext>
            </a:extLst>
          </p:cNvPr>
          <p:cNvSpPr/>
          <p:nvPr/>
        </p:nvSpPr>
        <p:spPr>
          <a:xfrm>
            <a:off x="290185" y="3473901"/>
            <a:ext cx="843866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类似可以使用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bsxfun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(@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minus,A,B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bsxfun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times,A,B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bsxfun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ldivide,A,B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bsxfun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rdivide,A,B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bsxfun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power,A,B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400" b="1" dirty="0">
              <a:solidFill>
                <a:schemeClr val="accent2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EB0AAE-8C7F-4C1E-B125-74B5F6F0CF92}"/>
              </a:ext>
            </a:extLst>
          </p:cNvPr>
          <p:cNvSpPr/>
          <p:nvPr/>
        </p:nvSpPr>
        <p:spPr>
          <a:xfrm>
            <a:off x="290185" y="4814946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MATLAB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计算优先级与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C++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完全相同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，小括号可改变优先级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27C8E25-4E55-4493-BE74-7EB404DEE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74375"/>
              </p:ext>
            </p:extLst>
          </p:nvPr>
        </p:nvGraphicFramePr>
        <p:xfrm>
          <a:off x="718754" y="5445224"/>
          <a:ext cx="7581527" cy="1036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2735">
                  <a:extLst>
                    <a:ext uri="{9D8B030D-6E8A-4147-A177-3AD203B41FA5}">
                      <a16:colId xmlns:a16="http://schemas.microsoft.com/office/drawing/2014/main" val="3287414011"/>
                    </a:ext>
                  </a:extLst>
                </a:gridCol>
                <a:gridCol w="1966264">
                  <a:extLst>
                    <a:ext uri="{9D8B030D-6E8A-4147-A177-3AD203B41FA5}">
                      <a16:colId xmlns:a16="http://schemas.microsoft.com/office/drawing/2014/main" val="3058338898"/>
                    </a:ext>
                  </a:extLst>
                </a:gridCol>
                <a:gridCol w="1966264">
                  <a:extLst>
                    <a:ext uri="{9D8B030D-6E8A-4147-A177-3AD203B41FA5}">
                      <a16:colId xmlns:a16="http://schemas.microsoft.com/office/drawing/2014/main" val="4113534852"/>
                    </a:ext>
                  </a:extLst>
                </a:gridCol>
                <a:gridCol w="1966264">
                  <a:extLst>
                    <a:ext uri="{9D8B030D-6E8A-4147-A177-3AD203B41FA5}">
                      <a16:colId xmlns:a16="http://schemas.microsoft.com/office/drawing/2014/main" val="3337466675"/>
                    </a:ext>
                  </a:extLst>
                </a:gridCol>
              </a:tblGrid>
              <a:tr h="29044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  <a:tab pos="3810" algn="l"/>
                        </a:tabLst>
                      </a:pPr>
                      <a:r>
                        <a:rPr lang="zh-CN" sz="1900">
                          <a:effectLst/>
                        </a:rPr>
                        <a:t>代数运算</a:t>
                      </a:r>
                      <a:endParaRPr lang="zh-CN" sz="1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4476" marR="12447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  <a:tab pos="3810" algn="l"/>
                        </a:tabLst>
                      </a:pPr>
                      <a:r>
                        <a:rPr lang="en-US" sz="1900">
                          <a:effectLst/>
                        </a:rPr>
                        <a:t>.^</a:t>
                      </a:r>
                      <a:endParaRPr lang="zh-CN" sz="1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4476" marR="124476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  <a:tab pos="3810" algn="l"/>
                        </a:tabLst>
                      </a:pPr>
                      <a:r>
                        <a:rPr lang="en-US" sz="1900">
                          <a:effectLst/>
                        </a:rPr>
                        <a:t>.*</a:t>
                      </a:r>
                      <a:r>
                        <a:rPr lang="zh-CN" sz="1900">
                          <a:effectLst/>
                        </a:rPr>
                        <a:t>、</a:t>
                      </a:r>
                      <a:r>
                        <a:rPr lang="en-US" sz="1900">
                          <a:effectLst/>
                        </a:rPr>
                        <a:t>./</a:t>
                      </a:r>
                      <a:r>
                        <a:rPr lang="zh-CN" sz="1900">
                          <a:effectLst/>
                        </a:rPr>
                        <a:t>、</a:t>
                      </a:r>
                      <a:r>
                        <a:rPr lang="en-US" sz="1900">
                          <a:effectLst/>
                        </a:rPr>
                        <a:t>.\</a:t>
                      </a:r>
                      <a:endParaRPr lang="zh-CN" sz="1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4476" marR="124476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  <a:tab pos="3810" algn="l"/>
                        </a:tabLst>
                      </a:pPr>
                      <a:r>
                        <a:rPr lang="en-US" sz="1900">
                          <a:effectLst/>
                        </a:rPr>
                        <a:t>+</a:t>
                      </a:r>
                      <a:r>
                        <a:rPr lang="zh-CN" sz="1900">
                          <a:effectLst/>
                        </a:rPr>
                        <a:t>、</a:t>
                      </a:r>
                      <a:r>
                        <a:rPr lang="en-US" sz="1900">
                          <a:effectLst/>
                        </a:rPr>
                        <a:t>-</a:t>
                      </a:r>
                      <a:endParaRPr lang="zh-CN" sz="1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4476" marR="124476" marT="0" marB="0"/>
                </a:tc>
                <a:extLst>
                  <a:ext uri="{0D108BD9-81ED-4DB2-BD59-A6C34878D82A}">
                    <a16:rowId xmlns:a16="http://schemas.microsoft.com/office/drawing/2014/main" val="2360865215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  <a:tab pos="3810" algn="l"/>
                        </a:tabLst>
                      </a:pPr>
                      <a:r>
                        <a:rPr lang="zh-CN" sz="1900">
                          <a:effectLst/>
                        </a:rPr>
                        <a:t>关系运算</a:t>
                      </a:r>
                      <a:endParaRPr lang="zh-CN" sz="1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4476" marR="124476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  <a:tab pos="3810" algn="l"/>
                        </a:tabLst>
                      </a:pPr>
                      <a:r>
                        <a:rPr lang="en-US" sz="1900">
                          <a:effectLst/>
                        </a:rPr>
                        <a:t>==</a:t>
                      </a:r>
                      <a:r>
                        <a:rPr lang="zh-CN" sz="1900">
                          <a:effectLst/>
                        </a:rPr>
                        <a:t>、</a:t>
                      </a:r>
                      <a:r>
                        <a:rPr lang="en-US" sz="1900">
                          <a:effectLst/>
                        </a:rPr>
                        <a:t>~=</a:t>
                      </a:r>
                      <a:endParaRPr lang="zh-CN" sz="1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4476" marR="124476" marT="0" marB="0"/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  <a:tab pos="3810" algn="l"/>
                        </a:tabLst>
                      </a:pPr>
                      <a:r>
                        <a:rPr lang="en-US" sz="1900">
                          <a:effectLst/>
                        </a:rPr>
                        <a:t>&gt;</a:t>
                      </a:r>
                      <a:r>
                        <a:rPr lang="zh-CN" sz="1900">
                          <a:effectLst/>
                        </a:rPr>
                        <a:t>、</a:t>
                      </a:r>
                      <a:r>
                        <a:rPr lang="en-US" sz="1900">
                          <a:effectLst/>
                        </a:rPr>
                        <a:t>&lt;</a:t>
                      </a:r>
                      <a:r>
                        <a:rPr lang="zh-CN" sz="1900">
                          <a:effectLst/>
                        </a:rPr>
                        <a:t>、</a:t>
                      </a:r>
                      <a:r>
                        <a:rPr lang="en-US" sz="1900">
                          <a:effectLst/>
                        </a:rPr>
                        <a:t>&gt;=</a:t>
                      </a:r>
                      <a:r>
                        <a:rPr lang="zh-CN" sz="1900">
                          <a:effectLst/>
                        </a:rPr>
                        <a:t>、</a:t>
                      </a:r>
                      <a:r>
                        <a:rPr lang="en-US" sz="1900">
                          <a:effectLst/>
                        </a:rPr>
                        <a:t>&lt;=</a:t>
                      </a:r>
                      <a:endParaRPr lang="zh-CN" sz="1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65968" marR="165968" marT="82984" marB="8298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38300"/>
                  </a:ext>
                </a:extLst>
              </a:tr>
              <a:tr h="29044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  <a:tab pos="3810" algn="l"/>
                        </a:tabLst>
                      </a:pPr>
                      <a:r>
                        <a:rPr lang="zh-CN" sz="1900">
                          <a:effectLst/>
                        </a:rPr>
                        <a:t>逻辑运算</a:t>
                      </a:r>
                      <a:endParaRPr lang="zh-CN" sz="1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4476" marR="124476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  <a:tab pos="3810" algn="l"/>
                        </a:tabLst>
                      </a:pPr>
                      <a:r>
                        <a:rPr lang="en-US" sz="1900">
                          <a:effectLst/>
                        </a:rPr>
                        <a:t>~</a:t>
                      </a:r>
                      <a:endParaRPr lang="zh-CN" sz="1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4476" marR="124476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  <a:tab pos="3810" algn="l"/>
                        </a:tabLst>
                      </a:pPr>
                      <a:r>
                        <a:rPr lang="en-US" sz="1900">
                          <a:effectLst/>
                        </a:rPr>
                        <a:t>&amp;</a:t>
                      </a:r>
                      <a:endParaRPr lang="zh-CN" sz="1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4476" marR="124476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  <a:tabLst>
                          <a:tab pos="269875" algn="l"/>
                          <a:tab pos="3810" algn="l"/>
                        </a:tabLst>
                      </a:pPr>
                      <a:r>
                        <a:rPr lang="en-US" sz="1900" dirty="0">
                          <a:effectLst/>
                        </a:rPr>
                        <a:t>|</a:t>
                      </a:r>
                      <a:endParaRPr lang="zh-CN" sz="1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4476" marR="124476" marT="0" marB="0"/>
                </a:tc>
                <a:extLst>
                  <a:ext uri="{0D108BD9-81ED-4DB2-BD59-A6C34878D82A}">
                    <a16:rowId xmlns:a16="http://schemas.microsoft.com/office/drawing/2014/main" val="314878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6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3.3-1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36094-828C-43B2-9859-16F59F2850C5}"/>
              </a:ext>
            </a:extLst>
          </p:cNvPr>
          <p:cNvSpPr/>
          <p:nvPr/>
        </p:nvSpPr>
        <p:spPr>
          <a:xfrm>
            <a:off x="356934" y="836712"/>
            <a:ext cx="86227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</a:rPr>
              <a:t>3.3-1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clear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t=-3*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pi:pi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/10:3*pi;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共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个采样点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=sin(t);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整体调用函数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st.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/t;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得到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sinc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函数，</a:t>
            </a:r>
            <a:r>
              <a:rPr lang="zh-CN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但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点会出现</a:t>
            </a:r>
            <a:r>
              <a:rPr lang="en-US" altLang="zh-CN" b="1" dirty="0" err="1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NaN</a:t>
            </a:r>
            <a:endParaRPr lang="zh-CN" altLang="zh-CN" dirty="0">
              <a:solidFill>
                <a:schemeClr val="accent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Lt=(t==0);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得到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t=0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的对应位置为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，其余位置为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t+Lt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realmin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	      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仅在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点处加上一个最小实数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=sin(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)./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		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subplot(1,2,1),plot(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t,y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),axis([-9,9,-0.5,1.2]),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('t'),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('y'),title('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残缺图形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subplot(1,2,2),plot(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tt,yy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),axis([-9,9,-0.5,1.2])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'),title('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正确图形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9F0E70-5704-4981-A016-30192E70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190864"/>
            <a:ext cx="3888432" cy="26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3.3-2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36094-828C-43B2-9859-16F59F2850C5}"/>
              </a:ext>
            </a:extLst>
          </p:cNvPr>
          <p:cNvSpPr/>
          <p:nvPr/>
        </p:nvSpPr>
        <p:spPr>
          <a:xfrm>
            <a:off x="356934" y="836712"/>
            <a:ext cx="86227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</a:rPr>
              <a:t>3.3-2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A=[-2,-1,0,0,1,2,3]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 -2    -1     0     0     1     2     3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B=[0,-1,1,0,1,-2,-3]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   0    -1     1     0     1    -2    -3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disp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(['A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的数据类型是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', class(A)])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的数据类型是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66700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66700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66700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R1=A==B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逐个判断元素是否相等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R1 =  0     1     0     1     1     0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R2=A&gt;B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逐个元素判断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中元素是否比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中元素更大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R2 =  0     0     0     0     0     1     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fprintf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('R1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的数据类型是什么？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%s\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n',class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(R1))</a:t>
            </a:r>
          </a:p>
          <a:p>
            <a:pPr algn="just" hangingPunct="0"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R1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的数据类型是什么？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logical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fprintf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('R2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的数据属于逻辑类？（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为真；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为假）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%d\n',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islogical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(R2))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R2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的数据属于逻辑类？（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为真；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为假）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3.3-2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36094-828C-43B2-9859-16F59F2850C5}"/>
              </a:ext>
            </a:extLst>
          </p:cNvPr>
          <p:cNvSpPr/>
          <p:nvPr/>
        </p:nvSpPr>
        <p:spPr>
          <a:xfrm>
            <a:off x="356934" y="836712"/>
            <a:ext cx="862270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dirty="0">
                <a:latin typeface="Times New Roman" panose="02020603050405020304" pitchFamily="18" charset="0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</a:rPr>
              <a:t>3.3-2</a:t>
            </a:r>
            <a:r>
              <a:rPr lang="zh-CN" altLang="zh-CN" dirty="0">
                <a:latin typeface="Times New Roman" panose="02020603050405020304" pitchFamily="18" charset="0"/>
              </a:rPr>
              <a:t>】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LA=logical(A)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 =    1     1     0     0     1     1     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LB=logical(B)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LB =   0     1     1     0     1     1     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L1=LA&amp;LB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L1 =  0     1     0     0     1     1     1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LL1=A&amp;B 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直接对矩阵做逻辑运算会先转化成逻辑型（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或非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LL1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0     1     0     0     1     1     1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L3=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xor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(LA,LB)	%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L3 =  1     0     1     0     0     0   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LL3=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xor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(A,B)	%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LL3 = 1     0     1     0     0     0     0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TOTAL1=all([1,1,1,1,1])%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是否全部非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	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TOTAL1 =   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TOTAL2=all([1,0,1,1,1]) </a:t>
            </a:r>
            <a:r>
              <a:rPr lang="en-US" altLang="zh-CN" sz="2000" dirty="0">
                <a:latin typeface="Times New Roman" panose="02020603050405020304" pitchFamily="18" charset="0"/>
              </a:rPr>
              <a:t> 		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TOTAL2 =   0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ANYONE1=any([0,1,0,0,0])%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是否存在非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ANYONE1 =  1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ANYONE2=any([0,0,0,0,0]) </a:t>
            </a:r>
            <a:r>
              <a:rPr lang="en-US" altLang="zh-CN" sz="2000" dirty="0">
                <a:latin typeface="Times New Roman" panose="02020603050405020304" pitchFamily="18" charset="0"/>
              </a:rPr>
              <a:t> 		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ANYONE2 =   0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5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数组的函数调用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-for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循环的替代品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F2D277-8955-441E-A1D7-441BCC9469C1}"/>
              </a:ext>
            </a:extLst>
          </p:cNvPr>
          <p:cNvSpPr/>
          <p:nvPr/>
        </p:nvSpPr>
        <p:spPr>
          <a:xfrm>
            <a:off x="290185" y="1027787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MATLAB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利用函数重载功能，支持数组的整体函数调用，原理即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对每一个元素分别调用相同的函数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。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graphicFrame>
        <p:nvGraphicFramePr>
          <p:cNvPr id="9" name="Group 2">
            <a:extLst>
              <a:ext uri="{FF2B5EF4-FFF2-40B4-BE49-F238E27FC236}">
                <a16:creationId xmlns:a16="http://schemas.microsoft.com/office/drawing/2014/main" id="{299188FA-E0C9-4628-8DD4-82520E4F7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295016"/>
              </p:ext>
            </p:extLst>
          </p:nvPr>
        </p:nvGraphicFramePr>
        <p:xfrm>
          <a:off x="782086" y="2060848"/>
          <a:ext cx="7740923" cy="4310020"/>
        </p:xfrm>
        <a:graphic>
          <a:graphicData uri="http://schemas.openxmlformats.org/drawingml/2006/table">
            <a:tbl>
              <a:tblPr/>
              <a:tblGrid>
                <a:gridCol w="932146">
                  <a:extLst>
                    <a:ext uri="{9D8B030D-6E8A-4147-A177-3AD203B41FA5}">
                      <a16:colId xmlns:a16="http://schemas.microsoft.com/office/drawing/2014/main" val="3437618907"/>
                    </a:ext>
                  </a:extLst>
                </a:gridCol>
                <a:gridCol w="1586019">
                  <a:extLst>
                    <a:ext uri="{9D8B030D-6E8A-4147-A177-3AD203B41FA5}">
                      <a16:colId xmlns:a16="http://schemas.microsoft.com/office/drawing/2014/main" val="1687177474"/>
                    </a:ext>
                  </a:extLst>
                </a:gridCol>
                <a:gridCol w="932146">
                  <a:extLst>
                    <a:ext uri="{9D8B030D-6E8A-4147-A177-3AD203B41FA5}">
                      <a16:colId xmlns:a16="http://schemas.microsoft.com/office/drawing/2014/main" val="1233229780"/>
                    </a:ext>
                  </a:extLst>
                </a:gridCol>
                <a:gridCol w="1754627">
                  <a:extLst>
                    <a:ext uri="{9D8B030D-6E8A-4147-A177-3AD203B41FA5}">
                      <a16:colId xmlns:a16="http://schemas.microsoft.com/office/drawing/2014/main" val="263837678"/>
                    </a:ext>
                  </a:extLst>
                </a:gridCol>
                <a:gridCol w="785470">
                  <a:extLst>
                    <a:ext uri="{9D8B030D-6E8A-4147-A177-3AD203B41FA5}">
                      <a16:colId xmlns:a16="http://schemas.microsoft.com/office/drawing/2014/main" val="1599487554"/>
                    </a:ext>
                  </a:extLst>
                </a:gridCol>
                <a:gridCol w="1750515">
                  <a:extLst>
                    <a:ext uri="{9D8B030D-6E8A-4147-A177-3AD203B41FA5}">
                      <a16:colId xmlns:a16="http://schemas.microsoft.com/office/drawing/2014/main" val="3698701770"/>
                    </a:ext>
                  </a:extLst>
                </a:gridCol>
              </a:tblGrid>
              <a:tr h="394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marL="78958" marR="78958" marT="39479" marB="39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含义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含义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含义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55099"/>
                  </a:ext>
                </a:extLst>
              </a:tr>
              <a:tr h="394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acos</a:t>
                      </a:r>
                    </a:p>
                  </a:txBody>
                  <a:tcPr marL="78958" marR="78958" marT="39479" marB="39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反余弦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asinh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反双曲正弦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csch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双曲余割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08762"/>
                  </a:ext>
                </a:extLst>
              </a:tr>
              <a:tr h="394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acosh</a:t>
                      </a:r>
                    </a:p>
                  </a:txBody>
                  <a:tcPr marL="78958" marR="78958" marT="39479" marB="39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反双曲余弦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atan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反正切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sec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正割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7701"/>
                  </a:ext>
                </a:extLst>
              </a:tr>
              <a:tr h="394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acot</a:t>
                      </a:r>
                    </a:p>
                  </a:txBody>
                  <a:tcPr marL="78958" marR="78958" marT="39479" marB="39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反余切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atan2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四象限反正切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sech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双曲正割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964556"/>
                  </a:ext>
                </a:extLst>
              </a:tr>
              <a:tr h="394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acoth</a:t>
                      </a:r>
                    </a:p>
                  </a:txBody>
                  <a:tcPr marL="78958" marR="78958" marT="39479" marB="39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反双曲余切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atanh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反双曲正切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正弦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464731"/>
                  </a:ext>
                </a:extLst>
              </a:tr>
              <a:tr h="394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acsc</a:t>
                      </a:r>
                    </a:p>
                  </a:txBody>
                  <a:tcPr marL="78958" marR="78958" marT="39479" marB="39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反余割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余弦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sinh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双曲正弦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169725"/>
                  </a:ext>
                </a:extLst>
              </a:tr>
              <a:tr h="394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acsch</a:t>
                      </a:r>
                    </a:p>
                  </a:txBody>
                  <a:tcPr marL="78958" marR="78958" marT="39479" marB="39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反双曲余割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cosh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双曲余弦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正切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97539"/>
                  </a:ext>
                </a:extLst>
              </a:tr>
              <a:tr h="394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asec</a:t>
                      </a:r>
                    </a:p>
                  </a:txBody>
                  <a:tcPr marL="78958" marR="78958" marT="39479" marB="39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反正割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cot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余切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tanh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双曲正切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040253"/>
                  </a:ext>
                </a:extLst>
              </a:tr>
              <a:tr h="394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asech</a:t>
                      </a:r>
                    </a:p>
                  </a:txBody>
                  <a:tcPr marL="78958" marR="78958" marT="39479" marB="39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反双曲正割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coth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双曲余切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02029"/>
                  </a:ext>
                </a:extLst>
              </a:tr>
              <a:tr h="394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asin</a:t>
                      </a:r>
                    </a:p>
                  </a:txBody>
                  <a:tcPr marL="78958" marR="78958" marT="39479" marB="394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反正弦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csc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余割</a:t>
                      </a: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8958" marR="78958" marT="39479" marB="394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63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3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复习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2.8-1-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符号绘图法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133B87-742B-421A-AE7F-1A424DF6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9661063" cy="7927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BEE180-5111-4814-9E84-7A9FD6AB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15" y="1412776"/>
            <a:ext cx="6910970" cy="53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68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数组的函数调用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-for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循环的替代品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F723DC1-9F44-4813-BD8B-99EBEF3A6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76685"/>
            <a:ext cx="7127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kumimoji="0" lang="zh-CN" altLang="en-US" sz="18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　　　　　　　　　　　　　</a:t>
            </a:r>
            <a:r>
              <a:rPr kumimoji="0"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指数函数</a:t>
            </a: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197AF7A3-0D36-4FE1-B181-C3005F5A5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330051"/>
              </p:ext>
            </p:extLst>
          </p:nvPr>
        </p:nvGraphicFramePr>
        <p:xfrm>
          <a:off x="250825" y="1695822"/>
          <a:ext cx="8497888" cy="160782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3230539778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3573121049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818080432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285263229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3764004425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673386800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含　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　含　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含　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836108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指数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常用对数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pow2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２的幂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437618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自然对数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以２为底对数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sqrt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平方根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0299"/>
                  </a:ext>
                </a:extLst>
              </a:tr>
            </a:tbl>
          </a:graphicData>
        </a:graphic>
      </p:graphicFrame>
      <p:sp>
        <p:nvSpPr>
          <p:cNvPr id="7" name="Text Box 33">
            <a:extLst>
              <a:ext uri="{FF2B5EF4-FFF2-40B4-BE49-F238E27FC236}">
                <a16:creationId xmlns:a16="http://schemas.microsoft.com/office/drawing/2014/main" id="{6DFE5F1C-E1F4-46DF-8CBC-3A28BF9B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609007"/>
            <a:ext cx="576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kumimoji="0" lang="zh-CN" altLang="en-US" sz="18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　　　　　　　　</a:t>
            </a:r>
            <a:r>
              <a:rPr kumimoji="0"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复数函数</a:t>
            </a:r>
          </a:p>
        </p:txBody>
      </p:sp>
      <p:graphicFrame>
        <p:nvGraphicFramePr>
          <p:cNvPr id="8" name="Group 34">
            <a:extLst>
              <a:ext uri="{FF2B5EF4-FFF2-40B4-BE49-F238E27FC236}">
                <a16:creationId xmlns:a16="http://schemas.microsoft.com/office/drawing/2014/main" id="{7CFDFD14-3A1B-4848-BD18-36FFB7E17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40127"/>
              </p:ext>
            </p:extLst>
          </p:nvPr>
        </p:nvGraphicFramePr>
        <p:xfrm>
          <a:off x="389731" y="4509120"/>
          <a:ext cx="8220075" cy="1554480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196373248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2769642860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3118454939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2789238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992964861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3369730382"/>
                    </a:ext>
                  </a:extLst>
                </a:gridCol>
              </a:tblGrid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含　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含　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含　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468190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模或绝对值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复数共轭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复数实部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839534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angle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相角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弧度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复数虚部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34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7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数组的函数调用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-for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循环的替代品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F723DC1-9F44-4813-BD8B-99EBEF3A6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" y="939271"/>
            <a:ext cx="7127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800" b="1" dirty="0">
                <a:latin typeface="+mj-ea"/>
                <a:ea typeface="+mj-ea"/>
              </a:rPr>
              <a:t>取整</a:t>
            </a:r>
            <a:r>
              <a:rPr kumimoji="0"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函数与取余函数</a:t>
            </a:r>
          </a:p>
        </p:txBody>
      </p:sp>
      <p:sp>
        <p:nvSpPr>
          <p:cNvPr id="7" name="Text Box 33">
            <a:extLst>
              <a:ext uri="{FF2B5EF4-FFF2-40B4-BE49-F238E27FC236}">
                <a16:creationId xmlns:a16="http://schemas.microsoft.com/office/drawing/2014/main" id="{6DFE5F1C-E1F4-46DF-8CBC-3A28BF9B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480" y="3925209"/>
            <a:ext cx="576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kumimoji="0" lang="zh-CN" altLang="en-US" sz="18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　　　　　　　　</a:t>
            </a:r>
            <a:r>
              <a:rPr kumimoji="0"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坐标变换函数</a:t>
            </a:r>
          </a:p>
        </p:txBody>
      </p:sp>
      <p:graphicFrame>
        <p:nvGraphicFramePr>
          <p:cNvPr id="9" name="Group 26">
            <a:extLst>
              <a:ext uri="{FF2B5EF4-FFF2-40B4-BE49-F238E27FC236}">
                <a16:creationId xmlns:a16="http://schemas.microsoft.com/office/drawing/2014/main" id="{18215A00-8078-4B1B-B085-63B890F3D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19166"/>
              </p:ext>
            </p:extLst>
          </p:nvPr>
        </p:nvGraphicFramePr>
        <p:xfrm>
          <a:off x="716781" y="1512150"/>
          <a:ext cx="7710437" cy="2421290"/>
        </p:xfrm>
        <a:graphic>
          <a:graphicData uri="http://schemas.openxmlformats.org/drawingml/2006/table">
            <a:tbl>
              <a:tblPr/>
              <a:tblGrid>
                <a:gridCol w="910950">
                  <a:extLst>
                    <a:ext uri="{9D8B030D-6E8A-4147-A177-3AD203B41FA5}">
                      <a16:colId xmlns:a16="http://schemas.microsoft.com/office/drawing/2014/main" val="460326174"/>
                    </a:ext>
                  </a:extLst>
                </a:gridCol>
                <a:gridCol w="2508823">
                  <a:extLst>
                    <a:ext uri="{9D8B030D-6E8A-4147-A177-3AD203B41FA5}">
                      <a16:colId xmlns:a16="http://schemas.microsoft.com/office/drawing/2014/main" val="310372436"/>
                    </a:ext>
                  </a:extLst>
                </a:gridCol>
                <a:gridCol w="1114207">
                  <a:extLst>
                    <a:ext uri="{9D8B030D-6E8A-4147-A177-3AD203B41FA5}">
                      <a16:colId xmlns:a16="http://schemas.microsoft.com/office/drawing/2014/main" val="1089095078"/>
                    </a:ext>
                  </a:extLst>
                </a:gridCol>
                <a:gridCol w="3176457">
                  <a:extLst>
                    <a:ext uri="{9D8B030D-6E8A-4147-A177-3AD203B41FA5}">
                      <a16:colId xmlns:a16="http://schemas.microsoft.com/office/drawing/2014/main" val="1751141251"/>
                    </a:ext>
                  </a:extLst>
                </a:gridCol>
              </a:tblGrid>
              <a:tr h="484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marL="85457" marR="85457" marT="42729" marB="42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含　　义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　含　　义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106019"/>
                  </a:ext>
                </a:extLst>
              </a:tr>
              <a:tr h="484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ceil</a:t>
                      </a:r>
                    </a:p>
                  </a:txBody>
                  <a:tcPr marL="85457" marR="85457" marT="42729" marB="42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向＋∞取整函数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rem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求余数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917097"/>
                  </a:ext>
                </a:extLst>
              </a:tr>
              <a:tr h="484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fix</a:t>
                      </a:r>
                    </a:p>
                  </a:txBody>
                  <a:tcPr marL="85457" marR="85457" marT="42729" marB="42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向０取整函数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round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四舍五入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121455"/>
                  </a:ext>
                </a:extLst>
              </a:tr>
              <a:tr h="484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floor</a:t>
                      </a:r>
                    </a:p>
                  </a:txBody>
                  <a:tcPr marL="85457" marR="85457" marT="42729" marB="42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向－∞取整函数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sign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符号函数  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(-1),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    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(0)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400907"/>
                  </a:ext>
                </a:extLst>
              </a:tr>
              <a:tr h="484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mod</a:t>
                      </a:r>
                    </a:p>
                  </a:txBody>
                  <a:tcPr marL="85457" marR="85457" marT="42729" marB="42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模除求余</a:t>
                      </a:r>
                    </a:p>
                  </a:txBody>
                  <a:tcPr marL="85457" marR="85457" marT="42729" marB="42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447729"/>
                  </a:ext>
                </a:extLst>
              </a:tr>
            </a:tbl>
          </a:graphicData>
        </a:graphic>
      </p:graphicFrame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7969EFF8-571B-41B8-848A-4BC09FCF9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27357"/>
              </p:ext>
            </p:extLst>
          </p:nvPr>
        </p:nvGraphicFramePr>
        <p:xfrm>
          <a:off x="611560" y="4444322"/>
          <a:ext cx="8101310" cy="1539382"/>
        </p:xfrm>
        <a:graphic>
          <a:graphicData uri="http://schemas.openxmlformats.org/drawingml/2006/table">
            <a:tbl>
              <a:tblPr/>
              <a:tblGrid>
                <a:gridCol w="1272241">
                  <a:extLst>
                    <a:ext uri="{9D8B030D-6E8A-4147-A177-3AD203B41FA5}">
                      <a16:colId xmlns:a16="http://schemas.microsoft.com/office/drawing/2014/main" val="897998754"/>
                    </a:ext>
                  </a:extLst>
                </a:gridCol>
                <a:gridCol w="2779152">
                  <a:extLst>
                    <a:ext uri="{9D8B030D-6E8A-4147-A177-3AD203B41FA5}">
                      <a16:colId xmlns:a16="http://schemas.microsoft.com/office/drawing/2014/main" val="3310884229"/>
                    </a:ext>
                  </a:extLst>
                </a:gridCol>
                <a:gridCol w="1236819">
                  <a:extLst>
                    <a:ext uri="{9D8B030D-6E8A-4147-A177-3AD203B41FA5}">
                      <a16:colId xmlns:a16="http://schemas.microsoft.com/office/drawing/2014/main" val="3442870591"/>
                    </a:ext>
                  </a:extLst>
                </a:gridCol>
                <a:gridCol w="2813098">
                  <a:extLst>
                    <a:ext uri="{9D8B030D-6E8A-4147-A177-3AD203B41FA5}">
                      <a16:colId xmlns:a16="http://schemas.microsoft.com/office/drawing/2014/main" val="4113028399"/>
                    </a:ext>
                  </a:extLst>
                </a:gridCol>
              </a:tblGrid>
              <a:tr h="467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名称</a:t>
                      </a:r>
                    </a:p>
                  </a:txBody>
                  <a:tcPr marL="85013" marR="85013" marT="42506" marB="425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　含　　义</a:t>
                      </a:r>
                    </a:p>
                  </a:txBody>
                  <a:tcPr marL="85013" marR="85013" marT="42506" marB="425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名称</a:t>
                      </a:r>
                    </a:p>
                  </a:txBody>
                  <a:tcPr marL="85013" marR="85013" marT="42506" marB="425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　含　义</a:t>
                      </a:r>
                    </a:p>
                  </a:txBody>
                  <a:tcPr marL="85013" marR="85013" marT="42506" marB="425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945430"/>
                  </a:ext>
                </a:extLst>
              </a:tr>
              <a:tr h="5357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cart2sph</a:t>
                      </a:r>
                    </a:p>
                  </a:txBody>
                  <a:tcPr marL="85013" marR="85013" marT="42506" marB="425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直角坐标变球坐标</a:t>
                      </a:r>
                    </a:p>
                  </a:txBody>
                  <a:tcPr marL="85013" marR="85013" marT="42506" marB="425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pol2cart</a:t>
                      </a:r>
                    </a:p>
                  </a:txBody>
                  <a:tcPr marL="85013" marR="85013" marT="42506" marB="425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极坐标变直角坐标</a:t>
                      </a:r>
                    </a:p>
                  </a:txBody>
                  <a:tcPr marL="85013" marR="85013" marT="42506" marB="425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868872"/>
                  </a:ext>
                </a:extLst>
              </a:tr>
              <a:tr h="5357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cart2pol</a:t>
                      </a:r>
                    </a:p>
                  </a:txBody>
                  <a:tcPr marL="85013" marR="85013" marT="42506" marB="425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直角坐标变极坐标</a:t>
                      </a:r>
                    </a:p>
                  </a:txBody>
                  <a:tcPr marL="85013" marR="85013" marT="42506" marB="425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sph2cart</a:t>
                      </a:r>
                    </a:p>
                  </a:txBody>
                  <a:tcPr marL="85013" marR="85013" marT="42506" marB="425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球坐标变直角坐标</a:t>
                      </a:r>
                    </a:p>
                  </a:txBody>
                  <a:tcPr marL="85013" marR="85013" marT="42506" marB="425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82954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F162B80F-5DE1-4AFD-8C18-1E1A1B49508A}"/>
              </a:ext>
            </a:extLst>
          </p:cNvPr>
          <p:cNvSpPr/>
          <p:nvPr/>
        </p:nvSpPr>
        <p:spPr>
          <a:xfrm>
            <a:off x="274204" y="5983704"/>
            <a:ext cx="8546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其余函数请大家自学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重点函数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int8, int32, num2str, double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均为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MATLAB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非常常用的类型转换函数）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8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5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预习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-M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脚本与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M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函数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CC2466-7E06-497F-BB86-2B70FF1C7268}"/>
              </a:ext>
            </a:extLst>
          </p:cNvPr>
          <p:cNvSpPr/>
          <p:nvPr/>
        </p:nvSpPr>
        <p:spPr>
          <a:xfrm>
            <a:off x="323528" y="971600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latin typeface="+mj-ea"/>
                <a:ea typeface="+mj-ea"/>
              </a:rPr>
              <a:t>M</a:t>
            </a:r>
            <a:r>
              <a:rPr lang="zh-CN" altLang="en-US" sz="2400" b="1" dirty="0">
                <a:latin typeface="+mj-ea"/>
                <a:ea typeface="+mj-ea"/>
              </a:rPr>
              <a:t>脚本文件可以理解为代码的组合，一次运行可以将一串代码按照顺序依次运行</a:t>
            </a:r>
            <a:r>
              <a:rPr lang="en-US" altLang="zh-CN" sz="2400" b="1" dirty="0">
                <a:latin typeface="+mj-ea"/>
                <a:ea typeface="+mj-ea"/>
              </a:rPr>
              <a:t>(</a:t>
            </a:r>
            <a:r>
              <a:rPr lang="zh-CN" altLang="en-US" sz="2400" b="1" dirty="0">
                <a:latin typeface="+mj-ea"/>
                <a:ea typeface="+mj-ea"/>
              </a:rPr>
              <a:t>下图为华氏度转摄氏度脚本）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74FA99-BB42-4EBE-BF91-750A568891C4}"/>
              </a:ext>
            </a:extLst>
          </p:cNvPr>
          <p:cNvSpPr/>
          <p:nvPr/>
        </p:nvSpPr>
        <p:spPr>
          <a:xfrm>
            <a:off x="323528" y="3109511"/>
            <a:ext cx="84386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latin typeface="+mj-ea"/>
                <a:ea typeface="+mj-ea"/>
              </a:rPr>
              <a:t>M</a:t>
            </a:r>
            <a:r>
              <a:rPr lang="zh-CN" altLang="en-US" sz="2400" b="1" dirty="0">
                <a:latin typeface="+mj-ea"/>
                <a:ea typeface="+mj-ea"/>
              </a:rPr>
              <a:t>函数文件则拥有返回值与参数列表，无需指定各个变量的类型，左下图中</a:t>
            </a:r>
            <a:r>
              <a:rPr lang="en-US" altLang="zh-CN" sz="2400" b="1" dirty="0" err="1">
                <a:latin typeface="+mj-ea"/>
                <a:ea typeface="+mj-ea"/>
              </a:rPr>
              <a:t>output_args</a:t>
            </a:r>
            <a:r>
              <a:rPr lang="zh-CN" altLang="en-US" sz="2400" b="1" dirty="0">
                <a:latin typeface="+mj-ea"/>
                <a:ea typeface="+mj-ea"/>
              </a:rPr>
              <a:t>为返回值列表，不同返回值可以是数值、字符串、数组、胞元，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一般用逗号隔开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  <a:r>
              <a:rPr lang="en-US" altLang="zh-CN" sz="2400" b="1" dirty="0" err="1">
                <a:latin typeface="+mj-ea"/>
                <a:ea typeface="+mj-ea"/>
              </a:rPr>
              <a:t>input_args</a:t>
            </a:r>
            <a:r>
              <a:rPr lang="zh-CN" altLang="en-US" sz="2400" b="1" dirty="0">
                <a:latin typeface="+mj-ea"/>
                <a:ea typeface="+mj-ea"/>
              </a:rPr>
              <a:t>为参数列表，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同样用逗号隔开</a:t>
            </a:r>
            <a:r>
              <a:rPr lang="zh-CN" altLang="en-US" sz="2400" b="1" dirty="0">
                <a:latin typeface="+mj-ea"/>
                <a:ea typeface="+mj-ea"/>
              </a:rPr>
              <a:t>，与调用对应</a:t>
            </a:r>
            <a:r>
              <a:rPr lang="en-US" altLang="zh-CN" sz="2400" b="1" dirty="0">
                <a:latin typeface="+mj-ea"/>
                <a:ea typeface="+mj-ea"/>
              </a:rPr>
              <a:t>.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仅包括一个函数的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M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函数文件结尾的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end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可不写。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D0B2A9-6ABF-4F5E-9A14-D33745FF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157192"/>
            <a:ext cx="3814790" cy="1323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AAE58E-9627-41FC-8985-2D13D66B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36" y="1985294"/>
            <a:ext cx="4106328" cy="9603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967736-2E83-4D7A-BB62-63B1840D5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684" y="5157192"/>
            <a:ext cx="2985333" cy="13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3.3-3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4CE963-C09D-4D48-808A-65C899D1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8400774" cy="15783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B91BF56-3BAC-4537-AAEA-166669CCBFBF}"/>
              </a:ext>
            </a:extLst>
          </p:cNvPr>
          <p:cNvSpPr/>
          <p:nvPr/>
        </p:nvSpPr>
        <p:spPr>
          <a:xfrm>
            <a:off x="251520" y="2415099"/>
            <a:ext cx="7110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function y=exm030303_1(x)%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需单独建立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exm030303_1.m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% exm030303_1	,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利用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循环与逐个的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if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语句判断，效率低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% x				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% y				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M=length(x);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y=zeros(1,M);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for 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=1:M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  if x(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)&lt;=-1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252095" indent="252095"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y(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)=x(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indent="252095">
              <a:tabLst>
                <a:tab pos="269875" algn="l"/>
                <a:tab pos="266700" algn="l"/>
              </a:tabLst>
            </a:pP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elseif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 -1&lt;x(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)&amp;&amp;x(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)&lt;=1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252095" indent="252095"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y(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)=x(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)^3*cos(2*pi*x(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));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indent="252095"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else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252095" indent="252095"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y(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)=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exp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(-x(</a:t>
            </a:r>
            <a:r>
              <a:rPr lang="en-US" altLang="zh-CN" b="1" dirty="0" err="1">
                <a:highlight>
                  <a:srgbClr val="FFFF00"/>
                </a:highlight>
                <a:latin typeface="Courier New" panose="02070309020205020404" pitchFamily="49" charset="0"/>
              </a:rPr>
              <a:t>jj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)+1);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indent="252095"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end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end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97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3.3-3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E1050F-051E-4E89-944F-505F422A0512}"/>
              </a:ext>
            </a:extLst>
          </p:cNvPr>
          <p:cNvSpPr/>
          <p:nvPr/>
        </p:nvSpPr>
        <p:spPr>
          <a:xfrm>
            <a:off x="251520" y="843677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function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y=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exm030303_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2(x)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需单独建立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exm030303_2.m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% 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exm030303_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2	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L1=x&lt;=-1;		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按照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分别将三个分段的位置标记到同型逻辑矩阵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L2=-1&lt;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x&amp;x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&lt;=1;	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L3=1&lt;x;		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y=zeros(size(x));%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为结果矩阵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先申请一个规模与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一样的向量</a:t>
            </a:r>
            <a:endParaRPr lang="zh-CN" altLang="zh-CN" b="1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y(L1)=x(L1);	    %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分段赋值，提高效率，无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if</a:t>
            </a:r>
            <a:endParaRPr lang="zh-CN" altLang="zh-CN" b="1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y(L2)=x(L2).^3.*cos(2*pi*x(L2));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y(L3)=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exp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(-x(L3)+1);				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34E3BA-3830-4062-BBE9-CA7E60954D48}"/>
              </a:ext>
            </a:extLst>
          </p:cNvPr>
          <p:cNvSpPr/>
          <p:nvPr/>
        </p:nvSpPr>
        <p:spPr>
          <a:xfrm>
            <a:off x="245500" y="3429000"/>
            <a:ext cx="89350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x=-2:0.01:2;	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y1=exm030303_1(x);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调用慢速函数生成算法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尝试用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tic,toc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函数计时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y2=exm030303_2(x);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调用快速函数生成算法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e12=max(abs(y1(:)-y2(:)))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计算两条曲线采样点最大误差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e12 =  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clf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		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plot(x,y2,'r','Linewidth',3)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画第二条函数的曲线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('x'),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('y')	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tabLst>
                <a:tab pos="269875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grid on							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axis([-2,2,min(min(y1)),max(max(y1))])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一层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min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即可，当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为矩阵时，单层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min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意为取每一列最小值，双层为全矩阵最小值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6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3.3-3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140C30-47B9-4F10-9762-811CFC20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04" y="924667"/>
            <a:ext cx="7459592" cy="57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73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数组化编程的更多实例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CB8BDC-D3AA-4CB6-8083-EECF1D5CBA84}"/>
                  </a:ext>
                </a:extLst>
              </p:cNvPr>
              <p:cNvSpPr/>
              <p:nvPr/>
            </p:nvSpPr>
            <p:spPr>
              <a:xfrm>
                <a:off x="290185" y="997064"/>
                <a:ext cx="8438666" cy="1438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j-ea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,</a:t>
                </a:r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现模拟初等行变换法解方程组一步，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即第二行减第一行，第三行减第一行</a:t>
                </a:r>
                <a:endParaRPr lang="en-US" altLang="zh-CN" sz="2400" b="1" dirty="0">
                  <a:solidFill>
                    <a:srgbClr val="FF0000"/>
                  </a:solidFill>
                  <a:latin typeface="+mj-ea"/>
                  <a:ea typeface="+mj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CB8BDC-D3AA-4CB6-8083-EECF1D5CB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5" y="997064"/>
                <a:ext cx="8438666" cy="1438471"/>
              </a:xfrm>
              <a:prstGeom prst="rect">
                <a:avLst/>
              </a:prstGeom>
              <a:blipFill>
                <a:blip r:embed="rId2"/>
                <a:stretch>
                  <a:fillRect l="-650" r="-4697"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9389CBA-6C6C-4888-BEE9-48F7DE0AC82B}"/>
              </a:ext>
            </a:extLst>
          </p:cNvPr>
          <p:cNvSpPr/>
          <p:nvPr/>
        </p:nvSpPr>
        <p:spPr>
          <a:xfrm>
            <a:off x="301426" y="2513153"/>
            <a:ext cx="837503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A=[1 1 1 1;1 2 3 4;1 3 5 8];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2:3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 j = 1:4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A(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i,j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= A(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i,j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- A(1,j);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end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双层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效率很低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A=[1 1 1 1;1 2 3 4;1 3 5 8];</a:t>
            </a:r>
          </a:p>
          <a:p>
            <a:pPr algn="just" hangingPunct="0"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2:3</a:t>
            </a:r>
          </a:p>
          <a:p>
            <a:pPr algn="just" hangingPunct="0"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A(i,:) = A(i,:) - A(1,:);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一层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循环提高了效率，降低了代码复杂度</a:t>
            </a: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  <a:tab pos="3810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A=[1 1 1 1;1 2 3 4;1 3 5 8];</a:t>
            </a:r>
          </a:p>
          <a:p>
            <a:pPr algn="just" hangingPunct="0"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A(2:3,:) = 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bsxfun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(@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minus,A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(2:3,:),A(1,:));%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仅需一步，运行也最快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数组化编程的更多实例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CB8BDC-D3AA-4CB6-8083-EECF1D5CBA84}"/>
                  </a:ext>
                </a:extLst>
              </p:cNvPr>
              <p:cNvSpPr/>
              <p:nvPr/>
            </p:nvSpPr>
            <p:spPr>
              <a:xfrm>
                <a:off x="290185" y="908720"/>
                <a:ext cx="8438666" cy="1438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  <a:cs typeface="Courier New" panose="02070309020205020404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j-ea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j-ea"/>
                                  <a:cs typeface="Courier New" panose="02070309020205020404" pitchFamily="49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,</a:t>
                </a:r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现模拟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Courier New" panose="02070309020205020404" pitchFamily="49" charset="0"/>
                  </a:rPr>
                  <a:t>初等行变换法</a:t>
                </a:r>
                <a:r>
                  <a:rPr lang="zh-CN" altLang="en-US" sz="2400" b="1" dirty="0">
                    <a:latin typeface="+mj-ea"/>
                    <a:ea typeface="+mj-ea"/>
                    <a:cs typeface="Courier New" panose="02070309020205020404" pitchFamily="49" charset="0"/>
                  </a:rPr>
                  <a:t>下一步（这里化行最简形），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即第一行减第二行，第三行减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2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  <a:cs typeface="Courier New" panose="02070309020205020404" pitchFamily="49" charset="0"/>
                  </a:rPr>
                  <a:t>倍的第二行</a:t>
                </a:r>
                <a:endParaRPr lang="en-US" altLang="zh-CN" sz="2400" b="1" dirty="0">
                  <a:solidFill>
                    <a:srgbClr val="FF0000"/>
                  </a:solidFill>
                  <a:latin typeface="+mj-ea"/>
                  <a:ea typeface="+mj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CB8BDC-D3AA-4CB6-8083-EECF1D5CB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5" y="908720"/>
                <a:ext cx="8438666" cy="1438471"/>
              </a:xfrm>
              <a:prstGeom prst="rect">
                <a:avLst/>
              </a:prstGeom>
              <a:blipFill>
                <a:blip r:embed="rId2"/>
                <a:stretch>
                  <a:fillRect l="-650"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9389CBA-6C6C-4888-BEE9-48F7DE0AC82B}"/>
              </a:ext>
            </a:extLst>
          </p:cNvPr>
          <p:cNvSpPr/>
          <p:nvPr/>
        </p:nvSpPr>
        <p:spPr>
          <a:xfrm>
            <a:off x="301426" y="2420888"/>
            <a:ext cx="837503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A=[1 1 1 1;0 1 2 3;0 2 4 7];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 j = 2:4%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第一列相减无效果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A(1,j) = A(1,j) - A(2,j);</a:t>
            </a:r>
          </a:p>
          <a:p>
            <a:pPr algn="just" hangingPunct="0"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A(3,j) = A(3,j) - 2*A(2,j);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虽然是单层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，但计算仍然是基于元素的，效率低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A=[1 1 1 1;0 1 2 3;0 2 4 7];</a:t>
            </a:r>
          </a:p>
          <a:p>
            <a:pPr algn="just" hangingPunct="0"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A(1,:) = A(1,:) - A(2,:);</a:t>
            </a:r>
          </a:p>
          <a:p>
            <a:pPr algn="just" hangingPunct="0"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A(3,:) = A(3,:) - 2*A(2,:);</a:t>
            </a:r>
          </a:p>
          <a:p>
            <a:pPr algn="just" hangingPunct="0"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两行代码，以行为单位计算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但矩阵规模很大时，方法并不切实际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algn="just" hangingPunct="0">
              <a:tabLst>
                <a:tab pos="269875" algn="l"/>
                <a:tab pos="3810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A=[1 1 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 1;0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 2 3;0 2 4 7];</a:t>
            </a:r>
          </a:p>
          <a:p>
            <a:pPr algn="just" hangingPunct="0"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A(1:2:3,:) = A(1:2:3,:)-[1;2]*A(2,:);</a:t>
            </a:r>
          </a:p>
          <a:p>
            <a:pPr algn="just" hangingPunct="0"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仅需一行，代码精简，运行也较快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思考矩阵规模较大时如何计算和存储倍数列向量，从而达到代码快速、简洁、实用的效果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15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14" y="-270343"/>
            <a:ext cx="8596412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国庆电子版作业（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10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月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9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日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0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点前提交）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4C0063-0D38-45C3-A014-EABEF14E3AED}"/>
              </a:ext>
            </a:extLst>
          </p:cNvPr>
          <p:cNvSpPr/>
          <p:nvPr/>
        </p:nvSpPr>
        <p:spPr>
          <a:xfrm>
            <a:off x="251520" y="845268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作业请于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10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月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8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日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23:59:59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或以前提交到电子邮箱 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  <a:hlinkClick r:id="rId3"/>
              </a:rPr>
              <a:t>sysumatlab@163.com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55882B-C59C-4E6A-9576-29469D8FCEA9}"/>
              </a:ext>
            </a:extLst>
          </p:cNvPr>
          <p:cNvSpPr/>
          <p:nvPr/>
        </p:nvSpPr>
        <p:spPr>
          <a:xfrm>
            <a:off x="217848" y="1844824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邮件标题格式：“</a:t>
            </a:r>
            <a:r>
              <a:rPr lang="en-US" altLang="zh-CN" sz="2400" b="1" dirty="0">
                <a:latin typeface="+mj-ea"/>
                <a:ea typeface="+mj-ea"/>
              </a:rPr>
              <a:t>05370038</a:t>
            </a:r>
            <a:r>
              <a:rPr lang="zh-CN" altLang="en-US" sz="2400" b="1" dirty="0">
                <a:latin typeface="+mj-ea"/>
                <a:ea typeface="+mj-ea"/>
              </a:rPr>
              <a:t>；李</a:t>
            </a:r>
            <a:r>
              <a:rPr lang="zh-CN" altLang="en-US" sz="2400" b="1">
                <a:latin typeface="+mj-ea"/>
                <a:ea typeface="+mj-ea"/>
              </a:rPr>
              <a:t>嘉；周二班；</a:t>
            </a:r>
            <a:r>
              <a:rPr lang="zh-CN" altLang="en-US" sz="2400" b="1" dirty="0">
                <a:latin typeface="+mj-ea"/>
                <a:ea typeface="+mj-ea"/>
              </a:rPr>
              <a:t>国庆作业”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2B24ED-E66A-40F6-879C-4579C863812A}"/>
              </a:ext>
            </a:extLst>
          </p:cNvPr>
          <p:cNvSpPr/>
          <p:nvPr/>
        </p:nvSpPr>
        <p:spPr>
          <a:xfrm>
            <a:off x="205718" y="2791876"/>
            <a:ext cx="8438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请将所有题目的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方法设计（如果有）、代码、运行结果、绘图结果（如果有）</a:t>
            </a:r>
            <a:r>
              <a:rPr lang="zh-CN" altLang="en-US" sz="2400" b="1" dirty="0">
                <a:latin typeface="+mj-ea"/>
                <a:ea typeface="+mj-ea"/>
              </a:rPr>
              <a:t>，放于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同一个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pdf(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推荐使用）文件</a:t>
            </a:r>
            <a:r>
              <a:rPr lang="zh-CN" altLang="en-US" sz="2400" b="1" dirty="0">
                <a:latin typeface="+mj-ea"/>
                <a:ea typeface="+mj-ea"/>
              </a:rPr>
              <a:t>内（</a:t>
            </a:r>
            <a:r>
              <a:rPr lang="en-US" altLang="zh-CN" sz="2400" b="1" dirty="0">
                <a:latin typeface="+mj-ea"/>
                <a:ea typeface="+mj-ea"/>
              </a:rPr>
              <a:t>doc</a:t>
            </a:r>
            <a:r>
              <a:rPr lang="zh-CN" altLang="en-US" sz="2400" b="1" dirty="0">
                <a:latin typeface="+mj-ea"/>
                <a:ea typeface="+mj-ea"/>
              </a:rPr>
              <a:t>或</a:t>
            </a:r>
            <a:r>
              <a:rPr lang="en-US" altLang="zh-CN" sz="2400" b="1" dirty="0" err="1">
                <a:latin typeface="+mj-ea"/>
                <a:ea typeface="+mj-ea"/>
              </a:rPr>
              <a:t>docx</a:t>
            </a:r>
            <a:r>
              <a:rPr lang="zh-CN" altLang="en-US" sz="2400" b="1">
                <a:latin typeface="+mj-ea"/>
                <a:ea typeface="+mj-ea"/>
              </a:rPr>
              <a:t>也可）。</a:t>
            </a:r>
            <a:r>
              <a:rPr lang="zh-CN" altLang="en-US" sz="2400" b="1" dirty="0">
                <a:latin typeface="+mj-ea"/>
                <a:ea typeface="+mj-ea"/>
              </a:rPr>
              <a:t>文件名建议与邮件标题完全相同。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2A6C9-3817-4188-849E-D0093D7C5B01}"/>
              </a:ext>
            </a:extLst>
          </p:cNvPr>
          <p:cNvSpPr/>
          <p:nvPr/>
        </p:nvSpPr>
        <p:spPr>
          <a:xfrm>
            <a:off x="217848" y="4255485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>
                <a:latin typeface="+mj-ea"/>
                <a:ea typeface="+mj-ea"/>
              </a:rPr>
              <a:t>电子版作业提交</a:t>
            </a:r>
            <a:r>
              <a:rPr lang="zh-CN" altLang="en-US" sz="2400" b="1" dirty="0">
                <a:latin typeface="+mj-ea"/>
                <a:ea typeface="+mj-ea"/>
              </a:rPr>
              <a:t>后会收到自动回复，迟交者按一天</a:t>
            </a:r>
            <a:r>
              <a:rPr lang="en-US" altLang="zh-CN" sz="2400" b="1" dirty="0">
                <a:latin typeface="+mj-ea"/>
                <a:ea typeface="+mj-ea"/>
              </a:rPr>
              <a:t>1</a:t>
            </a:r>
            <a:r>
              <a:rPr lang="zh-CN" altLang="en-US" sz="2400" b="1" dirty="0">
                <a:latin typeface="+mj-ea"/>
                <a:ea typeface="+mj-ea"/>
              </a:rPr>
              <a:t>级来扣分。</a:t>
            </a:r>
            <a:r>
              <a:rPr lang="en-US" altLang="zh-CN" sz="2400" b="1" dirty="0">
                <a:latin typeface="+mj-ea"/>
                <a:ea typeface="+mj-ea"/>
              </a:rPr>
              <a:t>1</a:t>
            </a:r>
            <a:r>
              <a:rPr lang="zh-CN" altLang="en-US" sz="2400" b="1" dirty="0">
                <a:latin typeface="+mj-ea"/>
                <a:ea typeface="+mj-ea"/>
              </a:rPr>
              <a:t>级折合总评约等于</a:t>
            </a:r>
            <a:r>
              <a:rPr lang="en-US" altLang="zh-CN" sz="2400" b="1" dirty="0">
                <a:latin typeface="+mj-ea"/>
                <a:ea typeface="+mj-ea"/>
              </a:rPr>
              <a:t>0.2-0.5</a:t>
            </a:r>
            <a:r>
              <a:rPr lang="zh-CN" altLang="en-US" sz="2400" b="1" dirty="0">
                <a:latin typeface="+mj-ea"/>
                <a:ea typeface="+mj-ea"/>
              </a:rPr>
              <a:t>分</a:t>
            </a:r>
            <a:r>
              <a:rPr lang="en-US" altLang="zh-CN" sz="2400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E9C669-695B-4D4B-B0DF-7DB6762DBD86}"/>
              </a:ext>
            </a:extLst>
          </p:cNvPr>
          <p:cNvSpPr/>
          <p:nvPr/>
        </p:nvSpPr>
        <p:spPr>
          <a:xfrm>
            <a:off x="224177" y="5301208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请勿抄袭，一经发现，最终总评不超过</a:t>
            </a:r>
            <a:r>
              <a:rPr lang="en-US" altLang="zh-CN" sz="2400" b="1" dirty="0">
                <a:latin typeface="+mj-ea"/>
                <a:ea typeface="+mj-ea"/>
              </a:rPr>
              <a:t>80</a:t>
            </a:r>
            <a:r>
              <a:rPr lang="zh-CN" altLang="en-US" sz="2400" b="1" dirty="0">
                <a:latin typeface="+mj-ea"/>
                <a:ea typeface="+mj-ea"/>
              </a:rPr>
              <a:t>。两次抄袭等于挂</a:t>
            </a:r>
            <a:r>
              <a:rPr lang="zh-CN" altLang="en-US" sz="2400" b="1">
                <a:latin typeface="+mj-ea"/>
                <a:ea typeface="+mj-ea"/>
              </a:rPr>
              <a:t>科。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73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64C0063-0D38-45C3-A014-EABEF14E3AED}"/>
              </a:ext>
            </a:extLst>
          </p:cNvPr>
          <p:cNvSpPr/>
          <p:nvPr/>
        </p:nvSpPr>
        <p:spPr>
          <a:xfrm>
            <a:off x="251520" y="779263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Q1. 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习题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第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题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0C354C-F3AF-4E9C-B08D-501D997AC2D8}"/>
              </a:ext>
            </a:extLst>
          </p:cNvPr>
          <p:cNvSpPr/>
          <p:nvPr/>
        </p:nvSpPr>
        <p:spPr>
          <a:xfrm>
            <a:off x="251520" y="1887264"/>
            <a:ext cx="8438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Q2. 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习题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第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7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题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仿照例题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3.3-1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完成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)</a:t>
            </a:r>
            <a:endParaRPr lang="en-US" altLang="zh-CN" sz="24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42F719-11EE-4C0A-A3B3-F70B5EA18EA8}"/>
                  </a:ext>
                </a:extLst>
              </p:cNvPr>
              <p:cNvSpPr/>
              <p:nvPr/>
            </p:nvSpPr>
            <p:spPr>
              <a:xfrm>
                <a:off x="251520" y="3158561"/>
                <a:ext cx="8798706" cy="3132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Q3.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线性方程组问题可以通过高等代数中所学习的初等变换法解决，也可以通过（按列选主元的）高斯消去法解决。容易得知，这些算法复杂度均为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𝑶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sup>
                    </m:sSup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，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3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层循环的代码效率很低。</a:t>
                </a:r>
                <a:endParaRPr lang="en-US" altLang="zh-CN" sz="24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设方阵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A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可逆，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利用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MATLAB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的数组化运算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，尝试以尽量少的循环数完成初等变换法或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(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选主元的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)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高斯消去法。然后用下列代码生成随机矩阵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A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与随机向量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b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，解出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Ax=b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的向量解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(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无需粘贴解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),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并与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MATLAB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函数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c=A\b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得到的解进行误差分析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(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函数</a:t>
                </a:r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norm(b-b2)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可以计算向量</a:t>
                </a:r>
                <a:r>
                  <a:rPr lang="en-US" altLang="zh-CN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b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与</a:t>
                </a:r>
                <a:r>
                  <a:rPr lang="en-US" altLang="zh-CN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b2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之间的</a:t>
                </a:r>
                <a:r>
                  <a:rPr lang="en-US" altLang="zh-CN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2-</a:t>
                </a:r>
                <a:r>
                  <a:rPr lang="zh-CN" altLang="en-US" sz="2400" b="1" dirty="0"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范数差距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42F719-11EE-4C0A-A3B3-F70B5EA1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158561"/>
                <a:ext cx="8798706" cy="3132268"/>
              </a:xfrm>
              <a:prstGeom prst="rect">
                <a:avLst/>
              </a:prstGeom>
              <a:blipFill>
                <a:blip r:embed="rId3"/>
                <a:stretch>
                  <a:fillRect l="-623" t="-1556" r="-277" b="-3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B056CD0-0A20-4CCF-90EE-324669050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07" y="1240928"/>
            <a:ext cx="8473186" cy="6382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440789-5327-46BE-B880-520740C68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68" y="2348929"/>
            <a:ext cx="8589594" cy="70483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4E12CDD-76EB-4831-A6CF-F993A25DBEF6}"/>
              </a:ext>
            </a:extLst>
          </p:cNvPr>
          <p:cNvSpPr txBox="1">
            <a:spLocks/>
          </p:cNvSpPr>
          <p:nvPr/>
        </p:nvSpPr>
        <p:spPr>
          <a:xfrm>
            <a:off x="453814" y="-270343"/>
            <a:ext cx="8596412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国庆电子版作业（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10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月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9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日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0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点前提交）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043C41-B1E6-4E69-9BE6-EB4D57F9E67C}"/>
              </a:ext>
            </a:extLst>
          </p:cNvPr>
          <p:cNvSpPr/>
          <p:nvPr/>
        </p:nvSpPr>
        <p:spPr>
          <a:xfrm>
            <a:off x="216841" y="6237312"/>
            <a:ext cx="7200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algn="just" hangingPunct="0">
              <a:tabLst>
                <a:tab pos="269875" algn="l"/>
                <a:tab pos="266700" algn="l"/>
              </a:tabLst>
            </a:pP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default,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A=rand(1200);b=rand(1200,1);</a:t>
            </a:r>
            <a:endParaRPr lang="en-US" altLang="zh-CN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81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8150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复习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1.3-10-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数值数组绘图法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979D9C-7656-4921-94DC-C14DAD5AA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92696"/>
            <a:ext cx="9311039" cy="7032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05AF94D-221B-49B6-B070-8F16588275CB}"/>
              </a:ext>
            </a:extLst>
          </p:cNvPr>
          <p:cNvSpPr/>
          <p:nvPr/>
        </p:nvSpPr>
        <p:spPr>
          <a:xfrm>
            <a:off x="251520" y="1395978"/>
            <a:ext cx="76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t=0:pi/50:4*pi;			%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0~4pi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均分为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份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y=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(-t/3).*sin(3*t);	%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按照长度为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的向量逐点代入函数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hangingPunct="0"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plot(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t,y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-r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LineWidth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,2)%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绘图，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plot(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横坐标列表，纵坐标列表，红色实线，线条粗为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磅）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axis([0,4*pi,-1,1])%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横坐标范围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0~4pi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，纵坐标范围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-1~1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xlabel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ylabel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%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横坐标标签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，纵坐标标签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erpetua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3DEAB7-B638-485D-8641-97A8412C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488" y="3150304"/>
            <a:ext cx="4561023" cy="35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3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62E4CFA-3A61-4332-9AF6-50F39AB5F611}"/>
              </a:ext>
            </a:extLst>
          </p:cNvPr>
          <p:cNvSpPr/>
          <p:nvPr/>
        </p:nvSpPr>
        <p:spPr>
          <a:xfrm>
            <a:off x="179512" y="5661248"/>
            <a:ext cx="843866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latin typeface="+mj-ea"/>
                <a:ea typeface="+mj-ea"/>
              </a:rPr>
              <a:t>如果完成了选做，请将邮件标题（附件名可不改）格式改为：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zh-CN" altLang="en-US" sz="2400" b="1" dirty="0">
                <a:latin typeface="+mj-ea"/>
                <a:ea typeface="+mj-ea"/>
              </a:rPr>
              <a:t>“有选做！；</a:t>
            </a:r>
            <a:r>
              <a:rPr lang="en-US" altLang="zh-CN" sz="2400" b="1" dirty="0">
                <a:latin typeface="+mj-ea"/>
                <a:ea typeface="+mj-ea"/>
              </a:rPr>
              <a:t>05370038</a:t>
            </a:r>
            <a:r>
              <a:rPr lang="zh-CN" altLang="en-US" sz="2400" b="1" dirty="0">
                <a:latin typeface="+mj-ea"/>
                <a:ea typeface="+mj-ea"/>
              </a:rPr>
              <a:t>；李嘉；周二班；国庆作业”</a:t>
            </a:r>
            <a:endParaRPr lang="en-US" altLang="zh-CN" sz="24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357208-C530-4507-80CC-524835982CA3}"/>
                  </a:ext>
                </a:extLst>
              </p:cNvPr>
              <p:cNvSpPr/>
              <p:nvPr/>
            </p:nvSpPr>
            <p:spPr>
              <a:xfrm>
                <a:off x="179512" y="872657"/>
                <a:ext cx="8784976" cy="4678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Q4.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（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开放性问题，无法实现可写思路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,</a:t>
                </a:r>
                <a:r>
                  <a:rPr lang="zh-CN" altLang="en-US" sz="2400" b="1">
                    <a:solidFill>
                      <a:srgbClr val="FF0000"/>
                    </a:solidFill>
                    <a:latin typeface="+mj-ea"/>
                    <a:ea typeface="+mj-ea"/>
                  </a:rPr>
                  <a:t>选做</a:t>
                </a:r>
                <a:r>
                  <a:rPr lang="zh-CN" altLang="en-US" sz="2400" b="1">
                    <a:solidFill>
                      <a:prstClr val="black"/>
                    </a:solidFill>
                    <a:latin typeface="+mj-ea"/>
                    <a:ea typeface="+mj-ea"/>
                  </a:rPr>
                  <a:t>）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数据降维问题是现今非常流行的数据科学问题。现假设有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1000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个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500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维的列向量，组合成矩阵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𝟓𝟎𝟎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𝟏𝟎𝟎𝟎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存储于文件</a:t>
                </a:r>
                <a:r>
                  <a:rPr lang="zh-CN" altLang="en-US" sz="2400" b="1" dirty="0">
                    <a:latin typeface="+mj-ea"/>
                  </a:rPr>
                  <a:t>“</a:t>
                </a:r>
                <a:r>
                  <a:rPr lang="en-US" altLang="zh-CN" sz="2400" b="1" dirty="0">
                    <a:latin typeface="+mj-ea"/>
                  </a:rPr>
                  <a:t>W5Q4.mat</a:t>
                </a:r>
                <a:r>
                  <a:rPr lang="zh-CN" altLang="en-US" sz="2400" b="1" dirty="0">
                    <a:latin typeface="+mj-ea"/>
                  </a:rPr>
                  <a:t>”中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（将文件复制到当前文件夹，再在窗口内双击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,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或用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MATLAB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命令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W5Q4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即可打开）。其中这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1000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个向量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有随机的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500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个属于一个三维欧氏子空间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其余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500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个向量属于另外一个三维欧氏子空间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，但两个空间具体的向量分布未知。</a:t>
                </a: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(1)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容易证明，这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1000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个向量位于一个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6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维的子空间中，请设计一种算法，将这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1000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个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500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维向量转化为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6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维的“降维表示”。降维后的结果向量保存在矩阵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𝟔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𝟏𝟎𝟎𝟎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中。（提示：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PCA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与函数</a:t>
                </a:r>
                <a:r>
                  <a:rPr lang="en-US" altLang="zh-CN" sz="24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eigs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）</a:t>
                </a: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(2)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设计一种算法，识别出哪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500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个向量属于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，哪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500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个向量属于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（分两组），分离两组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index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后，用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rank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函数检验你的结果。</a:t>
                </a: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357208-C530-4507-80CC-524835982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72657"/>
                <a:ext cx="8784976" cy="4678204"/>
              </a:xfrm>
              <a:prstGeom prst="rect">
                <a:avLst/>
              </a:prstGeom>
              <a:blipFill>
                <a:blip r:embed="rId3"/>
                <a:stretch>
                  <a:fillRect l="-1040" t="-1042" r="-4508" b="-2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B1BEA46F-E760-416E-A80E-387FD546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14" y="-270343"/>
            <a:ext cx="8596412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国庆电子版作业（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10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月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9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日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0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点前提交）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8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8150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不用交的作业（重要）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0C354C-F3AF-4E9C-B08D-501D997AC2D8}"/>
              </a:ext>
            </a:extLst>
          </p:cNvPr>
          <p:cNvSpPr/>
          <p:nvPr/>
        </p:nvSpPr>
        <p:spPr>
          <a:xfrm>
            <a:off x="251520" y="1124744"/>
            <a:ext cx="8438666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将今天讲过的例题尝试自己键入并运行一遍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利用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help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或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doc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函数，自学课本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114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页特殊函数与强制转换函数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的定义与使用方法。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课本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习题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1,2,4,5,6,8,9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请自行阅读、思考、测试完成。</a:t>
            </a: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选学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的实时脚本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(Live Script)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及其转存为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PDF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的功能，有兴趣与条件的同学可尝试用这个功能制作作业文档。</a:t>
            </a: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4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感谢同学们认真听课</a:t>
            </a:r>
            <a:r>
              <a:rPr lang="en-US" altLang="zh-CN" sz="6000" i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!</a:t>
            </a:r>
            <a:endParaRPr lang="zh-CN" altLang="en-US" sz="6000" i="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3446615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47546"/>
                </a:solidFill>
                <a:effectLst/>
                <a:uLnTx/>
                <a:uFillTx/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欢迎同学们积极提问、交流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1255" y="460653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47546"/>
                </a:solidFill>
                <a:effectLst/>
                <a:uLnTx/>
                <a:uFillTx/>
                <a:latin typeface="Calibri" pitchFamily="34" charset="0"/>
                <a:ea typeface="黑体" panose="02010609060101010101" pitchFamily="49" charset="-122"/>
                <a:cs typeface="Calibri" pitchFamily="34" charset="0"/>
                <a:hlinkClick r:id="rId2"/>
              </a:rPr>
              <a:t>sysumatlab@163.com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47546"/>
                </a:solidFill>
                <a:effectLst/>
                <a:uLnTx/>
                <a:uFillTx/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15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复习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-MATLAB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“反对”多层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for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循环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B554F2-0E43-4A24-A1DA-5A15D667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94" y="932684"/>
            <a:ext cx="8329562" cy="9401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A2236C-D4F9-48EE-91FF-DB57D57368A9}"/>
              </a:ext>
            </a:extLst>
          </p:cNvPr>
          <p:cNvSpPr/>
          <p:nvPr/>
        </p:nvSpPr>
        <p:spPr>
          <a:xfrm>
            <a:off x="346894" y="1844824"/>
            <a:ext cx="703341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AR=[1,3;2,4];AI=[5,7;6,8];	%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A=AR-AI*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533400" indent="-266700" algn="just" hangingPunct="0">
              <a:spcAft>
                <a:spcPts val="0"/>
              </a:spcAft>
              <a:tabLst>
                <a:tab pos="457200" algn="l"/>
                <a:tab pos="533400" algn="l"/>
                <a:tab pos="4572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 m=1:2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marL="533400" indent="269875" algn="just" hangingPunct="0">
              <a:spcAft>
                <a:spcPts val="0"/>
              </a:spcAft>
              <a:tabLst>
                <a:tab pos="457200" algn="l"/>
                <a:tab pos="533400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 n=1:2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marL="533400" indent="-266700" algn="just" hangingPunct="0">
              <a:spcAft>
                <a:spcPts val="0"/>
              </a:spcAft>
              <a:tabLst>
                <a:tab pos="457200" algn="l"/>
                <a:tab pos="533400" algn="l"/>
                <a:tab pos="4572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  Am1(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)=abs(A(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533400" indent="-266700" algn="just" hangingPunct="0">
              <a:spcAft>
                <a:spcPts val="0"/>
              </a:spcAft>
              <a:tabLst>
                <a:tab pos="457200" algn="l"/>
                <a:tab pos="533400" algn="l"/>
                <a:tab pos="457200" algn="l"/>
              </a:tabLst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Aa1(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)=angle(A(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m,n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))*180/pi;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角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33400" indent="-266700" algn="just" hangingPunct="0">
              <a:spcAft>
                <a:spcPts val="0"/>
              </a:spcAft>
              <a:tabLst>
                <a:tab pos="457200" algn="l"/>
                <a:tab pos="533400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end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marL="533400" indent="-266700" algn="just" hangingPunct="0">
              <a:spcAft>
                <a:spcPts val="0"/>
              </a:spcAft>
              <a:tabLst>
                <a:tab pos="457200" algn="l"/>
                <a:tab pos="533400" algn="l"/>
                <a:tab pos="26670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两层循环，效率低速度慢！！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Am2=abs(A)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Aa2=angle(A)*180/pi%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效率提高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7669B3-5070-4148-90DA-E668432624EF}"/>
              </a:ext>
            </a:extLst>
          </p:cNvPr>
          <p:cNvSpPr/>
          <p:nvPr/>
        </p:nvSpPr>
        <p:spPr>
          <a:xfrm>
            <a:off x="292342" y="5301208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latin typeface="+mj-ea"/>
                <a:ea typeface="+mj-ea"/>
              </a:rPr>
              <a:t>MATLAB</a:t>
            </a:r>
            <a:r>
              <a:rPr lang="zh-CN" altLang="en-US" sz="2400" b="1" dirty="0">
                <a:latin typeface="+mj-ea"/>
                <a:ea typeface="+mj-ea"/>
              </a:rPr>
              <a:t>采用解释性执行系统，不利于多层</a:t>
            </a:r>
            <a:r>
              <a:rPr lang="en-US" altLang="zh-CN" sz="2400" b="1" dirty="0">
                <a:latin typeface="+mj-ea"/>
                <a:ea typeface="+mj-ea"/>
              </a:rPr>
              <a:t>for</a:t>
            </a:r>
            <a:r>
              <a:rPr lang="zh-CN" altLang="en-US" sz="2400" b="1" dirty="0">
                <a:latin typeface="+mj-ea"/>
                <a:ea typeface="+mj-ea"/>
              </a:rPr>
              <a:t>循环操作，但是使用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数组（向量、矩阵）化编程可以简洁而且高效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564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先看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P146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（旧版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P97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）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一维数组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7669B3-5070-4148-90DA-E668432624EF}"/>
              </a:ext>
            </a:extLst>
          </p:cNvPr>
          <p:cNvSpPr/>
          <p:nvPr/>
        </p:nvSpPr>
        <p:spPr>
          <a:xfrm>
            <a:off x="292342" y="950238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latin typeface="+mj-ea"/>
                <a:ea typeface="+mj-ea"/>
              </a:rPr>
              <a:t>MATLAB</a:t>
            </a:r>
            <a:r>
              <a:rPr lang="zh-CN" altLang="en-US" sz="2400" b="1" dirty="0">
                <a:latin typeface="+mj-ea"/>
                <a:ea typeface="+mj-ea"/>
              </a:rPr>
              <a:t>的一维数组有两种定义方式，即行向量或列向量。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仍然会以二维（行数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列数）的方式存在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即大小为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1Xn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nX1)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C8738F-9F39-4D30-85A1-1F75ACA91253}"/>
              </a:ext>
            </a:extLst>
          </p:cNvPr>
          <p:cNvSpPr/>
          <p:nvPr/>
        </p:nvSpPr>
        <p:spPr>
          <a:xfrm>
            <a:off x="290188" y="1916832"/>
            <a:ext cx="874630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</a:rPr>
              <a:t>&gt;&gt; </a:t>
            </a:r>
            <a:r>
              <a:rPr lang="en-US" altLang="zh-CN" sz="2400" b="1" dirty="0">
                <a:solidFill>
                  <a:srgbClr val="0070C0"/>
                </a:solidFill>
                <a:latin typeface="幼圆" panose="02010509060101010101" pitchFamily="49" charset="-122"/>
              </a:rPr>
              <a:t>A=1:5  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按照逐一递增顺序从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到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5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建立一个行向量</a:t>
            </a:r>
            <a:endParaRPr lang="en-US" altLang="zh-CN" sz="2400" b="1" dirty="0">
              <a:solidFill>
                <a:srgbClr val="00B050"/>
              </a:solidFill>
              <a:latin typeface="幼圆" panose="02010509060101010101" pitchFamily="49" charset="-122"/>
            </a:endParaRPr>
          </a:p>
          <a:p>
            <a:pPr lvl="0"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pt-BR" altLang="zh-CN" sz="2400" b="1" dirty="0">
                <a:latin typeface="幼圆" panose="02010509060101010101" pitchFamily="49" charset="-122"/>
              </a:rPr>
              <a:t>A =	1     2     3     4     5</a:t>
            </a:r>
            <a:r>
              <a:rPr lang="en-US" altLang="zh-CN" sz="2400" b="1" dirty="0">
                <a:latin typeface="幼圆" panose="02010509060101010101" pitchFamily="49" charset="-122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CCF30F-0092-49AE-885A-2CFB60A7342A}"/>
              </a:ext>
            </a:extLst>
          </p:cNvPr>
          <p:cNvSpPr/>
          <p:nvPr/>
        </p:nvSpPr>
        <p:spPr>
          <a:xfrm>
            <a:off x="290187" y="3068960"/>
            <a:ext cx="874630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</a:rPr>
              <a:t>&gt;&gt; </a:t>
            </a:r>
            <a:r>
              <a:rPr lang="en-US" altLang="zh-CN" sz="2400" b="1" dirty="0">
                <a:solidFill>
                  <a:srgbClr val="0070C0"/>
                </a:solidFill>
                <a:latin typeface="幼圆" panose="02010509060101010101" pitchFamily="49" charset="-122"/>
              </a:rPr>
              <a:t>A=1:4.5  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出现小数，仍以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为步长递增，超过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4.5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结束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.</a:t>
            </a:r>
          </a:p>
          <a:p>
            <a:pPr lvl="0"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pt-BR" altLang="zh-CN" sz="2400" b="1" dirty="0">
                <a:latin typeface="幼圆" panose="02010509060101010101" pitchFamily="49" charset="-122"/>
              </a:rPr>
              <a:t>A =	1     2     3     4</a:t>
            </a:r>
            <a:endParaRPr lang="en-US" altLang="zh-CN" sz="2400" b="1" dirty="0">
              <a:latin typeface="幼圆" panose="020105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44A377-F65C-4BCA-8D06-9D6DAF50C4B1}"/>
              </a:ext>
            </a:extLst>
          </p:cNvPr>
          <p:cNvSpPr/>
          <p:nvPr/>
        </p:nvSpPr>
        <p:spPr>
          <a:xfrm>
            <a:off x="290186" y="4221088"/>
            <a:ext cx="874630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</a:rPr>
              <a:t>&gt;&gt; </a:t>
            </a:r>
            <a:r>
              <a:rPr lang="en-US" altLang="zh-CN" sz="2400" b="1" dirty="0">
                <a:solidFill>
                  <a:srgbClr val="0070C0"/>
                </a:solidFill>
                <a:latin typeface="幼圆" panose="02010509060101010101" pitchFamily="49" charset="-122"/>
              </a:rPr>
              <a:t>A=5:-1:1  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此时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5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为起始值，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-1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步长值，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结束值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.</a:t>
            </a:r>
          </a:p>
          <a:p>
            <a:pPr lvl="0"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pt-BR" altLang="zh-CN" sz="2400" b="1" dirty="0">
                <a:latin typeface="幼圆" panose="02010509060101010101" pitchFamily="49" charset="-122"/>
              </a:rPr>
              <a:t>A =	5	4	3	2	1</a:t>
            </a:r>
            <a:endParaRPr lang="en-US" altLang="zh-CN" sz="2400" b="1" dirty="0">
              <a:latin typeface="幼圆" panose="020105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9E11D4-338D-4AED-A0A2-AC2A48D49592}"/>
              </a:ext>
            </a:extLst>
          </p:cNvPr>
          <p:cNvSpPr/>
          <p:nvPr/>
        </p:nvSpPr>
        <p:spPr>
          <a:xfrm>
            <a:off x="290185" y="5264626"/>
            <a:ext cx="874630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</a:rPr>
              <a:t>&gt;&gt; </a:t>
            </a:r>
            <a:r>
              <a:rPr lang="en-US" altLang="zh-CN" sz="2400" b="1" dirty="0">
                <a:solidFill>
                  <a:srgbClr val="0070C0"/>
                </a:solidFill>
                <a:latin typeface="幼圆" panose="02010509060101010101" pitchFamily="49" charset="-122"/>
              </a:rPr>
              <a:t>A=5:1  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因为没有指定步长（默认为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），初始值大于结束值，数组为空数组，大小为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1X0.</a:t>
            </a:r>
          </a:p>
          <a:p>
            <a:pPr lvl="0"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pt-BR" altLang="zh-CN" sz="2400" b="1" dirty="0">
                <a:latin typeface="幼圆" panose="02010509060101010101" pitchFamily="49" charset="-122"/>
              </a:rPr>
              <a:t>A =	</a:t>
            </a:r>
            <a:r>
              <a:rPr lang="zh-CN" altLang="en-US" sz="2400" b="1" dirty="0">
                <a:latin typeface="幼圆" panose="02010509060101010101" pitchFamily="49" charset="-122"/>
              </a:rPr>
              <a:t>空的 </a:t>
            </a:r>
            <a:r>
              <a:rPr lang="en-US" altLang="zh-CN" sz="2400" b="1" dirty="0">
                <a:latin typeface="幼圆" panose="02010509060101010101" pitchFamily="49" charset="-122"/>
              </a:rPr>
              <a:t>1×0 </a:t>
            </a:r>
            <a:r>
              <a:rPr lang="pt-BR" altLang="zh-CN" sz="2400" b="1" dirty="0">
                <a:latin typeface="幼圆" panose="02010509060101010101" pitchFamily="49" charset="-122"/>
              </a:rPr>
              <a:t>double </a:t>
            </a:r>
            <a:r>
              <a:rPr lang="zh-CN" altLang="en-US" sz="2400" b="1" dirty="0">
                <a:latin typeface="幼圆" panose="02010509060101010101" pitchFamily="49" charset="-122"/>
              </a:rPr>
              <a:t>行矢量</a:t>
            </a:r>
            <a:endParaRPr lang="en-US" altLang="zh-CN" sz="2400" b="1" dirty="0">
              <a:latin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6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9276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一维数组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7669B3-5070-4148-90DA-E668432624EF}"/>
              </a:ext>
            </a:extLst>
          </p:cNvPr>
          <p:cNvSpPr/>
          <p:nvPr/>
        </p:nvSpPr>
        <p:spPr>
          <a:xfrm>
            <a:off x="292342" y="950238"/>
            <a:ext cx="843866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linspace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a,b,n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+mj-ea"/>
                <a:ea typeface="+mj-ea"/>
              </a:rPr>
              <a:t>与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:(b-a)/(n-1):b</a:t>
            </a:r>
            <a:r>
              <a:rPr lang="zh-CN" altLang="en-US" sz="2400" b="1" dirty="0">
                <a:latin typeface="+mj-ea"/>
                <a:ea typeface="+mj-ea"/>
                <a:sym typeface="Wingdings" panose="05000000000000000000" pitchFamily="2" charset="2"/>
              </a:rPr>
              <a:t>等价</a:t>
            </a:r>
            <a:endParaRPr lang="en-US" altLang="zh-CN" sz="24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zh-CN" altLang="en-US" sz="2400" b="1" dirty="0">
                <a:latin typeface="+mj-ea"/>
                <a:ea typeface="+mj-ea"/>
                <a:sym typeface="Wingdings" panose="05000000000000000000" pitchFamily="2" charset="2"/>
              </a:rPr>
              <a:t>（三个参数分别代表初始值，结束值，数组长度）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CCF30F-0092-49AE-885A-2CFB60A7342A}"/>
              </a:ext>
            </a:extLst>
          </p:cNvPr>
          <p:cNvSpPr/>
          <p:nvPr/>
        </p:nvSpPr>
        <p:spPr>
          <a:xfrm>
            <a:off x="290187" y="3068960"/>
            <a:ext cx="8746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</a:rPr>
              <a:t>&gt;&gt; </a:t>
            </a:r>
            <a:r>
              <a:rPr lang="en-US" altLang="zh-CN" sz="2400" b="1" dirty="0">
                <a:solidFill>
                  <a:srgbClr val="0070C0"/>
                </a:solidFill>
                <a:latin typeface="幼圆" panose="02010509060101010101" pitchFamily="49" charset="-122"/>
              </a:rPr>
              <a:t>A=[0.2,pi/2,-2,sin(-pi/5),-</a:t>
            </a:r>
            <a:r>
              <a:rPr lang="en-US" altLang="zh-CN" sz="2400" b="1" dirty="0" err="1">
                <a:solidFill>
                  <a:srgbClr val="0070C0"/>
                </a:solidFill>
                <a:latin typeface="幼圆" panose="02010509060101010101" pitchFamily="49" charset="-122"/>
              </a:rPr>
              <a:t>exp</a:t>
            </a:r>
            <a:r>
              <a:rPr lang="en-US" altLang="zh-CN" sz="2400" b="1" dirty="0">
                <a:solidFill>
                  <a:srgbClr val="0070C0"/>
                </a:solidFill>
                <a:latin typeface="幼圆" panose="02010509060101010101" pitchFamily="49" charset="-122"/>
              </a:rPr>
              <a:t>(-3)]  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逐个定义</a:t>
            </a:r>
            <a:endParaRPr lang="en-US" altLang="zh-CN" sz="2400" b="1" dirty="0">
              <a:solidFill>
                <a:srgbClr val="00B050"/>
              </a:solidFill>
              <a:latin typeface="幼圆" panose="020105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ECE024-37D6-412B-ABC9-61C9A671D910}"/>
              </a:ext>
            </a:extLst>
          </p:cNvPr>
          <p:cNvSpPr/>
          <p:nvPr/>
        </p:nvSpPr>
        <p:spPr>
          <a:xfrm>
            <a:off x="292342" y="2009599"/>
            <a:ext cx="843866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gspace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a,b,n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  <a:cs typeface="Courier New" panose="02070309020205020404" pitchFamily="49" charset="0"/>
              </a:rPr>
              <a:t>构成等比数列，</a:t>
            </a:r>
            <a:r>
              <a:rPr lang="zh-CN" altLang="en-US" sz="2400" b="1" dirty="0">
                <a:latin typeface="+mj-ea"/>
                <a:ea typeface="+mj-ea"/>
                <a:cs typeface="Courier New" panose="02070309020205020404" pitchFamily="49" charset="0"/>
              </a:rPr>
              <a:t>等价于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10.^(a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:(b-a)/(n-1):b) 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即每个点都以</a:t>
            </a:r>
            <a:r>
              <a:rPr lang="en-US" altLang="zh-CN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10</a:t>
            </a:r>
            <a:r>
              <a:rPr lang="zh-CN" altLang="en-US" sz="2400" b="1" dirty="0">
                <a:solidFill>
                  <a:srgbClr val="00B050"/>
                </a:solidFill>
                <a:latin typeface="幼圆" panose="02010509060101010101" pitchFamily="49" charset="-122"/>
              </a:rPr>
              <a:t>为底取指数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AD63B8-DB8B-442A-94AB-6DE7345B1506}"/>
              </a:ext>
            </a:extLst>
          </p:cNvPr>
          <p:cNvSpPr/>
          <p:nvPr/>
        </p:nvSpPr>
        <p:spPr>
          <a:xfrm>
            <a:off x="290185" y="3642322"/>
            <a:ext cx="843866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ones(1,n)</a:t>
            </a:r>
            <a:r>
              <a:rPr lang="zh-CN" altLang="en-US" sz="2400" b="1" dirty="0">
                <a:latin typeface="+mj-ea"/>
                <a:ea typeface="+mj-ea"/>
                <a:cs typeface="Courier New" panose="02070309020205020404" pitchFamily="49" charset="0"/>
              </a:rPr>
              <a:t>生成一个元素全为</a:t>
            </a:r>
            <a:r>
              <a:rPr lang="en-US" altLang="zh-CN" sz="2400" b="1" dirty="0">
                <a:latin typeface="+mj-ea"/>
                <a:ea typeface="+mj-ea"/>
                <a:cs typeface="Courier New" panose="02070309020205020404" pitchFamily="49" charset="0"/>
              </a:rPr>
              <a:t>1</a:t>
            </a:r>
            <a:r>
              <a:rPr lang="zh-CN" altLang="en-US" sz="2400" b="1" dirty="0">
                <a:latin typeface="+mj-ea"/>
                <a:ea typeface="+mj-ea"/>
                <a:cs typeface="Courier New" panose="02070309020205020404" pitchFamily="49" charset="0"/>
              </a:rPr>
              <a:t>的</a:t>
            </a:r>
            <a:r>
              <a:rPr lang="en-US" altLang="zh-CN" sz="2400" b="1" dirty="0">
                <a:latin typeface="+mj-ea"/>
                <a:ea typeface="+mj-ea"/>
                <a:cs typeface="Courier New" panose="02070309020205020404" pitchFamily="49" charset="0"/>
              </a:rPr>
              <a:t>1</a:t>
            </a:r>
            <a:r>
              <a:rPr lang="zh-CN" altLang="en-US" sz="2400" b="1" dirty="0">
                <a:latin typeface="+mj-ea"/>
                <a:ea typeface="+mj-ea"/>
                <a:cs typeface="Courier New" panose="02070309020205020404" pitchFamily="49" charset="0"/>
              </a:rPr>
              <a:t>行</a:t>
            </a:r>
            <a:r>
              <a:rPr lang="en-US" altLang="zh-CN" sz="2400" b="1" dirty="0">
                <a:latin typeface="+mj-ea"/>
                <a:ea typeface="+mj-ea"/>
                <a:cs typeface="Courier New" panose="02070309020205020404" pitchFamily="49" charset="0"/>
              </a:rPr>
              <a:t>n</a:t>
            </a:r>
            <a:r>
              <a:rPr lang="zh-CN" altLang="en-US" sz="2400" b="1" dirty="0">
                <a:latin typeface="+mj-ea"/>
                <a:ea typeface="+mj-ea"/>
                <a:cs typeface="Courier New" panose="02070309020205020404" pitchFamily="49" charset="0"/>
              </a:rPr>
              <a:t>列的行向量，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r>
              <a:rPr lang="zh-CN" altLang="en-US" sz="2400" b="1" dirty="0">
                <a:latin typeface="+mj-ea"/>
                <a:ea typeface="+mj-ea"/>
                <a:cs typeface="Courier New" panose="02070309020205020404" pitchFamily="49" charset="0"/>
              </a:rPr>
              <a:t>注意：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ones(n)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生成的是元素全为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行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列的矩阵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  <a:cs typeface="Courier New" panose="02070309020205020404" pitchFamily="49" charset="0"/>
              </a:rPr>
              <a:t>！</a:t>
            </a:r>
            <a:endParaRPr lang="en-US" altLang="zh-CN" sz="2400" b="1" dirty="0">
              <a:solidFill>
                <a:schemeClr val="accent2"/>
              </a:solidFill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F2D277-8955-441E-A1D7-441BCC9469C1}"/>
              </a:ext>
            </a:extLst>
          </p:cNvPr>
          <p:cNvSpPr/>
          <p:nvPr/>
        </p:nvSpPr>
        <p:spPr>
          <a:xfrm>
            <a:off x="290185" y="4661960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zeros(1,n)</a:t>
            </a:r>
            <a:r>
              <a:rPr lang="zh-CN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，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rand(1,n),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randn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(1,n)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分别生成全零，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0~1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均匀分布随机，标准正态分布随机的行向量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FD3EEC-C9B6-497F-A592-6BCF268AB8DF}"/>
              </a:ext>
            </a:extLst>
          </p:cNvPr>
          <p:cNvSpPr/>
          <p:nvPr/>
        </p:nvSpPr>
        <p:spPr>
          <a:xfrm>
            <a:off x="289727" y="5602521"/>
            <a:ext cx="8438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A.',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conj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(A),A'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分别代表矩阵（或向量）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的转置、共轭和共轭转置的结果。行向量转置后将成为列向量</a:t>
            </a:r>
            <a:endParaRPr lang="en-US" altLang="zh-CN" sz="24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7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387424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数组指标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3.1-1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7669B3-5070-4148-90DA-E668432624EF}"/>
              </a:ext>
            </a:extLst>
          </p:cNvPr>
          <p:cNvSpPr/>
          <p:nvPr/>
        </p:nvSpPr>
        <p:spPr>
          <a:xfrm>
            <a:off x="292342" y="755576"/>
            <a:ext cx="84386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ndims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(A)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返回矩阵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zh-CN" altLang="en-US" sz="2400" b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的维度</a:t>
            </a:r>
            <a:endParaRPr lang="en-US" altLang="zh-CN" sz="2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size(A)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返回矩阵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的规模（每一维的大小）</a:t>
            </a:r>
            <a:endParaRPr lang="en-US" altLang="zh-CN" sz="2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size(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A,nd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返回</a:t>
            </a:r>
            <a:r>
              <a:rPr lang="en-US" altLang="zh-CN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的第</a:t>
            </a:r>
            <a:r>
              <a:rPr lang="en-US" altLang="zh-CN" sz="2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</a:t>
            </a:r>
            <a:r>
              <a:rPr lang="zh-CN" alt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维的规模</a:t>
            </a:r>
            <a:endParaRPr lang="en-US" altLang="zh-CN" sz="2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length(A)</a:t>
            </a:r>
            <a:r>
              <a:rPr lang="zh-CN" altLang="en-US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返回</a:t>
            </a:r>
            <a:r>
              <a:rPr lang="en-US" altLang="zh-CN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的最大维度规模（或向量长度）</a:t>
            </a: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en-US" altLang="zh-CN" sz="2400" b="1" dirty="0" err="1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numel</a:t>
            </a:r>
            <a:r>
              <a:rPr lang="en-US" altLang="zh-CN" sz="2400" b="1" dirty="0">
                <a:solidFill>
                  <a:srgbClr val="9B2D1F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(A)</a:t>
            </a:r>
            <a:r>
              <a:rPr lang="zh-CN" altLang="en-US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返回</a:t>
            </a:r>
            <a:r>
              <a:rPr lang="en-US" altLang="zh-CN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的所含元素的总数目</a:t>
            </a: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12958D-A5D1-4F2F-9966-B490B526DC48}"/>
              </a:ext>
            </a:extLst>
          </p:cNvPr>
          <p:cNvSpPr/>
          <p:nvPr/>
        </p:nvSpPr>
        <p:spPr>
          <a:xfrm>
            <a:off x="292342" y="2998060"/>
            <a:ext cx="86947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zh-CN" altLang="zh-CN" sz="2000" dirty="0">
                <a:latin typeface="Times New Roman" panose="02020603050405020304" pitchFamily="18" charset="0"/>
              </a:rPr>
              <a:t>【例</a:t>
            </a:r>
            <a:r>
              <a:rPr lang="en-US" altLang="zh-CN" sz="2000" dirty="0">
                <a:latin typeface="Times New Roman" panose="02020603050405020304" pitchFamily="18" charset="0"/>
              </a:rPr>
              <a:t>3.1-1</a:t>
            </a:r>
            <a:r>
              <a:rPr lang="zh-CN" altLang="zh-CN" sz="2000" dirty="0">
                <a:latin typeface="Times New Roman" panose="02020603050405020304" pitchFamily="18" charset="0"/>
              </a:rPr>
              <a:t>】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a1=1:6		%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a1 =    1     2     3     4     5     6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na1=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ndims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(a1)	%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na1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Sa1=size(a1)	%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Sa1 =  1     6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La1=length(a1)%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La1 =    6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a2=0:pi/4:pi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a2 =  0    0.7854    1.5708    2.3562    3.1416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a3=1:-0.1:0			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a3 =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Columns 1 through 6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1.0000    0.9000    0.8000    0.7000    0.6000    0.5000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	Columns 7 through 11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0.4000    0.3000    0.2000    0.1000         0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0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3.1-1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278CAD-1D9B-425F-A069-79B1CC5390C5}"/>
              </a:ext>
            </a:extLst>
          </p:cNvPr>
          <p:cNvSpPr/>
          <p:nvPr/>
        </p:nvSpPr>
        <p:spPr>
          <a:xfrm>
            <a:off x="250221" y="980728"/>
            <a:ext cx="864355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b1=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(0,pi,4)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b1 =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0    1.0472    2.0944    3.1416</a:t>
            </a:r>
            <a:endParaRPr lang="zh-CN" altLang="zh-CN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3810" algn="l"/>
              </a:tabLst>
            </a:pP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b2=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logspace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(0,3,4)	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b2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1          10         100        1000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c1=[2  pi/2  sqrt(3)  3+5i]		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c1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Columns 1 through 3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2.0000             1.5708             1.7321        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Column 4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3.0000 + 5.0000i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sz="2000" dirty="0">
                <a:latin typeface="Times New Roman" panose="02020603050405020304" pitchFamily="18" charset="0"/>
              </a:rPr>
              <a:t> 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rng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default	% 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使随机状态回复到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初始值（伪随机）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c2=rand(1,5)	% 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所有机器的随机都是这个结果（若不回复，再来一次会不同）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c2 =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0.8147    0.9058    0.1270    0.9134    0.6324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383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10288</TotalTime>
  <Words>3186</Words>
  <Application>Microsoft Office PowerPoint</Application>
  <PresentationFormat>全屏显示(4:3)</PresentationFormat>
  <Paragraphs>700</Paragraphs>
  <Slides>42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Wingdings 2</vt:lpstr>
      <vt:lpstr>Times New Roman</vt:lpstr>
      <vt:lpstr>Arial</vt:lpstr>
      <vt:lpstr>Franklin Gothic Book</vt:lpstr>
      <vt:lpstr>Cambria Math</vt:lpstr>
      <vt:lpstr>Calibri</vt:lpstr>
      <vt:lpstr>Arial Narrow</vt:lpstr>
      <vt:lpstr>Franklin Gothic Medium</vt:lpstr>
      <vt:lpstr>Verdana</vt:lpstr>
      <vt:lpstr>幼圆</vt:lpstr>
      <vt:lpstr>Wingdings</vt:lpstr>
      <vt:lpstr>Courier New</vt:lpstr>
      <vt:lpstr>Perpetua</vt:lpstr>
      <vt:lpstr>微软雅黑</vt:lpstr>
      <vt:lpstr>极目远眺</vt:lpstr>
      <vt:lpstr>Equity</vt:lpstr>
      <vt:lpstr>暗香扑面</vt:lpstr>
      <vt:lpstr>BMP 图像</vt:lpstr>
      <vt:lpstr>数学实验与数学软件 </vt:lpstr>
      <vt:lpstr>复习-例2.8-1-符号绘图法</vt:lpstr>
      <vt:lpstr>复习-例2.8-1-符号绘图法</vt:lpstr>
      <vt:lpstr>复习-例1.3-10-数值数组绘图法</vt:lpstr>
      <vt:lpstr>复习-MATLAB“反对”多层for循环</vt:lpstr>
      <vt:lpstr>先看P146（旧版P97）-一维数组</vt:lpstr>
      <vt:lpstr>一维数组</vt:lpstr>
      <vt:lpstr>数组指标-例3.1-1</vt:lpstr>
      <vt:lpstr>例3.1-1</vt:lpstr>
      <vt:lpstr>矩阵(二维数组)-例3.1-2,3</vt:lpstr>
      <vt:lpstr>新建m文件建立矩阵-例3.1-4</vt:lpstr>
      <vt:lpstr>函数构造二维数组</vt:lpstr>
      <vt:lpstr>例3.1-5</vt:lpstr>
      <vt:lpstr>例3.1-5</vt:lpstr>
      <vt:lpstr>MATLAB的稀疏矩阵</vt:lpstr>
      <vt:lpstr>二维数组形态改变</vt:lpstr>
      <vt:lpstr>例3.1-6</vt:lpstr>
      <vt:lpstr>例3.1-6,7</vt:lpstr>
      <vt:lpstr>例3.1-7</vt:lpstr>
      <vt:lpstr>二维数组编址（含一维向量）</vt:lpstr>
      <vt:lpstr>二维数组寻访-例3.2-1</vt:lpstr>
      <vt:lpstr>例3.2-1</vt:lpstr>
      <vt:lpstr>例3.2-1</vt:lpstr>
      <vt:lpstr>数组的运算-for循环的替代品</vt:lpstr>
      <vt:lpstr>数组的运算-for循环的替代品</vt:lpstr>
      <vt:lpstr>例3.3-1</vt:lpstr>
      <vt:lpstr>例3.3-2</vt:lpstr>
      <vt:lpstr>例3.3-2</vt:lpstr>
      <vt:lpstr>数组的函数调用-for循环的替代品</vt:lpstr>
      <vt:lpstr>数组的函数调用-for循环的替代品</vt:lpstr>
      <vt:lpstr>数组的函数调用-for循环的替代品</vt:lpstr>
      <vt:lpstr>预习-M脚本与M函数</vt:lpstr>
      <vt:lpstr>例3.3-3</vt:lpstr>
      <vt:lpstr>例3.3-3</vt:lpstr>
      <vt:lpstr>例3.3-3</vt:lpstr>
      <vt:lpstr>数组化编程的更多实例</vt:lpstr>
      <vt:lpstr>数组化编程的更多实例</vt:lpstr>
      <vt:lpstr>国庆电子版作业（10月9日0点前提交）</vt:lpstr>
      <vt:lpstr>PowerPoint 演示文稿</vt:lpstr>
      <vt:lpstr>国庆电子版作业（10月9日0点前提交）</vt:lpstr>
      <vt:lpstr>不用交的作业（重要）</vt:lpstr>
      <vt:lpstr>感谢同学们认真听课!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Frames and application</dc:title>
  <dc:creator>JIA LI</dc:creator>
  <cp:lastModifiedBy>JIA LI</cp:lastModifiedBy>
  <cp:revision>798</cp:revision>
  <dcterms:created xsi:type="dcterms:W3CDTF">2014-07-04T06:51:09Z</dcterms:created>
  <dcterms:modified xsi:type="dcterms:W3CDTF">2019-10-03T13:43:36Z</dcterms:modified>
</cp:coreProperties>
</file>