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13">
  <p:sldMasterIdLst>
    <p:sldMasterId id="2147483660" r:id="rId1"/>
    <p:sldMasterId id="2147483672" r:id="rId2"/>
    <p:sldMasterId id="2147483684" r:id="rId3"/>
  </p:sldMasterIdLst>
  <p:notesMasterIdLst>
    <p:notesMasterId r:id="rId37"/>
  </p:notesMasterIdLst>
  <p:sldIdLst>
    <p:sldId id="256" r:id="rId4"/>
    <p:sldId id="488" r:id="rId5"/>
    <p:sldId id="489" r:id="rId6"/>
    <p:sldId id="514" r:id="rId7"/>
    <p:sldId id="513" r:id="rId8"/>
    <p:sldId id="516" r:id="rId9"/>
    <p:sldId id="515" r:id="rId10"/>
    <p:sldId id="490" r:id="rId11"/>
    <p:sldId id="522" r:id="rId12"/>
    <p:sldId id="517" r:id="rId13"/>
    <p:sldId id="519" r:id="rId14"/>
    <p:sldId id="520" r:id="rId15"/>
    <p:sldId id="521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03" r:id="rId28"/>
    <p:sldId id="510" r:id="rId29"/>
    <p:sldId id="534" r:id="rId30"/>
    <p:sldId id="535" r:id="rId31"/>
    <p:sldId id="539" r:id="rId32"/>
    <p:sldId id="540" r:id="rId33"/>
    <p:sldId id="329" r:id="rId34"/>
    <p:sldId id="541" r:id="rId35"/>
    <p:sldId id="538" r:id="rId36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Franklin Gothic Book" panose="020B0503020102020204" pitchFamily="34" charset="0"/>
      <p:regular r:id="rId47"/>
      <p:italic r:id="rId48"/>
    </p:embeddedFont>
    <p:embeddedFont>
      <p:font typeface="Franklin Gothic Medium" panose="020B0603020102020204" pitchFamily="34" charset="0"/>
      <p:regular r:id="rId49"/>
      <p:italic r:id="rId50"/>
    </p:embeddedFont>
    <p:embeddedFont>
      <p:font typeface="Perpetua" panose="02020502060401020303" pitchFamily="18" charset="0"/>
      <p:regular r:id="rId51"/>
      <p:bold r:id="rId52"/>
      <p:italic r:id="rId53"/>
      <p:boldItalic r:id="rId54"/>
    </p:embeddedFont>
    <p:embeddedFont>
      <p:font typeface="Wingdings 2" panose="05020102010507070707" pitchFamily="18" charset="2"/>
      <p:regular r:id="rId55"/>
    </p:embeddedFont>
    <p:embeddedFont>
      <p:font typeface="微软雅黑" panose="020B0503020204020204" pitchFamily="34" charset="-122"/>
      <p:regular r:id="rId56"/>
      <p:bold r:id="rId57"/>
    </p:embeddedFont>
    <p:embeddedFont>
      <p:font typeface="幼圆" panose="02010509060101010101" pitchFamily="49" charset="-122"/>
      <p:regular r:id="rId58"/>
    </p:embeddedFont>
  </p:embeddedFontLst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089" autoAdjust="0"/>
  </p:normalViewPr>
  <p:slideViewPr>
    <p:cSldViewPr>
      <p:cViewPr varScale="1">
        <p:scale>
          <a:sx n="62" d="100"/>
          <a:sy n="62" d="100"/>
        </p:scale>
        <p:origin x="142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83DD-ABDB-4EB1-A726-EE72F71F6393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C750A-E720-45E3-B984-FED77418F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3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3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4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78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035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35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51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427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118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0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5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25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478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34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25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088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155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645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053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22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530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60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8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78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C750A-E720-45E3-B984-FED77418FD2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3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84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5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7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AC750A-E720-45E3-B984-FED77418FD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33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89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761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82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5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9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67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1317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77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33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5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29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65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0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02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CC"/>
                </a:solidFill>
              </a:rPr>
              <a:t>2011/8/17</a:t>
            </a: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FFFF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691A7-1C81-401E-8E67-300AC1F1246F}" type="slidenum">
              <a:rPr lang="en-US" altLang="zh-CN" smtClean="0">
                <a:solidFill>
                  <a:srgbClr val="FFFF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00E83E-3DDC-4057-BD42-0C3CE9F543F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6E5C9AC-B17D-4002-9342-307711A356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10/22/2019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srgbClr val="2F2F2F">
                    <a:lumMod val="75000"/>
                    <a:lumOff val="25000"/>
                  </a:srgbClr>
                </a:solidFill>
              </a:rPr>
              <a:t>2011/8/17</a:t>
            </a:r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F9C30EF-BED7-4227-AEDB-FD1CDC6CCC52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8220;&#24184;&#36816;&#8221;&#23398;&#29983;&#25277;&#36873;&#22120;.ex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emf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em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1.png"/><Relationship Id="rId5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sysumatlab@163.com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400800" cy="1752600"/>
          </a:xfrm>
        </p:spPr>
        <p:txBody>
          <a:bodyPr/>
          <a:lstStyle/>
          <a:p>
            <a:endParaRPr lang="en-US" altLang="zh-CN" sz="2400" dirty="0"/>
          </a:p>
          <a:p>
            <a:r>
              <a:rPr lang="zh-CN" altLang="en-US" sz="2400" dirty="0"/>
              <a:t>李嘉</a:t>
            </a:r>
            <a:endParaRPr lang="en-US" altLang="zh-CN" sz="2400" dirty="0"/>
          </a:p>
          <a:p>
            <a:r>
              <a:rPr lang="zh-CN" altLang="en-US" sz="2400" b="1" dirty="0">
                <a:ea typeface="新細明體" pitchFamily="18" charset="-120"/>
              </a:rPr>
              <a:t>中山大学数学学院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FFC000"/>
                </a:solidFill>
              </a:rPr>
              <a:t>数学实验与数学软件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2643852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第八课：</a:t>
            </a:r>
            <a:r>
              <a:rPr lang="en-US" altLang="zh-CN" sz="2800" dirty="0"/>
              <a:t>MATLAB</a:t>
            </a:r>
            <a:r>
              <a:rPr lang="zh-CN" altLang="en-US" sz="2800" dirty="0"/>
              <a:t>微分方程数值解法</a:t>
            </a:r>
            <a:endParaRPr lang="en-US" altLang="zh-CN" sz="2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87624" y="472514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400" dirty="0"/>
              <a:t>教师微信号：</a:t>
            </a:r>
            <a:r>
              <a:rPr lang="en-US" altLang="zh-CN" sz="2400" dirty="0" err="1"/>
              <a:t>Recksic</a:t>
            </a:r>
            <a:endParaRPr lang="en-US" altLang="zh-CN" sz="2400" dirty="0"/>
          </a:p>
          <a:p>
            <a:r>
              <a:rPr lang="zh-CN" altLang="en-US" sz="2400" dirty="0"/>
              <a:t>课程邮箱：</a:t>
            </a:r>
            <a:r>
              <a:rPr lang="en-US" altLang="zh-CN" sz="2400" dirty="0">
                <a:hlinkClick r:id="rId2"/>
              </a:rPr>
              <a:t>sysumatlab@163.com</a:t>
            </a:r>
            <a:r>
              <a:rPr lang="en-US" altLang="zh-CN" sz="2400" dirty="0"/>
              <a:t> </a:t>
            </a:r>
            <a:endParaRPr lang="en-US" altLang="zh-CN" sz="2400" b="1" dirty="0">
              <a:ea typeface="新細明體" pitchFamily="18" charset="-120"/>
            </a:endParaRPr>
          </a:p>
          <a:p>
            <a:endParaRPr lang="en-US" altLang="zh-CN" sz="1600" b="1" dirty="0">
              <a:ea typeface="新細明體" pitchFamily="18" charset="-120"/>
            </a:endParaRPr>
          </a:p>
          <a:p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C89D33F-6E83-470F-8B0B-7C812FB8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4" y="4581128"/>
            <a:ext cx="1616968" cy="15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7DC33-F25D-4A9E-95F0-884290B22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76" y="4581817"/>
            <a:ext cx="1551600" cy="15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欧拉法解常微分方程初值问题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E98467-013C-4478-868C-96033C2493A8}"/>
                  </a:ext>
                </a:extLst>
              </p:cNvPr>
              <p:cNvSpPr/>
              <p:nvPr/>
            </p:nvSpPr>
            <p:spPr>
              <a:xfrm>
                <a:off x="359531" y="1003039"/>
                <a:ext cx="84249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继续模拟至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𝟓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，观察函数在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𝟏𝟎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以下的图像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E98467-013C-4478-868C-96033C249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003039"/>
                <a:ext cx="8424937" cy="461665"/>
              </a:xfrm>
              <a:prstGeom prst="rect">
                <a:avLst/>
              </a:prstGeom>
              <a:blipFill>
                <a:blip r:embed="rId3"/>
                <a:stretch>
                  <a:fillRect l="-651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24BCC46-C894-40C7-A0E0-8FA838E4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53" y="1628800"/>
            <a:ext cx="6653293" cy="499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  <a:hlinkClick r:id="rId3" action="ppaction://hlinkfile"/>
              </a:rPr>
              <a:t>欧拉法的误差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D4D08D-2551-4A05-A450-DF25181DE200}"/>
                  </a:ext>
                </a:extLst>
              </p:cNvPr>
              <p:cNvSpPr/>
              <p:nvPr/>
            </p:nvSpPr>
            <p:spPr>
              <a:xfrm>
                <a:off x="323527" y="1600050"/>
                <a:ext cx="8424937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该微分方程的真实特解为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D4D08D-2551-4A05-A450-DF25181DE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600050"/>
                <a:ext cx="8424937" cy="470000"/>
              </a:xfrm>
              <a:prstGeom prst="rect">
                <a:avLst/>
              </a:prstGeom>
              <a:blipFill>
                <a:blip r:embed="rId4"/>
                <a:stretch>
                  <a:fillRect l="-651" t="-14103" b="-2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F1EB122-7F6F-4F4F-823A-F8D51D64A642}"/>
              </a:ext>
            </a:extLst>
          </p:cNvPr>
          <p:cNvSpPr/>
          <p:nvPr/>
        </p:nvSpPr>
        <p:spPr>
          <a:xfrm>
            <a:off x="251519" y="2204864"/>
            <a:ext cx="87697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clear,d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pi/3e5;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欧拉法步长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x = pi:d:2*pi;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[pi,2*pi]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的对应离散点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y = zeros(1,length(x));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			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y(1)=pi;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对函数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赋予初值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y(pi)=pi</a:t>
            </a: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for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2:length(x)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   y(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)=y(i-1)+d*(x(i-1)*cos(x(i-1))+y(i-1)/x(i-1));%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欧拉法公式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err = abs(y(end)-2*pi)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y(2*pi)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真实值为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pi</a:t>
            </a:r>
          </a:p>
          <a:p>
            <a:r>
              <a:rPr lang="es-E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err =</a:t>
            </a:r>
          </a:p>
          <a:p>
            <a:r>
              <a:rPr lang="es-E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   5.9466e-05</a:t>
            </a:r>
          </a:p>
          <a:p>
            <a:endParaRPr lang="es-ES" altLang="zh-CN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plot(x,y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,</a:t>
            </a:r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'LineWidth',1.5);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title('dy/dx=x*cos(x)+y/x')</a:t>
            </a:r>
            <a:endParaRPr lang="en-US" altLang="zh-CN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4C385D-3614-430C-8072-1F64AD9B8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20" y="961196"/>
            <a:ext cx="8898551" cy="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欧拉法的误差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4C385D-3614-430C-8072-1F64AD9B8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0" y="961196"/>
            <a:ext cx="8898551" cy="614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38C96F-3734-4C7C-9715-EEEE6B60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46" y="2063134"/>
            <a:ext cx="6231507" cy="4678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3A63478-585E-4A09-98E4-91C1AA90EDB8}"/>
                  </a:ext>
                </a:extLst>
              </p:cNvPr>
              <p:cNvSpPr/>
              <p:nvPr/>
            </p:nvSpPr>
            <p:spPr>
              <a:xfrm>
                <a:off x="323527" y="1600050"/>
                <a:ext cx="86409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该微分方程的真实特解为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与数值解曲线重合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3A63478-585E-4A09-98E4-91C1AA90E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600050"/>
                <a:ext cx="8640961" cy="461665"/>
              </a:xfrm>
              <a:prstGeom prst="rect">
                <a:avLst/>
              </a:prstGeom>
              <a:blipFill>
                <a:blip r:embed="rId5"/>
                <a:stretch>
                  <a:fillRect l="-635" t="-14474" r="-56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9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进阶差分方法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改进欧拉法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/>
              <p:nvPr/>
            </p:nvSpPr>
            <p:spPr>
              <a:xfrm>
                <a:off x="323526" y="1054558"/>
                <a:ext cx="91450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假设微分方程为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𝒇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，初值条件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1054558"/>
                <a:ext cx="9145018" cy="461665"/>
              </a:xfrm>
              <a:prstGeom prst="rect">
                <a:avLst/>
              </a:prstGeom>
              <a:blipFill>
                <a:blip r:embed="rId4"/>
                <a:stretch>
                  <a:fillRect l="-6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/>
              <p:nvPr/>
            </p:nvSpPr>
            <p:spPr>
              <a:xfrm>
                <a:off x="323527" y="1986588"/>
                <a:ext cx="8424937" cy="2825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改进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的欧拉法对每一步迭代所代入的导数值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进行预估和校正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，仍从初值条件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开始，逐步迭代：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bar>
                                <m:barPr>
                                  <m:pos m:val="top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𝒅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⋅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,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</m:ctrlPr>
                                        </m:ba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bar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其中，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𝒅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为步长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幼圆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𝒏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为预估的下一步函数值，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幼圆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则成为校正后的下一步函数值。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986588"/>
                <a:ext cx="8424937" cy="2825710"/>
              </a:xfrm>
              <a:prstGeom prst="rect">
                <a:avLst/>
              </a:prstGeom>
              <a:blipFill>
                <a:blip r:embed="rId5"/>
                <a:stretch>
                  <a:fillRect l="-1085" t="-1728" r="-4776" b="-4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95EA13A-B8AA-41F2-90A2-2D2E9428B021}"/>
              </a:ext>
            </a:extLst>
          </p:cNvPr>
          <p:cNvSpPr/>
          <p:nvPr/>
        </p:nvSpPr>
        <p:spPr>
          <a:xfrm>
            <a:off x="251520" y="5203277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改进欧拉法同样无需在每一步迭代时解方程（对比后退欧拉法或梯形方法，这里不讲了），算法复杂度与欧拉法同阶，在相同的迭代步长下，耗时增加一倍左右。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31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改进欧拉法的误差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D4D08D-2551-4A05-A450-DF25181DE200}"/>
                  </a:ext>
                </a:extLst>
              </p:cNvPr>
              <p:cNvSpPr/>
              <p:nvPr/>
            </p:nvSpPr>
            <p:spPr>
              <a:xfrm>
                <a:off x="323527" y="1600050"/>
                <a:ext cx="8424937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该微分方程的真实特解为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</m:func>
                      </m:e>
                    </m:d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D4D08D-2551-4A05-A450-DF25181DE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600050"/>
                <a:ext cx="8424937" cy="470000"/>
              </a:xfrm>
              <a:prstGeom prst="rect">
                <a:avLst/>
              </a:prstGeom>
              <a:blipFill>
                <a:blip r:embed="rId3"/>
                <a:stretch>
                  <a:fillRect l="-651" t="-14103" b="-2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1EB122-7F6F-4F4F-823A-F8D51D64A642}"/>
                  </a:ext>
                </a:extLst>
              </p:cNvPr>
              <p:cNvSpPr/>
              <p:nvPr/>
            </p:nvSpPr>
            <p:spPr>
              <a:xfrm>
                <a:off x="251519" y="2276872"/>
                <a:ext cx="8769755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clear;d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= pi/3e5;	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改进欧拉法步长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x = pi:d:2*pi;			%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在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[pi,2*pi]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的对应离散点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</a:endParaRPr>
              </a:p>
              <a:p>
                <a:r>
                  <a:rPr lang="es-E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 = zeros(1,length(x));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	</a:t>
                </a:r>
              </a:p>
              <a:p>
                <a:r>
                  <a:rPr lang="es-E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yp = @(X,Y) X*cos(X)+Y/X;		</a:t>
                </a:r>
              </a:p>
              <a:p>
                <a:r>
                  <a:rPr lang="es-E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的二元匿名函数，两个自变量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与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Y,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调用方法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Z=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yp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(X,Y)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	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	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y(1)=pi;		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对函数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赋予初值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y(pi)=pi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= 2:length(x)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 temp=y(i-1)+d</a:t>
                </a:r>
                <a:r>
                  <a:rPr lang="nn-NO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*yp(x(i-1),y(i-1))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;</a:t>
                </a:r>
                <a:r>
                  <a:rPr lang="nn-NO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预测值存入临时变量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temp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 y(</a:t>
                </a:r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)=y(i-1)+d/2*(</a:t>
                </a:r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yp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(x(i-1),y(i-1))+</a:t>
                </a:r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yp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(x(</a:t>
                </a:r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),temp));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 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上一步的点与预测的下一步的点的导函数平均值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end</a:t>
                </a:r>
              </a:p>
              <a:p>
                <a:endParaRPr lang="en-US" altLang="zh-CN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err = abs(y(end)-2*pi)		%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y(2*pi)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真实值为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*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pi</a:t>
                </a:r>
              </a:p>
              <a:p>
                <a:r>
                  <a:rPr lang="es-ES" altLang="zh-CN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err =</a:t>
                </a:r>
              </a:p>
              <a:p>
                <a:r>
                  <a:rPr lang="es-ES" altLang="zh-CN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   1.5011e-11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1EB122-7F6F-4F4F-823A-F8D51D64A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2276872"/>
                <a:ext cx="8769755" cy="4524315"/>
              </a:xfrm>
              <a:prstGeom prst="rect">
                <a:avLst/>
              </a:prstGeom>
              <a:blipFill>
                <a:blip r:embed="rId4"/>
                <a:stretch>
                  <a:fillRect l="-556" t="-1482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164C385D-3614-430C-8072-1F64AD9B8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20" y="961196"/>
            <a:ext cx="8898551" cy="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差分法的进一步改进：龙格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库塔法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了解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/>
              <p:nvPr/>
            </p:nvSpPr>
            <p:spPr>
              <a:xfrm>
                <a:off x="323526" y="1054558"/>
                <a:ext cx="91450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假设微分方程为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𝒇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，初值条件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1054558"/>
                <a:ext cx="9145018" cy="461665"/>
              </a:xfrm>
              <a:prstGeom prst="rect">
                <a:avLst/>
              </a:prstGeom>
              <a:blipFill>
                <a:blip r:embed="rId4"/>
                <a:stretch>
                  <a:fillRect l="-6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/>
              <p:nvPr/>
            </p:nvSpPr>
            <p:spPr>
              <a:xfrm>
                <a:off x="323527" y="1735122"/>
                <a:ext cx="8424937" cy="220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龙格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-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库塔法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同样从初值条件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开始，每一步迭代的过程中，会使用几种不同的增量位置代入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𝒇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再通过加权平均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=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𝟏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)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确认对应步骤的函数变化：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𝒅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𝒅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𝝀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𝒅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   </m:t>
                          </m:r>
                        </m:e>
                      </m:nary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735122"/>
                <a:ext cx="8424937" cy="2206886"/>
              </a:xfrm>
              <a:prstGeom prst="rect">
                <a:avLst/>
              </a:prstGeom>
              <a:blipFill>
                <a:blip r:embed="rId5"/>
                <a:stretch>
                  <a:fillRect l="-651" t="-3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95EA13A-B8AA-41F2-90A2-2D2E9428B021}"/>
                  </a:ext>
                </a:extLst>
              </p:cNvPr>
              <p:cNvSpPr/>
              <p:nvPr/>
            </p:nvSpPr>
            <p:spPr>
              <a:xfrm>
                <a:off x="323526" y="3945344"/>
                <a:ext cx="8568952" cy="1291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二阶龙格</a:t>
                </a:r>
                <a:r>
                  <a:rPr lang="en-US" altLang="zh-CN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-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库塔法的中点公式类似于数值积分的中矩形公式：</a:t>
                </a:r>
                <a:endParaRPr lang="en-US" altLang="zh-CN" sz="2400" b="1" noProof="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𝒅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𝒅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95EA13A-B8AA-41F2-90A2-2D2E9428B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3945344"/>
                <a:ext cx="8568952" cy="1291507"/>
              </a:xfrm>
              <a:prstGeom prst="rect">
                <a:avLst/>
              </a:prstGeom>
              <a:blipFill>
                <a:blip r:embed="rId6"/>
                <a:stretch>
                  <a:fillRect l="-640" t="-3774" r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8B10BA0-7FDA-4D90-9018-20B515F7DCDF}"/>
              </a:ext>
            </a:extLst>
          </p:cNvPr>
          <p:cNvSpPr/>
          <p:nvPr/>
        </p:nvSpPr>
        <p:spPr>
          <a:xfrm>
            <a:off x="323526" y="602128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四阶龙格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库塔法精度很高，但算法描述非常复杂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C66BBF-EBAB-4B4E-BFA5-3DA9F8B3E8F5}"/>
              </a:ext>
            </a:extLst>
          </p:cNvPr>
          <p:cNvSpPr/>
          <p:nvPr/>
        </p:nvSpPr>
        <p:spPr>
          <a:xfrm>
            <a:off x="323526" y="5311443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改进的欧拉法其实是另一种形式的二阶龙格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库塔法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1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二阶龙格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库塔中点法的误差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了解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D4D08D-2551-4A05-A450-DF25181DE200}"/>
              </a:ext>
            </a:extLst>
          </p:cNvPr>
          <p:cNvSpPr/>
          <p:nvPr/>
        </p:nvSpPr>
        <p:spPr>
          <a:xfrm>
            <a:off x="323527" y="1600050"/>
            <a:ext cx="8424937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二阶龙格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库塔中点法的精度应当与改进的欧拉法类似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1EB122-7F6F-4F4F-823A-F8D51D64A642}"/>
                  </a:ext>
                </a:extLst>
              </p:cNvPr>
              <p:cNvSpPr/>
              <p:nvPr/>
            </p:nvSpPr>
            <p:spPr>
              <a:xfrm>
                <a:off x="251519" y="2276872"/>
                <a:ext cx="8769755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clear;d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= pi/3e5;	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改进欧拉法步长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x = pi:d:2*pi;			%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在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[pi,2*pi]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的对应离散点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</a:endParaRPr>
              </a:p>
              <a:p>
                <a:r>
                  <a:rPr lang="es-E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 = zeros(1,length(x));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	</a:t>
                </a:r>
              </a:p>
              <a:p>
                <a:r>
                  <a:rPr lang="es-E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yp = @(X,Y) X*cos(X)+Y/X;		</a:t>
                </a:r>
              </a:p>
              <a:p>
                <a:r>
                  <a:rPr lang="es-E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的二元匿名函数，两个自变量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与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Y,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调用方法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Z=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yp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(X,Y)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	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	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y(1)=pi;		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对函数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赋予初值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y(pi)=pi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en-US" altLang="zh-CN" b="1" dirty="0" err="1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= 2:length(x)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nn-NO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K1=yp(x(i-1),y(i-1));		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导函数值存入临时变量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K1</a:t>
                </a:r>
              </a:p>
              <a:p>
                <a:r>
                  <a:rPr lang="nn-NO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 y(i)=y(i-1)+d*yp(x(i-1)+d/2,y(i-1)+d/2*K1);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%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上一步的点与预测的下一步的点的中点来代入导函数</a:t>
                </a:r>
                <a:endParaRPr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end</a:t>
                </a:r>
              </a:p>
              <a:p>
                <a:endParaRPr lang="en-US" altLang="zh-CN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err = abs(y(end)-2*pi)		%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y(2*pi)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真实值为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*</a:t>
                </a: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pi</a:t>
                </a:r>
              </a:p>
              <a:p>
                <a:r>
                  <a:rPr lang="es-ES" altLang="zh-CN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err =</a:t>
                </a:r>
              </a:p>
              <a:p>
                <a:r>
                  <a:rPr lang="es-ES" altLang="zh-CN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   6.7274e-11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F1EB122-7F6F-4F4F-823A-F8D51D64A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2276872"/>
                <a:ext cx="8769755" cy="4524315"/>
              </a:xfrm>
              <a:prstGeom prst="rect">
                <a:avLst/>
              </a:prstGeom>
              <a:blipFill>
                <a:blip r:embed="rId3"/>
                <a:stretch>
                  <a:fillRect l="-556" t="-1482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164C385D-3614-430C-8072-1F64AD9B8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0" y="961196"/>
            <a:ext cx="8898551" cy="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基于改进欧拉法解一阶微分方程组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/>
              <p:nvPr/>
            </p:nvSpPr>
            <p:spPr>
              <a:xfrm>
                <a:off x="323526" y="1054558"/>
                <a:ext cx="9145018" cy="1646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将位置函数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与导函数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𝒇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看成向量，一阶微分方程组即可表示为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幼圆" panose="02010509060101010101" pitchFamily="49" charset="-122"/>
                  <a:cs typeface="+mn-cs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𝒇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𝒙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,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𝒚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)=</m:t>
                      </m:r>
                      <m:r>
                        <a:rPr lang="en-US" altLang="zh-CN" sz="24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))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初值条件即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橙色字代表数值向量或函数向量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1054558"/>
                <a:ext cx="9145018" cy="1646605"/>
              </a:xfrm>
              <a:prstGeom prst="rect">
                <a:avLst/>
              </a:prstGeom>
              <a:blipFill>
                <a:blip r:embed="rId3"/>
                <a:stretch>
                  <a:fillRect l="-1000" t="-407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/>
              <p:nvPr/>
            </p:nvSpPr>
            <p:spPr>
              <a:xfrm>
                <a:off x="323527" y="2996952"/>
                <a:ext cx="8424937" cy="319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改进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的欧拉法对于方程组的解法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和对单个方程的解法没有本质区别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，对每一步迭代所代入的导数值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进行预估和校正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，仍从初值条件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开始，逐步迭代：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bar>
                                <m:barPr>
                                  <m:pos m:val="top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𝒅</m:t>
                              </m:r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⋅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  <a:cs typeface="+mn-cs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  <a:cs typeface="+mn-cs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zh-CN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,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幼圆" panose="02010509060101010101" pitchFamily="49" charset="-122"/>
                                            </a:rPr>
                                          </m:ctrlPr>
                                        </m:ba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sz="2400" b="1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幼圆" panose="02010509060101010101" pitchFamily="49" charset="-122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bar>
                                      <m:r>
                                        <a:rPr lang="en-US" altLang="zh-CN" sz="2400" b="1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其中，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𝒅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为步长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幼圆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𝒏</m:t>
                            </m:r>
                            <m:r>
                              <a:rPr lang="en-US" altLang="zh-CN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为预估的下一步函数值，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幼圆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则成为校正后的下一步函数值。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2996952"/>
                <a:ext cx="8424937" cy="3195042"/>
              </a:xfrm>
              <a:prstGeom prst="rect">
                <a:avLst/>
              </a:prstGeom>
              <a:blipFill>
                <a:blip r:embed="rId4"/>
                <a:stretch>
                  <a:fillRect l="-1085" t="-1527" r="-1158" b="-3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2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一阶微分方程组演化实例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7BCA713-FAE9-483E-AE55-68BCCFBEE2DF}"/>
                  </a:ext>
                </a:extLst>
              </p:cNvPr>
              <p:cNvSpPr/>
              <p:nvPr/>
            </p:nvSpPr>
            <p:spPr>
              <a:xfrm>
                <a:off x="323526" y="1054558"/>
                <a:ext cx="8640962" cy="1731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设变量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𝒕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),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𝒕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关于时间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𝒕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/>
                    <a:ea typeface="幼圆" panose="02010509060101010101" pitchFamily="49" charset="-122"/>
                    <a:cs typeface="+mn-cs"/>
                  </a:rPr>
                  <a:t>的变化满足一阶齐次线性微分方程组：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𝒕</m:t>
                                </m:r>
                              </m:e>
                            </m:d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𝟏𝟏</m:t>
                                </m:r>
                              </m:sub>
                            </m:s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𝒙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𝟏𝟐</m:t>
                                </m:r>
                              </m:sub>
                            </m:s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𝒚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)</m:t>
                            </m:r>
                          </m:e>
                          <m:e>
                            <m:sSup>
                              <m:sSup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𝒕</m:t>
                                </m:r>
                              </m:e>
                            </m:d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𝟐𝟏</m:t>
                                </m:r>
                              </m:sub>
                            </m:s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𝒕</m:t>
                                </m:r>
                              </m:e>
                            </m:d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  <m:t>𝟐𝟐</m:t>
                                </m:r>
                              </m:sub>
                            </m:s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𝒚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𝒕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zh-CN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，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或记为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  <a:cs typeface="+mn-cs"/>
                                    </a:rPr>
                                    <m:t>𝒚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,</a:t>
                </a: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另有初值条件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𝒙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𝟎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𝟎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7BCA713-FAE9-483E-AE55-68BCCFBEE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1054558"/>
                <a:ext cx="8640962" cy="1731756"/>
              </a:xfrm>
              <a:prstGeom prst="rect">
                <a:avLst/>
              </a:prstGeom>
              <a:blipFill>
                <a:blip r:embed="rId3"/>
                <a:stretch>
                  <a:fillRect l="-1058" t="-3873" r="-212" b="-6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407716-AD90-4526-8045-0ED10631A9A1}"/>
                  </a:ext>
                </a:extLst>
              </p:cNvPr>
              <p:cNvSpPr/>
              <p:nvPr/>
            </p:nvSpPr>
            <p:spPr>
              <a:xfrm>
                <a:off x="323526" y="2996952"/>
                <a:ext cx="8640962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该问题存在理论解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𝐞𝐱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𝐩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，利用基解矩阵可分析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…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407716-AD90-4526-8045-0ED10631A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2996952"/>
                <a:ext cx="8640962" cy="749629"/>
              </a:xfrm>
              <a:prstGeom prst="rect">
                <a:avLst/>
              </a:prstGeom>
              <a:blipFill>
                <a:blip r:embed="rId4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B1E6CD1-69AE-4964-AF4F-DFE38A8B2190}"/>
                  </a:ext>
                </a:extLst>
              </p:cNvPr>
              <p:cNvSpPr/>
              <p:nvPr/>
            </p:nvSpPr>
            <p:spPr>
              <a:xfrm>
                <a:off x="332176" y="3957219"/>
                <a:ext cx="864096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另一种理解：对于本例，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有实特征值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，并假设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有两个线性无关的特征向量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过原点按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方向做直线，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Perpetua"/>
                    <a:ea typeface="幼圆" panose="02010509060101010101" pitchFamily="49" charset="-122"/>
                  </a:rPr>
                  <a:t>即构成了两条演化轨迹（</a:t>
                </a:r>
                <a:r>
                  <a:rPr lang="en-US" altLang="zh-CN" sz="2400" b="1" noProof="0" dirty="0">
                    <a:solidFill>
                      <a:srgbClr val="FF0000"/>
                    </a:solidFill>
                    <a:latin typeface="Perpetua"/>
                    <a:ea typeface="幼圆" panose="02010509060101010101" pitchFamily="49" charset="-122"/>
                  </a:rPr>
                  <a:t>trajectory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Perpetua"/>
                    <a:ea typeface="幼圆" panose="02010509060101010101" pitchFamily="49" charset="-122"/>
                  </a:rPr>
                  <a:t>）的渐近线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。若特征值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𝝀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&gt;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，则在对应的特征向量方向上趋于无穷；若特征值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𝝀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，则在对应方向上不作位移（静止不动或平行于另一条渐近线移动）；若特征值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𝝀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400" b="1" noProof="0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，则在对应方向趋于原点。</a:t>
                </a:r>
                <a:endParaRPr lang="en-US" altLang="zh-CN" sz="2400" b="1" noProof="0" dirty="0">
                  <a:solidFill>
                    <a:prstClr val="black"/>
                  </a:solidFill>
                  <a:latin typeface="Perpetua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B1E6CD1-69AE-4964-AF4F-DFE38A8B2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76" y="3957219"/>
                <a:ext cx="8640962" cy="2308324"/>
              </a:xfrm>
              <a:prstGeom prst="rect">
                <a:avLst/>
              </a:prstGeom>
              <a:blipFill>
                <a:blip r:embed="rId5"/>
                <a:stretch>
                  <a:fillRect l="-635" t="-2902" r="-141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0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一阶微分方程组演化实例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407716-AD90-4526-8045-0ED10631A9A1}"/>
                  </a:ext>
                </a:extLst>
              </p:cNvPr>
              <p:cNvSpPr/>
              <p:nvPr/>
            </p:nvSpPr>
            <p:spPr>
              <a:xfrm>
                <a:off x="323526" y="2480028"/>
                <a:ext cx="8640962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模拟与绘图代码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(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𝟖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𝟔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F407716-AD90-4526-8045-0ED10631A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2480028"/>
                <a:ext cx="8640962" cy="749629"/>
              </a:xfrm>
              <a:prstGeom prst="rect">
                <a:avLst/>
              </a:prstGeom>
              <a:blipFill>
                <a:blip r:embed="rId3"/>
                <a:stretch>
                  <a:fillRect l="-635" r="-465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BDB779B-45E7-4722-98AA-136FE9203A66}"/>
              </a:ext>
            </a:extLst>
          </p:cNvPr>
          <p:cNvSpPr/>
          <p:nvPr/>
        </p:nvSpPr>
        <p:spPr>
          <a:xfrm>
            <a:off x="251519" y="3229657"/>
            <a:ext cx="87697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clear,d = 3e-3;		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微分方程组的步长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t = 0:d:100;			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模拟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个单位时间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y = zeros(2,length(t));	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将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整体定义成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y(:,1)=[8,6];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A=[-0.1,0.3;0.1,-0.3];	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人口变化微分矩阵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for i = 2:length(t)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   temp=y(:,i-1)+d.*A*y(:,i-1);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改进欧拉法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   y(:,i)=y(:,i-1)+d/2.*(A*y(:,i-1)+A*temp);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[V D] = eig(A);		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计算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的特征值与特征向量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plot(y(1,:),y(2,:),'LineWidth',2)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绘制人口轨迹</a:t>
            </a:r>
            <a:endParaRPr lang="es-ES" altLang="zh-CN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2AF88F-1FC6-4552-9A7C-DE3CDFC6C27A}"/>
              </a:ext>
            </a:extLst>
          </p:cNvPr>
          <p:cNvSpPr/>
          <p:nvPr/>
        </p:nvSpPr>
        <p:spPr>
          <a:xfrm>
            <a:off x="315915" y="938569"/>
            <a:ext cx="8640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假设中国人口有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14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亿人，其中城市人口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亿，农村人口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亿，若城市人口以每</a:t>
            </a:r>
            <a:r>
              <a:rPr lang="zh-CN" altLang="en-US" sz="2400" b="1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单位时间（如</a:t>
            </a:r>
            <a:r>
              <a:rPr lang="en-US" altLang="zh-CN" sz="2400" b="1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10</a:t>
            </a:r>
            <a:r>
              <a:rPr lang="zh-CN" altLang="en-US" sz="2400" b="1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年）有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幼圆" panose="02010509060101010101" pitchFamily="49" charset="-122"/>
                <a:cs typeface="+mn-cs"/>
              </a:rPr>
              <a:t>10%</a:t>
            </a:r>
            <a:r>
              <a:rPr lang="zh-CN" altLang="en-US" sz="2400" b="1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流向农村，农村人口每单位时间</a:t>
            </a:r>
            <a:r>
              <a:rPr lang="en-US" altLang="zh-CN" sz="2400" b="1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30%</a:t>
            </a:r>
            <a:r>
              <a:rPr lang="zh-CN" altLang="en-US" sz="2400" b="1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流向城市，</a:t>
            </a:r>
            <a:r>
              <a:rPr lang="zh-CN" altLang="en-US" sz="2400" b="1" dirty="0">
                <a:solidFill>
                  <a:srgbClr val="FF0000"/>
                </a:solidFill>
                <a:latin typeface="Perpetua"/>
                <a:ea typeface="幼圆" panose="02010509060101010101" pitchFamily="49" charset="-122"/>
              </a:rPr>
              <a:t>并且流向速度是均匀的</a:t>
            </a:r>
            <a:r>
              <a:rPr lang="zh-CN" altLang="en-US" sz="2400" b="1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。不考虑其它人口因素，该模型人口最终会表现为什么形态？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6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贪心财主的故事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00030D0-8D00-445E-BF97-0F4C1A7A8D6C}"/>
                  </a:ext>
                </a:extLst>
              </p:cNvPr>
              <p:cNvSpPr/>
              <p:nvPr/>
            </p:nvSpPr>
            <p:spPr>
              <a:xfrm>
                <a:off x="323528" y="3274805"/>
                <a:ext cx="8339199" cy="1546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于是后来，财主决定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每个小时计算一次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利息，利率为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𝟐𝟒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≈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𝟏𝟕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%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，欠债函数变为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𝟐𝟒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𝟐𝟓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𝟐𝟒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容易计算出</a:t>
                </a:r>
                <a:endParaRPr lang="en-US" altLang="zh-CN" sz="24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𝟔𝟔𝟒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00030D0-8D00-445E-BF97-0F4C1A7A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74805"/>
                <a:ext cx="8339199" cy="1546129"/>
              </a:xfrm>
              <a:prstGeom prst="rect">
                <a:avLst/>
              </a:prstGeom>
              <a:blipFill>
                <a:blip r:embed="rId3"/>
                <a:stretch>
                  <a:fillRect l="-658" b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FC525BBD-EC95-44E6-8E02-00367E40DE38}"/>
              </a:ext>
            </a:extLst>
          </p:cNvPr>
          <p:cNvSpPr/>
          <p:nvPr/>
        </p:nvSpPr>
        <p:spPr>
          <a:xfrm>
            <a:off x="347601" y="4917645"/>
            <a:ext cx="83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于是财主希望每一秒，每千分之一秒，每。。。计算一次利息，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无限复利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的情况下，收益是无限大吗？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529D6-9E81-4CA2-924A-3389827E80B9}"/>
                  </a:ext>
                </a:extLst>
              </p:cNvPr>
              <p:cNvSpPr/>
              <p:nvPr/>
            </p:nvSpPr>
            <p:spPr>
              <a:xfrm>
                <a:off x="323527" y="1010828"/>
                <a:ext cx="83391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一位贪心的财主，他向外借钱，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每天计算一次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利息，利率</a:t>
                </a:r>
                <a:r>
                  <a:rPr lang="en-US" altLang="zh-CN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100%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利滚利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。欠债函数可定义为</a:t>
                </a:r>
                <a14:m>
                  <m:oMath xmlns:m="http://schemas.openxmlformats.org/officeDocument/2006/math">
                    <m:r>
                      <a:rPr lang="en-US" altLang="zh-CN" sz="2400" b="1" i="1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529D6-9E81-4CA2-924A-3389827E8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010828"/>
                <a:ext cx="8339199" cy="830997"/>
              </a:xfrm>
              <a:prstGeom prst="rect">
                <a:avLst/>
              </a:prstGeom>
              <a:blipFill>
                <a:blip r:embed="rId4"/>
                <a:stretch>
                  <a:fillRect l="-658" t="-5882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CEB3959-E2AB-40C0-BD5D-37B4D9177A83}"/>
                  </a:ext>
                </a:extLst>
              </p:cNvPr>
              <p:cNvSpPr/>
              <p:nvPr/>
            </p:nvSpPr>
            <p:spPr>
              <a:xfrm>
                <a:off x="323526" y="2035248"/>
                <a:ext cx="83391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后来财主发现，</a:t>
                </a:r>
                <a:r>
                  <a:rPr lang="zh-CN" altLang="en-US" sz="2400" b="1" noProof="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每半天计算一次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利息，利率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5</a:t>
                </a:r>
                <a:r>
                  <a:rPr lang="en-US" altLang="zh-CN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0%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</a:t>
                </a:r>
                <a:r>
                  <a:rPr lang="zh-CN" altLang="en-US" sz="2400" b="1" noProof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利滚利。</a:t>
                </a: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收益可以更大，欠债函数变为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.</m:t>
                        </m:r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𝟓</m:t>
                        </m:r>
                      </m:e>
                    </m:d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𝟓</m:t>
                    </m:r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noProof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0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易得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  <a:cs typeface="+mn-cs"/>
                            </a:rPr>
                            <m:t>𝟏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𝟐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.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𝟐𝟓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𝒇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𝒙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CEB3959-E2AB-40C0-BD5D-37B4D9177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2035248"/>
                <a:ext cx="8339199" cy="1200329"/>
              </a:xfrm>
              <a:prstGeom prst="rect">
                <a:avLst/>
              </a:prstGeom>
              <a:blipFill>
                <a:blip r:embed="rId5"/>
                <a:stretch>
                  <a:fillRect l="-658" t="-4061" r="-365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555ABFB-E3F5-492D-9D8B-0EE3943CC6FA}"/>
                  </a:ext>
                </a:extLst>
              </p:cNvPr>
              <p:cNvSpPr/>
              <p:nvPr/>
            </p:nvSpPr>
            <p:spPr>
              <a:xfrm>
                <a:off x="639345" y="5772083"/>
                <a:ext cx="7880682" cy="963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幼圆" panose="02010509060101010101" pitchFamily="49" charset="-12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</m:sup>
                          </m:sSup>
                        </m:e>
                      </m:func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𝐞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)≈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𝟕𝟏𝟖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555ABFB-E3F5-492D-9D8B-0EE3943CC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45" y="5772083"/>
                <a:ext cx="7880682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0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23428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一阶微分方程组演化实例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DB779B-45E7-4722-98AA-136FE9203A66}"/>
              </a:ext>
            </a:extLst>
          </p:cNvPr>
          <p:cNvSpPr/>
          <p:nvPr/>
        </p:nvSpPr>
        <p:spPr>
          <a:xfrm>
            <a:off x="251519" y="908720"/>
            <a:ext cx="87697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hold on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plot([100*V(1,1),-100*V(1,1)],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...</a:t>
            </a:r>
            <a:endParaRPr lang="es-E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[100*V(2,1),-100*V(2,1)],'LineWidth',1);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绘制第一条渐近线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s-E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plot([100*V(1,2),-100*V(1,2)],...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[100*V(2,2),-100*V(2,2)],'LineWidth',1);		 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绘制第二条渐近线</a:t>
            </a:r>
            <a:endParaRPr lang="es-E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endParaRPr lang="es-E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plot(y(1,1),y(2,1),'ob','MarkerSize',8);	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绘制起始点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plot(y(1,end),y(2,end),'.r','MarkerSize',20);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绘制终止点</a:t>
            </a:r>
            <a:endParaRPr lang="es-E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plot([-100,100],[0,0],'-k','LineWidth',1);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绘制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轴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plot([0,0],[-100,100],'-k','LineWidth',1);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绘制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轴</a:t>
            </a:r>
            <a:endParaRPr lang="es-E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legend('trajectory',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...</a:t>
            </a:r>
            <a:endParaRPr lang="es-E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['Asymptotic line 1 with \lambda = ',num2str(D(1,1))],...	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['Asymptotic line 2 with \lambda = ',num2str(D(2,2))]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,</a:t>
            </a:r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'Starting point','End point','Location','best');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图例（显示两条渐进线的特征值）</a:t>
            </a:r>
            <a:endParaRPr lang="es-E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axis([-5,15,-5,15])</a:t>
            </a:r>
          </a:p>
          <a:p>
            <a:r>
              <a:rPr lang="es-E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hold off</a:t>
            </a:r>
          </a:p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('Urban population is %f, rural population is %f\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n',y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(1,end),y(2,end));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</a:rPr>
              <a:t>Urban population is 10.500000, rural population is 3.500000</a:t>
            </a:r>
            <a:endParaRPr lang="es-ES" altLang="zh-CN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7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一阶微分方程组演化实例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3C50EB-44E4-43B3-A70E-CA57F6D8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80" y="764704"/>
            <a:ext cx="6609839" cy="49627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188A43-CC05-431F-A8A1-130864E01BB9}"/>
              </a:ext>
            </a:extLst>
          </p:cNvPr>
          <p:cNvSpPr/>
          <p:nvPr/>
        </p:nvSpPr>
        <p:spPr>
          <a:xfrm>
            <a:off x="251518" y="5589240"/>
            <a:ext cx="8640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noProof="0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由此可见，人口曲线在红色渐进线分量不变（</a:t>
            </a:r>
            <a:r>
              <a:rPr lang="zh-CN" altLang="en-US" sz="2400" b="1" noProof="0" dirty="0">
                <a:solidFill>
                  <a:srgbClr val="FF0000"/>
                </a:solidFill>
                <a:latin typeface="Perpetua"/>
                <a:ea typeface="幼圆" panose="02010509060101010101" pitchFamily="49" charset="-122"/>
              </a:rPr>
              <a:t>总人口不变</a:t>
            </a:r>
            <a:r>
              <a:rPr lang="zh-CN" altLang="en-US" sz="2400" b="1" noProof="0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），橙色渐进线趋于</a:t>
            </a:r>
            <a:r>
              <a:rPr lang="en-US" altLang="zh-CN" sz="2400" b="1" noProof="0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0</a:t>
            </a:r>
            <a:r>
              <a:rPr lang="zh-CN" altLang="en-US" sz="2400" b="1" noProof="0" dirty="0">
                <a:solidFill>
                  <a:prstClr val="black"/>
                </a:solidFill>
                <a:latin typeface="Perpetua"/>
                <a:ea typeface="幼圆" panose="02010509060101010101" pitchFamily="49" charset="-122"/>
              </a:rPr>
              <a:t>（特征值负），最终实现</a:t>
            </a:r>
            <a:r>
              <a:rPr lang="zh-CN" altLang="en-US" sz="2400" b="1" noProof="0" dirty="0">
                <a:solidFill>
                  <a:srgbClr val="FF0000"/>
                </a:solidFill>
                <a:latin typeface="Perpetua"/>
                <a:ea typeface="幼圆" panose="02010509060101010101" pitchFamily="49" charset="-122"/>
              </a:rPr>
              <a:t>人口</a:t>
            </a:r>
            <a:r>
              <a:rPr lang="en-US" altLang="zh-CN" sz="2400" b="1" noProof="0" dirty="0">
                <a:solidFill>
                  <a:srgbClr val="FF0000"/>
                </a:solidFill>
                <a:latin typeface="Perpetua"/>
                <a:ea typeface="幼圆" panose="02010509060101010101" pitchFamily="49" charset="-122"/>
              </a:rPr>
              <a:t>3:1</a:t>
            </a:r>
            <a:r>
              <a:rPr lang="zh-CN" altLang="en-US" sz="2400" b="1" noProof="0" dirty="0">
                <a:solidFill>
                  <a:srgbClr val="FF0000"/>
                </a:solidFill>
                <a:latin typeface="Perpetua"/>
                <a:ea typeface="幼圆" panose="02010509060101010101" pitchFamily="49" charset="-122"/>
              </a:rPr>
              <a:t>的稳定比例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1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一阶微分方程组演化实例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188A43-CC05-431F-A8A1-130864E01BB9}"/>
                  </a:ext>
                </a:extLst>
              </p:cNvPr>
              <p:cNvSpPr/>
              <p:nvPr/>
            </p:nvSpPr>
            <p:spPr>
              <a:xfrm>
                <a:off x="251518" y="952128"/>
                <a:ext cx="8640962" cy="1118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𝟐𝟓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特征值一正一负，呈现鞍形渐进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,100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单位时间后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𝟖𝟕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𝟎𝟒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𝟑𝟓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𝟐𝟔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188A43-CC05-431F-A8A1-130864E0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952128"/>
                <a:ext cx="8640962" cy="1118961"/>
              </a:xfrm>
              <a:prstGeom prst="rect">
                <a:avLst/>
              </a:prstGeom>
              <a:blipFill>
                <a:blip r:embed="rId3"/>
                <a:stretch>
                  <a:fillRect l="-635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2C94BD8-8F02-475A-A1D6-7BFBF527B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92" y="1916832"/>
            <a:ext cx="6393815" cy="480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一阶微分方程组演化实例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188A43-CC05-431F-A8A1-130864E01BB9}"/>
                  </a:ext>
                </a:extLst>
              </p:cNvPr>
              <p:cNvSpPr/>
              <p:nvPr/>
            </p:nvSpPr>
            <p:spPr>
              <a:xfrm>
                <a:off x="251518" y="952128"/>
                <a:ext cx="8640962" cy="1488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特征值均为正，呈现向外放射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方向最终</a:t>
                </a: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趋近平行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于大特征值对应方向，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10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单位时间后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𝟔𝟏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𝟓𝟗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𝟎𝟒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188A43-CC05-431F-A8A1-130864E0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952128"/>
                <a:ext cx="8640962" cy="1488293"/>
              </a:xfrm>
              <a:prstGeom prst="rect">
                <a:avLst/>
              </a:prstGeom>
              <a:blipFill>
                <a:blip r:embed="rId3"/>
                <a:stretch>
                  <a:fillRect l="-635" b="-3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C20F99E-26CE-4FAD-984E-016F74EB8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380" y="2214066"/>
            <a:ext cx="6185240" cy="46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5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一阶微分方程组演化实例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188A43-CC05-431F-A8A1-130864E01BB9}"/>
                  </a:ext>
                </a:extLst>
              </p:cNvPr>
              <p:cNvSpPr/>
              <p:nvPr/>
            </p:nvSpPr>
            <p:spPr>
              <a:xfrm>
                <a:off x="251518" y="952128"/>
                <a:ext cx="8640962" cy="1488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Perpetua"/>
                    <a:ea typeface="幼圆" panose="020105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𝟎𝟏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特征值均为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负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，呈现向内收缩并不断接近于原点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方向最终趋近平行于绝对值较小的特征值对应方向，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 100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单位时间后</a:t>
                </a:r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𝟎𝟎𝟑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𝟎𝟒𝟕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188A43-CC05-431F-A8A1-130864E0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" y="952128"/>
                <a:ext cx="8640962" cy="1488293"/>
              </a:xfrm>
              <a:prstGeom prst="rect">
                <a:avLst/>
              </a:prstGeom>
              <a:blipFill>
                <a:blip r:embed="rId3"/>
                <a:stretch>
                  <a:fillRect l="-635" r="-353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9855B85-F89C-4390-8A8D-69C271B8D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344" y="2204864"/>
            <a:ext cx="6289312" cy="47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62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高阶微分方程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0CE4061-719C-4C91-A391-CFB8AFB5F8B8}"/>
                  </a:ext>
                </a:extLst>
              </p:cNvPr>
              <p:cNvSpPr/>
              <p:nvPr/>
            </p:nvSpPr>
            <p:spPr>
              <a:xfrm>
                <a:off x="322232" y="2895148"/>
                <a:ext cx="8339199" cy="2099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解决高阶微分方程可以将其转化为一阶微分方程组，如：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𝒕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𝒕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𝒂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𝒃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若令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𝒕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𝒈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𝒕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，则问题可转化为：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𝒚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′(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𝒕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𝒈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′(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𝒕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𝒈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𝒕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𝒇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𝒕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𝒚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𝟎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𝒈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𝟎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0CE4061-719C-4C91-A391-CFB8AFB5F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32" y="2895148"/>
                <a:ext cx="8339199" cy="2099164"/>
              </a:xfrm>
              <a:prstGeom prst="rect">
                <a:avLst/>
              </a:prstGeom>
              <a:blipFill>
                <a:blip r:embed="rId3"/>
                <a:stretch>
                  <a:fillRect l="-658" t="-2326" r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D7D751-1A27-4BBD-9C73-209891AC23EE}"/>
                  </a:ext>
                </a:extLst>
              </p:cNvPr>
              <p:cNvSpPr/>
              <p:nvPr/>
            </p:nvSpPr>
            <p:spPr>
              <a:xfrm>
                <a:off x="320956" y="5276212"/>
                <a:ext cx="83391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利用函数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幼圆" panose="02010509060101010101" pitchFamily="49" charset="-122"/>
                    <a:cs typeface="Courier New" panose="02070309020205020404" pitchFamily="49" charset="0"/>
                  </a:rPr>
                  <a:t>ode45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或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自己实现的欧拉法或改进欧拉法等其他方法，解出微分方程组，即可得到目的函数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D7D751-1A27-4BBD-9C73-209891AC2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6" y="5276212"/>
                <a:ext cx="8339199" cy="830997"/>
              </a:xfrm>
              <a:prstGeom prst="rect">
                <a:avLst/>
              </a:prstGeom>
              <a:blipFill>
                <a:blip r:embed="rId4"/>
                <a:stretch>
                  <a:fillRect l="-658" t="-10294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311122E-4C8E-404D-B332-7521BA71814D}"/>
              </a:ext>
            </a:extLst>
          </p:cNvPr>
          <p:cNvSpPr/>
          <p:nvPr/>
        </p:nvSpPr>
        <p:spPr>
          <a:xfrm>
            <a:off x="251520" y="1052736"/>
            <a:ext cx="8339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B050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t,y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]=ode45(odefun,tspan,y0)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MATLAB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自带的利用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4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阶龙格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-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库塔法解微分方程（组）的内建函数。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和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为函数返回的时间与函数序列，</a:t>
            </a:r>
            <a:r>
              <a:rPr lang="en-US" altLang="zh-CN" sz="2400" b="1" dirty="0" err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odefun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为导函数的句柄，</a:t>
            </a:r>
            <a:r>
              <a:rPr lang="en-US" altLang="zh-CN" sz="2400" b="1" dirty="0" err="1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tspan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为数值解法的时间区间，</a:t>
            </a:r>
            <a:r>
              <a:rPr lang="en-US" altLang="zh-CN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y0</a:t>
            </a:r>
            <a:r>
              <a:rPr lang="zh-CN" altLang="en-US" sz="2400" b="1" dirty="0">
                <a:latin typeface="Courier New" panose="02070309020205020404" pitchFamily="49" charset="0"/>
                <a:ea typeface="幼圆" panose="02010509060101010101" pitchFamily="49" charset="-122"/>
                <a:cs typeface="Courier New" panose="02070309020205020404" pitchFamily="49" charset="0"/>
              </a:rPr>
              <a:t>为初值列向量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幼圆" panose="020105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7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7829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4.1-9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77D69-54E5-4274-952F-573D4334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0688"/>
            <a:ext cx="9217024" cy="756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F719C3-ADF6-4B0B-810F-56AE010D7EB8}"/>
                  </a:ext>
                </a:extLst>
              </p:cNvPr>
              <p:cNvSpPr/>
              <p:nvPr/>
            </p:nvSpPr>
            <p:spPr>
              <a:xfrm>
                <a:off x="322232" y="1329836"/>
                <a:ext cx="8339199" cy="1453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noProof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𝒅𝒙</m:t>
                        </m:r>
                      </m:num>
                      <m:den>
                        <m:r>
                          <a:rPr lang="en-US" altLang="zh-CN" sz="2400" b="1" i="1" noProof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𝒅𝒕</m:t>
                        </m:r>
                      </m:den>
                    </m:f>
                    <m:r>
                      <a:rPr lang="en-US" altLang="zh-CN" sz="2400" b="1" i="1" noProof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高阶方程化为：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′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𝒕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′(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𝒕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𝒕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𝝁</m:t>
                                </m:r>
                                <m:d>
                                  <m:d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𝟏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d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𝟎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𝟎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𝝁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𝟐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F719C3-ADF6-4B0B-810F-56AE010D7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32" y="1329836"/>
                <a:ext cx="8339199" cy="1453283"/>
              </a:xfrm>
              <a:prstGeom prst="rect">
                <a:avLst/>
              </a:prstGeom>
              <a:blipFill>
                <a:blip r:embed="rId4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14A8CBB-3FF5-412F-A5D4-BFDC5254C22D}"/>
              </a:ext>
            </a:extLst>
          </p:cNvPr>
          <p:cNvSpPr/>
          <p:nvPr/>
        </p:nvSpPr>
        <p:spPr>
          <a:xfrm>
            <a:off x="251520" y="2782681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function </a:t>
            </a:r>
            <a:r>
              <a:rPr lang="en-US" altLang="zh-CN" dirty="0" err="1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ydot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DyDt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t,y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)				%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导函数设计（需建立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DyDt.m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）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mu=2;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  <a:tab pos="228600" algn="l"/>
                <a:tab pos="269875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</a:tabLst>
            </a:pPr>
            <a:r>
              <a:rPr lang="en-US" altLang="zh-CN" dirty="0" err="1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ydot</a:t>
            </a:r>
            <a:r>
              <a:rPr lang="en-US" altLang="zh-CN" dirty="0"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=[y(2);mu*(1-y(1)^2)*y(2)-y(1)];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6E9C19-F852-4781-8C64-B2FFAAA2B672}"/>
              </a:ext>
            </a:extLst>
          </p:cNvPr>
          <p:cNvSpPr/>
          <p:nvPr/>
        </p:nvSpPr>
        <p:spPr>
          <a:xfrm>
            <a:off x="321414" y="3861048"/>
            <a:ext cx="8643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tspan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=[0,30];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积分区间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0~30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y0=[1;0];	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初值条件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tt,yy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]=ode45(@DyDt,tspan,y0);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调用函数求解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b="1" dirty="0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tt,yy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(:,1))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函数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x(t)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结果绘图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('t'),title('x(t)')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plot(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(:,1),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yy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(:,2))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相位图（位移与速度的演化）</a:t>
            </a:r>
            <a:endParaRPr lang="zh-CN" altLang="zh-CN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tabLst>
                <a:tab pos="269875" algn="l"/>
              </a:tabLst>
            </a:pP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位移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'),</a:t>
            </a:r>
            <a:r>
              <a:rPr lang="en-US" altLang="zh-CN" b="1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ylabel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速度</a:t>
            </a:r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 </a:t>
            </a:r>
            <a:r>
              <a:rPr lang="en-US" altLang="zh-CN" dirty="0">
                <a:latin typeface="Courier New" panose="02070309020205020404" pitchFamily="49" charset="0"/>
                <a:cs typeface="Times New Roman" panose="02020603050405020304" pitchFamily="18" charset="0"/>
              </a:rPr>
              <a:t> 	</a:t>
            </a:r>
            <a:endParaRPr lang="zh-CN" altLang="zh-CN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1085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4.1-9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77D69-54E5-4274-952F-573D4334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764704"/>
            <a:ext cx="9217024" cy="7563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4433C8-703E-40E0-ADE0-892B7973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804" y="1491546"/>
            <a:ext cx="6480391" cy="51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8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15416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例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4.1-9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77D69-54E5-4274-952F-573D4334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92696"/>
            <a:ext cx="9217024" cy="7563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BA47D4-E6F3-4C9D-8655-E93496E26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340" y="1460315"/>
            <a:ext cx="6647320" cy="5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1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第九周参考作业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无需提交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4C0063-0D38-45C3-A014-EABEF14E3AED}"/>
                  </a:ext>
                </a:extLst>
              </p:cNvPr>
              <p:cNvSpPr/>
              <p:nvPr/>
            </p:nvSpPr>
            <p:spPr>
              <a:xfrm>
                <a:off x="251520" y="1190683"/>
                <a:ext cx="8438666" cy="4985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Q1.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根据今天所学的差分方程的知识，手算差分方程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的通项公式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</a:rPr>
                  <a:t>Q2.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利用改进的欧拉法解微分方程初值问题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。（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在作业中写上真实函数求解过程（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别说你没修过常微分方程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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），实现的代码和最后计算出的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误差即可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</a:t>
                </a:r>
              </a:p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</a:pP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  <a:p>
                <a:pPr marL="27432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Q3.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小球斜抛运动轨迹的数值建模、求解与绘制问题（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+mj-ea"/>
                    <a:ea typeface="+mj-ea"/>
                  </a:rPr>
                  <a:t>虽然我们知道轨迹其实就是抛物线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，详情见下页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</a:t>
                </a:r>
                <a:endParaRPr lang="en-US" altLang="zh-CN" sz="2400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4C0063-0D38-45C3-A014-EABEF14E3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0683"/>
                <a:ext cx="8438666" cy="4985980"/>
              </a:xfrm>
              <a:prstGeom prst="rect">
                <a:avLst/>
              </a:prstGeom>
              <a:blipFill>
                <a:blip r:embed="rId3"/>
                <a:stretch>
                  <a:fillRect l="-650" t="-1345" r="-144" b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52B49A7C-D3E8-4ACF-B7A9-D315157D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74" y="2884337"/>
            <a:ext cx="72050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差分方程的概念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529D6-9E81-4CA2-924A-3389827E80B9}"/>
                  </a:ext>
                </a:extLst>
              </p:cNvPr>
              <p:cNvSpPr/>
              <p:nvPr/>
            </p:nvSpPr>
            <p:spPr>
              <a:xfrm>
                <a:off x="323527" y="1098692"/>
                <a:ext cx="83391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利用固定间隔的函数值构成的递推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(recurrence)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关系，称为差分方程。一般形式为</a:t>
                </a:r>
                <a:endParaRPr lang="en-US" altLang="zh-CN" sz="24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𝑭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𝟐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,…,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529D6-9E81-4CA2-924A-3389827E8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098692"/>
                <a:ext cx="8339199" cy="1200329"/>
              </a:xfrm>
              <a:prstGeom prst="rect">
                <a:avLst/>
              </a:prstGeom>
              <a:blipFill>
                <a:blip r:embed="rId3"/>
                <a:stretch>
                  <a:fillRect l="-658" t="-4061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E5C86CF-559A-45EF-9278-A6F3134CCD9A}"/>
                  </a:ext>
                </a:extLst>
              </p:cNvPr>
              <p:cNvSpPr/>
              <p:nvPr/>
            </p:nvSpPr>
            <p:spPr>
              <a:xfrm>
                <a:off x="323527" y="2567225"/>
                <a:ext cx="8820473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常系数线性差分方程是最简单的差分方程形式，如：</a:t>
                </a:r>
                <a:endParaRPr lang="en-US" altLang="zh-CN" sz="2400" b="1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Wingdings" panose="05000000000000000000" pitchFamily="2" charset="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−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−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𝟐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−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𝒈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等差数列，等比数列，斐波那契数列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都属于常系数线性差分方程。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前面例子中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是一阶常系数线性差分方程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E5C86CF-559A-45EF-9278-A6F3134CC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2567225"/>
                <a:ext cx="8820473" cy="1723549"/>
              </a:xfrm>
              <a:prstGeom prst="rect">
                <a:avLst/>
              </a:prstGeom>
              <a:blipFill>
                <a:blip r:embed="rId4"/>
                <a:stretch>
                  <a:fillRect l="-1037" t="-2827" r="-3870" b="-6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CB272D-5689-4CBF-A370-34EA6A5D21C3}"/>
                  </a:ext>
                </a:extLst>
              </p:cNvPr>
              <p:cNvSpPr/>
              <p:nvPr/>
            </p:nvSpPr>
            <p:spPr>
              <a:xfrm>
                <a:off x="323526" y="4725144"/>
                <a:ext cx="8820473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+…+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endParaRPr kumimoji="0" lang="en-US" altLang="zh-CN" sz="24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称为常系数齐次线性差分方程，前面例子中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就是一阶常系数齐次线性差分方程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CB272D-5689-4CBF-A370-34EA6A5D2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4725144"/>
                <a:ext cx="8820473" cy="1354217"/>
              </a:xfrm>
              <a:prstGeom prst="rect">
                <a:avLst/>
              </a:prstGeom>
              <a:blipFill>
                <a:blip r:embed="rId5"/>
                <a:stretch>
                  <a:fillRect l="-1037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7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-387424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第九周参考作业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无需提交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B49A7C-D3E8-4ACF-B7A9-D315157D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74" y="2884337"/>
            <a:ext cx="72050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DC8E5-D094-421C-AF93-97228799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299524"/>
            <a:ext cx="4982282" cy="3444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43AEB3-CE08-471B-A934-B60C254C9DF4}"/>
                  </a:ext>
                </a:extLst>
              </p:cNvPr>
              <p:cNvSpPr/>
              <p:nvPr/>
            </p:nvSpPr>
            <p:spPr>
              <a:xfrm>
                <a:off x="251520" y="657137"/>
                <a:ext cx="8438666" cy="3055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Q3.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小球水平初速度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𝒔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，垂直初速度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𝒔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,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高度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𝒉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𝒎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，重力加速度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𝒈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=−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𝟏𝟎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/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𝒔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，斜面倾角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𝟑𝟎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,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使用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MATLAB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构造微分方程组，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 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利用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欧拉法同时模拟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小球的速度变化与运行轨迹（不得直接人工求解与代入速度与位移公式）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，然后结合斜面方程，计算出斜面落点坐标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，与降落时的速度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Sup>
                      <m:sSub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。（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写出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MATLAB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数值模拟、计算、和最终的近似计算结果，误差分析选做，真实值可以来自于抛物线计算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ea"/>
                    <a:ea typeface="+mj-ea"/>
                  </a:rPr>
                  <a:t>）</a:t>
                </a:r>
                <a:endParaRPr lang="en-US" altLang="zh-CN" sz="2400" b="1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43AEB3-CE08-471B-A934-B60C254C9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57137"/>
                <a:ext cx="8438666" cy="3055324"/>
              </a:xfrm>
              <a:prstGeom prst="rect">
                <a:avLst/>
              </a:prstGeom>
              <a:blipFill>
                <a:blip r:embed="rId4"/>
                <a:stretch>
                  <a:fillRect l="-650" t="-2196" r="-4693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43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81502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不用交的作业（重要）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C354C-F3AF-4E9C-B08D-501D997AC2D8}"/>
              </a:ext>
            </a:extLst>
          </p:cNvPr>
          <p:cNvSpPr/>
          <p:nvPr/>
        </p:nvSpPr>
        <p:spPr>
          <a:xfrm>
            <a:off x="251520" y="1124744"/>
            <a:ext cx="843866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将今天讲过的例题尝试自己键入并运行一遍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阅读数值分析的有关知识，掌握欧拉法和改进欧拉法的具体代码实现，简单了解龙格库塔方法并且能够掌握函数</a:t>
            </a:r>
            <a:r>
              <a:rPr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ode45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的应用。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尝试考虑更多的特征值组合（如部分等于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，部分不等于</a:t>
            </a:r>
            <a:r>
              <a:rPr lang="en-US" altLang="zh-CN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，或复特征根），观察函数值演化的轨迹特点。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课本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习题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  <a:r>
              <a:rPr lang="zh-CN" altLang="en-US" sz="24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请自行阅读、思考、测试完成。</a:t>
            </a:r>
            <a:endParaRPr lang="en-US" altLang="zh-CN" sz="24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6" y="-243408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期中考试复习指南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C0063-0D38-45C3-A014-EABEF14E3AED}"/>
              </a:ext>
            </a:extLst>
          </p:cNvPr>
          <p:cNvSpPr/>
          <p:nvPr/>
        </p:nvSpPr>
        <p:spPr>
          <a:xfrm>
            <a:off x="251520" y="899592"/>
            <a:ext cx="843866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本周没有需要提交的作业，期中考试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100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分的试卷，今天课程的内容将占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20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分左右。请认真复习今天的内容。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spcBef>
                <a:spcPts val="580"/>
              </a:spcBef>
              <a:buClr>
                <a:srgbClr val="00B050"/>
              </a:buClr>
              <a:buSzPct val="85000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期中考试包括考察基本概念和操作的填空题，代码解读与设计题（包括看程序写结果，以及解释代码），这两部分的分数会占到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70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分。期中考试也会包括部分的编程设计大题，难度不会太大，共占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30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分。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期中考试的内容包括前九周的课件及实验课课件的内容（标题红字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了解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的不考）。请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重点根据布置过的作业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含本周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进行复习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。极个别难题会与课上讲的内容相关但不太容易查到。</a:t>
            </a: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endParaRPr lang="en-US" altLang="zh-CN" sz="2400" b="1" dirty="0">
              <a:solidFill>
                <a:prstClr val="black"/>
              </a:solidFill>
              <a:latin typeface="+mj-ea"/>
              <a:ea typeface="+mj-ea"/>
            </a:endParaRPr>
          </a:p>
          <a:p>
            <a:pPr marL="27432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因为任何原因无法参加期中考试的，请及时申请并递交必要的证明材料。无故旷考者期中考试成绩记</a:t>
            </a:r>
            <a:r>
              <a:rPr lang="en-US" altLang="zh-CN" sz="2400" b="1" dirty="0">
                <a:solidFill>
                  <a:prstClr val="black"/>
                </a:solidFill>
                <a:latin typeface="+mj-ea"/>
                <a:ea typeface="+mj-ea"/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分。</a:t>
            </a: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B49A7C-D3E8-4ACF-B7A9-D315157D3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74" y="2884337"/>
            <a:ext cx="72050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i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祝期中考试顺利</a:t>
            </a:r>
            <a:r>
              <a:rPr lang="en-US" altLang="zh-CN" sz="6000" i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!</a:t>
            </a:r>
            <a:endParaRPr lang="zh-CN" altLang="en-US" sz="6000" i="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446615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欢迎同学们积极提问、交流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255" y="46065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  <a:hlinkClick r:id="rId2"/>
              </a:rPr>
              <a:t>sysumatlab@163.com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47546"/>
                </a:solidFill>
                <a:effectLst/>
                <a:uLnTx/>
                <a:uFillTx/>
                <a:latin typeface="Calibri" pitchFamily="34" charset="0"/>
                <a:ea typeface="黑体" panose="02010609060101010101" pitchFamily="49" charset="-122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1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1" y="-171400"/>
            <a:ext cx="8982236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常系数齐次差分方程的解法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(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与微分方程类似？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)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E5C86CF-559A-45EF-9278-A6F3134CCD9A}"/>
                  </a:ext>
                </a:extLst>
              </p:cNvPr>
              <p:cNvSpPr/>
              <p:nvPr/>
            </p:nvSpPr>
            <p:spPr>
              <a:xfrm>
                <a:off x="161763" y="3470564"/>
                <a:ext cx="90907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特征方程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唯一特征根为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，通解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，根据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得特解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E5C86CF-559A-45EF-9278-A6F3134CC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3" y="3470564"/>
                <a:ext cx="9090757" cy="830997"/>
              </a:xfrm>
              <a:prstGeom prst="rect">
                <a:avLst/>
              </a:prstGeom>
              <a:blipFill>
                <a:blip r:embed="rId3"/>
                <a:stretch>
                  <a:fillRect l="-604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CB272D-5689-4CBF-A370-34EA6A5D21C3}"/>
                  </a:ext>
                </a:extLst>
              </p:cNvPr>
              <p:cNvSpPr/>
              <p:nvPr/>
            </p:nvSpPr>
            <p:spPr>
              <a:xfrm>
                <a:off x="161763" y="943297"/>
                <a:ext cx="8982237" cy="91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ea typeface="幼圆" panose="020105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+…+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kumimoji="0" lang="en-US" altLang="zh-CN" sz="24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解其特征方程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−…−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endParaRPr kumimoji="0" lang="en-US" altLang="zh-CN" sz="24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CB272D-5689-4CBF-A370-34EA6A5D2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3" y="943297"/>
                <a:ext cx="8982237" cy="916276"/>
              </a:xfrm>
              <a:prstGeom prst="rect">
                <a:avLst/>
              </a:prstGeom>
              <a:blipFill>
                <a:blip r:embed="rId4"/>
                <a:stretch>
                  <a:fillRect l="-1086" t="-7333" b="-1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B68292-DB07-4BF5-B1FB-D6650B7C32F1}"/>
                  </a:ext>
                </a:extLst>
              </p:cNvPr>
              <p:cNvSpPr/>
              <p:nvPr/>
            </p:nvSpPr>
            <p:spPr>
              <a:xfrm>
                <a:off x="161763" y="1987157"/>
                <a:ext cx="9090757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假设我们得到了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n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个两两不同的实特征根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&lt;…&lt;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altLang="zh-CN" sz="24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tabLst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则差分方程通解为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sup>
                    </m:sSubSup>
                  </m:oMath>
                </a14:m>
                <a:r>
                  <a:rPr kumimoji="0" lang="zh-CN" altLang="en-US" sz="24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，根据必要的附加条件（如初值条件）确定</a:t>
                </a:r>
                <a:r>
                  <a:rPr kumimoji="0" lang="en-US" altLang="zh-CN" sz="24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n</a:t>
                </a:r>
                <a:r>
                  <a:rPr kumimoji="0" lang="zh-CN" altLang="en-US" sz="24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个任意常数，可得到方程</a:t>
                </a:r>
                <a:r>
                  <a:rPr lang="zh-CN" altLang="en-US" sz="2400" b="1" noProof="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部分点</a:t>
                </a:r>
                <a:r>
                  <a:rPr kumimoji="0" lang="zh-CN" altLang="en-US" sz="24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特解</a:t>
                </a:r>
                <a:endParaRPr kumimoji="0" lang="en-US" altLang="zh-CN" sz="24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CB68292-DB07-4BF5-B1FB-D6650B7C3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3" y="1987157"/>
                <a:ext cx="9090757" cy="1277273"/>
              </a:xfrm>
              <a:prstGeom prst="rect">
                <a:avLst/>
              </a:prstGeom>
              <a:blipFill>
                <a:blip r:embed="rId5"/>
                <a:stretch>
                  <a:fillRect l="-1073" t="-523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A9DEF20-D165-4628-A61B-B38A36F5A54E}"/>
                  </a:ext>
                </a:extLst>
              </p:cNvPr>
              <p:cNvSpPr/>
              <p:nvPr/>
            </p:nvSpPr>
            <p:spPr>
              <a:xfrm>
                <a:off x="161763" y="4422371"/>
                <a:ext cx="88204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例：斐波那契数列通项公式计算问题：</a:t>
                </a:r>
                <a:endParaRPr lang="en-US" altLang="zh-CN" sz="24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幼圆" panose="02010509060101010101" pitchFamily="49" charset="-122"/>
                  <a:sym typeface="Wingdings" panose="05000000000000000000" pitchFamily="2" charset="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𝟐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  <a:sym typeface="Wingdings" panose="05000000000000000000" pitchFamily="2" charset="2"/>
                            </a:rPr>
                            <m:t>𝟐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  <a:sym typeface="Wingdings" panose="05000000000000000000" pitchFamily="2" charset="2"/>
                        </a:rPr>
                        <m:t>𝟑</m:t>
                      </m:r>
                    </m:oMath>
                  </m:oMathPara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A9DEF20-D165-4628-A61B-B38A36F5A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3" y="4422371"/>
                <a:ext cx="8820473" cy="830997"/>
              </a:xfrm>
              <a:prstGeom prst="rect">
                <a:avLst/>
              </a:prstGeom>
              <a:blipFill>
                <a:blip r:embed="rId6"/>
                <a:stretch>
                  <a:fillRect l="-622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F61600B-0426-4D2D-92E1-36242DA7C5EE}"/>
                  </a:ext>
                </a:extLst>
              </p:cNvPr>
              <p:cNvSpPr/>
              <p:nvPr/>
            </p:nvSpPr>
            <p:spPr>
              <a:xfrm>
                <a:off x="161763" y="5157192"/>
                <a:ext cx="8820474" cy="1586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Wingdings" panose="05000000000000000000" pitchFamily="2" charset="2"/>
                  </a:rPr>
                  <a:t>特征方程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𝝀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特征根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≈−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𝟔𝟏𝟖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整数点特解：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𝟓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𝟓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𝟏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幼圆" panose="02010509060101010101" pitchFamily="49" charset="-122"/>
                                          </a:rPr>
                                          <m:t>𝟓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幼圆" panose="02010509060101010101" pitchFamily="49" charset="-122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F61600B-0426-4D2D-92E1-36242DA7C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3" y="5157192"/>
                <a:ext cx="8820474" cy="1586203"/>
              </a:xfrm>
              <a:prstGeom prst="rect">
                <a:avLst/>
              </a:prstGeom>
              <a:blipFill>
                <a:blip r:embed="rId7"/>
                <a:stretch>
                  <a:fillRect l="-1107" r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0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差分方程与微分方程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CB272D-5689-4CBF-A370-34EA6A5D21C3}"/>
                  </a:ext>
                </a:extLst>
              </p:cNvPr>
              <p:cNvSpPr/>
              <p:nvPr/>
            </p:nvSpPr>
            <p:spPr>
              <a:xfrm>
                <a:off x="323526" y="1006757"/>
                <a:ext cx="88204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ea typeface="幼圆" panose="02010509060101010101" pitchFamily="49" charset="-122"/>
                  </a:rPr>
                  <a:t>差分方程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等价于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𝒅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CB272D-5689-4CBF-A370-34EA6A5D2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1006757"/>
                <a:ext cx="8820473" cy="830997"/>
              </a:xfrm>
              <a:prstGeom prst="rect">
                <a:avLst/>
              </a:prstGeom>
              <a:blipFill>
                <a:blip r:embed="rId3"/>
                <a:stretch>
                  <a:fillRect l="-622" t="-8088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143B73-7807-4CE3-BB39-37953B07CC7C}"/>
                  </a:ext>
                </a:extLst>
              </p:cNvPr>
              <p:cNvSpPr/>
              <p:nvPr/>
            </p:nvSpPr>
            <p:spPr>
              <a:xfrm>
                <a:off x="323525" y="2060848"/>
                <a:ext cx="8820473" cy="1203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而当复利周期无限小时，即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时，问题等价于微分方程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𝒅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𝒅</m:t>
                                  </m:r>
                                </m:e>
                              </m:d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幼圆" panose="02010509060101010101" pitchFamily="49" charset="-122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𝒅</m:t>
                              </m:r>
                            </m:den>
                          </m:f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143B73-7807-4CE3-BB39-37953B07C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5" y="2060848"/>
                <a:ext cx="8820473" cy="1203663"/>
              </a:xfrm>
              <a:prstGeom prst="rect">
                <a:avLst/>
              </a:prstGeom>
              <a:blipFill>
                <a:blip r:embed="rId4"/>
                <a:stretch>
                  <a:fillRect l="-622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1FF65F-DEFC-4C22-9207-F77FC0A2A545}"/>
                  </a:ext>
                </a:extLst>
              </p:cNvPr>
              <p:cNvSpPr/>
              <p:nvPr/>
            </p:nvSpPr>
            <p:spPr>
              <a:xfrm>
                <a:off x="323527" y="3429000"/>
                <a:ext cx="8820473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的情况下，上述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微分方程的特解</a:t>
                </a: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显然为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𝟎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𝐞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函数的增幅速率与财主故事的分析完全一致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1FF65F-DEFC-4C22-9207-F77FC0A2A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3429000"/>
                <a:ext cx="8820473" cy="1277273"/>
              </a:xfrm>
              <a:prstGeom prst="rect">
                <a:avLst/>
              </a:prstGeom>
              <a:blipFill>
                <a:blip r:embed="rId6"/>
                <a:stretch>
                  <a:fillRect l="-1037" t="-5263" b="-9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F68072-57F3-4BA2-9A3A-C2D8FE7A2A1A}"/>
                  </a:ext>
                </a:extLst>
              </p:cNvPr>
              <p:cNvSpPr/>
              <p:nvPr/>
            </p:nvSpPr>
            <p:spPr>
              <a:xfrm>
                <a:off x="323524" y="5040177"/>
                <a:ext cx="8820473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ea typeface="幼圆" panose="02010509060101010101" pitchFamily="49" charset="-122"/>
                  </a:rPr>
                  <a:t>结论：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小步长差分方程是微分方程的数值近似</a:t>
                </a:r>
                <a:r>
                  <a:rPr lang="zh-CN" altLang="en-US" sz="2400" b="1" dirty="0">
                    <a:ea typeface="幼圆" panose="02010509060101010101" pitchFamily="49" charset="-122"/>
                  </a:rPr>
                  <a:t>。本例中，</a:t>
                </a:r>
                <a:endParaRPr lang="en-US" altLang="zh-CN" sz="2400" b="1" dirty="0"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𝒇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的一种简单的数值近似求解方法。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F68072-57F3-4BA2-9A3A-C2D8FE7A2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4" y="5040177"/>
                <a:ext cx="8820473" cy="1277273"/>
              </a:xfrm>
              <a:prstGeom prst="rect">
                <a:avLst/>
              </a:prstGeom>
              <a:blipFill>
                <a:blip r:embed="rId7"/>
                <a:stretch>
                  <a:fillRect l="-1037" t="-717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59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为什么要学习微分方程数值解？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CB272D-5689-4CBF-A370-34EA6A5D21C3}"/>
              </a:ext>
            </a:extLst>
          </p:cNvPr>
          <p:cNvSpPr/>
          <p:nvPr/>
        </p:nvSpPr>
        <p:spPr>
          <a:xfrm>
            <a:off x="323526" y="1006757"/>
            <a:ext cx="8820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ea typeface="幼圆" panose="02010509060101010101" pitchFamily="49" charset="-122"/>
              </a:rPr>
              <a:t>微分方程，特别是偏微分方程，</a:t>
            </a:r>
            <a:r>
              <a:rPr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</a:rPr>
              <a:t>很多形式方程的解的存在性、唯一性、稳定性，都没有得到很好的论证</a:t>
            </a:r>
            <a:r>
              <a:rPr lang="zh-CN" altLang="en-US" sz="2400" b="1" dirty="0">
                <a:ea typeface="幼圆" panose="02010509060101010101" pitchFamily="49" charset="-122"/>
              </a:rPr>
              <a:t>，或者是根本就无法论证。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143B73-7807-4CE3-BB39-37953B07CC7C}"/>
              </a:ext>
            </a:extLst>
          </p:cNvPr>
          <p:cNvSpPr/>
          <p:nvPr/>
        </p:nvSpPr>
        <p:spPr>
          <a:xfrm>
            <a:off x="323525" y="2419968"/>
            <a:ext cx="8820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实际生产生活、科学研究中的很多问题，都可以化归为各种形态的微分方程或微分方程组。我们往往需要通过数值实验来得到它的一个近似的、可行的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数值解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F68072-57F3-4BA2-9A3A-C2D8FE7A2A1A}"/>
              </a:ext>
            </a:extLst>
          </p:cNvPr>
          <p:cNvSpPr/>
          <p:nvPr/>
        </p:nvSpPr>
        <p:spPr>
          <a:xfrm>
            <a:off x="323524" y="5220420"/>
            <a:ext cx="8820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ea typeface="幼圆" panose="02010509060101010101" pitchFamily="49" charset="-122"/>
              </a:rPr>
              <a:t>利用大量数值模拟得到微分方程的解的曲线，</a:t>
            </a:r>
            <a:r>
              <a:rPr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</a:rPr>
              <a:t>特别是“难以入手”的非线性微分方程（组），</a:t>
            </a:r>
            <a:r>
              <a:rPr lang="zh-CN" altLang="en-US" sz="2400" b="1" dirty="0">
                <a:ea typeface="幼圆" panose="02010509060101010101" pitchFamily="49" charset="-122"/>
              </a:rPr>
              <a:t>有助于微分方程的理论分析与研究，为新的理论研究带来一定的启发。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CCCB3A-CB7E-4E9E-9C90-BCE1A6521458}"/>
              </a:ext>
            </a:extLst>
          </p:cNvPr>
          <p:cNvSpPr/>
          <p:nvPr/>
        </p:nvSpPr>
        <p:spPr>
          <a:xfrm>
            <a:off x="323523" y="3799357"/>
            <a:ext cx="8820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00B050"/>
              </a:buClr>
              <a:buSzPct val="85000"/>
              <a:buFont typeface="Wingdings" pitchFamily="2" charset="2"/>
              <a:buChar char="q"/>
              <a:defRPr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很多基于几何分析、图论或其它离散算法的应用数学的方法，在诞生若干年后，会被证明在某些条件下，等价于某种微分方程的数值解法（差分法、有限元法、有限网格法等）。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2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26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最简单的差分方法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-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欧拉法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272EC-3B50-4966-ADAC-307FA545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72816"/>
            <a:ext cx="39243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/>
              <p:nvPr/>
            </p:nvSpPr>
            <p:spPr>
              <a:xfrm>
                <a:off x="323526" y="1054558"/>
                <a:ext cx="91450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ea typeface="幼圆" panose="02010509060101010101" pitchFamily="49" charset="-122"/>
                  </a:rPr>
                  <a:t>假设微分方程为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，初值条件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B9C2B8-4BDF-4345-9032-7537B3A8C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1054558"/>
                <a:ext cx="9145018" cy="461665"/>
              </a:xfrm>
              <a:prstGeom prst="rect">
                <a:avLst/>
              </a:prstGeom>
              <a:blipFill>
                <a:blip r:embed="rId4"/>
                <a:stretch>
                  <a:fillRect l="-60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/>
              <p:nvPr/>
            </p:nvSpPr>
            <p:spPr>
              <a:xfrm>
                <a:off x="323527" y="1687207"/>
                <a:ext cx="4248473" cy="2385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lvl="0" indent="-274320">
                  <a:spcBef>
                    <a:spcPts val="58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最简单的欧拉法近似即从初值条件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开始，逐步迭代：</a:t>
                </a:r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𝒅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⋅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幼圆" panose="020105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幼圆" panose="02010509060101010101" pitchFamily="49" charset="-122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  <a:p>
                <a:pPr lvl="0">
                  <a:spcBef>
                    <a:spcPts val="580"/>
                  </a:spcBef>
                  <a:buClr>
                    <a:srgbClr val="00B050"/>
                  </a:buClr>
                  <a:buSzPct val="85000"/>
                  <a:defRPr/>
                </a:pPr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𝒅</m:t>
                    </m:r>
                  </m:oMath>
                </a14:m>
                <a:r>
                  <a:rPr lang="zh-CN" altLang="en-US" sz="24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为步长，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显然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步长越小，精度越高，计算也越慢</a:t>
                </a:r>
                <a:endParaRPr lang="en-US" altLang="zh-CN" sz="2400" b="1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1BCF58C-27CD-4BBB-8943-765CA19DE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687207"/>
                <a:ext cx="4248473" cy="2385268"/>
              </a:xfrm>
              <a:prstGeom prst="rect">
                <a:avLst/>
              </a:prstGeom>
              <a:blipFill>
                <a:blip r:embed="rId5"/>
                <a:stretch>
                  <a:fillRect l="-2152" t="-2046" r="-9469" b="-4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4A61579-DC6F-44CE-B7D3-5E014F486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52" y="4293096"/>
            <a:ext cx="4602728" cy="21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欧拉法解常微分方程初值问题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C5571A-18CE-4DB2-89DB-04DFFA41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4" y="971600"/>
            <a:ext cx="8898551" cy="61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D4D08D-2551-4A05-A450-DF25181DE200}"/>
                  </a:ext>
                </a:extLst>
              </p:cNvPr>
              <p:cNvSpPr/>
              <p:nvPr/>
            </p:nvSpPr>
            <p:spPr>
              <a:xfrm>
                <a:off x="323527" y="1659624"/>
                <a:ext cx="8424937" cy="995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该微分方程没有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初等函数形式的解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𝒙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不大时，其初值问题解曲线近似于反比例函数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𝑪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的一段（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思考为什么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）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D4D08D-2551-4A05-A450-DF25181DE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659624"/>
                <a:ext cx="8424937" cy="995272"/>
              </a:xfrm>
              <a:prstGeom prst="rect">
                <a:avLst/>
              </a:prstGeom>
              <a:blipFill>
                <a:blip r:embed="rId4"/>
                <a:stretch>
                  <a:fillRect l="-651" t="-6707" b="-1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F1EB122-7F6F-4F4F-823A-F8D51D64A642}"/>
              </a:ext>
            </a:extLst>
          </p:cNvPr>
          <p:cNvSpPr/>
          <p:nvPr/>
        </p:nvSpPr>
        <p:spPr>
          <a:xfrm>
            <a:off x="251519" y="2728760"/>
            <a:ext cx="87697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clear,d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1e-5;	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欧拉法步长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x = 0:d:1;		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[0,1]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的对应离散点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y = zeros(5,length(x));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先申请存储空间加快速度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y(:,1)=[-1;0;0.3;0.5;0.8];	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同时计算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种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函数，分别赋予初值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for 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= 2:length(x)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    y(:,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)=y(:,i-1)+d*(x(i-1)^2+y(:,i-1).^2);%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欧拉法公式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plot(x,y,'LineWidth',1.5);		%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行，将自动画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条曲线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legend('y(0)=-1','y(0)=0','y(0)=0.3','y(0)=0.5',...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'y(0)=0.8','Location','best')	%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按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的行顺序指定图例顺序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title('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dy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</a:rPr>
              <a:t>/dx=x^2+y^2')</a:t>
            </a:r>
            <a:endParaRPr lang="en-US" altLang="zh-CN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2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12" y="-171400"/>
            <a:ext cx="7772400" cy="1143000"/>
          </a:xfrm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欧拉法解常微分方程初值问题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C5571A-18CE-4DB2-89DB-04DFFA41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4" y="971600"/>
            <a:ext cx="8898551" cy="614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078E93-8B70-4A2D-96A5-E20362FFE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544253"/>
            <a:ext cx="5922325" cy="4446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953209-D94C-405A-BFDD-512310142041}"/>
                  </a:ext>
                </a:extLst>
              </p:cNvPr>
              <p:cNvSpPr/>
              <p:nvPr/>
            </p:nvSpPr>
            <p:spPr>
              <a:xfrm>
                <a:off x="359530" y="5949280"/>
                <a:ext cx="84249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74320"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rgbClr val="00B050"/>
                  </a:buClr>
                  <a:buSzPct val="85000"/>
                  <a:buFont typeface="Wingdings" pitchFamily="2" charset="2"/>
                  <a:buChar char="q"/>
                  <a:tabLst/>
                  <a:defRPr/>
                </a:pPr>
                <a:r>
                  <a:rPr lang="zh-CN" altLang="en-US" sz="2400" b="1" noProof="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𝒚</m:t>
                    </m:r>
                    <m:d>
                      <m:dPr>
                        <m:ctrlPr>
                          <a:rPr lang="en-US" altLang="zh-CN" sz="24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sz="2400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≥</m:t>
                    </m:r>
                    <m:r>
                      <a:rPr lang="en-US" altLang="zh-CN" sz="2400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𝟏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，则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函数曲线将在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𝒙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&lt;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𝟏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  <a:cs typeface="+mn-cs"/>
                  </a:rPr>
                  <a:t>时即膨胀到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幼圆" panose="02010509060101010101" pitchFamily="49" charset="-122"/>
                        <a:cs typeface="+mn-cs"/>
                      </a:rPr>
                      <m:t>+∞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953209-D94C-405A-BFDD-512310142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0" y="5949280"/>
                <a:ext cx="8424937" cy="461665"/>
              </a:xfrm>
              <a:prstGeom prst="rect">
                <a:avLst/>
              </a:prstGeom>
              <a:blipFill>
                <a:blip r:embed="rId5"/>
                <a:stretch>
                  <a:fillRect l="-65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4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38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10646</TotalTime>
  <Words>2786</Words>
  <Application>Microsoft Office PowerPoint</Application>
  <PresentationFormat>全屏显示(4:3)</PresentationFormat>
  <Paragraphs>273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Perpetua</vt:lpstr>
      <vt:lpstr>Wingdings</vt:lpstr>
      <vt:lpstr>微软雅黑</vt:lpstr>
      <vt:lpstr>Courier New</vt:lpstr>
      <vt:lpstr>Cambria Math</vt:lpstr>
      <vt:lpstr>Times New Roman</vt:lpstr>
      <vt:lpstr>Franklin Gothic Book</vt:lpstr>
      <vt:lpstr>Franklin Gothic Medium</vt:lpstr>
      <vt:lpstr>Wingdings 2</vt:lpstr>
      <vt:lpstr>Arial Narrow</vt:lpstr>
      <vt:lpstr>Arial</vt:lpstr>
      <vt:lpstr>幼圆</vt:lpstr>
      <vt:lpstr>Calibri</vt:lpstr>
      <vt:lpstr>极目远眺</vt:lpstr>
      <vt:lpstr>Equity</vt:lpstr>
      <vt:lpstr>暗香扑面</vt:lpstr>
      <vt:lpstr>数学实验与数学软件 </vt:lpstr>
      <vt:lpstr>贪心财主的故事</vt:lpstr>
      <vt:lpstr>差分方程的概念</vt:lpstr>
      <vt:lpstr>常系数齐次差分方程的解法(与微分方程类似？)</vt:lpstr>
      <vt:lpstr>差分方程与微分方程</vt:lpstr>
      <vt:lpstr>为什么要学习微分方程数值解？</vt:lpstr>
      <vt:lpstr>最简单的差分方法-欧拉法</vt:lpstr>
      <vt:lpstr>欧拉法解常微分方程初值问题</vt:lpstr>
      <vt:lpstr>欧拉法解常微分方程初值问题</vt:lpstr>
      <vt:lpstr>欧拉法解常微分方程初值问题</vt:lpstr>
      <vt:lpstr>欧拉法的误差</vt:lpstr>
      <vt:lpstr>欧拉法的误差</vt:lpstr>
      <vt:lpstr>进阶差分方法-改进欧拉法</vt:lpstr>
      <vt:lpstr>改进欧拉法的误差</vt:lpstr>
      <vt:lpstr>差分法的进一步改进：龙格-库塔法(了解)</vt:lpstr>
      <vt:lpstr>二阶龙格-库塔中点法的误差(了解)</vt:lpstr>
      <vt:lpstr>基于改进欧拉法解一阶微分方程组</vt:lpstr>
      <vt:lpstr>一阶微分方程组演化实例</vt:lpstr>
      <vt:lpstr>一阶微分方程组演化实例</vt:lpstr>
      <vt:lpstr>一阶微分方程组演化实例</vt:lpstr>
      <vt:lpstr>一阶微分方程组演化实例</vt:lpstr>
      <vt:lpstr>一阶微分方程组演化实例</vt:lpstr>
      <vt:lpstr>一阶微分方程组演化实例</vt:lpstr>
      <vt:lpstr>一阶微分方程组演化实例</vt:lpstr>
      <vt:lpstr>高阶微分方程</vt:lpstr>
      <vt:lpstr>例4.1-9</vt:lpstr>
      <vt:lpstr>例4.1-9</vt:lpstr>
      <vt:lpstr>例4.1-9</vt:lpstr>
      <vt:lpstr>第九周参考作业(无需提交)</vt:lpstr>
      <vt:lpstr>第九周参考作业(无需提交)</vt:lpstr>
      <vt:lpstr>不用交的作业（重要）</vt:lpstr>
      <vt:lpstr>期中考试复习指南</vt:lpstr>
      <vt:lpstr>祝期中考试顺利!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Frames and application</dc:title>
  <dc:creator>JIA LI</dc:creator>
  <cp:lastModifiedBy>JIA LI</cp:lastModifiedBy>
  <cp:revision>969</cp:revision>
  <dcterms:created xsi:type="dcterms:W3CDTF">2014-07-04T06:51:09Z</dcterms:created>
  <dcterms:modified xsi:type="dcterms:W3CDTF">2019-10-22T03:42:24Z</dcterms:modified>
</cp:coreProperties>
</file>