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13">
  <p:sldMasterIdLst>
    <p:sldMasterId id="2147483660" r:id="rId1"/>
    <p:sldMasterId id="2147483672" r:id="rId2"/>
    <p:sldMasterId id="2147483684" r:id="rId3"/>
  </p:sldMasterIdLst>
  <p:notesMasterIdLst>
    <p:notesMasterId r:id="rId42"/>
  </p:notesMasterIdLst>
  <p:sldIdLst>
    <p:sldId id="256" r:id="rId4"/>
    <p:sldId id="486" r:id="rId5"/>
    <p:sldId id="487" r:id="rId6"/>
    <p:sldId id="488" r:id="rId7"/>
    <p:sldId id="489" r:id="rId8"/>
    <p:sldId id="490" r:id="rId9"/>
    <p:sldId id="514" r:id="rId10"/>
    <p:sldId id="515" r:id="rId11"/>
    <p:sldId id="491" r:id="rId12"/>
    <p:sldId id="494" r:id="rId13"/>
    <p:sldId id="493" r:id="rId14"/>
    <p:sldId id="492" r:id="rId15"/>
    <p:sldId id="495" r:id="rId16"/>
    <p:sldId id="496" r:id="rId17"/>
    <p:sldId id="497" r:id="rId18"/>
    <p:sldId id="499" r:id="rId19"/>
    <p:sldId id="498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508" r:id="rId28"/>
    <p:sldId id="509" r:id="rId29"/>
    <p:sldId id="510" r:id="rId30"/>
    <p:sldId id="523" r:id="rId31"/>
    <p:sldId id="511" r:id="rId32"/>
    <p:sldId id="513" r:id="rId33"/>
    <p:sldId id="517" r:id="rId34"/>
    <p:sldId id="518" r:id="rId35"/>
    <p:sldId id="519" r:id="rId36"/>
    <p:sldId id="520" r:id="rId37"/>
    <p:sldId id="521" r:id="rId38"/>
    <p:sldId id="522" r:id="rId39"/>
    <p:sldId id="329" r:id="rId40"/>
    <p:sldId id="524" r:id="rId41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Franklin Gothic Book" panose="020B0503020102020204" pitchFamily="34" charset="0"/>
      <p:regular r:id="rId52"/>
      <p:italic r:id="rId53"/>
    </p:embeddedFont>
    <p:embeddedFont>
      <p:font typeface="Franklin Gothic Medium" panose="020B0603020102020204" pitchFamily="34" charset="0"/>
      <p:regular r:id="rId54"/>
      <p:italic r:id="rId55"/>
    </p:embeddedFont>
    <p:embeddedFont>
      <p:font typeface="Perpetua" panose="02020502060401020303" pitchFamily="18" charset="0"/>
      <p:regular r:id="rId56"/>
      <p:bold r:id="rId57"/>
      <p:italic r:id="rId58"/>
      <p:boldItalic r:id="rId59"/>
    </p:embeddedFont>
    <p:embeddedFont>
      <p:font typeface="Wingdings 2" panose="05020102010507070707" pitchFamily="18" charset="2"/>
      <p:regular r:id="rId60"/>
    </p:embeddedFont>
    <p:embeddedFont>
      <p:font typeface="微软雅黑" panose="020B0503020204020204" pitchFamily="34" charset="-122"/>
      <p:regular r:id="rId61"/>
      <p:bold r:id="rId62"/>
    </p:embeddedFont>
    <p:embeddedFont>
      <p:font typeface="幼圆" panose="02010509060101010101" pitchFamily="49" charset="-122"/>
      <p:regular r:id="rId63"/>
    </p:embeddedFont>
  </p:embeddedFontLst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3089" autoAdjust="0"/>
  </p:normalViewPr>
  <p:slideViewPr>
    <p:cSldViewPr>
      <p:cViewPr varScale="1">
        <p:scale>
          <a:sx n="62" d="100"/>
          <a:sy n="62" d="100"/>
        </p:scale>
        <p:origin x="134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font" Target="fonts/font21.fntdata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font" Target="fonts/font19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83DD-ABDB-4EB1-A726-EE72F71F6393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C750A-E720-45E3-B984-FED77418F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3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7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6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7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689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761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4828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55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9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1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9767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1317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8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77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33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5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29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652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70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8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02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36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200E83E-3DDC-4057-BD42-0C3CE9F543F4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>
                <a:solidFill>
                  <a:srgbClr val="2F2F2F">
                    <a:lumMod val="75000"/>
                    <a:lumOff val="25000"/>
                  </a:srgbClr>
                </a:solidFill>
              </a:rPr>
              <a:t>2011/8/17</a:t>
            </a:r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F9C30EF-BED7-4227-AEDB-FD1CDC6CCC52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1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sysumatlab@163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hyperlink" Target="&#8220;&#24184;&#36816;&#8221;&#23398;&#29983;&#25277;&#36873;&#22120;.exe" TargetMode="Externa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sysumatlab@163.com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3429000"/>
            <a:ext cx="6400800" cy="1752600"/>
          </a:xfrm>
        </p:spPr>
        <p:txBody>
          <a:bodyPr/>
          <a:lstStyle/>
          <a:p>
            <a:endParaRPr lang="en-US" altLang="zh-CN" sz="2400" dirty="0"/>
          </a:p>
          <a:p>
            <a:r>
              <a:rPr lang="zh-CN" altLang="en-US" sz="2400" dirty="0"/>
              <a:t>李嘉</a:t>
            </a:r>
            <a:endParaRPr lang="en-US" altLang="zh-CN" sz="2400" dirty="0"/>
          </a:p>
          <a:p>
            <a:r>
              <a:rPr lang="zh-CN" altLang="en-US" sz="2400" b="1" dirty="0">
                <a:ea typeface="新細明體" pitchFamily="18" charset="-120"/>
              </a:rPr>
              <a:t>中山大学数学学院</a:t>
            </a:r>
            <a:endParaRPr lang="en-US" altLang="zh-CN" sz="2400" b="1" dirty="0">
              <a:ea typeface="新細明體" pitchFamily="18" charset="-120"/>
            </a:endParaRPr>
          </a:p>
          <a:p>
            <a:endParaRPr lang="en-US" altLang="zh-CN" sz="1600" b="1" dirty="0">
              <a:ea typeface="新細明體" pitchFamily="18" charset="-120"/>
            </a:endParaRPr>
          </a:p>
          <a:p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FFC000"/>
                </a:solidFill>
              </a:rPr>
              <a:t>数学实验与数学软件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2643852"/>
            <a:ext cx="5112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第六课：</a:t>
            </a:r>
            <a:r>
              <a:rPr lang="en-US" altLang="zh-CN" sz="2800" dirty="0"/>
              <a:t>MATLAB</a:t>
            </a:r>
            <a:r>
              <a:rPr lang="zh-CN" altLang="en-US" sz="2800" dirty="0"/>
              <a:t>矩阵函数与程序设计初步</a:t>
            </a:r>
            <a:endParaRPr lang="en-US" altLang="zh-CN" sz="28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187624" y="472514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sz="2400" dirty="0"/>
              <a:t>教师微信号：</a:t>
            </a:r>
            <a:r>
              <a:rPr lang="en-US" altLang="zh-CN" sz="2400" dirty="0" err="1"/>
              <a:t>Recksic</a:t>
            </a:r>
            <a:endParaRPr lang="en-US" altLang="zh-CN" sz="2400" dirty="0"/>
          </a:p>
          <a:p>
            <a:r>
              <a:rPr lang="zh-CN" altLang="en-US" sz="2400" dirty="0"/>
              <a:t>课程邮箱：</a:t>
            </a:r>
            <a:r>
              <a:rPr lang="en-US" altLang="zh-CN" sz="2400" dirty="0">
                <a:hlinkClick r:id="rId2"/>
              </a:rPr>
              <a:t>sysumatlab@163.com</a:t>
            </a:r>
            <a:r>
              <a:rPr lang="en-US" altLang="zh-CN" sz="2400" dirty="0"/>
              <a:t> </a:t>
            </a:r>
            <a:endParaRPr lang="en-US" altLang="zh-CN" sz="2400" b="1" dirty="0">
              <a:ea typeface="新細明體" pitchFamily="18" charset="-120"/>
            </a:endParaRPr>
          </a:p>
          <a:p>
            <a:endParaRPr lang="en-US" altLang="zh-CN" sz="1600" b="1" dirty="0">
              <a:ea typeface="新細明體" pitchFamily="18" charset="-120"/>
            </a:endParaRPr>
          </a:p>
          <a:p>
            <a:endParaRPr lang="zh-CN" altLang="en-US" sz="1600" dirty="0"/>
          </a:p>
          <a:p>
            <a:endParaRPr lang="zh-CN" alt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C89D33F-6E83-470F-8B0B-7C812FB87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4" y="4581128"/>
            <a:ext cx="1616968" cy="155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C7DC33-F25D-4A9E-95F0-884290B22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76" y="4581817"/>
            <a:ext cx="1551600" cy="15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0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29765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6.1-1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0CFB82-E3C5-4870-BD82-392E3371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5" y="877011"/>
            <a:ext cx="8865885" cy="3076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52097B-59E9-4620-8AA5-B70547CB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19" y="1484784"/>
            <a:ext cx="8289562" cy="47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29765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  <a:hlinkClick r:id="rId2" action="ppaction://hlinkfile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  <a:hlinkClick r:id="rId2" action="ppaction://hlinkfile"/>
              </a:rPr>
              <a:t>6.1-1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0CFB82-E3C5-4870-BD82-392E3371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5" y="877011"/>
            <a:ext cx="8865885" cy="3076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2854C7F-197A-404F-88DC-6D737FA1AED3}"/>
              </a:ext>
            </a:extLst>
          </p:cNvPr>
          <p:cNvSpPr/>
          <p:nvPr/>
        </p:nvSpPr>
        <p:spPr>
          <a:xfrm>
            <a:off x="278115" y="1412776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已有函数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fminbnd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fx,a,b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latin typeface="+mj-ea"/>
                <a:ea typeface="+mj-ea"/>
              </a:rPr>
              <a:t>可以计算某个区间内的一个极小值，但对于本题函数，波动较大，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一个极小值很可能并不是最小值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33D68A-56FA-47C8-BFAF-5D63A8133149}"/>
              </a:ext>
            </a:extLst>
          </p:cNvPr>
          <p:cNvSpPr/>
          <p:nvPr/>
        </p:nvSpPr>
        <p:spPr>
          <a:xfrm>
            <a:off x="278115" y="2924944"/>
            <a:ext cx="84386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这里采用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倍增区间极值搜索法</a:t>
            </a:r>
            <a:r>
              <a:rPr lang="zh-CN" altLang="en-US" sz="2400" b="1" dirty="0">
                <a:latin typeface="+mj-ea"/>
                <a:ea typeface="+mj-ea"/>
              </a:rPr>
              <a:t>，将分割区间的长度不断变小，从而可以获得“更多的极小值”，每一次分割都将获取最小的一个极小值。在单调区间个数有限的假设下，分割越细，就越有可能获得最小值。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591635-13AC-4828-9E07-35BDEEC7CBF9}"/>
              </a:ext>
            </a:extLst>
          </p:cNvPr>
          <p:cNvSpPr/>
          <p:nvPr/>
        </p:nvSpPr>
        <p:spPr>
          <a:xfrm>
            <a:off x="278115" y="4941168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最终当进一步分层后，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获取的最小值在连续几次倍增后不变（或变化量极小），就退出循环</a:t>
            </a:r>
            <a:r>
              <a:rPr lang="zh-CN" altLang="en-US" sz="2400" b="1" dirty="0">
                <a:latin typeface="+mj-ea"/>
                <a:ea typeface="+mj-ea"/>
              </a:rPr>
              <a:t>，结束区间倍增，然后输出最终得到的最小值、最小值点以及最终倍增区间的个数。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21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29765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6.1-1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0CFB82-E3C5-4870-BD82-392E3371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5" y="877011"/>
            <a:ext cx="8865885" cy="3076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68B508A-A5F1-427A-A16A-89A434FFE336}"/>
              </a:ext>
            </a:extLst>
          </p:cNvPr>
          <p:cNvSpPr/>
          <p:nvPr/>
        </p:nvSpPr>
        <p:spPr>
          <a:xfrm>
            <a:off x="395536" y="1184633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function [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xmin,fmin,n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]=exm060101(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fx,a,b,Nt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建立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文件，函数共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个参数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fx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为函数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a,b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为左右端点，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Nt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为子区间细分的过程中极小值点重复超过多少次即可停止细分</a:t>
            </a:r>
            <a:endParaRPr lang="en-US" altLang="zh-CN" b="1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函数共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个返回值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xmin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和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ymin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代表最小值所在的横坐标和纵坐标，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为获得最小值时分割的子区间数</a:t>
            </a:r>
            <a:endParaRPr lang="zh-CN" altLang="zh-CN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% exm060101.m	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[~,f0]=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fminbnd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fx,a,b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求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fx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在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a,b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一个极小值，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f0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记录最小值，第一个返回值（最小值点）舍去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n=1;	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初始区间没有分割，共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个区间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=1;	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同一最小值的重复出现次数（初始当然设为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）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while 1 %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无限的循环（需要带有条件的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break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跳出循环）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304800"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n=2*n;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每次循环区间数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X2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304800"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d=(b-a)/n;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区间长度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/2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x=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a:d:b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;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按照更细的区间长度重新等分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304800"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ii=0;%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记录本轮循环（本次精度）极小值的数量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316230"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xc=zeros(1,n);fc=xc;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用于存储本次循环极值点与极值的点的数组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for k=1:n	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对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个子区间进行循环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    [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w,f,eflag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]=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fminbnd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fx,x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(k),x(k+1));</a:t>
            </a: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每个子区间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(x(k),x(k+1))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取极值点，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w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为点，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为值，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flag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为是否找到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29765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6.1-1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0CFB82-E3C5-4870-BD82-392E3371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5" y="877011"/>
            <a:ext cx="8865885" cy="30762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7AB8633-0C39-416D-B314-30E47BA28FF3}"/>
              </a:ext>
            </a:extLst>
          </p:cNvPr>
          <p:cNvSpPr/>
          <p:nvPr/>
        </p:nvSpPr>
        <p:spPr>
          <a:xfrm>
            <a:off x="278114" y="1268760"/>
            <a:ext cx="847034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if 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eflag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&gt;0		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若成功找到了极小值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        ii=ii+1;%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极小值数量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+1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，并在下面分别记录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        xc(ii)=w;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        fc(ii)=f;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    end%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对应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if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end 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end%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对应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for k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end </a:t>
            </a: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xc = xc(1:ii);fc = fc(1:ii); 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舍去末尾多余的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0</a:t>
            </a:r>
            <a:endParaRPr lang="zh-CN" altLang="zh-CN" b="1" dirty="0"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[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fmin,kk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]=min(fc);%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取数组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fc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中的最小值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fmin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，数组位置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kk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xmin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=xc(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kk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);	%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xc(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kk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代表最小值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fmin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对应的横坐标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xmin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if abs(f0-fmin)&lt;1e-6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若新的最小值与当前最小值差不多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=jj+1;	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最小值重复次数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+1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    if 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Nt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	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若重复次数足够多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698500" indent="252095"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break		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结束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while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循环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    end		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对应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if 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Nt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elseif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f0-fmin&gt;1e-6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否则，若新的最小值明显减少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    f0=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fmin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;	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确立新最小值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=1;		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重复次数恢复到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1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 end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对应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elseif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end	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对应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while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8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232705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6.1-1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0CFB82-E3C5-4870-BD82-392E3371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5" y="975248"/>
            <a:ext cx="8865885" cy="3076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B961E4-4867-439A-A184-2BAAFD5707F8}"/>
              </a:ext>
            </a:extLst>
          </p:cNvPr>
          <p:cNvSpPr/>
          <p:nvPr/>
        </p:nvSpPr>
        <p:spPr>
          <a:xfrm>
            <a:off x="278114" y="1412776"/>
            <a:ext cx="81823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66700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fx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=@(x)(sin(x)^2*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exp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(-0.1*x)-0.5*sin(x)*(x+0.1));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fx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称为函数句柄，含义为以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为自变量，函数值为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sin(x)^2*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exp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(-0.1*x)-0.5*sin(x)*(x+0.1)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，即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(x)=sin(x)^2*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exp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(-0.1*x)-0.5*sin(x)*(x+0.1).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  <a:tab pos="266700" algn="l"/>
              </a:tabLst>
            </a:pP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a=-50;b=5;%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讨论区间的上下界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xmin,fmin,n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]=exm060101(fx,a,b,3);%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最值超过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次将停止细分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66700" algn="l"/>
              </a:tabLst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66700" algn="l"/>
              </a:tabLst>
            </a:pP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fprintf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x=%6.5f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处，函数到达最小值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%6.5f\n',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xmin,fmin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x=-19.60721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处，函数到达最小值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-3.34765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fprintf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最终子区间分割数为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%d\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n',n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最终子区间分割数为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128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0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71400"/>
            <a:ext cx="7772400" cy="1143000"/>
          </a:xfrm>
        </p:spPr>
        <p:txBody>
          <a:bodyPr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MATLAB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控制流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-switch-case-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多分支结构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E8BEED-D444-4A17-BC0A-7A0F9188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3" y="1196752"/>
            <a:ext cx="890565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1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232705"/>
            <a:ext cx="7772400" cy="1143000"/>
          </a:xfrm>
        </p:spPr>
        <p:txBody>
          <a:bodyPr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用于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case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的胞元数组（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P296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）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A.2-1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547769-02DE-44C5-B2AF-EE204D9615CA}"/>
              </a:ext>
            </a:extLst>
          </p:cNvPr>
          <p:cNvSpPr/>
          <p:nvPr/>
        </p:nvSpPr>
        <p:spPr>
          <a:xfrm>
            <a:off x="278115" y="910295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胞元</a:t>
            </a:r>
            <a:r>
              <a:rPr lang="en-US" altLang="zh-CN" sz="2400" b="1" dirty="0">
                <a:latin typeface="+mj-ea"/>
                <a:ea typeface="+mj-ea"/>
              </a:rPr>
              <a:t>(cell)</a:t>
            </a:r>
            <a:r>
              <a:rPr lang="zh-CN" altLang="en-US" sz="2400" b="1" dirty="0">
                <a:latin typeface="+mj-ea"/>
                <a:ea typeface="+mj-ea"/>
              </a:rPr>
              <a:t>是特殊的数组，它的元素可以拥有完全不同的类型</a:t>
            </a:r>
            <a:r>
              <a:rPr lang="en-US" altLang="zh-CN" sz="2400" b="1" dirty="0">
                <a:latin typeface="+mj-ea"/>
                <a:ea typeface="+mj-ea"/>
              </a:rPr>
              <a:t>(</a:t>
            </a:r>
            <a:r>
              <a:rPr lang="zh-CN" altLang="en-US" sz="2400" b="1" dirty="0">
                <a:latin typeface="+mj-ea"/>
                <a:ea typeface="+mj-ea"/>
              </a:rPr>
              <a:t>甚至可用大小不同的数组构成胞元）。胞元的寻访分为援引（小括号）与内容援引（大括号）两类，详情见下面例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044253-7E83-4773-9753-84EA6D77886D}"/>
              </a:ext>
            </a:extLst>
          </p:cNvPr>
          <p:cNvSpPr/>
          <p:nvPr/>
        </p:nvSpPr>
        <p:spPr>
          <a:xfrm>
            <a:off x="320929" y="2204864"/>
            <a:ext cx="86947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C_str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这是胞元数组创建算例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1';		%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R=reshape(1:9,3,3);				%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Cn=[1+2i];			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t,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S_sym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=sin(-3*t)*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exp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(-t);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避免新版报错！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B{1,1}=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C_str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	B{1,2}=R;B{2,1}=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Cn;B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{2,2}=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S_sym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四个元素类型不同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a=B(1,2)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援引结果为数组类型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  [3x3 double]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class(a)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  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援引元素仍是胞元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 cell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b=B{1,2}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内容援引显示值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1     4     7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2     5     8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3     6     9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class(b)    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内容援引显示元素类型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29765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6.1-2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532DD0-C0B5-438C-B43C-85937D725446}"/>
              </a:ext>
            </a:extLst>
          </p:cNvPr>
          <p:cNvSpPr/>
          <p:nvPr/>
        </p:nvSpPr>
        <p:spPr>
          <a:xfrm>
            <a:off x="107504" y="845342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满分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(100)</a:t>
            </a:r>
            <a:r>
              <a:rPr lang="zh-CN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优秀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(90-99)</a:t>
            </a:r>
            <a:r>
              <a:rPr lang="zh-CN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良好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(80-89)</a:t>
            </a:r>
            <a:r>
              <a:rPr lang="zh-CN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及格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(60-79)</a:t>
            </a:r>
            <a:r>
              <a:rPr lang="zh-CN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不及格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(&lt;60)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 k=1:10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a(k)={89+k};b(k)={79+k};c(k)={69+k};d(k)={59+k};%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每个胞元是数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c=[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d,c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60~69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70~79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归为同一类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输入学生的名字和分数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99263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A=cell(3,5);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也定义成胞元数组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A(1,:)={'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Jack','Marry','Peter','Rose','Tom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'};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A(2,:)={72,83,56,94,100};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根据学生的分数，求出相应的等级。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 k=1:5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switch A{2,k}	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对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A{2,k}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进行判断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case 100,r='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满分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';	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case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a,r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优秀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'; 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若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A{2,k}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出现在胞元数组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中，即介于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99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之间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case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b,r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良好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';  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case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c,r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及格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';   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otherwise,r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不及格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其余情况，结果字符串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不及格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end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A(3,k)={r};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将胞元数组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的第三行来存储每个人的成绩定位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29765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6.1-2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D30923-6B44-4DD9-9A7B-7AAD6E4B6B76}"/>
              </a:ext>
            </a:extLst>
          </p:cNvPr>
          <p:cNvSpPr/>
          <p:nvPr/>
        </p:nvSpPr>
        <p:spPr>
          <a:xfrm>
            <a:off x="323528" y="845342"/>
            <a:ext cx="8046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输出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的结果，注意到每个胞元都会以其字符串或数值形式输出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'Jack'    'Marry'    'Peter'     'Rose'    'Tom'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[  72]    [   83]    [    56]    [  94]    [ 100]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'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及格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    '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良好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     '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不及格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    '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优秀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    '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满分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384F44-9835-4A74-A27A-9D117AE18AD8}"/>
              </a:ext>
            </a:extLst>
          </p:cNvPr>
          <p:cNvSpPr/>
          <p:nvPr/>
        </p:nvSpPr>
        <p:spPr>
          <a:xfrm>
            <a:off x="323528" y="2482198"/>
            <a:ext cx="84386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本例题中</a:t>
            </a:r>
            <a:r>
              <a:rPr lang="en-US" altLang="zh-CN" sz="2400" b="1" dirty="0">
                <a:latin typeface="+mj-ea"/>
                <a:ea typeface="+mj-ea"/>
              </a:rPr>
              <a:t>,</a:t>
            </a:r>
            <a:r>
              <a:rPr lang="zh-CN" altLang="en-US" sz="2400" b="1" dirty="0">
                <a:latin typeface="+mj-ea"/>
                <a:ea typeface="+mj-ea"/>
              </a:rPr>
              <a:t>为了能够使</a:t>
            </a:r>
            <a:r>
              <a:rPr lang="en-US" altLang="zh-CN" sz="2400" b="1" dirty="0">
                <a:latin typeface="+mj-ea"/>
                <a:ea typeface="+mj-ea"/>
              </a:rPr>
              <a:t>switch-case</a:t>
            </a:r>
            <a:r>
              <a:rPr lang="zh-CN" altLang="en-US" sz="2400" b="1" dirty="0">
                <a:latin typeface="+mj-ea"/>
                <a:ea typeface="+mj-ea"/>
              </a:rPr>
              <a:t>结构能够同时包括多种情况，需要定义胞元数组，</a:t>
            </a:r>
            <a:r>
              <a:rPr lang="en-US" altLang="zh-CN" sz="2400" b="1" dirty="0" err="1">
                <a:solidFill>
                  <a:srgbClr val="FF0000"/>
                </a:solidFill>
                <a:latin typeface="+mj-ea"/>
                <a:ea typeface="+mj-ea"/>
              </a:rPr>
              <a:t>a,b,c,d,A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都是胞元数组</a:t>
            </a:r>
            <a:r>
              <a:rPr lang="zh-CN" altLang="en-US" sz="2400" b="1" dirty="0">
                <a:latin typeface="+mj-ea"/>
                <a:ea typeface="+mj-ea"/>
              </a:rPr>
              <a:t>。其中，</a:t>
            </a:r>
            <a:r>
              <a:rPr lang="en-US" altLang="zh-CN" sz="2400" b="1" dirty="0">
                <a:latin typeface="+mj-ea"/>
                <a:ea typeface="+mj-ea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为包括了不同类型数据的胞元数组。而</a:t>
            </a:r>
            <a:r>
              <a:rPr lang="en-US" altLang="zh-CN" sz="2400" b="1" dirty="0" err="1">
                <a:latin typeface="+mj-ea"/>
                <a:ea typeface="+mj-ea"/>
              </a:rPr>
              <a:t>a,b,c,d</a:t>
            </a:r>
            <a:r>
              <a:rPr lang="zh-CN" altLang="en-US" sz="2400" b="1" dirty="0">
                <a:latin typeface="+mj-ea"/>
                <a:ea typeface="+mj-ea"/>
              </a:rPr>
              <a:t>则由数值胞元构成。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10112C-B4AB-4868-8ED6-A5E26D8018F7}"/>
              </a:ext>
            </a:extLst>
          </p:cNvPr>
          <p:cNvSpPr/>
          <p:nvPr/>
        </p:nvSpPr>
        <p:spPr>
          <a:xfrm>
            <a:off x="278972" y="4196700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对胞元数组的赋值，本例使用了形如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a(k)={89+k}</a:t>
            </a:r>
            <a:r>
              <a:rPr lang="zh-CN" altLang="en-US" sz="2400" b="1" dirty="0">
                <a:latin typeface="+mj-ea"/>
                <a:ea typeface="+mj-ea"/>
              </a:rPr>
              <a:t>这样的格式，即利用胞元赋值给援引的胞元位。另一种方法为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a{k}=89+k</a:t>
            </a:r>
            <a:r>
              <a:rPr lang="zh-CN" altLang="en-US" sz="2400" b="1" dirty="0">
                <a:latin typeface="+mj-ea"/>
                <a:ea typeface="+mj-ea"/>
              </a:rPr>
              <a:t>，即将函数值赋值给胞元的具体内容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F57B13-A512-45EC-A10A-AFEB0A57D3A7}"/>
              </a:ext>
            </a:extLst>
          </p:cNvPr>
          <p:cNvSpPr/>
          <p:nvPr/>
        </p:nvSpPr>
        <p:spPr>
          <a:xfrm>
            <a:off x="278115" y="5541871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反之，调用胞元值时，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a(k)</a:t>
            </a:r>
            <a:r>
              <a:rPr lang="zh-CN" altLang="en-US" sz="2400" b="1" dirty="0">
                <a:latin typeface="+mj-ea"/>
                <a:ea typeface="+mj-ea"/>
              </a:rPr>
              <a:t>的值是数字胞元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{k} </a:t>
            </a:r>
            <a:r>
              <a:rPr lang="zh-CN" altLang="en-US" sz="2400" b="1" dirty="0">
                <a:latin typeface="+mj-ea"/>
                <a:ea typeface="+mj-ea"/>
              </a:rPr>
              <a:t>，需要获取内部值时，则需要使用大括号表达式</a:t>
            </a: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a{k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956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MATLAB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控制流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-for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与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while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循环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7106F1-F48B-4BE1-BB7D-47526297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88939"/>
            <a:ext cx="7200800" cy="22780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978264-EEE6-4011-B185-DD3DBA20AFAE}"/>
              </a:ext>
            </a:extLst>
          </p:cNvPr>
          <p:cNvSpPr/>
          <p:nvPr/>
        </p:nvSpPr>
        <p:spPr>
          <a:xfrm>
            <a:off x="323528" y="3398646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</a:t>
            </a:r>
            <a:r>
              <a:rPr lang="zh-CN" altLang="en-US" sz="2400" b="1" dirty="0">
                <a:latin typeface="+mj-ea"/>
                <a:ea typeface="+mj-ea"/>
              </a:rPr>
              <a:t>循环的表达式往往是行向量，循环次数与向量的长度完全相同，因此 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 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=[1,2]</a:t>
            </a:r>
            <a:r>
              <a:rPr lang="zh-CN" altLang="en-US" sz="2400" b="1" dirty="0">
                <a:latin typeface="+mj-ea"/>
                <a:ea typeface="+mj-ea"/>
              </a:rPr>
              <a:t>也是合理的循环语句。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每次循环中，循环变量</a:t>
            </a:r>
            <a:r>
              <a:rPr lang="en-US" altLang="zh-CN" sz="2400" b="1" dirty="0" err="1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的值将等于数组中对应位置的值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BE71C5-5E10-46E9-BD1E-95CCB0A46C59}"/>
              </a:ext>
            </a:extLst>
          </p:cNvPr>
          <p:cNvSpPr/>
          <p:nvPr/>
        </p:nvSpPr>
        <p:spPr>
          <a:xfrm>
            <a:off x="323528" y="4690065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while</a:t>
            </a:r>
            <a:r>
              <a:rPr lang="zh-CN" altLang="en-US" sz="2400" b="1" dirty="0">
                <a:latin typeface="+mj-ea"/>
                <a:ea typeface="+mj-ea"/>
              </a:rPr>
              <a:t>循环的表达式往往是条件（逻辑）表达式，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为真的条件或非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的值将使得循环继续</a:t>
            </a:r>
            <a:r>
              <a:rPr lang="zh-CN" altLang="en-US" sz="2400" b="1" dirty="0">
                <a:latin typeface="+mj-ea"/>
                <a:ea typeface="+mj-ea"/>
              </a:rPr>
              <a:t>，与</a:t>
            </a:r>
            <a:r>
              <a:rPr lang="en-US" altLang="zh-CN" sz="2400" b="1" dirty="0">
                <a:latin typeface="+mj-ea"/>
                <a:ea typeface="+mj-ea"/>
              </a:rPr>
              <a:t>C++</a:t>
            </a:r>
            <a:r>
              <a:rPr lang="zh-CN" altLang="en-US" sz="2400" b="1" dirty="0">
                <a:latin typeface="+mj-ea"/>
                <a:ea typeface="+mj-ea"/>
              </a:rPr>
              <a:t>原理相同。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BA119D-5699-474F-BFD8-2695BB3BABA8}"/>
              </a:ext>
            </a:extLst>
          </p:cNvPr>
          <p:cNvSpPr/>
          <p:nvPr/>
        </p:nvSpPr>
        <p:spPr>
          <a:xfrm>
            <a:off x="323528" y="5733256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latin typeface="+mj-ea"/>
                <a:ea typeface="+mj-ea"/>
              </a:rPr>
              <a:t>MATLAB</a:t>
            </a:r>
            <a:r>
              <a:rPr lang="zh-CN" altLang="en-US" sz="2400" b="1" dirty="0">
                <a:latin typeface="+mj-ea"/>
                <a:ea typeface="+mj-ea"/>
              </a:rPr>
              <a:t>不支持大括号包含代码段，不论是一句还是多句</a:t>
            </a:r>
            <a:r>
              <a:rPr lang="en-US" altLang="zh-CN" sz="2400" b="1" dirty="0">
                <a:latin typeface="+mj-ea"/>
                <a:ea typeface="+mj-ea"/>
              </a:rPr>
              <a:t>MATLAB</a:t>
            </a:r>
            <a:r>
              <a:rPr lang="zh-CN" altLang="en-US" sz="2400" b="1" dirty="0">
                <a:latin typeface="+mj-ea"/>
                <a:ea typeface="+mj-ea"/>
              </a:rPr>
              <a:t>命令，都需要用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end</a:t>
            </a:r>
            <a:r>
              <a:rPr lang="zh-CN" altLang="en-US" sz="2400" b="1" dirty="0">
                <a:latin typeface="+mj-ea"/>
                <a:ea typeface="+mj-ea"/>
              </a:rPr>
              <a:t>作为循环体代码段终止的标志。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666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矩阵的乘除运算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F2D277-8955-441E-A1D7-441BCC9469C1}"/>
              </a:ext>
            </a:extLst>
          </p:cNvPr>
          <p:cNvSpPr/>
          <p:nvPr/>
        </p:nvSpPr>
        <p:spPr>
          <a:xfrm>
            <a:off x="290185" y="956783"/>
            <a:ext cx="84386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除矩阵的乘法和除法（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MATLAB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定义的左右除）外，数组运算与矩阵运算定义并无区别。矩阵的乘法分为两种，即“数乘”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a*B</a:t>
            </a:r>
            <a:r>
              <a:rPr lang="en-US" altLang="zh-CN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或矩阵与矩阵相乘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A*B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此时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的列数必须与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的行数完全相同。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CEACA9-B60C-47A6-BAC4-E649388AADA3}"/>
              </a:ext>
            </a:extLst>
          </p:cNvPr>
          <p:cNvSpPr/>
          <p:nvPr/>
        </p:nvSpPr>
        <p:spPr>
          <a:xfrm>
            <a:off x="277151" y="2613392"/>
            <a:ext cx="843866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矩阵左除为左矩阵取逆相乘，右除则为右矩阵取逆，如：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幼圆" panose="020105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pt-BR" altLang="zh-CN" sz="2400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  A\B=inv(A)*B=A</a:t>
            </a:r>
            <a:r>
              <a:rPr lang="pt-BR" altLang="zh-CN" sz="2400" b="1" baseline="30000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-1</a:t>
            </a:r>
            <a:r>
              <a:rPr lang="pt-BR" altLang="zh-CN" sz="2400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*B       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而       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A/B= A*</a:t>
            </a:r>
            <a:r>
              <a:rPr lang="en-US" altLang="zh-CN" sz="2400" b="1" dirty="0" err="1">
                <a:solidFill>
                  <a:srgbClr val="0070C0"/>
                </a:solidFill>
                <a:latin typeface="+mj-ea"/>
              </a:rPr>
              <a:t>inv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</a:rPr>
              <a:t>(B)</a:t>
            </a:r>
            <a:endParaRPr lang="en-US" altLang="zh-CN" sz="2400" b="1" baseline="300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C3C6F3-AF5E-495B-A5E3-5D314A533567}"/>
              </a:ext>
            </a:extLst>
          </p:cNvPr>
          <p:cNvSpPr/>
          <p:nvPr/>
        </p:nvSpPr>
        <p:spPr>
          <a:xfrm>
            <a:off x="290184" y="3663555"/>
            <a:ext cx="881831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符号</a:t>
            </a:r>
            <a:r>
              <a:rPr lang="en-US" altLang="zh-CN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’\’</a:t>
            </a:r>
            <a:r>
              <a:rPr lang="zh-CN" altLang="en-US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可以很方便的解线性方程组，如</a:t>
            </a:r>
            <a:r>
              <a:rPr lang="en-US" altLang="zh-CN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Ax=b</a:t>
            </a:r>
            <a:r>
              <a:rPr lang="zh-CN" altLang="en-US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的解即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x=A\b,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tabLst/>
              <a:defRPr/>
            </a:pPr>
            <a:r>
              <a:rPr lang="zh-CN" altLang="en-US" sz="2400" b="1" noProof="0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 矩阵方程</a:t>
            </a:r>
            <a:r>
              <a:rPr lang="en-US" altLang="zh-CN" sz="2400" b="1" noProof="0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XA=B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可用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X=B/A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来解出。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超定方程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(A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列满秩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将提供最小二乘解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其余无解方程将可能会返回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NaN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向量或矩阵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DC12585-0D73-428C-BB3C-6C48AE2A6797}"/>
                  </a:ext>
                </a:extLst>
              </p:cNvPr>
              <p:cNvSpPr/>
              <p:nvPr/>
            </p:nvSpPr>
            <p:spPr>
              <a:xfrm>
                <a:off x="295287" y="4940828"/>
                <a:ext cx="8818319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kumimoji="0" lang="zh-CN" alt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幼圆" panose="02010509060101010101" pitchFamily="49" charset="-122"/>
                    <a:cs typeface="Courier New" panose="02070309020205020404" pitchFamily="49" charset="0"/>
                  </a:rPr>
                  <a:t>关于数组运算，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&lt;</m:t>
                    </m:r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𝑪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𝑺</m:t>
                        </m:r>
                      </m:sup>
                    </m:sSup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,+,.∗&gt;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构成复数集合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𝑪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𝒔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上的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数组域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DC12585-0D73-428C-BB3C-6C48AE2A6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87" y="4940828"/>
                <a:ext cx="8818319" cy="470000"/>
              </a:xfrm>
              <a:prstGeom prst="rect">
                <a:avLst/>
              </a:prstGeom>
              <a:blipFill>
                <a:blip r:embed="rId2"/>
                <a:stretch>
                  <a:fillRect l="-622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A8AC5C-4DDA-41A2-9F54-485E614368BF}"/>
                  </a:ext>
                </a:extLst>
              </p:cNvPr>
              <p:cNvSpPr/>
              <p:nvPr/>
            </p:nvSpPr>
            <p:spPr>
              <a:xfrm>
                <a:off x="290184" y="5583560"/>
                <a:ext cx="8818319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kumimoji="0" lang="zh-CN" alt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幼圆" panose="02010509060101010101" pitchFamily="49" charset="-122"/>
                    <a:cs typeface="Courier New" panose="02070309020205020404" pitchFamily="49" charset="0"/>
                  </a:rPr>
                  <a:t>关于矩阵运算，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&lt;</m:t>
                    </m:r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𝑪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𝑴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×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𝑵</m:t>
                        </m:r>
                      </m:sup>
                    </m:sSup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,+&gt;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构成复数集合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𝑪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𝑴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×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上的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阿贝尔群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A8AC5C-4DDA-41A2-9F54-485E61436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4" y="5583560"/>
                <a:ext cx="8818319" cy="468205"/>
              </a:xfrm>
              <a:prstGeom prst="rect">
                <a:avLst/>
              </a:prstGeom>
              <a:blipFill>
                <a:blip r:embed="rId3"/>
                <a:stretch>
                  <a:fillRect l="-622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E823FD3-E05D-4247-9770-8BDDE70F1CEB}"/>
                  </a:ext>
                </a:extLst>
              </p:cNvPr>
              <p:cNvSpPr/>
              <p:nvPr/>
            </p:nvSpPr>
            <p:spPr>
              <a:xfrm>
                <a:off x="290184" y="6224497"/>
                <a:ext cx="8818319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kumimoji="0" lang="zh-CN" alt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幼圆" panose="02010509060101010101" pitchFamily="49" charset="-122"/>
                    <a:cs typeface="Courier New" panose="02070309020205020404" pitchFamily="49" charset="0"/>
                  </a:rPr>
                  <a:t>关于矩阵运算，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&lt;</m:t>
                    </m:r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𝑪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𝑵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×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𝑵</m:t>
                        </m:r>
                      </m:sup>
                    </m:sSup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,+,∗&gt;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构成复数集合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𝑪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𝑵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×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上的</a:t>
                </a:r>
                <a:r>
                  <a:rPr lang="zh-CN" altLang="en-US" sz="2400" b="1" noProof="0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环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E823FD3-E05D-4247-9770-8BDDE70F1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4" y="6224497"/>
                <a:ext cx="8818319" cy="468205"/>
              </a:xfrm>
              <a:prstGeom prst="rect">
                <a:avLst/>
              </a:prstGeom>
              <a:blipFill>
                <a:blip r:embed="rId4"/>
                <a:stretch>
                  <a:fillRect l="-622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71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6775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6.1-3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1D4AF6-592F-490F-AC53-1EA5275DF535}"/>
              </a:ext>
            </a:extLst>
          </p:cNvPr>
          <p:cNvSpPr/>
          <p:nvPr/>
        </p:nvSpPr>
        <p:spPr>
          <a:xfrm>
            <a:off x="150576" y="1412776"/>
            <a:ext cx="884284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K=5;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 zeros(K,K) 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申请空间建立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的二维矩阵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 m = 1:K		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for n = 1:K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低效率两层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m,n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= 1/(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m+n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-1);%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逐个赋值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end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 rat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小整数构成的分数显示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              1/2            1/3            1/4            1/5   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1/2            1/3            1/4            1/5            1/6   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1/3            1/4            1/5            1/6            1/7   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1/4            1/5            1/6            1/7            1/8   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1/5            1/6            1/7            1/8            1/9 </a:t>
            </a:r>
          </a:p>
          <a:p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 short g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	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保留四位小数，且不保留小数尾数的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CC5006-1D7B-4666-A1D7-18213504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6" y="887153"/>
            <a:ext cx="8918206" cy="6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400" y="-32695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6.1-3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488B10-6DE2-4AAB-A3E2-0CEBCCF1A264}"/>
              </a:ext>
            </a:extLst>
          </p:cNvPr>
          <p:cNvSpPr/>
          <p:nvPr/>
        </p:nvSpPr>
        <p:spPr>
          <a:xfrm>
            <a:off x="150576" y="1502688"/>
            <a:ext cx="79026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clear,tic,K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=1000;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清除变量并开始计时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 m = 1:K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for n = 1:K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A1(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m,n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= 1/(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m+n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-1);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end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t1=toc		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t1 = 0.54778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tic,K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=1000;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A2 = zeros(K,K);%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预先申请空间可加速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 m = 1:K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for n = 1:K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A2(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m,n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= 1/(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m+n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-1);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end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t2=toc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	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t2 = 0.031153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C1039B-0E33-423F-9E7B-6B965912A7C6}"/>
              </a:ext>
            </a:extLst>
          </p:cNvPr>
          <p:cNvSpPr/>
          <p:nvPr/>
        </p:nvSpPr>
        <p:spPr>
          <a:xfrm>
            <a:off x="5364088" y="2204864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tic,N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=1000;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repmat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(1:N,N,1);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的每一行都是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1~N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m=n';</a:t>
            </a:r>
          </a:p>
          <a:p>
            <a:pPr algn="just" hangingPunct="0">
              <a:tabLst>
                <a:tab pos="269875" algn="l"/>
              </a:tabLst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的每一列都是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1~N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A3=1./(n+m-1);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每个位置都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%1/(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行指标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列指标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-1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）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t3=toc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t3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0.025386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7764DC-1525-4581-BB82-E8C3FC63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6" y="887153"/>
            <a:ext cx="8918206" cy="6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6775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6.1-4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C8FD07-4AA8-4B5D-95AB-52D1DD57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4" y="975248"/>
            <a:ext cx="8865885" cy="3076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F5A8258-7434-4075-A409-76A3F6E76E42}"/>
              </a:ext>
            </a:extLst>
          </p:cNvPr>
          <p:cNvSpPr/>
          <p:nvPr/>
        </p:nvSpPr>
        <p:spPr>
          <a:xfrm>
            <a:off x="246924" y="1340768"/>
            <a:ext cx="86455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 [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A,n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]=exm060104_ZZY(n)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结果魔方矩阵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结果矩阵的阶数（若输入的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的倍数则可能会改变）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 1</a:t>
            </a: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if mod(n,4)==0%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若函数调用或输入的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的倍数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	break                                                                   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	else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	n=input(</a:t>
            </a:r>
            <a:r>
              <a:rPr lang="en-US" altLang="zh-CN" dirty="0">
                <a:highlight>
                  <a:srgbClr val="FFFF00"/>
                </a:highlight>
              </a:rPr>
              <a:t>'</a:t>
            </a:r>
            <a:r>
              <a:rPr lang="zh-CN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请输入一个能被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整除的正整数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n =  </a:t>
            </a:r>
            <a:r>
              <a:rPr lang="en-US" altLang="zh-CN" dirty="0">
                <a:highlight>
                  <a:srgbClr val="FFFF00"/>
                </a:highlight>
              </a:rPr>
              <a:t>'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若不符合则重新（或再次）输入</a:t>
            </a:r>
            <a:endParaRPr lang="en-US" altLang="zh-CN" b="1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end							</a:t>
            </a: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											</a:t>
            </a: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G=logical(eye(4,4)+rot90(eye(4,4)));%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阶单位阵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旋转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度的单位阵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m=n/4;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K=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G,m,m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       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固定套路：该矩阵复制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mXm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份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N=n^2;                     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即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N=n*n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A=reshape(1:N,n,n);	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获得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1~n^2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的重排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A(K)=N-A(K)+1             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每个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4X4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的主副对角元素变成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N+1-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原值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6775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6.1-4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C8FD07-4AA8-4B5D-95AB-52D1DD57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4" y="975248"/>
            <a:ext cx="8865885" cy="3076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E12766-1184-431A-AD09-CFA3011E8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27" y="1844824"/>
            <a:ext cx="8432036" cy="44651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24D43C-8AA2-4876-9516-10273CE1F12A}"/>
              </a:ext>
            </a:extLst>
          </p:cNvPr>
          <p:cNvSpPr/>
          <p:nvPr/>
        </p:nvSpPr>
        <p:spPr>
          <a:xfrm>
            <a:off x="246924" y="1282870"/>
            <a:ext cx="843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latin typeface="+mj-ea"/>
                <a:ea typeface="+mj-ea"/>
              </a:rPr>
              <a:t>n=16</a:t>
            </a:r>
            <a:r>
              <a:rPr lang="zh-CN" altLang="en-US" sz="2400" b="1" dirty="0">
                <a:latin typeface="+mj-ea"/>
                <a:ea typeface="+mj-ea"/>
              </a:rPr>
              <a:t>的输出结果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1455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6775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6.1-4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C8FD07-4AA8-4B5D-95AB-52D1DD57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4" y="975248"/>
            <a:ext cx="8865885" cy="3076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1BF5A3-82F4-4174-A621-D2A6351821AA}"/>
              </a:ext>
            </a:extLst>
          </p:cNvPr>
          <p:cNvSpPr/>
          <p:nvPr/>
        </p:nvSpPr>
        <p:spPr>
          <a:xfrm>
            <a:off x="246924" y="1218295"/>
            <a:ext cx="86501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clear,clc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n=12;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A,n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]=exm060104_ZZY(n);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s0=round(n*(n*n+1)/2);	%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四舍五入取整（事实上本来就应该是整数）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disp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([int2str(n),' 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阶魔方矩阵的标称和是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',int2str(s0)])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 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阶魔方矩阵的标称和是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870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Ns0=round(2*(n+1));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总共需要统计的和（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+n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列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条对角线）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B=A';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SC=sum(A);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计算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每一列的和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SR=sum(B);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相当于计算了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每一行的和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Sd=sum(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diag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(A)); 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计算了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主对角线的和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Sdi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=sum(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diag</a:t>
            </a: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(rot90(A)));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计算了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副对角线的和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LS=[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SC,SR,Sd,Sdi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]==s0;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每一项分别判断是否等于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，等于则为真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NS=round(sum(LS));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统计为真的条件表达式个数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 NS==Ns0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若为真个数与检验个数相同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disp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经验证，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是魔方矩阵。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else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disp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经验证，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不是魔方矩阵。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经验证，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是魔方矩阵。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7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MATLAB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控制流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-break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与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continue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978264-EEE6-4011-B185-DD3DBA20AFAE}"/>
              </a:ext>
            </a:extLst>
          </p:cNvPr>
          <p:cNvSpPr/>
          <p:nvPr/>
        </p:nvSpPr>
        <p:spPr>
          <a:xfrm>
            <a:off x="323528" y="1196752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lang="zh-CN" altLang="en-US" sz="2400" b="1" dirty="0">
                <a:latin typeface="+mj-ea"/>
                <a:ea typeface="+mj-ea"/>
              </a:rPr>
              <a:t>命令的含义与</a:t>
            </a:r>
            <a:r>
              <a:rPr lang="en-US" altLang="zh-CN" sz="2400" b="1" dirty="0">
                <a:latin typeface="+mj-ea"/>
                <a:ea typeface="+mj-ea"/>
              </a:rPr>
              <a:t>C++</a:t>
            </a:r>
            <a:r>
              <a:rPr lang="zh-CN" altLang="en-US" sz="2400" b="1" dirty="0">
                <a:latin typeface="+mj-ea"/>
                <a:ea typeface="+mj-ea"/>
              </a:rPr>
              <a:t>基本相同，即跳出最近一层的</a:t>
            </a:r>
            <a:r>
              <a:rPr lang="en-US" altLang="zh-CN" sz="2400" b="1" dirty="0">
                <a:latin typeface="+mj-ea"/>
                <a:ea typeface="+mj-ea"/>
              </a:rPr>
              <a:t>for</a:t>
            </a:r>
            <a:r>
              <a:rPr lang="zh-CN" altLang="en-US" sz="2400" b="1" dirty="0">
                <a:latin typeface="+mj-ea"/>
                <a:ea typeface="+mj-ea"/>
              </a:rPr>
              <a:t>或</a:t>
            </a:r>
            <a:r>
              <a:rPr lang="en-US" altLang="zh-CN" sz="2400" b="1" dirty="0">
                <a:latin typeface="+mj-ea"/>
                <a:ea typeface="+mj-ea"/>
              </a:rPr>
              <a:t>while</a:t>
            </a:r>
            <a:r>
              <a:rPr lang="zh-CN" altLang="en-US" sz="2400" b="1" dirty="0">
                <a:latin typeface="+mj-ea"/>
                <a:ea typeface="+mj-ea"/>
              </a:rPr>
              <a:t>循环（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往往会同时跳出一层或多层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if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结构</a:t>
            </a:r>
            <a:r>
              <a:rPr lang="zh-CN" altLang="en-US" sz="2400" b="1" dirty="0">
                <a:latin typeface="+mj-ea"/>
                <a:ea typeface="+mj-ea"/>
              </a:rPr>
              <a:t>）。常用语某些条件判断语句后，达到某些特定条件后，可以跳出循环。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BE71C5-5E10-46E9-BD1E-95CCB0A46C59}"/>
              </a:ext>
            </a:extLst>
          </p:cNvPr>
          <p:cNvSpPr/>
          <p:nvPr/>
        </p:nvSpPr>
        <p:spPr>
          <a:xfrm>
            <a:off x="323528" y="3284984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continue</a:t>
            </a:r>
            <a:r>
              <a:rPr lang="zh-CN" altLang="en-US" sz="2400" b="1" dirty="0">
                <a:latin typeface="+mj-ea"/>
                <a:ea typeface="+mj-ea"/>
              </a:rPr>
              <a:t>命令的含义同样与</a:t>
            </a:r>
            <a:r>
              <a:rPr lang="en-US" altLang="zh-CN" sz="2400" b="1" dirty="0">
                <a:latin typeface="+mj-ea"/>
                <a:ea typeface="+mj-ea"/>
              </a:rPr>
              <a:t>C++</a:t>
            </a:r>
            <a:r>
              <a:rPr lang="zh-CN" altLang="en-US" sz="2400" b="1" dirty="0">
                <a:latin typeface="+mj-ea"/>
                <a:ea typeface="+mj-ea"/>
              </a:rPr>
              <a:t>基本相同，即结束本次循环，回到循环体的开头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进行下一次循环</a:t>
            </a:r>
            <a:r>
              <a:rPr lang="zh-CN" altLang="en-US" sz="2400" b="1" dirty="0">
                <a:latin typeface="+mj-ea"/>
                <a:ea typeface="+mj-ea"/>
              </a:rPr>
              <a:t>。若本次循环为最后一次循环，则跳出循环。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BA119D-5699-474F-BFD8-2695BB3BABA8}"/>
              </a:ext>
            </a:extLst>
          </p:cNvPr>
          <p:cNvSpPr/>
          <p:nvPr/>
        </p:nvSpPr>
        <p:spPr>
          <a:xfrm>
            <a:off x="323528" y="5229200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与</a:t>
            </a:r>
            <a:r>
              <a:rPr lang="en-US" altLang="zh-CN" sz="2400" b="1" dirty="0">
                <a:latin typeface="+mj-ea"/>
                <a:ea typeface="+mj-ea"/>
              </a:rPr>
              <a:t>C++</a:t>
            </a:r>
            <a:r>
              <a:rPr lang="zh-CN" altLang="en-US" sz="2400" b="1" dirty="0">
                <a:latin typeface="+mj-ea"/>
                <a:ea typeface="+mj-ea"/>
              </a:rPr>
              <a:t>相同，循环体滥用</a:t>
            </a:r>
            <a:r>
              <a:rPr lang="en-US" altLang="zh-CN" sz="2400" b="1" dirty="0">
                <a:latin typeface="+mj-ea"/>
                <a:ea typeface="+mj-ea"/>
              </a:rPr>
              <a:t>while</a:t>
            </a:r>
            <a:r>
              <a:rPr lang="zh-CN" altLang="en-US" sz="2400" b="1" dirty="0">
                <a:latin typeface="+mj-ea"/>
                <a:ea typeface="+mj-ea"/>
              </a:rPr>
              <a:t>与</a:t>
            </a:r>
            <a:r>
              <a:rPr lang="en-US" altLang="zh-CN" sz="2400" b="1" dirty="0">
                <a:latin typeface="+mj-ea"/>
                <a:ea typeface="+mj-ea"/>
              </a:rPr>
              <a:t>continue</a:t>
            </a:r>
            <a:r>
              <a:rPr lang="zh-CN" altLang="en-US" sz="2400" b="1" dirty="0">
                <a:latin typeface="+mj-ea"/>
                <a:ea typeface="+mj-ea"/>
              </a:rPr>
              <a:t>可能会构造出死循环，</a:t>
            </a:r>
            <a:r>
              <a:rPr lang="en-US" altLang="zh-CN" sz="2400" b="1" dirty="0">
                <a:latin typeface="+mj-ea"/>
                <a:ea typeface="+mj-ea"/>
              </a:rPr>
              <a:t>MATLAB</a:t>
            </a:r>
            <a:r>
              <a:rPr lang="zh-CN" altLang="en-US" sz="2400" b="1" dirty="0">
                <a:latin typeface="+mj-ea"/>
                <a:ea typeface="+mj-ea"/>
              </a:rPr>
              <a:t>不会检查死循环并且在运行中会造成卡顿，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在命令行窗口使用</a:t>
            </a:r>
            <a:r>
              <a:rPr lang="en-US" altLang="zh-CN" sz="2400" b="1" dirty="0" err="1">
                <a:solidFill>
                  <a:srgbClr val="FF0000"/>
                </a:solidFill>
                <a:latin typeface="+mj-ea"/>
                <a:ea typeface="+mj-ea"/>
              </a:rPr>
              <a:t>Ctrl+C</a:t>
            </a:r>
            <a:r>
              <a:rPr lang="zh-CN" altLang="en-US" sz="2400" b="1" dirty="0">
                <a:latin typeface="+mj-ea"/>
                <a:ea typeface="+mj-ea"/>
              </a:rPr>
              <a:t>可以强行停止程序运行。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505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MATLAB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控制流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-pause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与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keyboard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978264-EEE6-4011-B185-DD3DBA20AFAE}"/>
              </a:ext>
            </a:extLst>
          </p:cNvPr>
          <p:cNvSpPr/>
          <p:nvPr/>
        </p:nvSpPr>
        <p:spPr>
          <a:xfrm>
            <a:off x="323528" y="1196752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pause</a:t>
            </a:r>
            <a:r>
              <a:rPr lang="zh-CN" altLang="en-US" sz="2400" b="1" dirty="0">
                <a:latin typeface="+mj-ea"/>
                <a:ea typeface="+mj-ea"/>
              </a:rPr>
              <a:t>命令的含义即当程序运行到这一行时，会出现暂停，当用户按任意键后，程序将继续运行。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BE71C5-5E10-46E9-BD1E-95CCB0A46C59}"/>
              </a:ext>
            </a:extLst>
          </p:cNvPr>
          <p:cNvSpPr/>
          <p:nvPr/>
        </p:nvSpPr>
        <p:spPr>
          <a:xfrm>
            <a:off x="352667" y="3068960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pause(n)</a:t>
            </a:r>
            <a:r>
              <a:rPr lang="zh-CN" altLang="en-US" sz="2400" b="1" dirty="0">
                <a:latin typeface="+mj-ea"/>
                <a:ea typeface="+mj-ea"/>
              </a:rPr>
              <a:t>命令的含义为当程序运行到这一行时，程序将暂停</a:t>
            </a:r>
            <a:r>
              <a:rPr lang="en-US" altLang="zh-CN" sz="2400" b="1" dirty="0">
                <a:latin typeface="+mj-ea"/>
                <a:ea typeface="+mj-ea"/>
              </a:rPr>
              <a:t>n</a:t>
            </a:r>
            <a:r>
              <a:rPr lang="zh-CN" altLang="en-US" sz="2400" b="1" dirty="0">
                <a:latin typeface="+mj-ea"/>
                <a:ea typeface="+mj-ea"/>
              </a:rPr>
              <a:t>秒</a:t>
            </a:r>
            <a:r>
              <a:rPr lang="en-US" altLang="zh-CN" sz="2400" b="1" dirty="0">
                <a:latin typeface="+mj-ea"/>
                <a:ea typeface="+mj-ea"/>
              </a:rPr>
              <a:t>,</a:t>
            </a:r>
            <a:r>
              <a:rPr lang="zh-CN" altLang="en-US" sz="2400" b="1" dirty="0">
                <a:latin typeface="+mj-ea"/>
                <a:ea typeface="+mj-ea"/>
              </a:rPr>
              <a:t>用户按任意键不会中止程序的暂停。此命令也可以用于控制实时动画的展示与速度。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CC2466-7E06-497F-BB86-2B70FF1C7268}"/>
              </a:ext>
            </a:extLst>
          </p:cNvPr>
          <p:cNvSpPr/>
          <p:nvPr/>
        </p:nvSpPr>
        <p:spPr>
          <a:xfrm>
            <a:off x="323528" y="5157192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keyboard</a:t>
            </a:r>
            <a:r>
              <a:rPr lang="zh-CN" altLang="en-US" sz="2400" b="1" dirty="0">
                <a:latin typeface="+mj-ea"/>
                <a:ea typeface="+mj-ea"/>
              </a:rPr>
              <a:t>命令同样会将程序中止（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并进入调试模式</a:t>
            </a:r>
            <a:r>
              <a:rPr lang="zh-CN" altLang="en-US" sz="2400" b="1" dirty="0">
                <a:latin typeface="+mj-ea"/>
                <a:ea typeface="+mj-ea"/>
              </a:rPr>
              <a:t>），但用户可以在此期间键入各种</a:t>
            </a:r>
            <a:r>
              <a:rPr lang="en-US" altLang="zh-CN" sz="2400" b="1" dirty="0">
                <a:latin typeface="+mj-ea"/>
                <a:ea typeface="+mj-ea"/>
              </a:rPr>
              <a:t>MATLAB</a:t>
            </a:r>
            <a:r>
              <a:rPr lang="zh-CN" altLang="en-US" sz="2400" b="1" dirty="0">
                <a:latin typeface="+mj-ea"/>
                <a:ea typeface="+mj-ea"/>
              </a:rPr>
              <a:t>命令显示、访问、改变变量的值，直到键入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dbcont</a:t>
            </a:r>
            <a:r>
              <a:rPr lang="zh-CN" altLang="en-US" sz="2400" b="1" dirty="0">
                <a:latin typeface="+mj-ea"/>
                <a:ea typeface="+mj-ea"/>
              </a:rPr>
              <a:t>来恢复代码段的运行。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638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MATLAB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控制流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-input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与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return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978264-EEE6-4011-B185-DD3DBA20AFAE}"/>
              </a:ext>
            </a:extLst>
          </p:cNvPr>
          <p:cNvSpPr/>
          <p:nvPr/>
        </p:nvSpPr>
        <p:spPr>
          <a:xfrm>
            <a:off x="323528" y="1160349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a=input('input a number')</a:t>
            </a:r>
            <a:r>
              <a:rPr lang="zh-CN" altLang="en-US" sz="2400" b="1" dirty="0">
                <a:latin typeface="+mj-ea"/>
                <a:ea typeface="+mj-ea"/>
              </a:rPr>
              <a:t>命令的含义为在屏幕提示</a:t>
            </a:r>
            <a:r>
              <a:rPr lang="en-US" altLang="zh-CN" sz="2400" b="1" dirty="0">
                <a:latin typeface="+mj-ea"/>
                <a:ea typeface="+mj-ea"/>
              </a:rPr>
              <a:t>input a number</a:t>
            </a:r>
            <a:r>
              <a:rPr lang="zh-CN" altLang="en-US" sz="2400" b="1" dirty="0">
                <a:latin typeface="+mj-ea"/>
                <a:ea typeface="+mj-ea"/>
              </a:rPr>
              <a:t>的情况下，键盘输入一个数，并将其赋值到变量</a:t>
            </a:r>
            <a:r>
              <a:rPr lang="en-US" altLang="zh-CN" sz="2400" b="1" dirty="0">
                <a:latin typeface="+mj-ea"/>
                <a:ea typeface="+mj-ea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。字符串不得缺省，但可用空串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''</a:t>
            </a:r>
            <a:r>
              <a:rPr lang="zh-CN" altLang="en-US" sz="2400" b="1" dirty="0">
                <a:latin typeface="+mj-ea"/>
                <a:ea typeface="+mj-ea"/>
              </a:rPr>
              <a:t>实现无提示信息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CC2466-7E06-497F-BB86-2B70FF1C7268}"/>
              </a:ext>
            </a:extLst>
          </p:cNvPr>
          <p:cNvSpPr/>
          <p:nvPr/>
        </p:nvSpPr>
        <p:spPr>
          <a:xfrm>
            <a:off x="323528" y="5262806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return</a:t>
            </a:r>
            <a:r>
              <a:rPr lang="zh-CN" altLang="en-US" sz="2400" b="1" dirty="0">
                <a:latin typeface="+mj-ea"/>
                <a:ea typeface="+mj-ea"/>
              </a:rPr>
              <a:t>命令可结束当前函数运行并返回调用当前函数的上一级函数或脚本，若已经在主程序脚本中，则程序运行结束。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33C0A1-EDAC-419F-9B36-52F166B6B774}"/>
              </a:ext>
            </a:extLst>
          </p:cNvPr>
          <p:cNvSpPr/>
          <p:nvPr/>
        </p:nvSpPr>
        <p:spPr>
          <a:xfrm>
            <a:off x="323528" y="3229779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a=input('input a 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number',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latin typeface="+mj-ea"/>
                <a:ea typeface="+mj-ea"/>
              </a:rPr>
              <a:t>命令的含义为在屏幕提示</a:t>
            </a:r>
            <a:r>
              <a:rPr lang="en-US" altLang="zh-CN" sz="2400" b="1" dirty="0">
                <a:latin typeface="+mj-ea"/>
                <a:ea typeface="+mj-ea"/>
              </a:rPr>
              <a:t>input a number</a:t>
            </a:r>
            <a:r>
              <a:rPr lang="zh-CN" altLang="en-US" sz="2400" b="1" dirty="0">
                <a:latin typeface="+mj-ea"/>
                <a:ea typeface="+mj-ea"/>
              </a:rPr>
              <a:t>的情况下，键盘输入一个字符串，并将其赋值到变量</a:t>
            </a:r>
            <a:r>
              <a:rPr lang="en-US" altLang="zh-CN" sz="2400" b="1" dirty="0">
                <a:latin typeface="+mj-ea"/>
                <a:ea typeface="+mj-ea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。提示字符串可用空串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''</a:t>
            </a:r>
            <a:r>
              <a:rPr lang="zh-CN" altLang="en-US" sz="2400" b="1" dirty="0">
                <a:latin typeface="+mj-ea"/>
                <a:ea typeface="+mj-ea"/>
              </a:rPr>
              <a:t>实现无提示信息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648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MATLAB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控制流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弹窗输入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978264-EEE6-4011-B185-DD3DBA20AFAE}"/>
              </a:ext>
            </a:extLst>
          </p:cNvPr>
          <p:cNvSpPr/>
          <p:nvPr/>
        </p:nvSpPr>
        <p:spPr>
          <a:xfrm>
            <a:off x="323528" y="1019468"/>
            <a:ext cx="84386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a=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inputdlg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input a number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latin typeface="+mj-ea"/>
                <a:ea typeface="+mj-ea"/>
              </a:rPr>
              <a:t>命令的含义为弹出输入窗口输入一段信息。不过不同的是，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返回值会是包含一个胞元的数组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，胞元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{a}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内包含的是一个字符串。如果要调用里面的数据，需要用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str2num(a{1})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进行转化</a:t>
            </a:r>
            <a:r>
              <a:rPr lang="zh-CN" altLang="en-US" sz="2400" b="1" dirty="0">
                <a:latin typeface="+mj-ea"/>
                <a:ea typeface="+mj-ea"/>
              </a:rPr>
              <a:t>。多变量弹窗输入的方法可以查阅</a:t>
            </a:r>
            <a:r>
              <a:rPr lang="en-US" altLang="zh-CN" sz="2400" b="1" dirty="0">
                <a:latin typeface="+mj-ea"/>
                <a:ea typeface="+mj-ea"/>
              </a:rPr>
              <a:t>MATLAB</a:t>
            </a:r>
            <a:r>
              <a:rPr lang="zh-CN" altLang="en-US" sz="2400" b="1" dirty="0">
                <a:latin typeface="+mj-ea"/>
                <a:ea typeface="+mj-ea"/>
              </a:rPr>
              <a:t>的帮助引用页。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33C0A1-EDAC-419F-9B36-52F166B6B774}"/>
              </a:ext>
            </a:extLst>
          </p:cNvPr>
          <p:cNvSpPr/>
          <p:nvPr/>
        </p:nvSpPr>
        <p:spPr>
          <a:xfrm>
            <a:off x="323528" y="4274972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函数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listdlg</a:t>
            </a:r>
            <a:r>
              <a:rPr lang="zh-CN" altLang="en-US" sz="2400" b="1" dirty="0">
                <a:latin typeface="+mj-ea"/>
                <a:ea typeface="+mj-ea"/>
              </a:rPr>
              <a:t>和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questdlg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可以通过弹窗的方式进行列表单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多项选择弹窗，以及按钮选择输入。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F01020-E56A-4B4F-84CB-865283729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935" y="2952359"/>
            <a:ext cx="2062700" cy="12003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39A45F-C1A3-4FC2-984B-AF63AD3B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04" y="2566379"/>
            <a:ext cx="1847864" cy="42481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B19558D-B09F-42D2-B884-55FE97584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143" y="5194552"/>
            <a:ext cx="3550437" cy="13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脚本与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函数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CC2466-7E06-497F-BB86-2B70FF1C7268}"/>
              </a:ext>
            </a:extLst>
          </p:cNvPr>
          <p:cNvSpPr/>
          <p:nvPr/>
        </p:nvSpPr>
        <p:spPr>
          <a:xfrm>
            <a:off x="323528" y="971600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latin typeface="+mj-ea"/>
                <a:ea typeface="+mj-ea"/>
              </a:rPr>
              <a:t>M</a:t>
            </a:r>
            <a:r>
              <a:rPr lang="zh-CN" altLang="en-US" sz="2400" b="1" dirty="0">
                <a:latin typeface="+mj-ea"/>
                <a:ea typeface="+mj-ea"/>
              </a:rPr>
              <a:t>文件可以通过在主菜单新建或打开来获取，也可以在当前文件夹双击对用</a:t>
            </a:r>
            <a:r>
              <a:rPr lang="en-US" altLang="zh-CN" sz="2400" b="1" dirty="0">
                <a:latin typeface="+mj-ea"/>
                <a:ea typeface="+mj-ea"/>
              </a:rPr>
              <a:t>M</a:t>
            </a:r>
            <a:r>
              <a:rPr lang="zh-CN" altLang="en-US" sz="2400" b="1" dirty="0">
                <a:latin typeface="+mj-ea"/>
                <a:ea typeface="+mj-ea"/>
              </a:rPr>
              <a:t>文件来弹出编辑器。其中第二个新建里，可以新建</a:t>
            </a:r>
            <a:r>
              <a:rPr lang="en-US" altLang="zh-CN" sz="2400" b="1" dirty="0">
                <a:latin typeface="+mj-ea"/>
                <a:ea typeface="+mj-ea"/>
              </a:rPr>
              <a:t>M</a:t>
            </a:r>
            <a:r>
              <a:rPr lang="zh-CN" altLang="en-US" sz="2400" b="1" dirty="0">
                <a:latin typeface="+mj-ea"/>
                <a:ea typeface="+mj-ea"/>
              </a:rPr>
              <a:t>函数文件，默认函数头尾将自动加在文件中。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BDB8AA-71E9-41F7-9289-CC89265F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7380312" cy="39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1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矩阵的幂运算与矩阵函数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5F2D277-8955-441E-A1D7-441BCC9469C1}"/>
                  </a:ext>
                </a:extLst>
              </p:cNvPr>
              <p:cNvSpPr/>
              <p:nvPr/>
            </p:nvSpPr>
            <p:spPr>
              <a:xfrm>
                <a:off x="290185" y="956783"/>
                <a:ext cx="8438666" cy="886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底数为标量：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b^A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𝑸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𝒅𝒊𝒂𝒈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𝒃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𝒃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𝒏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,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其中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𝑨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𝑸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𝒅𝒊𝒂𝒈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且特征根各异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5F2D277-8955-441E-A1D7-441BCC946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5" y="956783"/>
                <a:ext cx="8438666" cy="886846"/>
              </a:xfrm>
              <a:prstGeom prst="rect">
                <a:avLst/>
              </a:prstGeom>
              <a:blipFill>
                <a:blip r:embed="rId2"/>
                <a:stretch>
                  <a:fillRect t="-5517" b="-13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48165F6-1089-4C49-B355-E2A757F987EC}"/>
                  </a:ext>
                </a:extLst>
              </p:cNvPr>
              <p:cNvSpPr/>
              <p:nvPr/>
            </p:nvSpPr>
            <p:spPr>
              <a:xfrm>
                <a:off x="290184" y="1955498"/>
                <a:ext cx="8438666" cy="900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指数为标量：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A^b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𝑸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𝒅𝒊𝒂𝒈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𝒃</m:t>
                            </m:r>
                          </m:sup>
                        </m:sSub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𝒃</m:t>
                            </m:r>
                          </m:sup>
                        </m:sSub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 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,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其中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𝑨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𝑸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𝒅𝒊𝒂𝒈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且特征根各异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48165F6-1089-4C49-B355-E2A757F98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4" y="1955498"/>
                <a:ext cx="8438666" cy="900568"/>
              </a:xfrm>
              <a:prstGeom prst="rect">
                <a:avLst/>
              </a:prstGeom>
              <a:blipFill>
                <a:blip r:embed="rId3"/>
                <a:stretch>
                  <a:fillRect t="-4730" b="-1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8744767-4F3F-4C24-A2E4-A9C23D34E3AD}"/>
                  </a:ext>
                </a:extLst>
              </p:cNvPr>
              <p:cNvSpPr/>
              <p:nvPr/>
            </p:nvSpPr>
            <p:spPr>
              <a:xfrm>
                <a:off x="290184" y="2967935"/>
                <a:ext cx="8438666" cy="886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expm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(A)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为矩阵指数函数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𝑸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𝒅𝒊𝒂𝒈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e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e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𝒏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,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其中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𝑨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𝑸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𝒅𝒊𝒂𝒈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且特征根各异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8744767-4F3F-4C24-A2E4-A9C23D34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4" y="2967935"/>
                <a:ext cx="8438666" cy="886846"/>
              </a:xfrm>
              <a:prstGeom prst="rect">
                <a:avLst/>
              </a:prstGeom>
              <a:blipFill>
                <a:blip r:embed="rId4"/>
                <a:stretch>
                  <a:fillRect l="-650" t="-5517" b="-13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4D3738E-A882-4CAD-AFF1-5183DEFC1C01}"/>
                  </a:ext>
                </a:extLst>
              </p:cNvPr>
              <p:cNvSpPr/>
              <p:nvPr/>
            </p:nvSpPr>
            <p:spPr>
              <a:xfrm>
                <a:off x="288908" y="3954736"/>
                <a:ext cx="8438666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logm(A)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为矩阵对数函数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𝑸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𝒅𝒊𝒂𝒈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,…,</m:t>
                        </m:r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𝟏</m:t>
                        </m:r>
                      </m:sup>
                    </m:sSup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4D3738E-A882-4CAD-AFF1-5183DEFC1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08" y="3954736"/>
                <a:ext cx="8438666" cy="470000"/>
              </a:xfrm>
              <a:prstGeom prst="rect">
                <a:avLst/>
              </a:prstGeom>
              <a:blipFill>
                <a:blip r:embed="rId5"/>
                <a:stretch>
                  <a:fillRect l="-650" t="-16883" b="-31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57BF9EC-C6E5-42C3-B313-1EA6BAEB859D}"/>
                  </a:ext>
                </a:extLst>
              </p:cNvPr>
              <p:cNvSpPr/>
              <p:nvPr/>
            </p:nvSpPr>
            <p:spPr>
              <a:xfrm>
                <a:off x="288908" y="4524691"/>
                <a:ext cx="8438666" cy="1091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sqrtm(A)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为矩阵平方根函数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𝑸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𝒅𝒊𝒂𝒈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,…,</m:t>
                        </m:r>
                        <m:rad>
                          <m:radPr>
                            <m:degHide m:val="on"/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rad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,</a:t>
                </a: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在矩阵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A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正定的情况下，</a:t>
                </a:r>
                <a:r>
                  <a:rPr kumimoji="0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sqrtm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(A)*</a:t>
                </a:r>
                <a:r>
                  <a:rPr kumimoji="0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sqrtm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(A)=A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57BF9EC-C6E5-42C3-B313-1EA6BAEB8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08" y="4524691"/>
                <a:ext cx="8438666" cy="1091324"/>
              </a:xfrm>
              <a:prstGeom prst="rect">
                <a:avLst/>
              </a:prstGeom>
              <a:blipFill>
                <a:blip r:embed="rId6"/>
                <a:stretch>
                  <a:fillRect l="-650" r="-433" b="-11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14885D6-4841-41A8-9346-BFCF17E4ACB6}"/>
                  </a:ext>
                </a:extLst>
              </p:cNvPr>
              <p:cNvSpPr/>
              <p:nvPr/>
            </p:nvSpPr>
            <p:spPr>
              <a:xfrm>
                <a:off x="288908" y="5696511"/>
                <a:ext cx="8438666" cy="83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funm(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A,Hfun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)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为矩阵对数函数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𝑸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𝒅𝒊𝒂𝒈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𝒇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)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,…,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𝒇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𝟏</m:t>
                        </m:r>
                      </m:sup>
                    </m:sSup>
                    <m:r>
                      <a:rPr lang="zh-CN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，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Hfun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称为函数句柄（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详见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6.4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，以后会讲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）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14885D6-4841-41A8-9346-BFCF17E4A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08" y="5696511"/>
                <a:ext cx="8438666" cy="839332"/>
              </a:xfrm>
              <a:prstGeom prst="rect">
                <a:avLst/>
              </a:prstGeom>
              <a:blipFill>
                <a:blip r:embed="rId7"/>
                <a:stretch>
                  <a:fillRect l="-650" t="-101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8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脚本与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函数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CC2466-7E06-497F-BB86-2B70FF1C7268}"/>
              </a:ext>
            </a:extLst>
          </p:cNvPr>
          <p:cNvSpPr/>
          <p:nvPr/>
        </p:nvSpPr>
        <p:spPr>
          <a:xfrm>
            <a:off x="323528" y="971600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latin typeface="+mj-ea"/>
                <a:ea typeface="+mj-ea"/>
              </a:rPr>
              <a:t>M</a:t>
            </a:r>
            <a:r>
              <a:rPr lang="zh-CN" altLang="en-US" sz="2400" b="1" dirty="0">
                <a:latin typeface="+mj-ea"/>
                <a:ea typeface="+mj-ea"/>
              </a:rPr>
              <a:t>脚本文件可以理解为代码的组合，一次运行可以将一串代码按照顺序依次运行</a:t>
            </a:r>
            <a:r>
              <a:rPr lang="en-US" altLang="zh-CN" sz="2400" b="1" dirty="0">
                <a:latin typeface="+mj-ea"/>
                <a:ea typeface="+mj-ea"/>
              </a:rPr>
              <a:t>(</a:t>
            </a:r>
            <a:r>
              <a:rPr lang="zh-CN" altLang="en-US" sz="2400" b="1" dirty="0">
                <a:latin typeface="+mj-ea"/>
                <a:ea typeface="+mj-ea"/>
              </a:rPr>
              <a:t>下图为华氏度转摄氏度脚本）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74FA99-BB42-4EBE-BF91-750A568891C4}"/>
              </a:ext>
            </a:extLst>
          </p:cNvPr>
          <p:cNvSpPr/>
          <p:nvPr/>
        </p:nvSpPr>
        <p:spPr>
          <a:xfrm>
            <a:off x="323528" y="3109511"/>
            <a:ext cx="84386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latin typeface="+mj-ea"/>
                <a:ea typeface="+mj-ea"/>
              </a:rPr>
              <a:t>M</a:t>
            </a:r>
            <a:r>
              <a:rPr lang="zh-CN" altLang="en-US" sz="2400" b="1" dirty="0">
                <a:latin typeface="+mj-ea"/>
                <a:ea typeface="+mj-ea"/>
              </a:rPr>
              <a:t>函数文件则拥有返回值与参数列表，无需指定各个变量的类型，左下图中</a:t>
            </a:r>
            <a:r>
              <a:rPr lang="en-US" altLang="zh-CN" sz="2400" b="1" dirty="0" err="1">
                <a:latin typeface="+mj-ea"/>
                <a:ea typeface="+mj-ea"/>
              </a:rPr>
              <a:t>output_args</a:t>
            </a:r>
            <a:r>
              <a:rPr lang="zh-CN" altLang="en-US" sz="2400" b="1" dirty="0">
                <a:latin typeface="+mj-ea"/>
                <a:ea typeface="+mj-ea"/>
              </a:rPr>
              <a:t>为返回值列表，不同返回值可以是数值、字符串、数组、胞元，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一般用逗号隔开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  <a:r>
              <a:rPr lang="en-US" altLang="zh-CN" sz="2400" b="1" dirty="0" err="1">
                <a:latin typeface="+mj-ea"/>
                <a:ea typeface="+mj-ea"/>
              </a:rPr>
              <a:t>input_args</a:t>
            </a:r>
            <a:r>
              <a:rPr lang="zh-CN" altLang="en-US" sz="2400" b="1" dirty="0">
                <a:latin typeface="+mj-ea"/>
                <a:ea typeface="+mj-ea"/>
              </a:rPr>
              <a:t>为参数列表，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同样用逗号隔开</a:t>
            </a:r>
            <a:r>
              <a:rPr lang="zh-CN" altLang="en-US" sz="2400" b="1" dirty="0">
                <a:latin typeface="+mj-ea"/>
                <a:ea typeface="+mj-ea"/>
              </a:rPr>
              <a:t>，与调用对应</a:t>
            </a:r>
            <a:r>
              <a:rPr lang="en-US" altLang="zh-CN" sz="2400" b="1" dirty="0">
                <a:latin typeface="+mj-ea"/>
                <a:ea typeface="+mj-ea"/>
              </a:rPr>
              <a:t>.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仅包括一个函数的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M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函数文件结尾的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end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可不写。</a:t>
            </a: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D0B2A9-6ABF-4F5E-9A14-D33745FF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157192"/>
            <a:ext cx="3814790" cy="1323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AAE58E-9627-41FC-8985-2D13D66B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36" y="1985294"/>
            <a:ext cx="4106328" cy="9603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967736-2E83-4D7A-BB62-63B1840D5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684" y="5157192"/>
            <a:ext cx="2985333" cy="13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1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函数的局部变量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53561E-6136-4459-9085-DED5C780257E}"/>
              </a:ext>
            </a:extLst>
          </p:cNvPr>
          <p:cNvSpPr/>
          <p:nvPr/>
        </p:nvSpPr>
        <p:spPr>
          <a:xfrm>
            <a:off x="323528" y="971600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与</a:t>
            </a:r>
            <a:r>
              <a:rPr lang="en-US" altLang="zh-CN" sz="2400" b="1" dirty="0">
                <a:latin typeface="+mj-ea"/>
                <a:ea typeface="+mj-ea"/>
              </a:rPr>
              <a:t>C++</a:t>
            </a:r>
            <a:r>
              <a:rPr lang="zh-CN" altLang="en-US" sz="2400" b="1" dirty="0">
                <a:latin typeface="+mj-ea"/>
                <a:ea typeface="+mj-ea"/>
              </a:rPr>
              <a:t>类似，</a:t>
            </a:r>
            <a:r>
              <a:rPr lang="en-US" altLang="zh-CN" sz="2400" b="1" dirty="0">
                <a:latin typeface="+mj-ea"/>
                <a:ea typeface="+mj-ea"/>
              </a:rPr>
              <a:t>MATLAB</a:t>
            </a:r>
            <a:r>
              <a:rPr lang="zh-CN" altLang="en-US" sz="2400" b="1" dirty="0">
                <a:latin typeface="+mj-ea"/>
                <a:ea typeface="+mj-ea"/>
              </a:rPr>
              <a:t>在执行到</a:t>
            </a:r>
            <a:r>
              <a:rPr lang="en-US" altLang="zh-CN" sz="2400" b="1" dirty="0">
                <a:latin typeface="+mj-ea"/>
                <a:ea typeface="+mj-ea"/>
              </a:rPr>
              <a:t>M</a:t>
            </a:r>
            <a:r>
              <a:rPr lang="zh-CN" altLang="en-US" sz="2400" b="1" dirty="0">
                <a:latin typeface="+mj-ea"/>
                <a:ea typeface="+mj-ea"/>
              </a:rPr>
              <a:t>函数的函数体内时，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参数值将会临时复制</a:t>
            </a:r>
            <a:r>
              <a:rPr lang="zh-CN" altLang="en-US" sz="2400" b="1" dirty="0">
                <a:latin typeface="+mj-ea"/>
                <a:ea typeface="+mj-ea"/>
              </a:rPr>
              <a:t>并申请一个新的存储空间，与</a:t>
            </a:r>
            <a:r>
              <a:rPr lang="en-US" altLang="zh-CN" sz="2400" b="1" dirty="0">
                <a:latin typeface="+mj-ea"/>
                <a:ea typeface="+mj-ea"/>
              </a:rPr>
              <a:t>M</a:t>
            </a:r>
            <a:r>
              <a:rPr lang="zh-CN" altLang="en-US" sz="2400" b="1" dirty="0">
                <a:latin typeface="+mj-ea"/>
                <a:ea typeface="+mj-ea"/>
              </a:rPr>
              <a:t>函数内新设立的变量共同构成局部变量。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585CD0-C897-4CFF-9798-8290B8B79885}"/>
              </a:ext>
            </a:extLst>
          </p:cNvPr>
          <p:cNvSpPr/>
          <p:nvPr/>
        </p:nvSpPr>
        <p:spPr>
          <a:xfrm>
            <a:off x="310932" y="2171929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与</a:t>
            </a:r>
            <a:r>
              <a:rPr lang="en-US" altLang="zh-CN" sz="2400" b="1" dirty="0">
                <a:latin typeface="+mj-ea"/>
                <a:ea typeface="+mj-ea"/>
              </a:rPr>
              <a:t>C++</a:t>
            </a:r>
            <a:r>
              <a:rPr lang="zh-CN" altLang="en-US" sz="2400" b="1" dirty="0">
                <a:latin typeface="+mj-ea"/>
                <a:ea typeface="+mj-ea"/>
              </a:rPr>
              <a:t>相同，函数外层的变量值在函数内不可见，而局部变量在</a:t>
            </a:r>
            <a:r>
              <a:rPr lang="en-US" altLang="zh-CN" sz="2400" b="1" dirty="0">
                <a:latin typeface="+mj-ea"/>
                <a:ea typeface="+mj-ea"/>
              </a:rPr>
              <a:t>M</a:t>
            </a:r>
            <a:r>
              <a:rPr lang="zh-CN" altLang="en-US" sz="2400" b="1" dirty="0">
                <a:latin typeface="+mj-ea"/>
                <a:ea typeface="+mj-ea"/>
              </a:rPr>
              <a:t>函数执行完毕后，除返回值外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也将全部销毁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54A473-FF76-4978-9908-0B37BBF4D20F}"/>
              </a:ext>
            </a:extLst>
          </p:cNvPr>
          <p:cNvSpPr/>
          <p:nvPr/>
        </p:nvSpPr>
        <p:spPr>
          <a:xfrm>
            <a:off x="352667" y="3024078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运行左下图脚本，利用断点观察局部变量</a:t>
            </a:r>
            <a:r>
              <a:rPr lang="en-US" altLang="zh-CN" sz="2400" b="1" dirty="0">
                <a:latin typeface="+mj-ea"/>
                <a:ea typeface="+mj-ea"/>
              </a:rPr>
              <a:t>f</a:t>
            </a:r>
            <a:r>
              <a:rPr lang="zh-CN" altLang="en-US" sz="2400" b="1" dirty="0">
                <a:latin typeface="+mj-ea"/>
                <a:ea typeface="+mj-ea"/>
              </a:rPr>
              <a:t>与</a:t>
            </a:r>
            <a:r>
              <a:rPr lang="en-US" altLang="zh-CN" sz="2400" b="1" dirty="0">
                <a:latin typeface="+mj-ea"/>
                <a:ea typeface="+mj-ea"/>
              </a:rPr>
              <a:t>s</a:t>
            </a:r>
            <a:r>
              <a:rPr lang="zh-CN" altLang="en-US" sz="2400" b="1" dirty="0">
                <a:latin typeface="+mj-ea"/>
                <a:ea typeface="+mj-ea"/>
              </a:rPr>
              <a:t>（</a:t>
            </a:r>
            <a:r>
              <a:rPr lang="en-US" altLang="zh-CN" sz="2400" b="1" dirty="0">
                <a:latin typeface="+mj-ea"/>
                <a:ea typeface="+mj-ea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不可见）。程序运行结束后，只能看到</a:t>
            </a:r>
            <a:r>
              <a:rPr lang="en-US" altLang="zh-CN" sz="2400" b="1" dirty="0">
                <a:latin typeface="+mj-ea"/>
                <a:ea typeface="+mj-ea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和函数返回值</a:t>
            </a:r>
            <a:r>
              <a:rPr lang="en-US" altLang="zh-CN" sz="2400" b="1" dirty="0" err="1">
                <a:latin typeface="+mj-ea"/>
                <a:ea typeface="+mj-ea"/>
              </a:rPr>
              <a:t>c,s</a:t>
            </a:r>
            <a:r>
              <a:rPr lang="zh-CN" altLang="en-US" sz="2400" b="1" dirty="0">
                <a:latin typeface="+mj-ea"/>
                <a:ea typeface="+mj-ea"/>
              </a:rPr>
              <a:t>值仍为</a:t>
            </a:r>
            <a:r>
              <a:rPr lang="en-US" altLang="zh-CN" sz="2400" b="1" dirty="0">
                <a:latin typeface="+mj-ea"/>
                <a:ea typeface="+mj-ea"/>
              </a:rPr>
              <a:t>0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CB5734C-9CFD-48D7-B356-5B45D7B9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79" y="3932255"/>
            <a:ext cx="2686070" cy="135732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AEF46C2-6FF4-47D5-8148-924C095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456" y="4203255"/>
            <a:ext cx="2690832" cy="76200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F8E22D6-EFA4-49D5-A792-CF94388BD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60" y="3961772"/>
            <a:ext cx="1772148" cy="112836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2616C22-CCAC-47D1-B8B1-C3692D376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177" y="5445224"/>
            <a:ext cx="2723645" cy="10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5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函数的全局变量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53561E-6136-4459-9085-DED5C780257E}"/>
              </a:ext>
            </a:extLst>
          </p:cNvPr>
          <p:cNvSpPr/>
          <p:nvPr/>
        </p:nvSpPr>
        <p:spPr>
          <a:xfrm>
            <a:off x="323528" y="971600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利用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global</a:t>
            </a:r>
            <a:r>
              <a:rPr lang="zh-CN" altLang="en-US" sz="2400" b="1" dirty="0">
                <a:latin typeface="+mj-ea"/>
                <a:ea typeface="+mj-ea"/>
              </a:rPr>
              <a:t>可以在主脚本与</a:t>
            </a:r>
            <a:r>
              <a:rPr lang="en-US" altLang="zh-CN" sz="2400" b="1" dirty="0">
                <a:latin typeface="+mj-ea"/>
                <a:ea typeface="+mj-ea"/>
              </a:rPr>
              <a:t>M</a:t>
            </a:r>
            <a:r>
              <a:rPr lang="zh-CN" altLang="en-US" sz="2400" b="1" dirty="0">
                <a:latin typeface="+mj-ea"/>
                <a:ea typeface="+mj-ea"/>
              </a:rPr>
              <a:t>函数内设立全局变量，这样参数的记录和传递会很方便，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但破坏了封装性</a:t>
            </a:r>
            <a:r>
              <a:rPr lang="zh-CN" altLang="en-US" sz="2400" b="1" dirty="0">
                <a:latin typeface="+mj-ea"/>
                <a:ea typeface="+mj-ea"/>
              </a:rPr>
              <a:t>，不建议。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54A473-FF76-4978-9908-0B37BBF4D20F}"/>
              </a:ext>
            </a:extLst>
          </p:cNvPr>
          <p:cNvSpPr/>
          <p:nvPr/>
        </p:nvSpPr>
        <p:spPr>
          <a:xfrm>
            <a:off x="352667" y="2147493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修改脚本</a:t>
            </a:r>
            <a:r>
              <a:rPr lang="en-US" altLang="zh-CN" sz="2400" b="1" dirty="0">
                <a:latin typeface="+mj-ea"/>
                <a:ea typeface="+mj-ea"/>
              </a:rPr>
              <a:t>,</a:t>
            </a:r>
            <a:r>
              <a:rPr lang="zh-CN" altLang="en-US" sz="2400" b="1" dirty="0">
                <a:latin typeface="+mj-ea"/>
                <a:ea typeface="+mj-ea"/>
              </a:rPr>
              <a:t>并定义变量</a:t>
            </a:r>
            <a:r>
              <a:rPr lang="en-US" altLang="zh-CN" sz="2400" b="1" dirty="0">
                <a:latin typeface="+mj-ea"/>
                <a:ea typeface="+mj-ea"/>
              </a:rPr>
              <a:t>s</a:t>
            </a:r>
            <a:r>
              <a:rPr lang="zh-CN" altLang="en-US" sz="2400" b="1" dirty="0">
                <a:latin typeface="+mj-ea"/>
                <a:ea typeface="+mj-ea"/>
              </a:rPr>
              <a:t>为全局变量，程序运行结束后，内存区变量</a:t>
            </a:r>
            <a:r>
              <a:rPr lang="en-US" altLang="zh-CN" sz="2400" b="1" dirty="0">
                <a:latin typeface="+mj-ea"/>
                <a:ea typeface="+mj-ea"/>
              </a:rPr>
              <a:t>s</a:t>
            </a:r>
            <a:r>
              <a:rPr lang="zh-CN" altLang="en-US" sz="2400" b="1" dirty="0">
                <a:latin typeface="+mj-ea"/>
                <a:ea typeface="+mj-ea"/>
              </a:rPr>
              <a:t>可以记录子函数内修改的函数值。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5EC077-9382-4320-B9FC-56AE092F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91" y="5085184"/>
            <a:ext cx="2909909" cy="9382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3D5C64-DB14-4D35-B029-504003AD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74" y="3211082"/>
            <a:ext cx="2700357" cy="15668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355699-8578-467D-923B-90A01CDC3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404067"/>
            <a:ext cx="1512168" cy="12813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CFFB366-3AE3-445C-8C21-9E98CD411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3682573"/>
            <a:ext cx="2952772" cy="6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函数的建议格式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801421-9A99-4448-8EE3-F83D0EBA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6" y="971600"/>
            <a:ext cx="8314947" cy="46805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4141692-73BF-4C48-968B-457D29FFCFA0}"/>
              </a:ext>
            </a:extLst>
          </p:cNvPr>
          <p:cNvSpPr/>
          <p:nvPr/>
        </p:nvSpPr>
        <p:spPr>
          <a:xfrm>
            <a:off x="436230" y="5652120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实例使用</a:t>
            </a:r>
            <a:r>
              <a:rPr lang="en-US" altLang="zh-CN" sz="2400" b="1" dirty="0">
                <a:latin typeface="+mj-ea"/>
                <a:ea typeface="+mj-ea"/>
              </a:rPr>
              <a:t>MATLAB</a:t>
            </a:r>
            <a:r>
              <a:rPr lang="zh-CN" altLang="en-US" sz="2400" b="1" dirty="0">
                <a:latin typeface="+mj-ea"/>
                <a:ea typeface="+mj-ea"/>
              </a:rPr>
              <a:t>命令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edit ode45</a:t>
            </a:r>
            <a:r>
              <a:rPr lang="zh-CN" altLang="en-US" sz="2400" b="1" dirty="0">
                <a:latin typeface="+mj-ea"/>
                <a:ea typeface="+mj-ea"/>
              </a:rPr>
              <a:t>可以观察</a:t>
            </a:r>
            <a:r>
              <a:rPr lang="en-US" altLang="zh-CN" sz="2400" b="1" dirty="0">
                <a:latin typeface="+mj-ea"/>
                <a:ea typeface="+mj-ea"/>
              </a:rPr>
              <a:t>MATLAB</a:t>
            </a:r>
            <a:r>
              <a:rPr lang="zh-CN" altLang="en-US" sz="2400" b="1" dirty="0">
                <a:latin typeface="+mj-ea"/>
                <a:ea typeface="+mj-ea"/>
              </a:rPr>
              <a:t>自带的一种常微分方程函数的编写。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64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函数复杂代码的分段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BFBA7D-8205-4113-A39B-E1C78899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46" y="2708920"/>
            <a:ext cx="7496230" cy="35099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2B7881-FCB2-44E6-B1BA-EF428A9A3F08}"/>
              </a:ext>
            </a:extLst>
          </p:cNvPr>
          <p:cNvSpPr/>
          <p:nvPr/>
        </p:nvSpPr>
        <p:spPr>
          <a:xfrm>
            <a:off x="323528" y="1124744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在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MATLAB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函数编写中，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使用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%%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可以引领一个代码分段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，对于复杂的代码编写，这样可以大大提高代码的易读性与可编辑性。鼠标点在一个代码段内，仅该代码段区域底色会变黄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4158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71400"/>
            <a:ext cx="7772400" cy="1143000"/>
          </a:xfrm>
        </p:spPr>
        <p:txBody>
          <a:bodyPr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第七周作业在纸上手写完成（下周三交）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4C0063-0D38-45C3-A014-EABEF14E3AED}"/>
              </a:ext>
            </a:extLst>
          </p:cNvPr>
          <p:cNvSpPr/>
          <p:nvPr/>
        </p:nvSpPr>
        <p:spPr>
          <a:xfrm>
            <a:off x="251520" y="1988840"/>
            <a:ext cx="8438666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Q1. 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例题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6.1-3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提出了希尔伯特矩阵是严重病态矩阵。那么请同学们通过查询数值分析课本或上网搜索，回答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矩阵条件数的定义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，以及高阶矩阵条件数高的“病态”表现（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写一个方面的表现即可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）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	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此外，请利用例题的代码，完成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到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50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阶希尔伯特矩阵的条件数计算，并将条件数通过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plot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的形式展示出来。（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在作业中写上实现的代码即可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）。在完成作业的过程中，请思考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</a:t>
            </a: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cond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获取的条件数是否准确？还有什么其他更好的方法？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B49A7C-D3E8-4ACF-B7A9-D315157D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174" y="2884337"/>
            <a:ext cx="72050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D15E8C-5144-47A9-A971-5FABF9CC4CBE}"/>
              </a:ext>
            </a:extLst>
          </p:cNvPr>
          <p:cNvSpPr/>
          <p:nvPr/>
        </p:nvSpPr>
        <p:spPr>
          <a:xfrm>
            <a:off x="251520" y="1173746"/>
            <a:ext cx="660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这次一共只有两道题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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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1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51708"/>
            <a:ext cx="7772400" cy="1143000"/>
          </a:xfrm>
        </p:spPr>
        <p:txBody>
          <a:bodyPr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第七周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作业在纸上手写完成（下周三交）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B49A7C-D3E8-4ACF-B7A9-D315157D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174" y="2884337"/>
            <a:ext cx="72050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495250-EB58-4D16-B876-FA4170DFFF6E}"/>
              </a:ext>
            </a:extLst>
          </p:cNvPr>
          <p:cNvSpPr/>
          <p:nvPr/>
        </p:nvSpPr>
        <p:spPr>
          <a:xfrm>
            <a:off x="123797" y="1124744"/>
            <a:ext cx="889640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Q2. 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某年春节，数院学子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神希望为朋友圈点赞的朋友发红包。他表示，点赞序数为素数的朋友将获得红包。但点赞朋友共有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300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人，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神发现逐个手算这些素数很费时间，而且容易出错。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现需要你设计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算法效率尽量高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的一个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MATLAB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程序，找出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1~300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的所有素数，并把它们存在一个向量中。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请在作业纸上写上你的算法思路、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MATLAB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代码，以及你所找出的素数列表。需要注意的是，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MATLAB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代码要尽可能降低算法复杂度，并适当利用向量化操作避免不必要的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for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循环的使用。</a:t>
            </a: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8170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8150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不用交的作业（重要）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0C354C-F3AF-4E9C-B08D-501D997AC2D8}"/>
              </a:ext>
            </a:extLst>
          </p:cNvPr>
          <p:cNvSpPr/>
          <p:nvPr/>
        </p:nvSpPr>
        <p:spPr>
          <a:xfrm>
            <a:off x="251520" y="1124744"/>
            <a:ext cx="8438666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将今天讲过的例题尝试自己键入并运行一遍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课本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习题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1,2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请自行阅读、思考、测试完成。</a:t>
            </a: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49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感谢同学们认真听课</a:t>
            </a:r>
            <a:r>
              <a:rPr lang="en-US" altLang="zh-CN" sz="6000" i="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!</a:t>
            </a:r>
            <a:endParaRPr lang="zh-CN" altLang="en-US" sz="6000" i="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3446615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47546"/>
                </a:solidFill>
                <a:effectLst/>
                <a:uLnTx/>
                <a:uFillTx/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欢迎同学们积极提问、交流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1255" y="460653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47546"/>
                </a:solidFill>
                <a:effectLst/>
                <a:uLnTx/>
                <a:uFillTx/>
                <a:latin typeface="Calibri" pitchFamily="34" charset="0"/>
                <a:ea typeface="黑体" panose="02010609060101010101" pitchFamily="49" charset="-122"/>
                <a:cs typeface="Calibri" pitchFamily="34" charset="0"/>
                <a:hlinkClick r:id="rId2"/>
              </a:rPr>
              <a:t>sysumatlab@163.com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47546"/>
                </a:solidFill>
                <a:effectLst/>
                <a:uLnTx/>
                <a:uFillTx/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15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3.4-1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295772-0907-4F51-A2D0-1F1215955679}"/>
              </a:ext>
            </a:extLst>
          </p:cNvPr>
          <p:cNvSpPr/>
          <p:nvPr/>
        </p:nvSpPr>
        <p:spPr>
          <a:xfrm>
            <a:off x="339629" y="764704"/>
            <a:ext cx="80466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zh-CN" altLang="zh-CN" dirty="0">
                <a:latin typeface="Times New Roman" panose="02020603050405020304" pitchFamily="18" charset="0"/>
              </a:rPr>
              <a:t>【例 </a:t>
            </a:r>
            <a:r>
              <a:rPr lang="en-US" altLang="zh-CN" dirty="0">
                <a:latin typeface="Times New Roman" panose="02020603050405020304" pitchFamily="18" charset="0"/>
              </a:rPr>
              <a:t>3.4-1</a:t>
            </a:r>
            <a:r>
              <a:rPr lang="zh-CN" altLang="zh-CN" dirty="0">
                <a:latin typeface="Times New Roman" panose="02020603050405020304" pitchFamily="18" charset="0"/>
              </a:rPr>
              <a:t>】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Am=magic(3)		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8     1     6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3     5     7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4     9     2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Aa=reshape(1:12,3,4) 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Aa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1     4     7    10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2     5     8    11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3     6     9    12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repmat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(1:4,3,1)	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1     2     3     4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1     2     3     4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1     2     3     4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AmmB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=Am*B			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AmmB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15    30    45    60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15    30    45    60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15    30    45    60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AamB=Aa.*B		      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AamB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1     8    21    40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2    10    24    44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3    12    27    48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4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3.4-1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BBF7B5-70D3-4F97-A63E-554CFBA7B46B}"/>
              </a:ext>
            </a:extLst>
          </p:cNvPr>
          <p:cNvSpPr/>
          <p:nvPr/>
        </p:nvSpPr>
        <p:spPr>
          <a:xfrm>
            <a:off x="836712" y="836712"/>
            <a:ext cx="74705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AmLdB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=Am\B	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的逆矩阵乘以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AmLdB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0.0667    0.1333    0.2000    0.2667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0.0667    0.1333    0.2000    0.2667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0.0667    0.1333    0.2000    0.2667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AaadB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=Aa.\B	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对应位置左除（右除以左）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AaadB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1.0000    0.5000    0.4286    0.4000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0.5000    0.4000    0.3750    0.3636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0.3333    0.3333    0.3333    0.3333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Amm2=Am^2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相当于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Amm2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91    67    67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67    91    67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67    67    91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Ama2=Am.^2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每个元素平方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Ama2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64     1    36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9    25    49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16    81     4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7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3.4-1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A9C3DA-37E4-4B25-93D1-E8ADD97637B5}"/>
              </a:ext>
            </a:extLst>
          </p:cNvPr>
          <p:cNvSpPr/>
          <p:nvPr/>
        </p:nvSpPr>
        <p:spPr>
          <a:xfrm>
            <a:off x="467544" y="936327"/>
            <a:ext cx="74168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Am2m=2^Am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对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特征值分别以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位底数求幂再复原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381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Am2m =   1.0e+04 *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1.0942    1.0906    1.0921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1.0912    1.0933    1.0924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1.0915    1.0930    1.0923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Am2a=2.^Am				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Am2a =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256     2    64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8    32   128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16   512     4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rng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(0)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种子为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的随机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(3,3);		%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69875" algn="l"/>
                <a:tab pos="13239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AmLdD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=Am\D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的逆乘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</a:t>
            </a: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AmLdD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  -0.3301   -0.0027    0.1153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   -0.2305   -0.1836    0.4118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	    0.5681    0.1778   -0.2946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DRdAm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=D/Am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乘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的逆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DRdAm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   0.0349   -0.1404    0.1699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    0.2438   -0.1931    0.1156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   -0.3222    0.9731   -0.6501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3.4-2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9584C0-E81C-4837-8FA0-B290F60C2E2C}"/>
              </a:ext>
            </a:extLst>
          </p:cNvPr>
          <p:cNvSpPr/>
          <p:nvPr/>
        </p:nvSpPr>
        <p:spPr>
          <a:xfrm>
            <a:off x="394719" y="1916832"/>
            <a:ext cx="82544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function D=exm030402_1(A,B)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%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D=exm030402_1(A,B),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需建立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文件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[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m,p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]=size(A);    [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q,n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]=size(B);			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if p~=q					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		error('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r>
              <a:rPr lang="zh-CN" altLang="zh-CN" b="1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Courier New" panose="02070309020205020404" pitchFamily="49" charset="0"/>
              </a:rPr>
              <a:t>阵的列数不等于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r>
              <a:rPr lang="zh-CN" altLang="zh-CN" b="1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Courier New" panose="02070309020205020404" pitchFamily="49" charset="0"/>
              </a:rPr>
              <a:t>阵的行数，所以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r>
              <a:rPr lang="zh-CN" altLang="zh-CN" b="1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Courier New" panose="02070309020205020404" pitchFamily="49" charset="0"/>
              </a:rPr>
              <a:t>不能与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r>
              <a:rPr lang="zh-CN" altLang="zh-CN" b="1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Courier New" panose="02070309020205020404" pitchFamily="49" charset="0"/>
              </a:rPr>
              <a:t>相乘！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end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for ii=1:m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		for 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=1:n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			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wr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=0;wi=0;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			for k=1:p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				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wr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wr+real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(A(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ii,k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))*real(B(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k,jj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))...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				   -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imag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(A(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ii,k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))*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imag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(B(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k,jj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));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				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wi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wi+real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(A(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ii,k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))*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imag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(B(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k,jj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))...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					+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imag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(A(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ii,k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))*real(B(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k,jj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));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			end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			D(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ii,jj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)=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wr+j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wi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		end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end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5AAA44-D2B0-42D1-A57D-10B506F3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50238"/>
            <a:ext cx="8772194" cy="98991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C1CE771-59A5-47DD-A397-95B02959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8" y="2110758"/>
            <a:ext cx="8772194" cy="164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3.4-2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0EAF66-C72D-472F-8FD6-BEE9A0EE5D95}"/>
              </a:ext>
            </a:extLst>
          </p:cNvPr>
          <p:cNvSpPr/>
          <p:nvPr/>
        </p:nvSpPr>
        <p:spPr>
          <a:xfrm>
            <a:off x="185903" y="918111"/>
            <a:ext cx="877219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rng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('default'),m=100;p=300;n=200;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m,p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)+1j*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m,p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1j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即复数单位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i,j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均被占用可如此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p,n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)+1j*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p,n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	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tic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开始计时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Dc=exm030402_1(A,B);	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Tc=toc;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toc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代表距离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tic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已经过去的时间（秒）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tic,Dm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=A*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B;Tm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=toc;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记录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MATLAB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算符运算的时间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RE=abs((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-Dc)./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计算相对误差矩阵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re=max(RE(:));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RE(:)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意为将矩阵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拉成列向量，再取最大值，即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的最大元素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tmc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=Tm/Tc;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计算耗时比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%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fprintf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两种编码所得矩阵间的最大元素相对误差为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%6.4e\n', re)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fprintf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“直接乘算符法”耗时与“标量循环法”耗时之比为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%6.4e\n',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tmc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类似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语言这样的输出格式，使用方法和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语言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完全相同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两种编码所得矩阵间的最大元素相对误差为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4.0256e-14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“直接乘算符法”耗时与“标量循环法”耗时之比为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3.2045e-03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3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297658"/>
            <a:ext cx="7772400" cy="1143000"/>
          </a:xfrm>
        </p:spPr>
        <p:txBody>
          <a:bodyPr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MATLAB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控制流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-if-else-end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分支结构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CEEED4-9A3D-435C-9DA4-1D869D9A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9" y="836712"/>
            <a:ext cx="8178513" cy="489839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16C1D49-AE34-4040-8937-F5518CC6A5FF}"/>
              </a:ext>
            </a:extLst>
          </p:cNvPr>
          <p:cNvSpPr/>
          <p:nvPr/>
        </p:nvSpPr>
        <p:spPr>
          <a:xfrm>
            <a:off x="318876" y="5730741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不同于</a:t>
            </a:r>
            <a:r>
              <a:rPr lang="en-US" altLang="zh-CN" sz="2400" b="1" dirty="0">
                <a:latin typeface="+mj-ea"/>
                <a:ea typeface="+mj-ea"/>
              </a:rPr>
              <a:t>C++</a:t>
            </a:r>
            <a:r>
              <a:rPr lang="zh-CN" altLang="en-US" sz="2400" b="1" dirty="0">
                <a:latin typeface="+mj-ea"/>
                <a:ea typeface="+mj-ea"/>
              </a:rPr>
              <a:t>语言，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即使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if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后面只有一句命令，也需用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end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结束条件命令段</a:t>
            </a:r>
            <a:r>
              <a:rPr lang="en-US" altLang="zh-CN" sz="2400" b="1" dirty="0">
                <a:latin typeface="+mj-ea"/>
                <a:ea typeface="+mj-ea"/>
              </a:rPr>
              <a:t>,MATLAB</a:t>
            </a:r>
            <a:r>
              <a:rPr lang="zh-CN" altLang="en-US" sz="2400" b="1" dirty="0">
                <a:latin typeface="+mj-ea"/>
                <a:ea typeface="+mj-ea"/>
              </a:rPr>
              <a:t>可以全选代码后用</a:t>
            </a:r>
            <a:r>
              <a:rPr lang="en-US" altLang="zh-CN" sz="2400" b="1" dirty="0" err="1">
                <a:solidFill>
                  <a:schemeClr val="accent2"/>
                </a:solidFill>
                <a:latin typeface="+mj-ea"/>
                <a:ea typeface="+mj-ea"/>
              </a:rPr>
              <a:t>Ctrl+i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自动美化排版</a:t>
            </a:r>
            <a:endParaRPr lang="en-US" altLang="zh-CN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74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4"/>
  <p:tag name="DEFAULTHEIGHT" val="383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9893</TotalTime>
  <Words>2793</Words>
  <Application>Microsoft Office PowerPoint</Application>
  <PresentationFormat>全屏显示(4:3)</PresentationFormat>
  <Paragraphs>397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Perpetua</vt:lpstr>
      <vt:lpstr>Wingdings</vt:lpstr>
      <vt:lpstr>微软雅黑</vt:lpstr>
      <vt:lpstr>Courier New</vt:lpstr>
      <vt:lpstr>Cambria Math</vt:lpstr>
      <vt:lpstr>Times New Roman</vt:lpstr>
      <vt:lpstr>Franklin Gothic Book</vt:lpstr>
      <vt:lpstr>Franklin Gothic Medium</vt:lpstr>
      <vt:lpstr>Wingdings 2</vt:lpstr>
      <vt:lpstr>Arial</vt:lpstr>
      <vt:lpstr>Arial Narrow</vt:lpstr>
      <vt:lpstr>幼圆</vt:lpstr>
      <vt:lpstr>Calibri</vt:lpstr>
      <vt:lpstr>极目远眺</vt:lpstr>
      <vt:lpstr>Equity</vt:lpstr>
      <vt:lpstr>暗香扑面</vt:lpstr>
      <vt:lpstr>数学实验与数学软件 </vt:lpstr>
      <vt:lpstr>矩阵的乘除运算</vt:lpstr>
      <vt:lpstr>矩阵的幂运算与矩阵函数</vt:lpstr>
      <vt:lpstr>例3.4-1</vt:lpstr>
      <vt:lpstr>例3.4-1</vt:lpstr>
      <vt:lpstr>例3.4-1</vt:lpstr>
      <vt:lpstr>例3.4-2</vt:lpstr>
      <vt:lpstr>例3.4-2</vt:lpstr>
      <vt:lpstr>MATLAB控制流-if-else-end分支结构</vt:lpstr>
      <vt:lpstr>例6.1-1</vt:lpstr>
      <vt:lpstr>例6.1-1</vt:lpstr>
      <vt:lpstr>例6.1-1</vt:lpstr>
      <vt:lpstr>例6.1-1</vt:lpstr>
      <vt:lpstr>例6.1-1</vt:lpstr>
      <vt:lpstr>MATLAB控制流-switch-case-多分支结构</vt:lpstr>
      <vt:lpstr>用于case的胞元数组（P296）-例A.2-1</vt:lpstr>
      <vt:lpstr>例6.1-2</vt:lpstr>
      <vt:lpstr>例6.1-2</vt:lpstr>
      <vt:lpstr>MATLAB控制流-for与while循环</vt:lpstr>
      <vt:lpstr>例6.1-3</vt:lpstr>
      <vt:lpstr>例6.1-3</vt:lpstr>
      <vt:lpstr>例6.1-4</vt:lpstr>
      <vt:lpstr>例6.1-4</vt:lpstr>
      <vt:lpstr>例6.1-4</vt:lpstr>
      <vt:lpstr>MATLAB控制流-break与continue</vt:lpstr>
      <vt:lpstr>MATLAB控制流-pause与keyboard</vt:lpstr>
      <vt:lpstr>MATLAB控制流-input与return</vt:lpstr>
      <vt:lpstr>MATLAB控制流-弹窗输入</vt:lpstr>
      <vt:lpstr>M脚本与M函数</vt:lpstr>
      <vt:lpstr>M脚本与M函数</vt:lpstr>
      <vt:lpstr>M函数的局部变量</vt:lpstr>
      <vt:lpstr>M函数的全局变量</vt:lpstr>
      <vt:lpstr>M函数的建议格式</vt:lpstr>
      <vt:lpstr>M函数复杂代码的分段</vt:lpstr>
      <vt:lpstr>第七周作业在纸上手写完成（下周三交）</vt:lpstr>
      <vt:lpstr>第七周作业在纸上手写完成（下周三交）</vt:lpstr>
      <vt:lpstr>不用交的作业（重要）</vt:lpstr>
      <vt:lpstr>感谢同学们认真听课!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 Frames and application</dc:title>
  <dc:creator>JIA LI</dc:creator>
  <cp:lastModifiedBy>JIA LI</cp:lastModifiedBy>
  <cp:revision>885</cp:revision>
  <dcterms:created xsi:type="dcterms:W3CDTF">2014-07-04T06:51:09Z</dcterms:created>
  <dcterms:modified xsi:type="dcterms:W3CDTF">2019-10-08T14:48:36Z</dcterms:modified>
</cp:coreProperties>
</file>