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8" r:id="rId18"/>
    <p:sldId id="329" r:id="rId19"/>
    <p:sldId id="320" r:id="rId20"/>
    <p:sldId id="321" r:id="rId21"/>
    <p:sldId id="322" r:id="rId22"/>
    <p:sldId id="323" r:id="rId23"/>
    <p:sldId id="324" r:id="rId24"/>
    <p:sldId id="325" r:id="rId25"/>
    <p:sldId id="326" r:id="rId26"/>
    <p:sldId id="327" r:id="rId27"/>
    <p:sldId id="330" r:id="rId28"/>
    <p:sldId id="331" r:id="rId29"/>
    <p:sldId id="332" r:id="rId30"/>
    <p:sldId id="333" r:id="rId31"/>
    <p:sldId id="334" r:id="rId32"/>
    <p:sldId id="335" r:id="rId33"/>
    <p:sldId id="336" r:id="rId34"/>
    <p:sldId id="337" r:id="rId35"/>
    <p:sldId id="338" r:id="rId36"/>
    <p:sldId id="33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Pandey" userId="a55c34b359b404b7" providerId="LiveId" clId="{CDD99FAC-9FF7-49C2-A89E-A9DF65A7B270}"/>
    <pc:docChg chg="custSel modSld">
      <pc:chgData name="Sachin Pandey" userId="a55c34b359b404b7" providerId="LiveId" clId="{CDD99FAC-9FF7-49C2-A89E-A9DF65A7B270}" dt="2022-04-04T16:09:35.152" v="65"/>
      <pc:docMkLst>
        <pc:docMk/>
      </pc:docMkLst>
      <pc:sldChg chg="addSp modSp mod">
        <pc:chgData name="Sachin Pandey" userId="a55c34b359b404b7" providerId="LiveId" clId="{CDD99FAC-9FF7-49C2-A89E-A9DF65A7B270}" dt="2022-04-04T16:08:46.134" v="33" actId="14100"/>
        <pc:sldMkLst>
          <pc:docMk/>
          <pc:sldMk cId="895915843" sldId="266"/>
        </pc:sldMkLst>
        <pc:picChg chg="add mod">
          <ac:chgData name="Sachin Pandey" userId="a55c34b359b404b7" providerId="LiveId" clId="{CDD99FAC-9FF7-49C2-A89E-A9DF65A7B270}" dt="2022-04-04T16:08:46.134" v="33" actId="14100"/>
          <ac:picMkLst>
            <pc:docMk/>
            <pc:sldMk cId="895915843" sldId="266"/>
            <ac:picMk id="7" creationId="{D47A9D99-C38A-492C-88AE-5C6943136B9A}"/>
          </ac:picMkLst>
        </pc:picChg>
      </pc:sldChg>
      <pc:sldChg chg="addSp modSp">
        <pc:chgData name="Sachin Pandey" userId="a55c34b359b404b7" providerId="LiveId" clId="{CDD99FAC-9FF7-49C2-A89E-A9DF65A7B270}" dt="2022-04-04T16:08:50.673" v="34"/>
        <pc:sldMkLst>
          <pc:docMk/>
          <pc:sldMk cId="265522590" sldId="308"/>
        </pc:sldMkLst>
        <pc:picChg chg="add mod">
          <ac:chgData name="Sachin Pandey" userId="a55c34b359b404b7" providerId="LiveId" clId="{CDD99FAC-9FF7-49C2-A89E-A9DF65A7B270}" dt="2022-04-04T16:08:50.673" v="34"/>
          <ac:picMkLst>
            <pc:docMk/>
            <pc:sldMk cId="265522590" sldId="308"/>
            <ac:picMk id="4" creationId="{C82C2619-F0E5-48E3-9EEB-8273A7B27FEA}"/>
          </ac:picMkLst>
        </pc:picChg>
      </pc:sldChg>
      <pc:sldChg chg="addSp modSp">
        <pc:chgData name="Sachin Pandey" userId="a55c34b359b404b7" providerId="LiveId" clId="{CDD99FAC-9FF7-49C2-A89E-A9DF65A7B270}" dt="2022-04-04T16:08:52.812" v="35"/>
        <pc:sldMkLst>
          <pc:docMk/>
          <pc:sldMk cId="4038466788" sldId="309"/>
        </pc:sldMkLst>
        <pc:picChg chg="add mod">
          <ac:chgData name="Sachin Pandey" userId="a55c34b359b404b7" providerId="LiveId" clId="{CDD99FAC-9FF7-49C2-A89E-A9DF65A7B270}" dt="2022-04-04T16:08:52.812" v="35"/>
          <ac:picMkLst>
            <pc:docMk/>
            <pc:sldMk cId="4038466788" sldId="309"/>
            <ac:picMk id="4" creationId="{00AFB495-2AB0-49AC-B020-3FE77CF84C54}"/>
          </ac:picMkLst>
        </pc:picChg>
      </pc:sldChg>
      <pc:sldChg chg="addSp modSp">
        <pc:chgData name="Sachin Pandey" userId="a55c34b359b404b7" providerId="LiveId" clId="{CDD99FAC-9FF7-49C2-A89E-A9DF65A7B270}" dt="2022-04-04T16:08:54.471" v="36"/>
        <pc:sldMkLst>
          <pc:docMk/>
          <pc:sldMk cId="3839513681" sldId="310"/>
        </pc:sldMkLst>
        <pc:picChg chg="add mod">
          <ac:chgData name="Sachin Pandey" userId="a55c34b359b404b7" providerId="LiveId" clId="{CDD99FAC-9FF7-49C2-A89E-A9DF65A7B270}" dt="2022-04-04T16:08:54.471" v="36"/>
          <ac:picMkLst>
            <pc:docMk/>
            <pc:sldMk cId="3839513681" sldId="310"/>
            <ac:picMk id="5" creationId="{8CE4BCFC-DCD7-42C7-9472-3557CD4DDAE9}"/>
          </ac:picMkLst>
        </pc:picChg>
      </pc:sldChg>
      <pc:sldChg chg="addSp modSp">
        <pc:chgData name="Sachin Pandey" userId="a55c34b359b404b7" providerId="LiveId" clId="{CDD99FAC-9FF7-49C2-A89E-A9DF65A7B270}" dt="2022-04-04T16:08:55.608" v="37"/>
        <pc:sldMkLst>
          <pc:docMk/>
          <pc:sldMk cId="3551035389" sldId="311"/>
        </pc:sldMkLst>
        <pc:picChg chg="add mod">
          <ac:chgData name="Sachin Pandey" userId="a55c34b359b404b7" providerId="LiveId" clId="{CDD99FAC-9FF7-49C2-A89E-A9DF65A7B270}" dt="2022-04-04T16:08:55.608" v="37"/>
          <ac:picMkLst>
            <pc:docMk/>
            <pc:sldMk cId="3551035389" sldId="311"/>
            <ac:picMk id="6" creationId="{5F78701A-4320-4670-9F0C-7BA94DEA0FA1}"/>
          </ac:picMkLst>
        </pc:picChg>
      </pc:sldChg>
      <pc:sldChg chg="addSp modSp">
        <pc:chgData name="Sachin Pandey" userId="a55c34b359b404b7" providerId="LiveId" clId="{CDD99FAC-9FF7-49C2-A89E-A9DF65A7B270}" dt="2022-04-04T16:08:56.785" v="38"/>
        <pc:sldMkLst>
          <pc:docMk/>
          <pc:sldMk cId="3577768446" sldId="312"/>
        </pc:sldMkLst>
        <pc:picChg chg="add mod">
          <ac:chgData name="Sachin Pandey" userId="a55c34b359b404b7" providerId="LiveId" clId="{CDD99FAC-9FF7-49C2-A89E-A9DF65A7B270}" dt="2022-04-04T16:08:56.785" v="38"/>
          <ac:picMkLst>
            <pc:docMk/>
            <pc:sldMk cId="3577768446" sldId="312"/>
            <ac:picMk id="5" creationId="{81EF8FDE-9AE8-40DF-B999-503C772AF32D}"/>
          </ac:picMkLst>
        </pc:picChg>
      </pc:sldChg>
      <pc:sldChg chg="addSp modSp">
        <pc:chgData name="Sachin Pandey" userId="a55c34b359b404b7" providerId="LiveId" clId="{CDD99FAC-9FF7-49C2-A89E-A9DF65A7B270}" dt="2022-04-04T16:08:58.142" v="39"/>
        <pc:sldMkLst>
          <pc:docMk/>
          <pc:sldMk cId="1478768716" sldId="313"/>
        </pc:sldMkLst>
        <pc:picChg chg="add mod">
          <ac:chgData name="Sachin Pandey" userId="a55c34b359b404b7" providerId="LiveId" clId="{CDD99FAC-9FF7-49C2-A89E-A9DF65A7B270}" dt="2022-04-04T16:08:58.142" v="39"/>
          <ac:picMkLst>
            <pc:docMk/>
            <pc:sldMk cId="1478768716" sldId="313"/>
            <ac:picMk id="5" creationId="{A6C04846-49AB-45F3-9117-2C1E511580F2}"/>
          </ac:picMkLst>
        </pc:picChg>
      </pc:sldChg>
      <pc:sldChg chg="addSp modSp">
        <pc:chgData name="Sachin Pandey" userId="a55c34b359b404b7" providerId="LiveId" clId="{CDD99FAC-9FF7-49C2-A89E-A9DF65A7B270}" dt="2022-04-04T16:09:00.623" v="40"/>
        <pc:sldMkLst>
          <pc:docMk/>
          <pc:sldMk cId="1572743720" sldId="314"/>
        </pc:sldMkLst>
        <pc:picChg chg="add mod">
          <ac:chgData name="Sachin Pandey" userId="a55c34b359b404b7" providerId="LiveId" clId="{CDD99FAC-9FF7-49C2-A89E-A9DF65A7B270}" dt="2022-04-04T16:09:00.623" v="40"/>
          <ac:picMkLst>
            <pc:docMk/>
            <pc:sldMk cId="1572743720" sldId="314"/>
            <ac:picMk id="6" creationId="{07D0522B-EC3B-4D11-9D59-A0CF2E91C71A}"/>
          </ac:picMkLst>
        </pc:picChg>
      </pc:sldChg>
      <pc:sldChg chg="addSp modSp">
        <pc:chgData name="Sachin Pandey" userId="a55c34b359b404b7" providerId="LiveId" clId="{CDD99FAC-9FF7-49C2-A89E-A9DF65A7B270}" dt="2022-04-04T16:09:01.994" v="41"/>
        <pc:sldMkLst>
          <pc:docMk/>
          <pc:sldMk cId="1179947437" sldId="315"/>
        </pc:sldMkLst>
        <pc:picChg chg="add mod">
          <ac:chgData name="Sachin Pandey" userId="a55c34b359b404b7" providerId="LiveId" clId="{CDD99FAC-9FF7-49C2-A89E-A9DF65A7B270}" dt="2022-04-04T16:09:01.994" v="41"/>
          <ac:picMkLst>
            <pc:docMk/>
            <pc:sldMk cId="1179947437" sldId="315"/>
            <ac:picMk id="6" creationId="{914E500F-0DD3-4037-86FA-C5B8E9915F03}"/>
          </ac:picMkLst>
        </pc:picChg>
      </pc:sldChg>
      <pc:sldChg chg="addSp modSp">
        <pc:chgData name="Sachin Pandey" userId="a55c34b359b404b7" providerId="LiveId" clId="{CDD99FAC-9FF7-49C2-A89E-A9DF65A7B270}" dt="2022-04-04T16:09:03.808" v="42"/>
        <pc:sldMkLst>
          <pc:docMk/>
          <pc:sldMk cId="423811454" sldId="316"/>
        </pc:sldMkLst>
        <pc:picChg chg="add mod">
          <ac:chgData name="Sachin Pandey" userId="a55c34b359b404b7" providerId="LiveId" clId="{CDD99FAC-9FF7-49C2-A89E-A9DF65A7B270}" dt="2022-04-04T16:09:03.808" v="42"/>
          <ac:picMkLst>
            <pc:docMk/>
            <pc:sldMk cId="423811454" sldId="316"/>
            <ac:picMk id="6" creationId="{87D4EEB8-C8E9-4594-A377-5AE47BFD3F71}"/>
          </ac:picMkLst>
        </pc:picChg>
      </pc:sldChg>
      <pc:sldChg chg="addSp modSp">
        <pc:chgData name="Sachin Pandey" userId="a55c34b359b404b7" providerId="LiveId" clId="{CDD99FAC-9FF7-49C2-A89E-A9DF65A7B270}" dt="2022-04-04T16:09:05.064" v="43"/>
        <pc:sldMkLst>
          <pc:docMk/>
          <pc:sldMk cId="463207699" sldId="317"/>
        </pc:sldMkLst>
        <pc:picChg chg="add mod">
          <ac:chgData name="Sachin Pandey" userId="a55c34b359b404b7" providerId="LiveId" clId="{CDD99FAC-9FF7-49C2-A89E-A9DF65A7B270}" dt="2022-04-04T16:09:05.064" v="43"/>
          <ac:picMkLst>
            <pc:docMk/>
            <pc:sldMk cId="463207699" sldId="317"/>
            <ac:picMk id="7" creationId="{9965CC5D-5A57-4C66-B334-0C8CCCA9628E}"/>
          </ac:picMkLst>
        </pc:picChg>
      </pc:sldChg>
      <pc:sldChg chg="addSp modSp">
        <pc:chgData name="Sachin Pandey" userId="a55c34b359b404b7" providerId="LiveId" clId="{CDD99FAC-9FF7-49C2-A89E-A9DF65A7B270}" dt="2022-04-04T16:09:06.269" v="44"/>
        <pc:sldMkLst>
          <pc:docMk/>
          <pc:sldMk cId="1213772591" sldId="318"/>
        </pc:sldMkLst>
        <pc:picChg chg="add mod">
          <ac:chgData name="Sachin Pandey" userId="a55c34b359b404b7" providerId="LiveId" clId="{CDD99FAC-9FF7-49C2-A89E-A9DF65A7B270}" dt="2022-04-04T16:09:06.269" v="44"/>
          <ac:picMkLst>
            <pc:docMk/>
            <pc:sldMk cId="1213772591" sldId="318"/>
            <ac:picMk id="6" creationId="{9D24B1A5-CF10-4E21-8D07-ADBD52016C7A}"/>
          </ac:picMkLst>
        </pc:picChg>
      </pc:sldChg>
      <pc:sldChg chg="addSp modSp">
        <pc:chgData name="Sachin Pandey" userId="a55c34b359b404b7" providerId="LiveId" clId="{CDD99FAC-9FF7-49C2-A89E-A9DF65A7B270}" dt="2022-04-04T16:09:07.724" v="45"/>
        <pc:sldMkLst>
          <pc:docMk/>
          <pc:sldMk cId="1359450100" sldId="319"/>
        </pc:sldMkLst>
        <pc:picChg chg="add mod">
          <ac:chgData name="Sachin Pandey" userId="a55c34b359b404b7" providerId="LiveId" clId="{CDD99FAC-9FF7-49C2-A89E-A9DF65A7B270}" dt="2022-04-04T16:09:07.724" v="45"/>
          <ac:picMkLst>
            <pc:docMk/>
            <pc:sldMk cId="1359450100" sldId="319"/>
            <ac:picMk id="6" creationId="{7DACFD3C-41BD-4064-8F7B-D8E69E76D78E}"/>
          </ac:picMkLst>
        </pc:picChg>
      </pc:sldChg>
      <pc:sldChg chg="addSp modSp">
        <pc:chgData name="Sachin Pandey" userId="a55c34b359b404b7" providerId="LiveId" clId="{CDD99FAC-9FF7-49C2-A89E-A9DF65A7B270}" dt="2022-04-04T16:09:11.314" v="48"/>
        <pc:sldMkLst>
          <pc:docMk/>
          <pc:sldMk cId="271093959" sldId="320"/>
        </pc:sldMkLst>
        <pc:picChg chg="add mod">
          <ac:chgData name="Sachin Pandey" userId="a55c34b359b404b7" providerId="LiveId" clId="{CDD99FAC-9FF7-49C2-A89E-A9DF65A7B270}" dt="2022-04-04T16:09:11.314" v="48"/>
          <ac:picMkLst>
            <pc:docMk/>
            <pc:sldMk cId="271093959" sldId="320"/>
            <ac:picMk id="5" creationId="{E8730D09-3F48-4128-B2F1-E5F0D65CE17D}"/>
          </ac:picMkLst>
        </pc:picChg>
      </pc:sldChg>
      <pc:sldChg chg="addSp modSp">
        <pc:chgData name="Sachin Pandey" userId="a55c34b359b404b7" providerId="LiveId" clId="{CDD99FAC-9FF7-49C2-A89E-A9DF65A7B270}" dt="2022-04-04T16:09:12.756" v="49"/>
        <pc:sldMkLst>
          <pc:docMk/>
          <pc:sldMk cId="835334088" sldId="321"/>
        </pc:sldMkLst>
        <pc:picChg chg="add mod">
          <ac:chgData name="Sachin Pandey" userId="a55c34b359b404b7" providerId="LiveId" clId="{CDD99FAC-9FF7-49C2-A89E-A9DF65A7B270}" dt="2022-04-04T16:09:12.756" v="49"/>
          <ac:picMkLst>
            <pc:docMk/>
            <pc:sldMk cId="835334088" sldId="321"/>
            <ac:picMk id="6" creationId="{04E93EF4-069F-4A6B-8DA3-DAF6E89E73D5}"/>
          </ac:picMkLst>
        </pc:picChg>
      </pc:sldChg>
      <pc:sldChg chg="addSp modSp">
        <pc:chgData name="Sachin Pandey" userId="a55c34b359b404b7" providerId="LiveId" clId="{CDD99FAC-9FF7-49C2-A89E-A9DF65A7B270}" dt="2022-04-04T16:09:14.534" v="50"/>
        <pc:sldMkLst>
          <pc:docMk/>
          <pc:sldMk cId="2979698685" sldId="322"/>
        </pc:sldMkLst>
        <pc:picChg chg="add mod">
          <ac:chgData name="Sachin Pandey" userId="a55c34b359b404b7" providerId="LiveId" clId="{CDD99FAC-9FF7-49C2-A89E-A9DF65A7B270}" dt="2022-04-04T16:09:14.534" v="50"/>
          <ac:picMkLst>
            <pc:docMk/>
            <pc:sldMk cId="2979698685" sldId="322"/>
            <ac:picMk id="6" creationId="{F6B281CF-E20E-4FEB-AF0C-49C01C9BFD86}"/>
          </ac:picMkLst>
        </pc:picChg>
      </pc:sldChg>
      <pc:sldChg chg="addSp modSp">
        <pc:chgData name="Sachin Pandey" userId="a55c34b359b404b7" providerId="LiveId" clId="{CDD99FAC-9FF7-49C2-A89E-A9DF65A7B270}" dt="2022-04-04T16:09:16.054" v="51"/>
        <pc:sldMkLst>
          <pc:docMk/>
          <pc:sldMk cId="2408781070" sldId="323"/>
        </pc:sldMkLst>
        <pc:picChg chg="add mod">
          <ac:chgData name="Sachin Pandey" userId="a55c34b359b404b7" providerId="LiveId" clId="{CDD99FAC-9FF7-49C2-A89E-A9DF65A7B270}" dt="2022-04-04T16:09:16.054" v="51"/>
          <ac:picMkLst>
            <pc:docMk/>
            <pc:sldMk cId="2408781070" sldId="323"/>
            <ac:picMk id="6" creationId="{1CBC30A0-AAAE-4979-88A2-D94186E13CB4}"/>
          </ac:picMkLst>
        </pc:picChg>
      </pc:sldChg>
      <pc:sldChg chg="addSp modSp">
        <pc:chgData name="Sachin Pandey" userId="a55c34b359b404b7" providerId="LiveId" clId="{CDD99FAC-9FF7-49C2-A89E-A9DF65A7B270}" dt="2022-04-04T16:09:17.520" v="52"/>
        <pc:sldMkLst>
          <pc:docMk/>
          <pc:sldMk cId="2671566791" sldId="324"/>
        </pc:sldMkLst>
        <pc:picChg chg="add mod">
          <ac:chgData name="Sachin Pandey" userId="a55c34b359b404b7" providerId="LiveId" clId="{CDD99FAC-9FF7-49C2-A89E-A9DF65A7B270}" dt="2022-04-04T16:09:17.520" v="52"/>
          <ac:picMkLst>
            <pc:docMk/>
            <pc:sldMk cId="2671566791" sldId="324"/>
            <ac:picMk id="7" creationId="{8472953D-ECDA-4A7D-BC51-44AB82E1D3CD}"/>
          </ac:picMkLst>
        </pc:picChg>
      </pc:sldChg>
      <pc:sldChg chg="addSp modSp">
        <pc:chgData name="Sachin Pandey" userId="a55c34b359b404b7" providerId="LiveId" clId="{CDD99FAC-9FF7-49C2-A89E-A9DF65A7B270}" dt="2022-04-04T16:09:18.669" v="53"/>
        <pc:sldMkLst>
          <pc:docMk/>
          <pc:sldMk cId="2538025833" sldId="325"/>
        </pc:sldMkLst>
        <pc:picChg chg="add mod">
          <ac:chgData name="Sachin Pandey" userId="a55c34b359b404b7" providerId="LiveId" clId="{CDD99FAC-9FF7-49C2-A89E-A9DF65A7B270}" dt="2022-04-04T16:09:18.669" v="53"/>
          <ac:picMkLst>
            <pc:docMk/>
            <pc:sldMk cId="2538025833" sldId="325"/>
            <ac:picMk id="7" creationId="{6ECF5051-AF6A-4B32-966D-EEBDBBF440CD}"/>
          </ac:picMkLst>
        </pc:picChg>
      </pc:sldChg>
      <pc:sldChg chg="addSp modSp">
        <pc:chgData name="Sachin Pandey" userId="a55c34b359b404b7" providerId="LiveId" clId="{CDD99FAC-9FF7-49C2-A89E-A9DF65A7B270}" dt="2022-04-04T16:09:19.910" v="54"/>
        <pc:sldMkLst>
          <pc:docMk/>
          <pc:sldMk cId="3485084694" sldId="326"/>
        </pc:sldMkLst>
        <pc:picChg chg="add mod">
          <ac:chgData name="Sachin Pandey" userId="a55c34b359b404b7" providerId="LiveId" clId="{CDD99FAC-9FF7-49C2-A89E-A9DF65A7B270}" dt="2022-04-04T16:09:19.910" v="54"/>
          <ac:picMkLst>
            <pc:docMk/>
            <pc:sldMk cId="3485084694" sldId="326"/>
            <ac:picMk id="6" creationId="{D90A3209-7C57-4B4A-BA68-DC962EBCBF54}"/>
          </ac:picMkLst>
        </pc:picChg>
      </pc:sldChg>
      <pc:sldChg chg="addSp modSp">
        <pc:chgData name="Sachin Pandey" userId="a55c34b359b404b7" providerId="LiveId" clId="{CDD99FAC-9FF7-49C2-A89E-A9DF65A7B270}" dt="2022-04-04T16:09:21.134" v="55"/>
        <pc:sldMkLst>
          <pc:docMk/>
          <pc:sldMk cId="1894526079" sldId="327"/>
        </pc:sldMkLst>
        <pc:picChg chg="add mod">
          <ac:chgData name="Sachin Pandey" userId="a55c34b359b404b7" providerId="LiveId" clId="{CDD99FAC-9FF7-49C2-A89E-A9DF65A7B270}" dt="2022-04-04T16:09:21.134" v="55"/>
          <ac:picMkLst>
            <pc:docMk/>
            <pc:sldMk cId="1894526079" sldId="327"/>
            <ac:picMk id="6" creationId="{DF623234-0B30-42A7-AE6A-FFCCA8F2666D}"/>
          </ac:picMkLst>
        </pc:picChg>
      </pc:sldChg>
      <pc:sldChg chg="addSp modSp">
        <pc:chgData name="Sachin Pandey" userId="a55c34b359b404b7" providerId="LiveId" clId="{CDD99FAC-9FF7-49C2-A89E-A9DF65A7B270}" dt="2022-04-04T16:09:08.901" v="46"/>
        <pc:sldMkLst>
          <pc:docMk/>
          <pc:sldMk cId="3683915347" sldId="328"/>
        </pc:sldMkLst>
        <pc:picChg chg="add mod">
          <ac:chgData name="Sachin Pandey" userId="a55c34b359b404b7" providerId="LiveId" clId="{CDD99FAC-9FF7-49C2-A89E-A9DF65A7B270}" dt="2022-04-04T16:09:08.901" v="46"/>
          <ac:picMkLst>
            <pc:docMk/>
            <pc:sldMk cId="3683915347" sldId="328"/>
            <ac:picMk id="6" creationId="{E20BCD39-19BE-488D-B990-F56BCC5C878E}"/>
          </ac:picMkLst>
        </pc:picChg>
      </pc:sldChg>
      <pc:sldChg chg="addSp modSp">
        <pc:chgData name="Sachin Pandey" userId="a55c34b359b404b7" providerId="LiveId" clId="{CDD99FAC-9FF7-49C2-A89E-A9DF65A7B270}" dt="2022-04-04T16:09:10.047" v="47"/>
        <pc:sldMkLst>
          <pc:docMk/>
          <pc:sldMk cId="2184190688" sldId="329"/>
        </pc:sldMkLst>
        <pc:picChg chg="add mod">
          <ac:chgData name="Sachin Pandey" userId="a55c34b359b404b7" providerId="LiveId" clId="{CDD99FAC-9FF7-49C2-A89E-A9DF65A7B270}" dt="2022-04-04T16:09:10.047" v="47"/>
          <ac:picMkLst>
            <pc:docMk/>
            <pc:sldMk cId="2184190688" sldId="329"/>
            <ac:picMk id="6" creationId="{83AE2FAF-1613-4EE4-937B-0FFDDF7D6CC2}"/>
          </ac:picMkLst>
        </pc:picChg>
      </pc:sldChg>
      <pc:sldChg chg="addSp modSp">
        <pc:chgData name="Sachin Pandey" userId="a55c34b359b404b7" providerId="LiveId" clId="{CDD99FAC-9FF7-49C2-A89E-A9DF65A7B270}" dt="2022-04-04T16:09:22.857" v="56"/>
        <pc:sldMkLst>
          <pc:docMk/>
          <pc:sldMk cId="449437391" sldId="330"/>
        </pc:sldMkLst>
        <pc:picChg chg="add mod">
          <ac:chgData name="Sachin Pandey" userId="a55c34b359b404b7" providerId="LiveId" clId="{CDD99FAC-9FF7-49C2-A89E-A9DF65A7B270}" dt="2022-04-04T16:09:22.857" v="56"/>
          <ac:picMkLst>
            <pc:docMk/>
            <pc:sldMk cId="449437391" sldId="330"/>
            <ac:picMk id="5" creationId="{743F9607-91C1-457A-A89F-C2DBE4C2C4AC}"/>
          </ac:picMkLst>
        </pc:picChg>
      </pc:sldChg>
      <pc:sldChg chg="addSp modSp">
        <pc:chgData name="Sachin Pandey" userId="a55c34b359b404b7" providerId="LiveId" clId="{CDD99FAC-9FF7-49C2-A89E-A9DF65A7B270}" dt="2022-04-04T16:09:24.479" v="57"/>
        <pc:sldMkLst>
          <pc:docMk/>
          <pc:sldMk cId="3251769768" sldId="331"/>
        </pc:sldMkLst>
        <pc:picChg chg="add mod">
          <ac:chgData name="Sachin Pandey" userId="a55c34b359b404b7" providerId="LiveId" clId="{CDD99FAC-9FF7-49C2-A89E-A9DF65A7B270}" dt="2022-04-04T16:09:24.479" v="57"/>
          <ac:picMkLst>
            <pc:docMk/>
            <pc:sldMk cId="3251769768" sldId="331"/>
            <ac:picMk id="6" creationId="{162D65EA-8672-44AB-82E8-C35783C94A2D}"/>
          </ac:picMkLst>
        </pc:picChg>
      </pc:sldChg>
      <pc:sldChg chg="addSp modSp">
        <pc:chgData name="Sachin Pandey" userId="a55c34b359b404b7" providerId="LiveId" clId="{CDD99FAC-9FF7-49C2-A89E-A9DF65A7B270}" dt="2022-04-04T16:09:25.588" v="58"/>
        <pc:sldMkLst>
          <pc:docMk/>
          <pc:sldMk cId="3366117986" sldId="332"/>
        </pc:sldMkLst>
        <pc:picChg chg="add mod">
          <ac:chgData name="Sachin Pandey" userId="a55c34b359b404b7" providerId="LiveId" clId="{CDD99FAC-9FF7-49C2-A89E-A9DF65A7B270}" dt="2022-04-04T16:09:25.588" v="58"/>
          <ac:picMkLst>
            <pc:docMk/>
            <pc:sldMk cId="3366117986" sldId="332"/>
            <ac:picMk id="6" creationId="{37F6CC8D-8132-4532-88AB-CFCDA1C7837F}"/>
          </ac:picMkLst>
        </pc:picChg>
      </pc:sldChg>
      <pc:sldChg chg="addSp modSp">
        <pc:chgData name="Sachin Pandey" userId="a55c34b359b404b7" providerId="LiveId" clId="{CDD99FAC-9FF7-49C2-A89E-A9DF65A7B270}" dt="2022-04-04T16:09:26.629" v="59"/>
        <pc:sldMkLst>
          <pc:docMk/>
          <pc:sldMk cId="3777722201" sldId="333"/>
        </pc:sldMkLst>
        <pc:picChg chg="add mod">
          <ac:chgData name="Sachin Pandey" userId="a55c34b359b404b7" providerId="LiveId" clId="{CDD99FAC-9FF7-49C2-A89E-A9DF65A7B270}" dt="2022-04-04T16:09:26.629" v="59"/>
          <ac:picMkLst>
            <pc:docMk/>
            <pc:sldMk cId="3777722201" sldId="333"/>
            <ac:picMk id="5" creationId="{0726606C-406A-4D26-AB70-89CDCE5D48C5}"/>
          </ac:picMkLst>
        </pc:picChg>
      </pc:sldChg>
      <pc:sldChg chg="addSp modSp">
        <pc:chgData name="Sachin Pandey" userId="a55c34b359b404b7" providerId="LiveId" clId="{CDD99FAC-9FF7-49C2-A89E-A9DF65A7B270}" dt="2022-04-04T16:09:27.735" v="60"/>
        <pc:sldMkLst>
          <pc:docMk/>
          <pc:sldMk cId="2387369578" sldId="334"/>
        </pc:sldMkLst>
        <pc:picChg chg="add mod">
          <ac:chgData name="Sachin Pandey" userId="a55c34b359b404b7" providerId="LiveId" clId="{CDD99FAC-9FF7-49C2-A89E-A9DF65A7B270}" dt="2022-04-04T16:09:27.735" v="60"/>
          <ac:picMkLst>
            <pc:docMk/>
            <pc:sldMk cId="2387369578" sldId="334"/>
            <ac:picMk id="5" creationId="{55D02E6A-CA07-44C0-B980-A093438CD7D2}"/>
          </ac:picMkLst>
        </pc:picChg>
      </pc:sldChg>
      <pc:sldChg chg="addSp modSp">
        <pc:chgData name="Sachin Pandey" userId="a55c34b359b404b7" providerId="LiveId" clId="{CDD99FAC-9FF7-49C2-A89E-A9DF65A7B270}" dt="2022-04-04T16:09:30.125" v="62"/>
        <pc:sldMkLst>
          <pc:docMk/>
          <pc:sldMk cId="475488587" sldId="335"/>
        </pc:sldMkLst>
        <pc:picChg chg="add mod">
          <ac:chgData name="Sachin Pandey" userId="a55c34b359b404b7" providerId="LiveId" clId="{CDD99FAC-9FF7-49C2-A89E-A9DF65A7B270}" dt="2022-04-04T16:09:28.860" v="61"/>
          <ac:picMkLst>
            <pc:docMk/>
            <pc:sldMk cId="475488587" sldId="335"/>
            <ac:picMk id="7" creationId="{7E6E0B38-E1A8-463D-A02B-83BE36137D41}"/>
          </ac:picMkLst>
        </pc:picChg>
        <pc:picChg chg="add mod">
          <ac:chgData name="Sachin Pandey" userId="a55c34b359b404b7" providerId="LiveId" clId="{CDD99FAC-9FF7-49C2-A89E-A9DF65A7B270}" dt="2022-04-04T16:09:30.125" v="62"/>
          <ac:picMkLst>
            <pc:docMk/>
            <pc:sldMk cId="475488587" sldId="335"/>
            <ac:picMk id="9" creationId="{9458DE1E-634A-4335-AC42-AE3F4802FAE3}"/>
          </ac:picMkLst>
        </pc:picChg>
      </pc:sldChg>
      <pc:sldChg chg="addSp delSp modSp mod">
        <pc:chgData name="Sachin Pandey" userId="a55c34b359b404b7" providerId="LiveId" clId="{CDD99FAC-9FF7-49C2-A89E-A9DF65A7B270}" dt="2022-04-04T16:09:32.175" v="63"/>
        <pc:sldMkLst>
          <pc:docMk/>
          <pc:sldMk cId="3830767014" sldId="337"/>
        </pc:sldMkLst>
        <pc:spChg chg="mod">
          <ac:chgData name="Sachin Pandey" userId="a55c34b359b404b7" providerId="LiveId" clId="{CDD99FAC-9FF7-49C2-A89E-A9DF65A7B270}" dt="2022-04-04T16:04:38.991" v="0"/>
          <ac:spMkLst>
            <pc:docMk/>
            <pc:sldMk cId="3830767014" sldId="337"/>
            <ac:spMk id="2" creationId="{B4982AB1-95AD-4389-AABF-9FA648BE7550}"/>
          </ac:spMkLst>
        </pc:spChg>
        <pc:spChg chg="del">
          <ac:chgData name="Sachin Pandey" userId="a55c34b359b404b7" providerId="LiveId" clId="{CDD99FAC-9FF7-49C2-A89E-A9DF65A7B270}" dt="2022-04-04T16:04:48.438" v="1"/>
          <ac:spMkLst>
            <pc:docMk/>
            <pc:sldMk cId="3830767014" sldId="337"/>
            <ac:spMk id="3" creationId="{014BD7FB-A1EC-473F-8A95-21ECF3A457E2}"/>
          </ac:spMkLst>
        </pc:spChg>
        <pc:spChg chg="add mod">
          <ac:chgData name="Sachin Pandey" userId="a55c34b359b404b7" providerId="LiveId" clId="{CDD99FAC-9FF7-49C2-A89E-A9DF65A7B270}" dt="2022-04-04T16:05:06.744" v="4" actId="255"/>
          <ac:spMkLst>
            <pc:docMk/>
            <pc:sldMk cId="3830767014" sldId="337"/>
            <ac:spMk id="4" creationId="{527C23B1-8845-414C-B087-DF5D82B2D2B2}"/>
          </ac:spMkLst>
        </pc:spChg>
        <pc:picChg chg="add mod">
          <ac:chgData name="Sachin Pandey" userId="a55c34b359b404b7" providerId="LiveId" clId="{CDD99FAC-9FF7-49C2-A89E-A9DF65A7B270}" dt="2022-04-04T16:09:32.175" v="63"/>
          <ac:picMkLst>
            <pc:docMk/>
            <pc:sldMk cId="3830767014" sldId="337"/>
            <ac:picMk id="5" creationId="{F9DE7AD3-3D3A-4730-A83A-94216DE9B0C4}"/>
          </ac:picMkLst>
        </pc:picChg>
      </pc:sldChg>
      <pc:sldChg chg="addSp delSp modSp mod">
        <pc:chgData name="Sachin Pandey" userId="a55c34b359b404b7" providerId="LiveId" clId="{CDD99FAC-9FF7-49C2-A89E-A9DF65A7B270}" dt="2022-04-04T16:09:33.799" v="64"/>
        <pc:sldMkLst>
          <pc:docMk/>
          <pc:sldMk cId="1128504511" sldId="338"/>
        </pc:sldMkLst>
        <pc:spChg chg="mod">
          <ac:chgData name="Sachin Pandey" userId="a55c34b359b404b7" providerId="LiveId" clId="{CDD99FAC-9FF7-49C2-A89E-A9DF65A7B270}" dt="2022-04-04T16:05:29.927" v="5"/>
          <ac:spMkLst>
            <pc:docMk/>
            <pc:sldMk cId="1128504511" sldId="338"/>
            <ac:spMk id="2" creationId="{D378482A-8D25-408F-9F95-04542522D7F1}"/>
          </ac:spMkLst>
        </pc:spChg>
        <pc:spChg chg="del">
          <ac:chgData name="Sachin Pandey" userId="a55c34b359b404b7" providerId="LiveId" clId="{CDD99FAC-9FF7-49C2-A89E-A9DF65A7B270}" dt="2022-04-04T16:05:41.082" v="6"/>
          <ac:spMkLst>
            <pc:docMk/>
            <pc:sldMk cId="1128504511" sldId="338"/>
            <ac:spMk id="3" creationId="{0211EBFC-2AD6-4AA6-A24A-6A43CC27241E}"/>
          </ac:spMkLst>
        </pc:spChg>
        <pc:spChg chg="add mod">
          <ac:chgData name="Sachin Pandey" userId="a55c34b359b404b7" providerId="LiveId" clId="{CDD99FAC-9FF7-49C2-A89E-A9DF65A7B270}" dt="2022-04-04T16:06:09.549" v="9" actId="255"/>
          <ac:spMkLst>
            <pc:docMk/>
            <pc:sldMk cId="1128504511" sldId="338"/>
            <ac:spMk id="4" creationId="{EF9C17F7-DA3F-426F-8584-3C4CE0CB35C1}"/>
          </ac:spMkLst>
        </pc:spChg>
        <pc:picChg chg="add mod">
          <ac:chgData name="Sachin Pandey" userId="a55c34b359b404b7" providerId="LiveId" clId="{CDD99FAC-9FF7-49C2-A89E-A9DF65A7B270}" dt="2022-04-04T16:09:33.799" v="64"/>
          <ac:picMkLst>
            <pc:docMk/>
            <pc:sldMk cId="1128504511" sldId="338"/>
            <ac:picMk id="5" creationId="{714E90D7-9274-4D60-AE48-8DFC0507B092}"/>
          </ac:picMkLst>
        </pc:picChg>
      </pc:sldChg>
      <pc:sldChg chg="addSp delSp modSp mod">
        <pc:chgData name="Sachin Pandey" userId="a55c34b359b404b7" providerId="LiveId" clId="{CDD99FAC-9FF7-49C2-A89E-A9DF65A7B270}" dt="2022-04-04T16:09:35.152" v="65"/>
        <pc:sldMkLst>
          <pc:docMk/>
          <pc:sldMk cId="2358568003" sldId="339"/>
        </pc:sldMkLst>
        <pc:spChg chg="mod">
          <ac:chgData name="Sachin Pandey" userId="a55c34b359b404b7" providerId="LiveId" clId="{CDD99FAC-9FF7-49C2-A89E-A9DF65A7B270}" dt="2022-04-04T16:07:03.162" v="30" actId="255"/>
          <ac:spMkLst>
            <pc:docMk/>
            <pc:sldMk cId="2358568003" sldId="339"/>
            <ac:spMk id="2" creationId="{F26A72E4-D086-44DF-B0B9-A0D920B8F863}"/>
          </ac:spMkLst>
        </pc:spChg>
        <pc:spChg chg="del mod">
          <ac:chgData name="Sachin Pandey" userId="a55c34b359b404b7" providerId="LiveId" clId="{CDD99FAC-9FF7-49C2-A89E-A9DF65A7B270}" dt="2022-04-04T16:06:40.108" v="17" actId="478"/>
          <ac:spMkLst>
            <pc:docMk/>
            <pc:sldMk cId="2358568003" sldId="339"/>
            <ac:spMk id="3" creationId="{D8260F4E-DE8A-4DF8-A9DA-E4CACE1F35BD}"/>
          </ac:spMkLst>
        </pc:spChg>
        <pc:picChg chg="add mod">
          <ac:chgData name="Sachin Pandey" userId="a55c34b359b404b7" providerId="LiveId" clId="{CDD99FAC-9FF7-49C2-A89E-A9DF65A7B270}" dt="2022-04-04T16:09:35.152" v="65"/>
          <ac:picMkLst>
            <pc:docMk/>
            <pc:sldMk cId="2358568003" sldId="339"/>
            <ac:picMk id="4" creationId="{1D070FFE-B4C9-41CC-B09A-04ADEBC55F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4400" dirty="0">
                <a:latin typeface="Calibri" panose="020F0502020204030204" pitchFamily="34" charset="0"/>
                <a:cs typeface="Calibri" panose="020F0502020204030204" pitchFamily="34" charset="0"/>
              </a:rPr>
              <a:t>Capstone Project 2</a:t>
            </a:r>
            <a:br>
              <a:rPr lang="en-US" sz="4400"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NYC Taxi Trip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77500" lnSpcReduction="20000"/>
          </a:bodyPr>
          <a:lstStyle/>
          <a:p>
            <a:r>
              <a:rPr lang="en-US" dirty="0"/>
              <a:t>By</a:t>
            </a:r>
          </a:p>
          <a:p>
            <a:r>
              <a:rPr lang="en-US" dirty="0"/>
              <a:t>Sachin </a:t>
            </a:r>
            <a:r>
              <a:rPr lang="en-US" dirty="0" err="1"/>
              <a:t>pandey</a:t>
            </a:r>
            <a:endParaRPr lang="en-US" dirty="0"/>
          </a:p>
          <a:p>
            <a:r>
              <a:rPr lang="en-US" dirty="0" err="1"/>
              <a:t>Datascience</a:t>
            </a:r>
            <a:r>
              <a:rPr lang="en-US" dirty="0"/>
              <a:t> intern, </a:t>
            </a:r>
            <a:r>
              <a:rPr lang="en-US" dirty="0" err="1"/>
              <a:t>Almabetter</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oogle Shape;331;p51">
            <a:extLst>
              <a:ext uri="{FF2B5EF4-FFF2-40B4-BE49-F238E27FC236}">
                <a16:creationId xmlns:a16="http://schemas.microsoft.com/office/drawing/2014/main" id="{D47A9D99-C38A-492C-88AE-5C6943136B9A}"/>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29-1070-4ADF-A43F-BADE029B916C}"/>
              </a:ext>
            </a:extLst>
          </p:cNvPr>
          <p:cNvSpPr>
            <a:spLocks noGrp="1"/>
          </p:cNvSpPr>
          <p:nvPr>
            <p:ph type="title"/>
          </p:nvPr>
        </p:nvSpPr>
        <p:spPr/>
        <p:txBody>
          <a:bodyPr/>
          <a:lstStyle/>
          <a:p>
            <a:r>
              <a:rPr lang="en" dirty="0">
                <a:cs typeface="Arial" panose="020B0604020202020204" pitchFamily="34" charset="0"/>
              </a:rPr>
              <a:t>Number of drop offs in a week </a:t>
            </a:r>
            <a:endParaRPr lang="en-IN" dirty="0">
              <a:cs typeface="Arial" panose="020B0604020202020204" pitchFamily="34" charset="0"/>
            </a:endParaRPr>
          </a:p>
        </p:txBody>
      </p:sp>
      <p:sp>
        <p:nvSpPr>
          <p:cNvPr id="4" name="Google Shape;167;p31">
            <a:extLst>
              <a:ext uri="{FF2B5EF4-FFF2-40B4-BE49-F238E27FC236}">
                <a16:creationId xmlns:a16="http://schemas.microsoft.com/office/drawing/2014/main" id="{033738CD-333D-4F6E-85E2-3C821DA83C45}"/>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a:bodyPr>
          <a:lstStyle/>
          <a:p>
            <a:pPr marL="215900" lvl="0" indent="-222250" algn="l" rtl="0">
              <a:lnSpc>
                <a:spcPct val="90000"/>
              </a:lnSpc>
              <a:spcBef>
                <a:spcPts val="1700"/>
              </a:spcBef>
              <a:spcAft>
                <a:spcPts val="0"/>
              </a:spcAft>
              <a:buClr>
                <a:srgbClr val="000000"/>
              </a:buClr>
              <a:buSzPts val="1500"/>
              <a:buFont typeface="Noto Sans Symbols"/>
              <a:buChar char="❑"/>
            </a:pPr>
            <a:r>
              <a:rPr lang="en" sz="1500" dirty="0">
                <a:solidFill>
                  <a:srgbClr val="000000"/>
                </a:solidFill>
                <a:latin typeface="Calibri" panose="020F0502020204030204" pitchFamily="34" charset="0"/>
                <a:cs typeface="Calibri" panose="020F0502020204030204" pitchFamily="34" charset="0"/>
              </a:rPr>
              <a:t>This graph shows the number of number of drop offs done in the each day of the week.</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We can see the highest number of drop offs were done on Friday and Saturday similar to the pickups.</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This can be due the weekend as people often tend to travel in the weekends and they headed back the same day.</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Also there were the cases when people hadn’t return as the return count was low and this might be due to some relatives and all. </a:t>
            </a:r>
            <a:endParaRPr sz="1500" dirty="0">
              <a:latin typeface="Calibri" panose="020F0502020204030204" pitchFamily="34" charset="0"/>
              <a:cs typeface="Calibri" panose="020F0502020204030204" pitchFamily="34" charset="0"/>
            </a:endParaRPr>
          </a:p>
        </p:txBody>
      </p:sp>
      <p:pic>
        <p:nvPicPr>
          <p:cNvPr id="5" name="Google Shape;170;p31">
            <a:extLst>
              <a:ext uri="{FF2B5EF4-FFF2-40B4-BE49-F238E27FC236}">
                <a16:creationId xmlns:a16="http://schemas.microsoft.com/office/drawing/2014/main" id="{70C4A1DD-0898-41F9-A6DB-EEF8F7E8E3AC}"/>
              </a:ext>
            </a:extLst>
          </p:cNvPr>
          <p:cNvPicPr preferRelativeResize="0"/>
          <p:nvPr/>
        </p:nvPicPr>
        <p:blipFill>
          <a:blip r:embed="rId2">
            <a:alphaModFix/>
          </a:blip>
          <a:stretch>
            <a:fillRect/>
          </a:stretch>
        </p:blipFill>
        <p:spPr>
          <a:xfrm>
            <a:off x="6096000" y="2108199"/>
            <a:ext cx="5059680" cy="3760787"/>
          </a:xfrm>
          <a:prstGeom prst="rect">
            <a:avLst/>
          </a:prstGeom>
          <a:noFill/>
          <a:ln>
            <a:noFill/>
          </a:ln>
        </p:spPr>
      </p:pic>
      <p:pic>
        <p:nvPicPr>
          <p:cNvPr id="6" name="Google Shape;331;p51">
            <a:extLst>
              <a:ext uri="{FF2B5EF4-FFF2-40B4-BE49-F238E27FC236}">
                <a16:creationId xmlns:a16="http://schemas.microsoft.com/office/drawing/2014/main" id="{87D4EEB8-C8E9-4594-A377-5AE47BFD3F71}"/>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423811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FF10-F2EC-4B25-8E75-CDD1BA8131FB}"/>
              </a:ext>
            </a:extLst>
          </p:cNvPr>
          <p:cNvSpPr>
            <a:spLocks noGrp="1"/>
          </p:cNvSpPr>
          <p:nvPr>
            <p:ph type="title"/>
          </p:nvPr>
        </p:nvSpPr>
        <p:spPr/>
        <p:txBody>
          <a:bodyPr/>
          <a:lstStyle/>
          <a:p>
            <a:r>
              <a:rPr lang="en" dirty="0">
                <a:cs typeface="Arial" panose="020B0604020202020204" pitchFamily="34" charset="0"/>
              </a:rPr>
              <a:t>Number of drop offs in a week </a:t>
            </a:r>
            <a:endParaRPr lang="en-IN" dirty="0">
              <a:cs typeface="Arial" panose="020B0604020202020204" pitchFamily="34" charset="0"/>
            </a:endParaRPr>
          </a:p>
        </p:txBody>
      </p:sp>
      <p:sp>
        <p:nvSpPr>
          <p:cNvPr id="4" name="Google Shape;175;p32">
            <a:extLst>
              <a:ext uri="{FF2B5EF4-FFF2-40B4-BE49-F238E27FC236}">
                <a16:creationId xmlns:a16="http://schemas.microsoft.com/office/drawing/2014/main" id="{1F35E8C7-0794-4537-B648-210630846AF0}"/>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a:bodyPr>
          <a:lstStyle/>
          <a:p>
            <a:pPr marL="215900" lvl="0" indent="-222250" algn="l" rtl="0">
              <a:lnSpc>
                <a:spcPct val="90000"/>
              </a:lnSpc>
              <a:spcBef>
                <a:spcPts val="1700"/>
              </a:spcBef>
              <a:spcAft>
                <a:spcPts val="0"/>
              </a:spcAft>
              <a:buClr>
                <a:srgbClr val="000000"/>
              </a:buClr>
              <a:buSzPts val="1500"/>
              <a:buFont typeface="Noto Sans Symbols"/>
              <a:buChar char="❑"/>
            </a:pPr>
            <a:r>
              <a:rPr lang="en" sz="1500" dirty="0">
                <a:solidFill>
                  <a:srgbClr val="000000"/>
                </a:solidFill>
              </a:rPr>
              <a:t>Here in the data we can see the number of drop offs is bit lower than the pick ups.</a:t>
            </a:r>
            <a:endParaRPr sz="1500" dirty="0">
              <a:solidFill>
                <a:srgbClr val="000000"/>
              </a:solidFill>
            </a:endParaRPr>
          </a:p>
          <a:p>
            <a:pPr marL="457200" lvl="0" indent="0" algn="l" rtl="0">
              <a:lnSpc>
                <a:spcPct val="90000"/>
              </a:lnSpc>
              <a:spcBef>
                <a:spcPts val="1700"/>
              </a:spcBef>
              <a:spcAft>
                <a:spcPts val="0"/>
              </a:spcAft>
              <a:buNone/>
            </a:pPr>
            <a:r>
              <a:rPr lang="en" sz="1500" dirty="0">
                <a:solidFill>
                  <a:srgbClr val="000000"/>
                </a:solidFill>
              </a:rPr>
              <a:t> </a:t>
            </a:r>
            <a:endParaRPr sz="1500" dirty="0"/>
          </a:p>
        </p:txBody>
      </p:sp>
      <p:pic>
        <p:nvPicPr>
          <p:cNvPr id="5" name="Google Shape;178;p32">
            <a:extLst>
              <a:ext uri="{FF2B5EF4-FFF2-40B4-BE49-F238E27FC236}">
                <a16:creationId xmlns:a16="http://schemas.microsoft.com/office/drawing/2014/main" id="{597CF6AE-B4C3-4094-92F3-1A22B79BBF9F}"/>
              </a:ext>
            </a:extLst>
          </p:cNvPr>
          <p:cNvPicPr preferRelativeResize="0"/>
          <p:nvPr/>
        </p:nvPicPr>
        <p:blipFill>
          <a:blip r:embed="rId2">
            <a:alphaModFix/>
          </a:blip>
          <a:stretch>
            <a:fillRect/>
          </a:stretch>
        </p:blipFill>
        <p:spPr>
          <a:xfrm>
            <a:off x="6126480" y="2205037"/>
            <a:ext cx="2288042" cy="2752445"/>
          </a:xfrm>
          <a:prstGeom prst="rect">
            <a:avLst/>
          </a:prstGeom>
          <a:noFill/>
          <a:ln>
            <a:noFill/>
          </a:ln>
        </p:spPr>
      </p:pic>
      <p:pic>
        <p:nvPicPr>
          <p:cNvPr id="6" name="Google Shape;179;p32">
            <a:extLst>
              <a:ext uri="{FF2B5EF4-FFF2-40B4-BE49-F238E27FC236}">
                <a16:creationId xmlns:a16="http://schemas.microsoft.com/office/drawing/2014/main" id="{5DB0E619-3E5D-4BF3-84E3-50F92BC61719}"/>
              </a:ext>
            </a:extLst>
          </p:cNvPr>
          <p:cNvPicPr preferRelativeResize="0"/>
          <p:nvPr/>
        </p:nvPicPr>
        <p:blipFill>
          <a:blip r:embed="rId3">
            <a:alphaModFix/>
          </a:blip>
          <a:stretch>
            <a:fillRect/>
          </a:stretch>
        </p:blipFill>
        <p:spPr>
          <a:xfrm>
            <a:off x="8664238" y="2214562"/>
            <a:ext cx="2172796" cy="2742920"/>
          </a:xfrm>
          <a:prstGeom prst="rect">
            <a:avLst/>
          </a:prstGeom>
          <a:noFill/>
          <a:ln>
            <a:noFill/>
          </a:ln>
        </p:spPr>
      </p:pic>
      <p:pic>
        <p:nvPicPr>
          <p:cNvPr id="7" name="Google Shape;331;p51">
            <a:extLst>
              <a:ext uri="{FF2B5EF4-FFF2-40B4-BE49-F238E27FC236}">
                <a16:creationId xmlns:a16="http://schemas.microsoft.com/office/drawing/2014/main" id="{9965CC5D-5A57-4C66-B334-0C8CCCA9628E}"/>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46320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F750-8404-40E6-BB63-FB828A703025}"/>
              </a:ext>
            </a:extLst>
          </p:cNvPr>
          <p:cNvSpPr>
            <a:spLocks noGrp="1"/>
          </p:cNvSpPr>
          <p:nvPr>
            <p:ph type="title"/>
          </p:nvPr>
        </p:nvSpPr>
        <p:spPr/>
        <p:txBody>
          <a:bodyPr/>
          <a:lstStyle/>
          <a:p>
            <a:r>
              <a:rPr lang="en" dirty="0">
                <a:cs typeface="Arial" panose="020B0604020202020204" pitchFamily="34" charset="0"/>
              </a:rPr>
              <a:t>Distribution of pickup and dropoff hours </a:t>
            </a:r>
            <a:endParaRPr lang="en-IN" dirty="0">
              <a:cs typeface="Arial" panose="020B0604020202020204" pitchFamily="34" charset="0"/>
            </a:endParaRPr>
          </a:p>
        </p:txBody>
      </p:sp>
      <p:sp>
        <p:nvSpPr>
          <p:cNvPr id="4" name="Google Shape;184;p33">
            <a:extLst>
              <a:ext uri="{FF2B5EF4-FFF2-40B4-BE49-F238E27FC236}">
                <a16:creationId xmlns:a16="http://schemas.microsoft.com/office/drawing/2014/main" id="{561C32C0-0E15-45E3-BE69-8DEB042CCD3A}"/>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a:bodyPr>
          <a:lstStyle/>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This graph shows the distribution of the pickup hours in each part of the day.</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We can see that the most number of pickups are done in the evening.</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The count is average for the pickups in the midday.</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dirty="0">
                <a:solidFill>
                  <a:srgbClr val="000000"/>
                </a:solidFill>
                <a:latin typeface="Calibri" panose="020F0502020204030204" pitchFamily="34" charset="0"/>
                <a:cs typeface="Calibri" panose="020F0502020204030204" pitchFamily="34" charset="0"/>
              </a:rPr>
              <a:t>However the lowest number of pickups were done in the Morning,</a:t>
            </a:r>
            <a:endParaRPr dirty="0">
              <a:solidFill>
                <a:srgbClr val="000000"/>
              </a:solidFill>
              <a:latin typeface="Calibri" panose="020F0502020204030204" pitchFamily="34" charset="0"/>
              <a:cs typeface="Calibri" panose="020F0502020204030204" pitchFamily="34" charset="0"/>
            </a:endParaRPr>
          </a:p>
          <a:p>
            <a:pPr marL="457200" lvl="0" indent="0" algn="l" rtl="0">
              <a:lnSpc>
                <a:spcPct val="90000"/>
              </a:lnSpc>
              <a:spcBef>
                <a:spcPts val="1700"/>
              </a:spcBef>
              <a:spcAft>
                <a:spcPts val="0"/>
              </a:spcAft>
              <a:buNone/>
            </a:pPr>
            <a:r>
              <a:rPr lang="en" dirty="0">
                <a:solidFill>
                  <a:srgbClr val="000000"/>
                </a:solidFill>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pic>
        <p:nvPicPr>
          <p:cNvPr id="5" name="Google Shape;187;p33">
            <a:extLst>
              <a:ext uri="{FF2B5EF4-FFF2-40B4-BE49-F238E27FC236}">
                <a16:creationId xmlns:a16="http://schemas.microsoft.com/office/drawing/2014/main" id="{EC114C3D-6C01-4A36-BC23-6871EE9A9D2B}"/>
              </a:ext>
            </a:extLst>
          </p:cNvPr>
          <p:cNvPicPr preferRelativeResize="0"/>
          <p:nvPr/>
        </p:nvPicPr>
        <p:blipFill>
          <a:blip r:embed="rId2">
            <a:alphaModFix/>
          </a:blip>
          <a:stretch>
            <a:fillRect/>
          </a:stretch>
        </p:blipFill>
        <p:spPr>
          <a:xfrm>
            <a:off x="6126480" y="2108200"/>
            <a:ext cx="5029200" cy="3575424"/>
          </a:xfrm>
          <a:prstGeom prst="rect">
            <a:avLst/>
          </a:prstGeom>
          <a:noFill/>
          <a:ln>
            <a:noFill/>
          </a:ln>
        </p:spPr>
      </p:pic>
      <p:pic>
        <p:nvPicPr>
          <p:cNvPr id="6" name="Google Shape;331;p51">
            <a:extLst>
              <a:ext uri="{FF2B5EF4-FFF2-40B4-BE49-F238E27FC236}">
                <a16:creationId xmlns:a16="http://schemas.microsoft.com/office/drawing/2014/main" id="{9D24B1A5-CF10-4E21-8D07-ADBD52016C7A}"/>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121377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4B41-67D6-45FE-ADDE-EECABFBCCCB6}"/>
              </a:ext>
            </a:extLst>
          </p:cNvPr>
          <p:cNvSpPr>
            <a:spLocks noGrp="1"/>
          </p:cNvSpPr>
          <p:nvPr>
            <p:ph type="title"/>
          </p:nvPr>
        </p:nvSpPr>
        <p:spPr/>
        <p:txBody>
          <a:bodyPr/>
          <a:lstStyle/>
          <a:p>
            <a:r>
              <a:rPr lang="en" dirty="0"/>
              <a:t>Distribution of pickup and dropoff hours </a:t>
            </a:r>
            <a:endParaRPr lang="en-IN" dirty="0"/>
          </a:p>
        </p:txBody>
      </p:sp>
      <p:sp>
        <p:nvSpPr>
          <p:cNvPr id="4" name="Google Shape;192;p34">
            <a:extLst>
              <a:ext uri="{FF2B5EF4-FFF2-40B4-BE49-F238E27FC236}">
                <a16:creationId xmlns:a16="http://schemas.microsoft.com/office/drawing/2014/main" id="{78AD8931-3331-4E6B-9886-711E3E8D4A46}"/>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a:bodyPr>
          <a:lstStyle/>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This graph shows the distribution of the drop off hours in each part of the day.</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We can see that the most number of drop offs were done in the evening same as the count of pick ups.</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The count of number of drop offs were lowest in the morning as similar to pickups.</a:t>
            </a:r>
            <a:endParaRPr dirty="0">
              <a:solidFill>
                <a:srgbClr val="000000"/>
              </a:solidFill>
              <a:latin typeface="Calibri" panose="020F0502020204030204" pitchFamily="34" charset="0"/>
              <a:cs typeface="Calibri" panose="020F0502020204030204" pitchFamily="34" charset="0"/>
            </a:endParaRPr>
          </a:p>
          <a:p>
            <a:pPr marL="457200" lvl="0" indent="0" algn="l" rtl="0">
              <a:lnSpc>
                <a:spcPct val="90000"/>
              </a:lnSpc>
              <a:spcBef>
                <a:spcPts val="1700"/>
              </a:spcBef>
              <a:spcAft>
                <a:spcPts val="0"/>
              </a:spcAft>
              <a:buNone/>
            </a:pPr>
            <a:r>
              <a:rPr lang="en" sz="1500" dirty="0">
                <a:solidFill>
                  <a:srgbClr val="000000"/>
                </a:solidFill>
              </a:rPr>
              <a:t> </a:t>
            </a:r>
            <a:endParaRPr sz="1500" dirty="0"/>
          </a:p>
        </p:txBody>
      </p:sp>
      <p:pic>
        <p:nvPicPr>
          <p:cNvPr id="5" name="Google Shape;195;p34">
            <a:extLst>
              <a:ext uri="{FF2B5EF4-FFF2-40B4-BE49-F238E27FC236}">
                <a16:creationId xmlns:a16="http://schemas.microsoft.com/office/drawing/2014/main" id="{1B0C2C98-3D79-43BE-9B4F-872C5BF62C74}"/>
              </a:ext>
            </a:extLst>
          </p:cNvPr>
          <p:cNvPicPr preferRelativeResize="0"/>
          <p:nvPr/>
        </p:nvPicPr>
        <p:blipFill>
          <a:blip r:embed="rId2">
            <a:alphaModFix/>
          </a:blip>
          <a:stretch>
            <a:fillRect/>
          </a:stretch>
        </p:blipFill>
        <p:spPr>
          <a:xfrm>
            <a:off x="6096000" y="2109694"/>
            <a:ext cx="5059680" cy="3547035"/>
          </a:xfrm>
          <a:prstGeom prst="rect">
            <a:avLst/>
          </a:prstGeom>
          <a:noFill/>
          <a:ln>
            <a:noFill/>
          </a:ln>
        </p:spPr>
      </p:pic>
      <p:pic>
        <p:nvPicPr>
          <p:cNvPr id="6" name="Google Shape;331;p51">
            <a:extLst>
              <a:ext uri="{FF2B5EF4-FFF2-40B4-BE49-F238E27FC236}">
                <a16:creationId xmlns:a16="http://schemas.microsoft.com/office/drawing/2014/main" id="{7DACFD3C-41BD-4064-8F7B-D8E69E76D78E}"/>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1359450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A9A0-E094-4B1D-861D-12808942FF6B}"/>
              </a:ext>
            </a:extLst>
          </p:cNvPr>
          <p:cNvSpPr>
            <a:spLocks noGrp="1"/>
          </p:cNvSpPr>
          <p:nvPr>
            <p:ph type="title"/>
          </p:nvPr>
        </p:nvSpPr>
        <p:spPr/>
        <p:txBody>
          <a:bodyPr/>
          <a:lstStyle/>
          <a:p>
            <a:r>
              <a:rPr lang="en" dirty="0"/>
              <a:t>Distribution of trip duration </a:t>
            </a:r>
            <a:endParaRPr lang="en-IN" dirty="0"/>
          </a:p>
        </p:txBody>
      </p:sp>
      <p:sp>
        <p:nvSpPr>
          <p:cNvPr id="4" name="Google Shape;200;p35">
            <a:extLst>
              <a:ext uri="{FF2B5EF4-FFF2-40B4-BE49-F238E27FC236}">
                <a16:creationId xmlns:a16="http://schemas.microsoft.com/office/drawing/2014/main" id="{0D35072A-AF31-4119-844F-849263713479}"/>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a:bodyPr>
          <a:lstStyle/>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This graph shows the distribution of trip duration.</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dirty="0">
                <a:solidFill>
                  <a:srgbClr val="000000"/>
                </a:solidFill>
                <a:latin typeface="Calibri" panose="020F0502020204030204" pitchFamily="34" charset="0"/>
                <a:cs typeface="Calibri" panose="020F0502020204030204" pitchFamily="34" charset="0"/>
              </a:rPr>
              <a:t>We can see that the graph is highly skewed to the right.</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dirty="0">
                <a:solidFill>
                  <a:srgbClr val="000000"/>
                </a:solidFill>
                <a:latin typeface="Calibri" panose="020F0502020204030204" pitchFamily="34" charset="0"/>
                <a:cs typeface="Calibri" panose="020F0502020204030204" pitchFamily="34" charset="0"/>
              </a:rPr>
              <a:t>This means that we have outliers in the trip duration which has to be removed.</a:t>
            </a:r>
            <a:endParaRPr dirty="0">
              <a:solidFill>
                <a:srgbClr val="000000"/>
              </a:solidFill>
              <a:latin typeface="Calibri" panose="020F0502020204030204" pitchFamily="34" charset="0"/>
              <a:cs typeface="Calibri" panose="020F0502020204030204" pitchFamily="34" charset="0"/>
            </a:endParaRPr>
          </a:p>
          <a:p>
            <a:pPr marL="457200" lvl="0" indent="0" algn="l" rtl="0">
              <a:lnSpc>
                <a:spcPct val="90000"/>
              </a:lnSpc>
              <a:spcBef>
                <a:spcPts val="1700"/>
              </a:spcBef>
              <a:spcAft>
                <a:spcPts val="0"/>
              </a:spcAft>
              <a:buNone/>
            </a:pPr>
            <a:endParaRPr sz="1500" dirty="0">
              <a:solidFill>
                <a:srgbClr val="000000"/>
              </a:solidFill>
            </a:endParaRPr>
          </a:p>
          <a:p>
            <a:pPr marL="457200" lvl="0" indent="0" algn="l" rtl="0">
              <a:lnSpc>
                <a:spcPct val="90000"/>
              </a:lnSpc>
              <a:spcBef>
                <a:spcPts val="1700"/>
              </a:spcBef>
              <a:spcAft>
                <a:spcPts val="0"/>
              </a:spcAft>
              <a:buNone/>
            </a:pPr>
            <a:r>
              <a:rPr lang="en" sz="1500" dirty="0">
                <a:solidFill>
                  <a:srgbClr val="000000"/>
                </a:solidFill>
              </a:rPr>
              <a:t> </a:t>
            </a:r>
            <a:endParaRPr sz="1500" dirty="0"/>
          </a:p>
        </p:txBody>
      </p:sp>
      <p:pic>
        <p:nvPicPr>
          <p:cNvPr id="5" name="Google Shape;203;p35">
            <a:extLst>
              <a:ext uri="{FF2B5EF4-FFF2-40B4-BE49-F238E27FC236}">
                <a16:creationId xmlns:a16="http://schemas.microsoft.com/office/drawing/2014/main" id="{320D05BA-5C9E-46E8-A3D6-3CB5AE35F651}"/>
              </a:ext>
            </a:extLst>
          </p:cNvPr>
          <p:cNvPicPr preferRelativeResize="0"/>
          <p:nvPr/>
        </p:nvPicPr>
        <p:blipFill>
          <a:blip r:embed="rId2">
            <a:alphaModFix/>
          </a:blip>
          <a:stretch>
            <a:fillRect/>
          </a:stretch>
        </p:blipFill>
        <p:spPr>
          <a:xfrm>
            <a:off x="6096000" y="2108200"/>
            <a:ext cx="5059680" cy="3414059"/>
          </a:xfrm>
          <a:prstGeom prst="rect">
            <a:avLst/>
          </a:prstGeom>
          <a:noFill/>
          <a:ln>
            <a:noFill/>
          </a:ln>
        </p:spPr>
      </p:pic>
      <p:pic>
        <p:nvPicPr>
          <p:cNvPr id="6" name="Google Shape;331;p51">
            <a:extLst>
              <a:ext uri="{FF2B5EF4-FFF2-40B4-BE49-F238E27FC236}">
                <a16:creationId xmlns:a16="http://schemas.microsoft.com/office/drawing/2014/main" id="{E20BCD39-19BE-488D-B990-F56BCC5C878E}"/>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683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8167-8AEE-4B60-A2DF-2197BDA9AF86}"/>
              </a:ext>
            </a:extLst>
          </p:cNvPr>
          <p:cNvSpPr>
            <a:spLocks noGrp="1"/>
          </p:cNvSpPr>
          <p:nvPr>
            <p:ph type="title"/>
          </p:nvPr>
        </p:nvSpPr>
        <p:spPr/>
        <p:txBody>
          <a:bodyPr/>
          <a:lstStyle/>
          <a:p>
            <a:r>
              <a:rPr lang="en" dirty="0"/>
              <a:t>Distribution of trip duration </a:t>
            </a:r>
            <a:endParaRPr lang="en-IN" dirty="0"/>
          </a:p>
        </p:txBody>
      </p:sp>
      <p:sp>
        <p:nvSpPr>
          <p:cNvPr id="4" name="Google Shape;208;p36">
            <a:extLst>
              <a:ext uri="{FF2B5EF4-FFF2-40B4-BE49-F238E27FC236}">
                <a16:creationId xmlns:a16="http://schemas.microsoft.com/office/drawing/2014/main" id="{C1D42D64-3F64-45C9-ACD7-EC00ADB513C3}"/>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fontScale="92500" lnSpcReduction="20000"/>
          </a:bodyPr>
          <a:lstStyle/>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Looking at the boxplot we can see that total four outliers are present which will be removed before training the model.</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Font typeface="Noto Sans Symbols"/>
              <a:buChar char="❑"/>
            </a:pPr>
            <a:r>
              <a:rPr lang="en" dirty="0">
                <a:solidFill>
                  <a:srgbClr val="000000"/>
                </a:solidFill>
                <a:latin typeface="Calibri" panose="020F0502020204030204" pitchFamily="34" charset="0"/>
                <a:cs typeface="Calibri" panose="020F0502020204030204" pitchFamily="34" charset="0"/>
              </a:rPr>
              <a:t>These counts represent that the customer travelled for approx 900+ consecutive hours which is not possible at all even if we consider that as domain knowledge.</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dirty="0">
                <a:solidFill>
                  <a:srgbClr val="000000"/>
                </a:solidFill>
                <a:latin typeface="Calibri" panose="020F0502020204030204" pitchFamily="34" charset="0"/>
                <a:cs typeface="Calibri" panose="020F0502020204030204" pitchFamily="34" charset="0"/>
              </a:rPr>
              <a:t>We have total 4 outliers where the time duration ranged between 450 - 1000 hr per trip duration.</a:t>
            </a:r>
            <a:endParaRPr dirty="0">
              <a:solidFill>
                <a:srgbClr val="000000"/>
              </a:solidFill>
              <a:latin typeface="Calibri" panose="020F0502020204030204" pitchFamily="34" charset="0"/>
              <a:cs typeface="Calibri" panose="020F0502020204030204" pitchFamily="34" charset="0"/>
            </a:endParaRPr>
          </a:p>
          <a:p>
            <a:pPr marL="457200" lvl="0" indent="0" algn="l" rtl="0">
              <a:lnSpc>
                <a:spcPct val="90000"/>
              </a:lnSpc>
              <a:spcBef>
                <a:spcPts val="1700"/>
              </a:spcBef>
              <a:spcAft>
                <a:spcPts val="0"/>
              </a:spcAft>
              <a:buNone/>
            </a:pPr>
            <a:endParaRPr sz="1500" dirty="0">
              <a:solidFill>
                <a:srgbClr val="000000"/>
              </a:solidFill>
            </a:endParaRPr>
          </a:p>
          <a:p>
            <a:pPr marL="457200" lvl="0" indent="0" algn="l" rtl="0">
              <a:lnSpc>
                <a:spcPct val="90000"/>
              </a:lnSpc>
              <a:spcBef>
                <a:spcPts val="1700"/>
              </a:spcBef>
              <a:spcAft>
                <a:spcPts val="0"/>
              </a:spcAft>
              <a:buNone/>
            </a:pPr>
            <a:r>
              <a:rPr lang="en" sz="1500" dirty="0">
                <a:solidFill>
                  <a:srgbClr val="000000"/>
                </a:solidFill>
              </a:rPr>
              <a:t> </a:t>
            </a:r>
            <a:endParaRPr sz="1500" dirty="0"/>
          </a:p>
        </p:txBody>
      </p:sp>
      <p:pic>
        <p:nvPicPr>
          <p:cNvPr id="5" name="Google Shape;211;p36">
            <a:extLst>
              <a:ext uri="{FF2B5EF4-FFF2-40B4-BE49-F238E27FC236}">
                <a16:creationId xmlns:a16="http://schemas.microsoft.com/office/drawing/2014/main" id="{3A57936C-A006-4522-AE8A-CDFCAD467799}"/>
              </a:ext>
            </a:extLst>
          </p:cNvPr>
          <p:cNvPicPr preferRelativeResize="0"/>
          <p:nvPr/>
        </p:nvPicPr>
        <p:blipFill>
          <a:blip r:embed="rId2">
            <a:alphaModFix/>
          </a:blip>
          <a:stretch>
            <a:fillRect/>
          </a:stretch>
        </p:blipFill>
        <p:spPr>
          <a:xfrm>
            <a:off x="6096000" y="2108200"/>
            <a:ext cx="5059680" cy="3760788"/>
          </a:xfrm>
          <a:prstGeom prst="rect">
            <a:avLst/>
          </a:prstGeom>
          <a:noFill/>
          <a:ln>
            <a:noFill/>
          </a:ln>
        </p:spPr>
      </p:pic>
      <p:pic>
        <p:nvPicPr>
          <p:cNvPr id="6" name="Google Shape;331;p51">
            <a:extLst>
              <a:ext uri="{FF2B5EF4-FFF2-40B4-BE49-F238E27FC236}">
                <a16:creationId xmlns:a16="http://schemas.microsoft.com/office/drawing/2014/main" id="{83AE2FAF-1613-4EE4-937B-0FFDDF7D6CC2}"/>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18419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766E-857A-4DDA-800A-8334D91DFBE1}"/>
              </a:ext>
            </a:extLst>
          </p:cNvPr>
          <p:cNvSpPr>
            <a:spLocks noGrp="1"/>
          </p:cNvSpPr>
          <p:nvPr>
            <p:ph type="title"/>
          </p:nvPr>
        </p:nvSpPr>
        <p:spPr/>
        <p:txBody>
          <a:bodyPr/>
          <a:lstStyle/>
          <a:p>
            <a:r>
              <a:rPr lang="en" dirty="0"/>
              <a:t>Bivariate analysis </a:t>
            </a:r>
            <a:endParaRPr lang="en-IN" dirty="0"/>
          </a:p>
        </p:txBody>
      </p:sp>
      <p:sp>
        <p:nvSpPr>
          <p:cNvPr id="4" name="Google Shape;216;p37">
            <a:extLst>
              <a:ext uri="{FF2B5EF4-FFF2-40B4-BE49-F238E27FC236}">
                <a16:creationId xmlns:a16="http://schemas.microsoft.com/office/drawing/2014/main" id="{25B6B767-E201-4955-87C4-756D0BCAC02A}"/>
              </a:ext>
            </a:extLst>
          </p:cNvPr>
          <p:cNvSpPr txBox="1">
            <a:spLocks noGrp="1"/>
          </p:cNvSpPr>
          <p:nvPr>
            <p:ph idx="1"/>
          </p:nvPr>
        </p:nvSpPr>
        <p:spPr>
          <a:xfrm>
            <a:off x="1096963" y="2108200"/>
            <a:ext cx="10058400" cy="4193988"/>
          </a:xfrm>
          <a:prstGeom prst="rect">
            <a:avLst/>
          </a:prstGeom>
          <a:noFill/>
          <a:ln>
            <a:noFill/>
          </a:ln>
        </p:spPr>
        <p:txBody>
          <a:bodyPr spcFirstLastPara="1" wrap="square" lIns="68575" tIns="34275" rIns="68575" bIns="34275" anchor="t" anchorCtr="0">
            <a:normAutofit fontScale="92500"/>
          </a:bodyPr>
          <a:lstStyle/>
          <a:p>
            <a:pPr marL="215900" lvl="0" indent="-222250" algn="l" rtl="0">
              <a:lnSpc>
                <a:spcPct val="90000"/>
              </a:lnSpc>
              <a:spcBef>
                <a:spcPts val="1700"/>
              </a:spcBef>
              <a:spcAft>
                <a:spcPts val="0"/>
              </a:spcAft>
              <a:buClr>
                <a:srgbClr val="000000"/>
              </a:buClr>
              <a:buSzPts val="1500"/>
              <a:buFont typeface="Noto Sans Symbols"/>
              <a:buChar char="❑"/>
            </a:pPr>
            <a:r>
              <a:rPr lang="en" sz="1500" dirty="0">
                <a:solidFill>
                  <a:srgbClr val="000000"/>
                </a:solidFill>
                <a:latin typeface="Calibri" panose="020F0502020204030204" pitchFamily="34" charset="0"/>
                <a:cs typeface="Calibri" panose="020F0502020204030204" pitchFamily="34" charset="0"/>
              </a:rPr>
              <a:t>Bivariate analysis is one of the simplest form of statistical analysis.</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It involves the analysis of two features to determine the empirical relationship between them.</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It can be helpful in testing the simple hypothesis of relation. Below are the some columns where we have done bivariate analysis.</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Trip duration and day of the week.</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Trip duration and hours.</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Graphical location and duration.</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Distance and trip duration.</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Feature Engineering</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Correlation heatmap</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Model training and testing </a:t>
            </a:r>
            <a:endParaRPr sz="1500" dirty="0">
              <a:latin typeface="Calibri" panose="020F0502020204030204" pitchFamily="34" charset="0"/>
              <a:cs typeface="Calibri" panose="020F0502020204030204" pitchFamily="34" charset="0"/>
            </a:endParaRPr>
          </a:p>
        </p:txBody>
      </p:sp>
      <p:pic>
        <p:nvPicPr>
          <p:cNvPr id="5" name="Google Shape;331;p51">
            <a:extLst>
              <a:ext uri="{FF2B5EF4-FFF2-40B4-BE49-F238E27FC236}">
                <a16:creationId xmlns:a16="http://schemas.microsoft.com/office/drawing/2014/main" id="{E8730D09-3F48-4128-B2F1-E5F0D65CE17D}"/>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7109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01D-17DD-4E8F-B4F6-A379B09C39F1}"/>
              </a:ext>
            </a:extLst>
          </p:cNvPr>
          <p:cNvSpPr>
            <a:spLocks noGrp="1"/>
          </p:cNvSpPr>
          <p:nvPr>
            <p:ph type="title"/>
          </p:nvPr>
        </p:nvSpPr>
        <p:spPr/>
        <p:txBody>
          <a:bodyPr/>
          <a:lstStyle/>
          <a:p>
            <a:r>
              <a:rPr lang="en" dirty="0"/>
              <a:t>Trip duration vs pickup day</a:t>
            </a:r>
            <a:endParaRPr lang="en-IN" dirty="0"/>
          </a:p>
        </p:txBody>
      </p:sp>
      <p:pic>
        <p:nvPicPr>
          <p:cNvPr id="4" name="Google Shape;225;p38">
            <a:extLst>
              <a:ext uri="{FF2B5EF4-FFF2-40B4-BE49-F238E27FC236}">
                <a16:creationId xmlns:a16="http://schemas.microsoft.com/office/drawing/2014/main" id="{30FEC8C0-6667-4E7C-BB12-1CA929693BA9}"/>
              </a:ext>
            </a:extLst>
          </p:cNvPr>
          <p:cNvPicPr preferRelativeResize="0">
            <a:picLocks noGrp="1"/>
          </p:cNvPicPr>
          <p:nvPr>
            <p:ph idx="1"/>
          </p:nvPr>
        </p:nvPicPr>
        <p:blipFill>
          <a:blip r:embed="rId2">
            <a:alphaModFix/>
          </a:blip>
          <a:stretch>
            <a:fillRect/>
          </a:stretch>
        </p:blipFill>
        <p:spPr>
          <a:xfrm>
            <a:off x="1097280" y="2161989"/>
            <a:ext cx="4998720" cy="3760788"/>
          </a:xfrm>
          <a:prstGeom prst="rect">
            <a:avLst/>
          </a:prstGeom>
          <a:noFill/>
          <a:ln>
            <a:noFill/>
          </a:ln>
        </p:spPr>
      </p:pic>
      <p:pic>
        <p:nvPicPr>
          <p:cNvPr id="5" name="Google Shape;226;p38">
            <a:extLst>
              <a:ext uri="{FF2B5EF4-FFF2-40B4-BE49-F238E27FC236}">
                <a16:creationId xmlns:a16="http://schemas.microsoft.com/office/drawing/2014/main" id="{A5EF60BD-B020-44BB-BA84-12D76D3CF423}"/>
              </a:ext>
            </a:extLst>
          </p:cNvPr>
          <p:cNvPicPr preferRelativeResize="0"/>
          <p:nvPr/>
        </p:nvPicPr>
        <p:blipFill>
          <a:blip r:embed="rId3">
            <a:alphaModFix/>
          </a:blip>
          <a:stretch>
            <a:fillRect/>
          </a:stretch>
        </p:blipFill>
        <p:spPr>
          <a:xfrm>
            <a:off x="6096000" y="2071618"/>
            <a:ext cx="4998720" cy="3941529"/>
          </a:xfrm>
          <a:prstGeom prst="rect">
            <a:avLst/>
          </a:prstGeom>
          <a:noFill/>
          <a:ln>
            <a:noFill/>
          </a:ln>
        </p:spPr>
      </p:pic>
      <p:pic>
        <p:nvPicPr>
          <p:cNvPr id="6" name="Google Shape;331;p51">
            <a:extLst>
              <a:ext uri="{FF2B5EF4-FFF2-40B4-BE49-F238E27FC236}">
                <a16:creationId xmlns:a16="http://schemas.microsoft.com/office/drawing/2014/main" id="{04E93EF4-069F-4A6B-8DA3-DAF6E89E73D5}"/>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83533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E22A-43D5-4B3E-8BE8-D614F04CB346}"/>
              </a:ext>
            </a:extLst>
          </p:cNvPr>
          <p:cNvSpPr>
            <a:spLocks noGrp="1"/>
          </p:cNvSpPr>
          <p:nvPr>
            <p:ph type="title"/>
          </p:nvPr>
        </p:nvSpPr>
        <p:spPr/>
        <p:txBody>
          <a:bodyPr/>
          <a:lstStyle/>
          <a:p>
            <a:r>
              <a:rPr lang="en" dirty="0"/>
              <a:t>Trip duration vs pickup day</a:t>
            </a:r>
            <a:endParaRPr lang="en-IN" dirty="0"/>
          </a:p>
        </p:txBody>
      </p:sp>
      <p:sp>
        <p:nvSpPr>
          <p:cNvPr id="4" name="Google Shape;231;p39">
            <a:extLst>
              <a:ext uri="{FF2B5EF4-FFF2-40B4-BE49-F238E27FC236}">
                <a16:creationId xmlns:a16="http://schemas.microsoft.com/office/drawing/2014/main" id="{137F64EA-0C80-40CF-9492-6E79C6715FE4}"/>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fontScale="77500" lnSpcReduction="20000"/>
          </a:bodyPr>
          <a:lstStyle/>
          <a:p>
            <a:pPr marL="215900" lvl="0" indent="-222250" algn="l" rtl="0">
              <a:lnSpc>
                <a:spcPct val="90000"/>
              </a:lnSpc>
              <a:spcBef>
                <a:spcPts val="1700"/>
              </a:spcBef>
              <a:spcAft>
                <a:spcPts val="0"/>
              </a:spcAft>
              <a:buClr>
                <a:srgbClr val="000000"/>
              </a:buClr>
              <a:buSzPts val="1500"/>
              <a:buFont typeface="Noto Sans Symbols"/>
              <a:buChar char="❑"/>
            </a:pPr>
            <a:r>
              <a:rPr lang="en" sz="2400" dirty="0">
                <a:solidFill>
                  <a:srgbClr val="000000"/>
                </a:solidFill>
                <a:latin typeface="Calibri" panose="020F0502020204030204" pitchFamily="34" charset="0"/>
                <a:cs typeface="Calibri" panose="020F0502020204030204" pitchFamily="34" charset="0"/>
              </a:rPr>
              <a:t>This graph denote the average estimate of a trip for each day of the week.</a:t>
            </a:r>
            <a:endParaRPr sz="24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2400" dirty="0">
                <a:solidFill>
                  <a:srgbClr val="000000"/>
                </a:solidFill>
                <a:latin typeface="Calibri" panose="020F0502020204030204" pitchFamily="34" charset="0"/>
                <a:cs typeface="Calibri" panose="020F0502020204030204" pitchFamily="34" charset="0"/>
              </a:rPr>
              <a:t>The error bars provides some indication of the uncertainty around that estimate.</a:t>
            </a:r>
            <a:endParaRPr sz="24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2400" dirty="0">
                <a:solidFill>
                  <a:srgbClr val="000000"/>
                </a:solidFill>
                <a:latin typeface="Calibri" panose="020F0502020204030204" pitchFamily="34" charset="0"/>
                <a:cs typeface="Calibri" panose="020F0502020204030204" pitchFamily="34" charset="0"/>
              </a:rPr>
              <a:t>Thus the highest average time taken to complete the trip is on Thursday, while Saturday and Sunday takes the least time.</a:t>
            </a:r>
            <a:endParaRPr sz="24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2400" dirty="0">
                <a:solidFill>
                  <a:srgbClr val="000000"/>
                </a:solidFill>
                <a:latin typeface="Calibri" panose="020F0502020204030204" pitchFamily="34" charset="0"/>
                <a:cs typeface="Calibri" panose="020F0502020204030204" pitchFamily="34" charset="0"/>
              </a:rPr>
              <a:t>We must also take the consideration of the percentage of short, Medium and long trips taken on each day.</a:t>
            </a:r>
            <a:endParaRPr sz="2400" dirty="0">
              <a:solidFill>
                <a:srgbClr val="000000"/>
              </a:solidFill>
              <a:latin typeface="Calibri" panose="020F0502020204030204" pitchFamily="34" charset="0"/>
              <a:cs typeface="Calibri" panose="020F0502020204030204" pitchFamily="34" charset="0"/>
            </a:endParaRPr>
          </a:p>
          <a:p>
            <a:pPr marL="457200" lvl="0" indent="0" algn="l" rtl="0">
              <a:lnSpc>
                <a:spcPct val="90000"/>
              </a:lnSpc>
              <a:spcBef>
                <a:spcPts val="1700"/>
              </a:spcBef>
              <a:spcAft>
                <a:spcPts val="0"/>
              </a:spcAft>
              <a:buNone/>
            </a:pPr>
            <a:endParaRPr sz="1500" dirty="0">
              <a:solidFill>
                <a:srgbClr val="000000"/>
              </a:solidFill>
            </a:endParaRPr>
          </a:p>
          <a:p>
            <a:pPr marL="457200" lvl="0" indent="0" algn="l" rtl="0">
              <a:lnSpc>
                <a:spcPct val="90000"/>
              </a:lnSpc>
              <a:spcBef>
                <a:spcPts val="1700"/>
              </a:spcBef>
              <a:spcAft>
                <a:spcPts val="0"/>
              </a:spcAft>
              <a:buNone/>
            </a:pPr>
            <a:r>
              <a:rPr lang="en" sz="1500" dirty="0">
                <a:solidFill>
                  <a:srgbClr val="000000"/>
                </a:solidFill>
              </a:rPr>
              <a:t> </a:t>
            </a:r>
            <a:endParaRPr sz="1500" dirty="0"/>
          </a:p>
        </p:txBody>
      </p:sp>
      <p:pic>
        <p:nvPicPr>
          <p:cNvPr id="5" name="Google Shape;234;p39">
            <a:extLst>
              <a:ext uri="{FF2B5EF4-FFF2-40B4-BE49-F238E27FC236}">
                <a16:creationId xmlns:a16="http://schemas.microsoft.com/office/drawing/2014/main" id="{14C25393-B7B8-49F5-B734-756EBE35865E}"/>
              </a:ext>
            </a:extLst>
          </p:cNvPr>
          <p:cNvPicPr preferRelativeResize="0"/>
          <p:nvPr/>
        </p:nvPicPr>
        <p:blipFill>
          <a:blip r:embed="rId2">
            <a:alphaModFix/>
          </a:blip>
          <a:stretch>
            <a:fillRect/>
          </a:stretch>
        </p:blipFill>
        <p:spPr>
          <a:xfrm>
            <a:off x="6096000" y="2108200"/>
            <a:ext cx="5059680" cy="3760788"/>
          </a:xfrm>
          <a:prstGeom prst="rect">
            <a:avLst/>
          </a:prstGeom>
          <a:noFill/>
          <a:ln>
            <a:noFill/>
          </a:ln>
        </p:spPr>
      </p:pic>
      <p:pic>
        <p:nvPicPr>
          <p:cNvPr id="6" name="Google Shape;331;p51">
            <a:extLst>
              <a:ext uri="{FF2B5EF4-FFF2-40B4-BE49-F238E27FC236}">
                <a16:creationId xmlns:a16="http://schemas.microsoft.com/office/drawing/2014/main" id="{F6B281CF-E20E-4FEB-AF0C-49C01C9BFD86}"/>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97969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B4C0-2EF9-415B-833C-F4CD93F0A05C}"/>
              </a:ext>
            </a:extLst>
          </p:cNvPr>
          <p:cNvSpPr>
            <a:spLocks noGrp="1"/>
          </p:cNvSpPr>
          <p:nvPr>
            <p:ph type="title"/>
          </p:nvPr>
        </p:nvSpPr>
        <p:spPr/>
        <p:txBody>
          <a:bodyPr/>
          <a:lstStyle/>
          <a:p>
            <a:r>
              <a:rPr lang="en" dirty="0"/>
              <a:t>Trip duration vs pickup day</a:t>
            </a:r>
            <a:endParaRPr lang="en-IN" dirty="0"/>
          </a:p>
        </p:txBody>
      </p:sp>
      <p:sp>
        <p:nvSpPr>
          <p:cNvPr id="4" name="Google Shape;239;p40">
            <a:extLst>
              <a:ext uri="{FF2B5EF4-FFF2-40B4-BE49-F238E27FC236}">
                <a16:creationId xmlns:a16="http://schemas.microsoft.com/office/drawing/2014/main" id="{28B62327-7E5C-4A9F-B591-6F1E615A6834}"/>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fontScale="92500" lnSpcReduction="10000"/>
          </a:bodyPr>
          <a:lstStyle/>
          <a:p>
            <a:pPr marL="215900" lvl="0" indent="-222250" algn="l" rtl="0">
              <a:lnSpc>
                <a:spcPct val="90000"/>
              </a:lnSpc>
              <a:spcBef>
                <a:spcPts val="1700"/>
              </a:spcBef>
              <a:spcAft>
                <a:spcPts val="0"/>
              </a:spcAft>
              <a:buClr>
                <a:srgbClr val="000000"/>
              </a:buClr>
              <a:buSzPts val="1500"/>
              <a:buChar char="❑"/>
            </a:pPr>
            <a:r>
              <a:rPr lang="en" dirty="0">
                <a:solidFill>
                  <a:srgbClr val="000000"/>
                </a:solidFill>
                <a:latin typeface="Calibri" panose="020F0502020204030204" pitchFamily="34" charset="0"/>
                <a:cs typeface="Calibri" panose="020F0502020204030204" pitchFamily="34" charset="0"/>
              </a:rPr>
              <a:t>The graph shows a percentage distribution of the trips of different duration within each day of the week.</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dirty="0">
                <a:solidFill>
                  <a:srgbClr val="000000"/>
                </a:solidFill>
                <a:latin typeface="Calibri" panose="020F0502020204030204" pitchFamily="34" charset="0"/>
                <a:cs typeface="Calibri" panose="020F0502020204030204" pitchFamily="34" charset="0"/>
              </a:rPr>
              <a:t>This does not give much insights as the number of trips within 0–5 hours range is much larger for all the days,</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dirty="0">
                <a:solidFill>
                  <a:srgbClr val="000000"/>
                </a:solidFill>
                <a:latin typeface="Calibri" panose="020F0502020204030204" pitchFamily="34" charset="0"/>
                <a:cs typeface="Calibri" panose="020F0502020204030204" pitchFamily="34" charset="0"/>
              </a:rPr>
              <a:t>Let.s look at the percentage of only longer trips (with duration time &gt; 5 hours)</a:t>
            </a:r>
            <a:endParaRPr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endParaRPr sz="1500" dirty="0">
              <a:solidFill>
                <a:srgbClr val="000000"/>
              </a:solidFill>
            </a:endParaRPr>
          </a:p>
          <a:p>
            <a:pPr marL="457200" lvl="0" indent="0" algn="l" rtl="0">
              <a:lnSpc>
                <a:spcPct val="90000"/>
              </a:lnSpc>
              <a:spcBef>
                <a:spcPts val="1700"/>
              </a:spcBef>
              <a:spcAft>
                <a:spcPts val="0"/>
              </a:spcAft>
              <a:buNone/>
            </a:pPr>
            <a:endParaRPr sz="1500" dirty="0">
              <a:solidFill>
                <a:srgbClr val="000000"/>
              </a:solidFill>
            </a:endParaRPr>
          </a:p>
          <a:p>
            <a:pPr marL="457200" lvl="0" indent="0" algn="l" rtl="0">
              <a:lnSpc>
                <a:spcPct val="90000"/>
              </a:lnSpc>
              <a:spcBef>
                <a:spcPts val="1700"/>
              </a:spcBef>
              <a:spcAft>
                <a:spcPts val="0"/>
              </a:spcAft>
              <a:buNone/>
            </a:pPr>
            <a:r>
              <a:rPr lang="en" sz="1500" dirty="0">
                <a:solidFill>
                  <a:srgbClr val="000000"/>
                </a:solidFill>
              </a:rPr>
              <a:t> </a:t>
            </a:r>
            <a:endParaRPr sz="1500" dirty="0"/>
          </a:p>
        </p:txBody>
      </p:sp>
      <p:pic>
        <p:nvPicPr>
          <p:cNvPr id="5" name="Google Shape;242;p40">
            <a:extLst>
              <a:ext uri="{FF2B5EF4-FFF2-40B4-BE49-F238E27FC236}">
                <a16:creationId xmlns:a16="http://schemas.microsoft.com/office/drawing/2014/main" id="{70CD2729-CB9E-4E13-8A7A-22E79BDF232B}"/>
              </a:ext>
            </a:extLst>
          </p:cNvPr>
          <p:cNvPicPr preferRelativeResize="0"/>
          <p:nvPr/>
        </p:nvPicPr>
        <p:blipFill>
          <a:blip r:embed="rId2">
            <a:alphaModFix/>
          </a:blip>
          <a:stretch>
            <a:fillRect/>
          </a:stretch>
        </p:blipFill>
        <p:spPr>
          <a:xfrm>
            <a:off x="6126479" y="2108200"/>
            <a:ext cx="4968557" cy="3760788"/>
          </a:xfrm>
          <a:prstGeom prst="rect">
            <a:avLst/>
          </a:prstGeom>
          <a:noFill/>
          <a:ln>
            <a:noFill/>
          </a:ln>
        </p:spPr>
      </p:pic>
      <p:pic>
        <p:nvPicPr>
          <p:cNvPr id="6" name="Google Shape;331;p51">
            <a:extLst>
              <a:ext uri="{FF2B5EF4-FFF2-40B4-BE49-F238E27FC236}">
                <a16:creationId xmlns:a16="http://schemas.microsoft.com/office/drawing/2014/main" id="{1CBC30A0-AAAE-4979-88A2-D94186E13CB4}"/>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4087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cs typeface="Arial" panose="020B0604020202020204" pitchFamily="34" charset="0"/>
              </a:rPr>
              <a:t>Introduction</a:t>
            </a:r>
            <a:endParaRPr lang="en-US" dirty="0"/>
          </a:p>
        </p:txBody>
      </p:sp>
      <p:sp>
        <p:nvSpPr>
          <p:cNvPr id="5" name="Content Placeholder 4">
            <a:extLst>
              <a:ext uri="{FF2B5EF4-FFF2-40B4-BE49-F238E27FC236}">
                <a16:creationId xmlns:a16="http://schemas.microsoft.com/office/drawing/2014/main" id="{94FC6C75-340E-40F4-A65C-267A1921354C}"/>
              </a:ext>
            </a:extLst>
          </p:cNvPr>
          <p:cNvSpPr>
            <a:spLocks noGrp="1"/>
          </p:cNvSpPr>
          <p:nvPr>
            <p:ph idx="1"/>
          </p:nvPr>
        </p:nvSpPr>
        <p:spPr/>
        <p:txBody>
          <a:bodyPr>
            <a:normAutofit lnSpcReduction="10000"/>
          </a:bodyPr>
          <a:lstStyle/>
          <a:p>
            <a:pPr marL="254000" lvl="0" indent="-247650" algn="l" rtl="0">
              <a:lnSpc>
                <a:spcPct val="90000"/>
              </a:lnSpc>
              <a:spcBef>
                <a:spcPts val="0"/>
              </a:spcBef>
              <a:spcAft>
                <a:spcPts val="0"/>
              </a:spcAft>
              <a:buClr>
                <a:srgbClr val="000000"/>
              </a:buClr>
              <a:buSzPts val="1500"/>
              <a:buFont typeface="Noto Sans Symbols"/>
              <a:buChar char="❑"/>
            </a:pPr>
            <a:r>
              <a:rPr lang="en-US" sz="2000" i="0" dirty="0">
                <a:solidFill>
                  <a:srgbClr val="000000"/>
                </a:solidFill>
                <a:latin typeface="Calibri" panose="020F0502020204030204" pitchFamily="34" charset="0"/>
                <a:ea typeface="Quattrocento Sans"/>
                <a:cs typeface="Calibri" panose="020F0502020204030204" pitchFamily="34" charset="0"/>
                <a:sym typeface="Quattrocento Sans"/>
              </a:rPr>
              <a:t>Th</a:t>
            </a:r>
            <a:r>
              <a:rPr lang="en-US" sz="2000" dirty="0">
                <a:solidFill>
                  <a:srgbClr val="000000"/>
                </a:solidFill>
                <a:latin typeface="Calibri" panose="020F0502020204030204" pitchFamily="34" charset="0"/>
                <a:cs typeface="Calibri" panose="020F0502020204030204" pitchFamily="34" charset="0"/>
              </a:rPr>
              <a:t>is dataset is about the predicting the duration of the any trip in the New York city.</a:t>
            </a:r>
          </a:p>
          <a:p>
            <a:pPr marL="457200" lvl="0" indent="0" algn="l" rtl="0">
              <a:lnSpc>
                <a:spcPct val="90000"/>
              </a:lnSpc>
              <a:spcBef>
                <a:spcPts val="0"/>
              </a:spcBef>
              <a:spcAft>
                <a:spcPts val="0"/>
              </a:spcAft>
              <a:buNone/>
            </a:pPr>
            <a:endParaRPr lang="en-US" sz="2000" dirty="0">
              <a:solidFill>
                <a:srgbClr val="000000"/>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Clr>
                <a:srgbClr val="000000"/>
              </a:buClr>
              <a:buSzPts val="1500"/>
              <a:buChar char="❑"/>
            </a:pPr>
            <a:r>
              <a:rPr lang="en-US" sz="2000" dirty="0">
                <a:solidFill>
                  <a:srgbClr val="000000"/>
                </a:solidFill>
                <a:latin typeface="Calibri" panose="020F0502020204030204" pitchFamily="34" charset="0"/>
                <a:cs typeface="Calibri" panose="020F0502020204030204" pitchFamily="34" charset="0"/>
              </a:rPr>
              <a:t>In modern times there is a huge challenge of automation and it is very important to understand the data about any taxi very thoroughly.</a:t>
            </a:r>
          </a:p>
          <a:p>
            <a:pPr marL="457200" lvl="0" indent="0" algn="l" rtl="0">
              <a:lnSpc>
                <a:spcPct val="90000"/>
              </a:lnSpc>
              <a:spcBef>
                <a:spcPts val="0"/>
              </a:spcBef>
              <a:spcAft>
                <a:spcPts val="0"/>
              </a:spcAft>
              <a:buNone/>
            </a:pPr>
            <a:endParaRPr lang="en-US" sz="2000" dirty="0">
              <a:solidFill>
                <a:srgbClr val="000000"/>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Clr>
                <a:srgbClr val="000000"/>
              </a:buClr>
              <a:buSzPts val="1500"/>
              <a:buChar char="❑"/>
            </a:pPr>
            <a:r>
              <a:rPr lang="en-US" sz="2000" dirty="0">
                <a:solidFill>
                  <a:srgbClr val="000000"/>
                </a:solidFill>
                <a:latin typeface="Calibri" panose="020F0502020204030204" pitchFamily="34" charset="0"/>
                <a:cs typeface="Calibri" panose="020F0502020204030204" pitchFamily="34" charset="0"/>
              </a:rPr>
              <a:t>Like even in India we have various taxi booking applications and it is very important for the distributor to understand that when the taxi would be free for the next ride.</a:t>
            </a:r>
          </a:p>
          <a:p>
            <a:pPr marL="457200" lvl="0" indent="0" algn="l" rtl="0">
              <a:lnSpc>
                <a:spcPct val="90000"/>
              </a:lnSpc>
              <a:spcBef>
                <a:spcPts val="0"/>
              </a:spcBef>
              <a:spcAft>
                <a:spcPts val="0"/>
              </a:spcAft>
              <a:buNone/>
            </a:pPr>
            <a:endParaRPr lang="en-US" sz="2000" dirty="0">
              <a:solidFill>
                <a:srgbClr val="000000"/>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Clr>
                <a:srgbClr val="000000"/>
              </a:buClr>
              <a:buSzPts val="1500"/>
              <a:buChar char="❑"/>
            </a:pPr>
            <a:r>
              <a:rPr lang="en-US" sz="2000" dirty="0">
                <a:solidFill>
                  <a:srgbClr val="000000"/>
                </a:solidFill>
                <a:latin typeface="Calibri" panose="020F0502020204030204" pitchFamily="34" charset="0"/>
                <a:cs typeface="Calibri" panose="020F0502020204030204" pitchFamily="34" charset="0"/>
              </a:rPr>
              <a:t>We can have many challenges across the data or the real life to understand the data and implement it with the domain knowledge.</a:t>
            </a:r>
          </a:p>
          <a:p>
            <a:pPr marL="457200" lvl="0" indent="0" algn="l" rtl="0">
              <a:lnSpc>
                <a:spcPct val="90000"/>
              </a:lnSpc>
              <a:spcBef>
                <a:spcPts val="0"/>
              </a:spcBef>
              <a:spcAft>
                <a:spcPts val="0"/>
              </a:spcAft>
              <a:buNone/>
            </a:pPr>
            <a:endParaRPr lang="en-US" sz="2000" dirty="0">
              <a:solidFill>
                <a:srgbClr val="000000"/>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Clr>
                <a:srgbClr val="000000"/>
              </a:buClr>
              <a:buSzPts val="1500"/>
              <a:buChar char="❑"/>
            </a:pPr>
            <a:r>
              <a:rPr lang="en-US" sz="2000" dirty="0">
                <a:solidFill>
                  <a:srgbClr val="000000"/>
                </a:solidFill>
                <a:latin typeface="Calibri" panose="020F0502020204030204" pitchFamily="34" charset="0"/>
                <a:cs typeface="Calibri" panose="020F0502020204030204" pitchFamily="34" charset="0"/>
              </a:rPr>
              <a:t>Meanwhile we shall try to optimize our model so far by doing some feature engineering across the data.</a:t>
            </a:r>
          </a:p>
          <a:p>
            <a:pPr marL="457200" lvl="0" indent="0" algn="l" rtl="0">
              <a:lnSpc>
                <a:spcPct val="90000"/>
              </a:lnSpc>
              <a:spcBef>
                <a:spcPts val="0"/>
              </a:spcBef>
              <a:spcAft>
                <a:spcPts val="0"/>
              </a:spcAft>
              <a:buNone/>
            </a:pPr>
            <a:endParaRPr lang="en-US" sz="2000" dirty="0">
              <a:solidFill>
                <a:srgbClr val="000000"/>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Clr>
                <a:srgbClr val="000000"/>
              </a:buClr>
              <a:buSzPts val="1500"/>
              <a:buChar char="❑"/>
            </a:pPr>
            <a:r>
              <a:rPr lang="en-US" sz="2000" dirty="0">
                <a:solidFill>
                  <a:srgbClr val="000000"/>
                </a:solidFill>
                <a:latin typeface="Calibri" panose="020F0502020204030204" pitchFamily="34" charset="0"/>
                <a:cs typeface="Calibri" panose="020F0502020204030204" pitchFamily="34" charset="0"/>
              </a:rPr>
              <a:t>With this let’s get to the problem statement .</a:t>
            </a:r>
          </a:p>
          <a:p>
            <a:endParaRPr lang="en-IN" dirty="0"/>
          </a:p>
        </p:txBody>
      </p:sp>
      <p:pic>
        <p:nvPicPr>
          <p:cNvPr id="4" name="Google Shape;331;p51">
            <a:extLst>
              <a:ext uri="{FF2B5EF4-FFF2-40B4-BE49-F238E27FC236}">
                <a16:creationId xmlns:a16="http://schemas.microsoft.com/office/drawing/2014/main" id="{C82C2619-F0E5-48E3-9EEB-8273A7B27FEA}"/>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211F-41BF-442C-9EE0-987B382D1751}"/>
              </a:ext>
            </a:extLst>
          </p:cNvPr>
          <p:cNvSpPr>
            <a:spLocks noGrp="1"/>
          </p:cNvSpPr>
          <p:nvPr>
            <p:ph type="title"/>
          </p:nvPr>
        </p:nvSpPr>
        <p:spPr/>
        <p:txBody>
          <a:bodyPr/>
          <a:lstStyle/>
          <a:p>
            <a:r>
              <a:rPr lang="en" dirty="0"/>
              <a:t>Trip duration vs pickup hour</a:t>
            </a:r>
            <a:endParaRPr lang="en-IN" dirty="0"/>
          </a:p>
        </p:txBody>
      </p:sp>
      <p:pic>
        <p:nvPicPr>
          <p:cNvPr id="4" name="Google Shape;249;p41">
            <a:extLst>
              <a:ext uri="{FF2B5EF4-FFF2-40B4-BE49-F238E27FC236}">
                <a16:creationId xmlns:a16="http://schemas.microsoft.com/office/drawing/2014/main" id="{15758D57-2CD1-4DF4-AE55-548354A104E7}"/>
              </a:ext>
            </a:extLst>
          </p:cNvPr>
          <p:cNvPicPr preferRelativeResize="0">
            <a:picLocks noGrp="1"/>
          </p:cNvPicPr>
          <p:nvPr>
            <p:ph idx="1"/>
          </p:nvPr>
        </p:nvPicPr>
        <p:blipFill>
          <a:blip r:embed="rId2">
            <a:alphaModFix/>
          </a:blip>
          <a:stretch>
            <a:fillRect/>
          </a:stretch>
        </p:blipFill>
        <p:spPr>
          <a:xfrm>
            <a:off x="1366222" y="2079391"/>
            <a:ext cx="4998720" cy="3335292"/>
          </a:xfrm>
          <a:prstGeom prst="rect">
            <a:avLst/>
          </a:prstGeom>
          <a:noFill/>
          <a:ln>
            <a:noFill/>
          </a:ln>
        </p:spPr>
      </p:pic>
      <p:pic>
        <p:nvPicPr>
          <p:cNvPr id="5" name="Google Shape;250;p41">
            <a:extLst>
              <a:ext uri="{FF2B5EF4-FFF2-40B4-BE49-F238E27FC236}">
                <a16:creationId xmlns:a16="http://schemas.microsoft.com/office/drawing/2014/main" id="{7AA7C828-BA18-4428-A84B-F1DDFECDCD33}"/>
              </a:ext>
            </a:extLst>
          </p:cNvPr>
          <p:cNvPicPr preferRelativeResize="0"/>
          <p:nvPr/>
        </p:nvPicPr>
        <p:blipFill>
          <a:blip r:embed="rId3">
            <a:alphaModFix/>
          </a:blip>
          <a:stretch>
            <a:fillRect/>
          </a:stretch>
        </p:blipFill>
        <p:spPr>
          <a:xfrm>
            <a:off x="6095999" y="2079390"/>
            <a:ext cx="4998720" cy="3421231"/>
          </a:xfrm>
          <a:prstGeom prst="rect">
            <a:avLst/>
          </a:prstGeom>
          <a:noFill/>
          <a:ln>
            <a:noFill/>
          </a:ln>
        </p:spPr>
      </p:pic>
      <p:sp>
        <p:nvSpPr>
          <p:cNvPr id="6" name="Google Shape;251;p41">
            <a:extLst>
              <a:ext uri="{FF2B5EF4-FFF2-40B4-BE49-F238E27FC236}">
                <a16:creationId xmlns:a16="http://schemas.microsoft.com/office/drawing/2014/main" id="{B79ABCB3-DA65-49EB-BB6A-F99FAB0379DC}"/>
              </a:ext>
            </a:extLst>
          </p:cNvPr>
          <p:cNvSpPr txBox="1"/>
          <p:nvPr/>
        </p:nvSpPr>
        <p:spPr>
          <a:xfrm>
            <a:off x="1366222" y="5500621"/>
            <a:ext cx="9789458" cy="73863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Quattrocento Sans"/>
              <a:buChar char="❏"/>
            </a:pPr>
            <a:r>
              <a:rPr lang="en" dirty="0">
                <a:latin typeface="Calibri" panose="020F0502020204030204" pitchFamily="34" charset="0"/>
                <a:ea typeface="Quattrocento Sans"/>
                <a:cs typeface="Calibri" panose="020F0502020204030204" pitchFamily="34" charset="0"/>
                <a:sym typeface="Quattrocento Sans"/>
              </a:rPr>
              <a:t>The highest average time taken to complete a trip are for trips started in midday(between 14 and 17 hours) and the least are the ones taken in the early morning(between 6–7 hours)</a:t>
            </a:r>
            <a:endParaRPr dirty="0">
              <a:latin typeface="Calibri" panose="020F0502020204030204" pitchFamily="34" charset="0"/>
              <a:ea typeface="Quattrocento Sans"/>
              <a:cs typeface="Calibri" panose="020F0502020204030204" pitchFamily="34" charset="0"/>
              <a:sym typeface="Quattrocento Sans"/>
            </a:endParaRPr>
          </a:p>
        </p:txBody>
      </p:sp>
      <p:pic>
        <p:nvPicPr>
          <p:cNvPr id="7" name="Google Shape;331;p51">
            <a:extLst>
              <a:ext uri="{FF2B5EF4-FFF2-40B4-BE49-F238E27FC236}">
                <a16:creationId xmlns:a16="http://schemas.microsoft.com/office/drawing/2014/main" id="{8472953D-ECDA-4A7D-BC51-44AB82E1D3CD}"/>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67156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8C9D-F6F7-4E89-A388-031F01BF9CE6}"/>
              </a:ext>
            </a:extLst>
          </p:cNvPr>
          <p:cNvSpPr>
            <a:spLocks noGrp="1"/>
          </p:cNvSpPr>
          <p:nvPr>
            <p:ph type="title"/>
          </p:nvPr>
        </p:nvSpPr>
        <p:spPr/>
        <p:txBody>
          <a:bodyPr/>
          <a:lstStyle/>
          <a:p>
            <a:r>
              <a:rPr lang="en" dirty="0"/>
              <a:t>Geographical Location and duration</a:t>
            </a:r>
            <a:endParaRPr lang="en-IN" dirty="0"/>
          </a:p>
        </p:txBody>
      </p:sp>
      <p:pic>
        <p:nvPicPr>
          <p:cNvPr id="4" name="Google Shape;258;p42">
            <a:extLst>
              <a:ext uri="{FF2B5EF4-FFF2-40B4-BE49-F238E27FC236}">
                <a16:creationId xmlns:a16="http://schemas.microsoft.com/office/drawing/2014/main" id="{E6B81228-EA44-47F8-9787-AD12D174BE04}"/>
              </a:ext>
            </a:extLst>
          </p:cNvPr>
          <p:cNvPicPr preferRelativeResize="0">
            <a:picLocks noGrp="1"/>
          </p:cNvPicPr>
          <p:nvPr>
            <p:ph idx="1"/>
          </p:nvPr>
        </p:nvPicPr>
        <p:blipFill rotWithShape="1">
          <a:blip r:embed="rId2">
            <a:alphaModFix/>
          </a:blip>
          <a:srcRect b="80000"/>
          <a:stretch/>
        </p:blipFill>
        <p:spPr>
          <a:xfrm>
            <a:off x="1097280" y="2204674"/>
            <a:ext cx="4998720" cy="3442335"/>
          </a:xfrm>
          <a:prstGeom prst="rect">
            <a:avLst/>
          </a:prstGeom>
          <a:noFill/>
          <a:ln>
            <a:noFill/>
          </a:ln>
        </p:spPr>
      </p:pic>
      <p:pic>
        <p:nvPicPr>
          <p:cNvPr id="5" name="Google Shape;259;p42">
            <a:extLst>
              <a:ext uri="{FF2B5EF4-FFF2-40B4-BE49-F238E27FC236}">
                <a16:creationId xmlns:a16="http://schemas.microsoft.com/office/drawing/2014/main" id="{11E26E69-6AD2-4C94-8B47-2691867E2FBD}"/>
              </a:ext>
            </a:extLst>
          </p:cNvPr>
          <p:cNvPicPr preferRelativeResize="0"/>
          <p:nvPr/>
        </p:nvPicPr>
        <p:blipFill rotWithShape="1">
          <a:blip r:embed="rId2">
            <a:alphaModFix/>
          </a:blip>
          <a:srcRect t="19538" b="60670"/>
          <a:stretch/>
        </p:blipFill>
        <p:spPr>
          <a:xfrm>
            <a:off x="6126480" y="2204674"/>
            <a:ext cx="4233625" cy="3442335"/>
          </a:xfrm>
          <a:prstGeom prst="rect">
            <a:avLst/>
          </a:prstGeom>
          <a:noFill/>
          <a:ln>
            <a:noFill/>
          </a:ln>
        </p:spPr>
      </p:pic>
      <p:pic>
        <p:nvPicPr>
          <p:cNvPr id="6" name="Google Shape;260;p42">
            <a:extLst>
              <a:ext uri="{FF2B5EF4-FFF2-40B4-BE49-F238E27FC236}">
                <a16:creationId xmlns:a16="http://schemas.microsoft.com/office/drawing/2014/main" id="{A2249B6A-79F3-46A3-8B84-41F37FD3D374}"/>
              </a:ext>
            </a:extLst>
          </p:cNvPr>
          <p:cNvPicPr preferRelativeResize="0"/>
          <p:nvPr/>
        </p:nvPicPr>
        <p:blipFill>
          <a:blip r:embed="rId3">
            <a:alphaModFix/>
          </a:blip>
          <a:stretch>
            <a:fillRect/>
          </a:stretch>
        </p:blipFill>
        <p:spPr>
          <a:xfrm>
            <a:off x="9869567" y="2204674"/>
            <a:ext cx="981075" cy="1000125"/>
          </a:xfrm>
          <a:prstGeom prst="rect">
            <a:avLst/>
          </a:prstGeom>
          <a:noFill/>
          <a:ln>
            <a:noFill/>
          </a:ln>
        </p:spPr>
      </p:pic>
      <p:pic>
        <p:nvPicPr>
          <p:cNvPr id="7" name="Google Shape;331;p51">
            <a:extLst>
              <a:ext uri="{FF2B5EF4-FFF2-40B4-BE49-F238E27FC236}">
                <a16:creationId xmlns:a16="http://schemas.microsoft.com/office/drawing/2014/main" id="{6ECF5051-AF6A-4B32-966D-EEBDBBF440CD}"/>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538025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24FB-326E-47B0-811E-089D5177D5C0}"/>
              </a:ext>
            </a:extLst>
          </p:cNvPr>
          <p:cNvSpPr>
            <a:spLocks noGrp="1"/>
          </p:cNvSpPr>
          <p:nvPr>
            <p:ph type="title"/>
          </p:nvPr>
        </p:nvSpPr>
        <p:spPr/>
        <p:txBody>
          <a:bodyPr/>
          <a:lstStyle/>
          <a:p>
            <a:r>
              <a:rPr lang="en" dirty="0"/>
              <a:t>Geographical Location and duration</a:t>
            </a:r>
            <a:endParaRPr lang="en-IN" dirty="0"/>
          </a:p>
        </p:txBody>
      </p:sp>
      <p:pic>
        <p:nvPicPr>
          <p:cNvPr id="4" name="Google Shape;267;p43">
            <a:extLst>
              <a:ext uri="{FF2B5EF4-FFF2-40B4-BE49-F238E27FC236}">
                <a16:creationId xmlns:a16="http://schemas.microsoft.com/office/drawing/2014/main" id="{828D3018-7B54-4D70-8E22-E9899CC26D6C}"/>
              </a:ext>
            </a:extLst>
          </p:cNvPr>
          <p:cNvPicPr preferRelativeResize="0">
            <a:picLocks noGrp="1"/>
          </p:cNvPicPr>
          <p:nvPr>
            <p:ph idx="1"/>
          </p:nvPr>
        </p:nvPicPr>
        <p:blipFill rotWithShape="1">
          <a:blip r:embed="rId2">
            <a:alphaModFix/>
          </a:blip>
          <a:srcRect t="39499" b="40667"/>
          <a:stretch/>
        </p:blipFill>
        <p:spPr>
          <a:xfrm>
            <a:off x="1097280" y="2147240"/>
            <a:ext cx="4864250" cy="3643959"/>
          </a:xfrm>
          <a:prstGeom prst="rect">
            <a:avLst/>
          </a:prstGeom>
          <a:noFill/>
          <a:ln>
            <a:noFill/>
          </a:ln>
        </p:spPr>
      </p:pic>
      <p:pic>
        <p:nvPicPr>
          <p:cNvPr id="5" name="Google Shape;268;p43">
            <a:extLst>
              <a:ext uri="{FF2B5EF4-FFF2-40B4-BE49-F238E27FC236}">
                <a16:creationId xmlns:a16="http://schemas.microsoft.com/office/drawing/2014/main" id="{D733D478-D753-4244-9308-2D0BE25EF16C}"/>
              </a:ext>
            </a:extLst>
          </p:cNvPr>
          <p:cNvPicPr preferRelativeResize="0"/>
          <p:nvPr/>
        </p:nvPicPr>
        <p:blipFill rotWithShape="1">
          <a:blip r:embed="rId2">
            <a:alphaModFix/>
          </a:blip>
          <a:srcRect t="59120" b="20880"/>
          <a:stretch/>
        </p:blipFill>
        <p:spPr>
          <a:xfrm>
            <a:off x="6230470" y="2147240"/>
            <a:ext cx="4925209" cy="3643959"/>
          </a:xfrm>
          <a:prstGeom prst="rect">
            <a:avLst/>
          </a:prstGeom>
          <a:noFill/>
          <a:ln>
            <a:noFill/>
          </a:ln>
        </p:spPr>
      </p:pic>
      <p:pic>
        <p:nvPicPr>
          <p:cNvPr id="6" name="Google Shape;331;p51">
            <a:extLst>
              <a:ext uri="{FF2B5EF4-FFF2-40B4-BE49-F238E27FC236}">
                <a16:creationId xmlns:a16="http://schemas.microsoft.com/office/drawing/2014/main" id="{D90A3209-7C57-4B4A-BA68-DC962EBCBF54}"/>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485084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2E2D-2E95-4708-AF60-BF29FFCAB277}"/>
              </a:ext>
            </a:extLst>
          </p:cNvPr>
          <p:cNvSpPr>
            <a:spLocks noGrp="1"/>
          </p:cNvSpPr>
          <p:nvPr>
            <p:ph type="title"/>
          </p:nvPr>
        </p:nvSpPr>
        <p:spPr/>
        <p:txBody>
          <a:bodyPr/>
          <a:lstStyle/>
          <a:p>
            <a:r>
              <a:rPr lang="en" dirty="0"/>
              <a:t>Geographical Location and duration</a:t>
            </a:r>
            <a:endParaRPr lang="en-IN" dirty="0"/>
          </a:p>
        </p:txBody>
      </p:sp>
      <p:sp>
        <p:nvSpPr>
          <p:cNvPr id="4" name="Google Shape;276;p44">
            <a:extLst>
              <a:ext uri="{FF2B5EF4-FFF2-40B4-BE49-F238E27FC236}">
                <a16:creationId xmlns:a16="http://schemas.microsoft.com/office/drawing/2014/main" id="{A91CFEDA-6240-46EC-949C-E6C3327FE33D}"/>
              </a:ext>
            </a:extLst>
          </p:cNvPr>
          <p:cNvSpPr txBox="1">
            <a:spLocks noGrp="1"/>
          </p:cNvSpPr>
          <p:nvPr>
            <p:ph idx="1"/>
          </p:nvPr>
        </p:nvSpPr>
        <p:spPr>
          <a:xfrm>
            <a:off x="1096963" y="2108200"/>
            <a:ext cx="4999037" cy="32316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panose="020F0502020204030204" pitchFamily="34" charset="0"/>
                <a:ea typeface="Quattrocento Sans"/>
                <a:cs typeface="Calibri" panose="020F0502020204030204" pitchFamily="34" charset="0"/>
                <a:sym typeface="Quattrocento Sans"/>
              </a:rPr>
              <a:t>Here’s what we see:</a:t>
            </a:r>
            <a:endParaRPr dirty="0">
              <a:latin typeface="Calibri" panose="020F0502020204030204" pitchFamily="34" charset="0"/>
              <a:ea typeface="Quattrocento Sans"/>
              <a:cs typeface="Calibri" panose="020F0502020204030204" pitchFamily="34" charset="0"/>
              <a:sym typeface="Quattrocento Sans"/>
            </a:endParaRPr>
          </a:p>
          <a:p>
            <a:pPr marL="457200" lvl="0" indent="0" algn="l" rtl="0">
              <a:spcBef>
                <a:spcPts val="0"/>
              </a:spcBef>
              <a:spcAft>
                <a:spcPts val="0"/>
              </a:spcAft>
              <a:buNone/>
            </a:pPr>
            <a:endParaRPr dirty="0">
              <a:latin typeface="Calibri" panose="020F0502020204030204" pitchFamily="34" charset="0"/>
              <a:ea typeface="Quattrocento Sans"/>
              <a:cs typeface="Calibri" panose="020F0502020204030204" pitchFamily="34" charset="0"/>
              <a:sym typeface="Quattrocento Sans"/>
            </a:endParaRPr>
          </a:p>
          <a:p>
            <a:pPr marL="457200" lvl="0" indent="-317500" algn="l" rtl="0">
              <a:spcBef>
                <a:spcPts val="0"/>
              </a:spcBef>
              <a:spcAft>
                <a:spcPts val="0"/>
              </a:spcAft>
              <a:buSzPts val="1400"/>
              <a:buFont typeface="Quattrocento Sans"/>
              <a:buChar char="❏"/>
            </a:pPr>
            <a:r>
              <a:rPr lang="en" dirty="0">
                <a:latin typeface="Calibri" panose="020F0502020204030204" pitchFamily="34" charset="0"/>
                <a:ea typeface="Quattrocento Sans"/>
                <a:cs typeface="Calibri" panose="020F0502020204030204" pitchFamily="34" charset="0"/>
                <a:sym typeface="Quattrocento Sans"/>
              </a:rPr>
              <a:t>For shorter trips (&lt;5 hours), the pickup and dropoff latitude is more or less evenly distributed between 30 ° and 40 °</a:t>
            </a:r>
            <a:endParaRPr dirty="0">
              <a:latin typeface="Calibri" panose="020F0502020204030204" pitchFamily="34" charset="0"/>
              <a:ea typeface="Quattrocento Sans"/>
              <a:cs typeface="Calibri" panose="020F0502020204030204" pitchFamily="34" charset="0"/>
              <a:sym typeface="Quattrocento Sans"/>
            </a:endParaRPr>
          </a:p>
          <a:p>
            <a:pPr marL="457200" lvl="0" indent="-317500" algn="l" rtl="0">
              <a:spcBef>
                <a:spcPts val="0"/>
              </a:spcBef>
              <a:spcAft>
                <a:spcPts val="0"/>
              </a:spcAft>
              <a:buSzPts val="1400"/>
              <a:buFont typeface="Quattrocento Sans"/>
              <a:buChar char="❏"/>
            </a:pPr>
            <a:r>
              <a:rPr lang="en" dirty="0">
                <a:latin typeface="Calibri" panose="020F0502020204030204" pitchFamily="34" charset="0"/>
                <a:ea typeface="Quattrocento Sans"/>
                <a:cs typeface="Calibri" panose="020F0502020204030204" pitchFamily="34" charset="0"/>
                <a:sym typeface="Quattrocento Sans"/>
              </a:rPr>
              <a:t>For longer trips(&gt;5 hours ) the pickup and dropoff latitude is all concentrated between 40 ° and 42 ° degrees.</a:t>
            </a:r>
            <a:endParaRPr dirty="0">
              <a:latin typeface="Calibri" panose="020F0502020204030204" pitchFamily="34" charset="0"/>
              <a:ea typeface="Quattrocento Sans"/>
              <a:cs typeface="Calibri" panose="020F0502020204030204" pitchFamily="34" charset="0"/>
              <a:sym typeface="Quattrocento Sans"/>
            </a:endParaRPr>
          </a:p>
          <a:p>
            <a:pPr marL="457200" lvl="0" indent="0" algn="l" rtl="0">
              <a:spcBef>
                <a:spcPts val="0"/>
              </a:spcBef>
              <a:spcAft>
                <a:spcPts val="0"/>
              </a:spcAft>
              <a:buNone/>
            </a:pPr>
            <a:endParaRPr dirty="0">
              <a:latin typeface="Quattrocento Sans"/>
              <a:ea typeface="Quattrocento Sans"/>
              <a:cs typeface="Quattrocento Sans"/>
              <a:sym typeface="Quattrocento Sans"/>
            </a:endParaRPr>
          </a:p>
        </p:txBody>
      </p:sp>
      <p:pic>
        <p:nvPicPr>
          <p:cNvPr id="5" name="Google Shape;275;p44">
            <a:extLst>
              <a:ext uri="{FF2B5EF4-FFF2-40B4-BE49-F238E27FC236}">
                <a16:creationId xmlns:a16="http://schemas.microsoft.com/office/drawing/2014/main" id="{17643F04-783A-4701-B142-1305E879CB48}"/>
              </a:ext>
            </a:extLst>
          </p:cNvPr>
          <p:cNvPicPr preferRelativeResize="0"/>
          <p:nvPr/>
        </p:nvPicPr>
        <p:blipFill rotWithShape="1">
          <a:blip r:embed="rId2">
            <a:alphaModFix/>
          </a:blip>
          <a:srcRect t="78750"/>
          <a:stretch/>
        </p:blipFill>
        <p:spPr>
          <a:xfrm>
            <a:off x="6126479" y="2108200"/>
            <a:ext cx="4999037" cy="3799541"/>
          </a:xfrm>
          <a:prstGeom prst="rect">
            <a:avLst/>
          </a:prstGeom>
          <a:noFill/>
          <a:ln>
            <a:noFill/>
          </a:ln>
        </p:spPr>
      </p:pic>
      <p:pic>
        <p:nvPicPr>
          <p:cNvPr id="6" name="Google Shape;331;p51">
            <a:extLst>
              <a:ext uri="{FF2B5EF4-FFF2-40B4-BE49-F238E27FC236}">
                <a16:creationId xmlns:a16="http://schemas.microsoft.com/office/drawing/2014/main" id="{DF623234-0B30-42A7-AE6A-FFCCA8F2666D}"/>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1894526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C476-1648-4CD6-937A-5CCA2513A528}"/>
              </a:ext>
            </a:extLst>
          </p:cNvPr>
          <p:cNvSpPr>
            <a:spLocks noGrp="1"/>
          </p:cNvSpPr>
          <p:nvPr>
            <p:ph type="title"/>
          </p:nvPr>
        </p:nvSpPr>
        <p:spPr/>
        <p:txBody>
          <a:bodyPr/>
          <a:lstStyle/>
          <a:p>
            <a:r>
              <a:rPr lang="en" dirty="0"/>
              <a:t>Conclusion from the trip duration plot</a:t>
            </a:r>
            <a:endParaRPr lang="en-IN" dirty="0"/>
          </a:p>
        </p:txBody>
      </p:sp>
      <p:sp>
        <p:nvSpPr>
          <p:cNvPr id="4" name="Google Shape;281;p45">
            <a:extLst>
              <a:ext uri="{FF2B5EF4-FFF2-40B4-BE49-F238E27FC236}">
                <a16:creationId xmlns:a16="http://schemas.microsoft.com/office/drawing/2014/main" id="{1A1532CD-919F-4193-923E-148407D03CF9}"/>
              </a:ext>
            </a:extLst>
          </p:cNvPr>
          <p:cNvSpPr txBox="1">
            <a:spLocks noGrp="1"/>
          </p:cNvSpPr>
          <p:nvPr>
            <p:ph idx="1"/>
          </p:nvPr>
        </p:nvSpPr>
        <p:spPr>
          <a:xfrm>
            <a:off x="1096963" y="2108200"/>
            <a:ext cx="10058400" cy="3760788"/>
          </a:xfrm>
          <a:prstGeom prst="rect">
            <a:avLst/>
          </a:prstGeom>
        </p:spPr>
        <p:txBody>
          <a:bodyPr spcFirstLastPara="1" wrap="square" lIns="68575" tIns="34275" rIns="68575" bIns="34275" anchor="t" anchorCtr="0">
            <a:normAutofit/>
          </a:bodyPr>
          <a:lstStyle/>
          <a:p>
            <a:pPr marL="457200" lvl="0" indent="-323850" algn="l" rtl="0">
              <a:spcBef>
                <a:spcPts val="800"/>
              </a:spcBef>
              <a:spcAft>
                <a:spcPts val="0"/>
              </a:spcAft>
              <a:buSzPts val="1500"/>
              <a:buFont typeface="Arial"/>
              <a:buChar char="❏"/>
            </a:pPr>
            <a:r>
              <a:rPr lang="en" dirty="0">
                <a:latin typeface="Arial"/>
                <a:ea typeface="Arial"/>
                <a:cs typeface="Arial"/>
                <a:sym typeface="Arial"/>
              </a:rPr>
              <a:t>Trip Duration varies a lot ranging from few seconds to more than 900 hours.</a:t>
            </a:r>
            <a:endParaRPr dirty="0">
              <a:latin typeface="Arial"/>
              <a:ea typeface="Arial"/>
              <a:cs typeface="Arial"/>
              <a:sym typeface="Arial"/>
            </a:endParaRPr>
          </a:p>
          <a:p>
            <a:pPr marL="457200" lvl="0" indent="-323850" algn="l" rtl="0">
              <a:spcBef>
                <a:spcPts val="800"/>
              </a:spcBef>
              <a:spcAft>
                <a:spcPts val="0"/>
              </a:spcAft>
              <a:buSzPts val="1500"/>
              <a:buFont typeface="Arial"/>
              <a:buChar char="❏"/>
            </a:pPr>
            <a:r>
              <a:rPr lang="en" dirty="0">
                <a:latin typeface="Arial"/>
                <a:ea typeface="Arial"/>
                <a:cs typeface="Arial"/>
                <a:sym typeface="Arial"/>
              </a:rPr>
              <a:t>Most trips are taken on Friday , Saturday and Thursday.</a:t>
            </a:r>
            <a:endParaRPr dirty="0">
              <a:latin typeface="Arial"/>
              <a:ea typeface="Arial"/>
              <a:cs typeface="Arial"/>
              <a:sym typeface="Arial"/>
            </a:endParaRPr>
          </a:p>
          <a:p>
            <a:pPr marL="457200" lvl="0" indent="-323850" algn="l" rtl="0">
              <a:spcBef>
                <a:spcPts val="800"/>
              </a:spcBef>
              <a:spcAft>
                <a:spcPts val="0"/>
              </a:spcAft>
              <a:buSzPts val="1500"/>
              <a:buFont typeface="Arial"/>
              <a:buChar char="❏"/>
            </a:pPr>
            <a:r>
              <a:rPr lang="en" dirty="0">
                <a:latin typeface="Arial"/>
                <a:ea typeface="Arial"/>
                <a:cs typeface="Arial"/>
                <a:sym typeface="Arial"/>
              </a:rPr>
              <a:t>The average duration of a trip is most on Thursday and Friday as trips longer than 5 hours are mostly taken in these days.</a:t>
            </a:r>
            <a:endParaRPr dirty="0">
              <a:latin typeface="Arial"/>
              <a:ea typeface="Arial"/>
              <a:cs typeface="Arial"/>
              <a:sym typeface="Arial"/>
            </a:endParaRPr>
          </a:p>
          <a:p>
            <a:pPr marL="457200" lvl="0" indent="-323850" algn="l" rtl="0">
              <a:spcBef>
                <a:spcPts val="800"/>
              </a:spcBef>
              <a:spcAft>
                <a:spcPts val="0"/>
              </a:spcAft>
              <a:buSzPts val="1500"/>
              <a:buFont typeface="Arial"/>
              <a:buChar char="❏"/>
            </a:pPr>
            <a:r>
              <a:rPr lang="en" dirty="0">
                <a:latin typeface="Arial"/>
                <a:ea typeface="Arial"/>
                <a:cs typeface="Arial"/>
                <a:sym typeface="Arial"/>
              </a:rPr>
              <a:t>The average duration of trips started in between 14 hours and 17 hours is the largest.</a:t>
            </a:r>
            <a:endParaRPr dirty="0">
              <a:latin typeface="Arial"/>
              <a:ea typeface="Arial"/>
              <a:cs typeface="Arial"/>
              <a:sym typeface="Arial"/>
            </a:endParaRPr>
          </a:p>
          <a:p>
            <a:pPr marL="457200" lvl="0" indent="-323850" algn="l" rtl="0">
              <a:spcBef>
                <a:spcPts val="800"/>
              </a:spcBef>
              <a:spcAft>
                <a:spcPts val="0"/>
              </a:spcAft>
              <a:buSzPts val="1500"/>
              <a:buFont typeface="Arial"/>
              <a:buChar char="❏"/>
            </a:pPr>
            <a:r>
              <a:rPr lang="en" dirty="0">
                <a:latin typeface="Arial"/>
                <a:ea typeface="Arial"/>
                <a:cs typeface="Arial"/>
                <a:sym typeface="Arial"/>
              </a:rPr>
              <a:t>Vendor 2 mostly provides the longer trips</a:t>
            </a:r>
            <a:r>
              <a:rPr lang="en-IN" dirty="0">
                <a:latin typeface="Arial"/>
                <a:ea typeface="Arial"/>
                <a:cs typeface="Arial"/>
                <a:sym typeface="Arial"/>
              </a:rPr>
              <a:t>.</a:t>
            </a:r>
          </a:p>
          <a:p>
            <a:pPr marL="457200" lvl="0" indent="-323850" algn="l" rtl="0">
              <a:spcBef>
                <a:spcPts val="800"/>
              </a:spcBef>
              <a:spcAft>
                <a:spcPts val="0"/>
              </a:spcAft>
              <a:buSzPts val="1500"/>
              <a:buFont typeface="Arial"/>
              <a:buChar char="❏"/>
            </a:pPr>
            <a:r>
              <a:rPr lang="en" dirty="0">
                <a:latin typeface="Arial"/>
                <a:ea typeface="Arial"/>
                <a:cs typeface="Arial"/>
                <a:sym typeface="Arial"/>
              </a:rPr>
              <a:t>The long duration trips(&gt; 5 hours) are mostly concentrated with their pickup region near (40 °,75 °) to (42°,75°).</a:t>
            </a:r>
            <a:endParaRPr dirty="0">
              <a:latin typeface="Arial"/>
              <a:ea typeface="Arial"/>
              <a:cs typeface="Arial"/>
              <a:sym typeface="Arial"/>
            </a:endParaRPr>
          </a:p>
          <a:p>
            <a:pPr marL="457200" lvl="0" indent="-241300" algn="l" rtl="0">
              <a:spcBef>
                <a:spcPts val="0"/>
              </a:spcBef>
              <a:spcAft>
                <a:spcPts val="0"/>
              </a:spcAft>
              <a:buSzPts val="200"/>
              <a:buChar char="❏"/>
            </a:pPr>
            <a:endParaRPr dirty="0"/>
          </a:p>
        </p:txBody>
      </p:sp>
      <p:pic>
        <p:nvPicPr>
          <p:cNvPr id="5" name="Google Shape;331;p51">
            <a:extLst>
              <a:ext uri="{FF2B5EF4-FFF2-40B4-BE49-F238E27FC236}">
                <a16:creationId xmlns:a16="http://schemas.microsoft.com/office/drawing/2014/main" id="{743F9607-91C1-457A-A89F-C2DBE4C2C4AC}"/>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449437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3E57-D896-474B-90A3-F6C1BEDC4DA7}"/>
              </a:ext>
            </a:extLst>
          </p:cNvPr>
          <p:cNvSpPr>
            <a:spLocks noGrp="1"/>
          </p:cNvSpPr>
          <p:nvPr>
            <p:ph type="title"/>
          </p:nvPr>
        </p:nvSpPr>
        <p:spPr/>
        <p:txBody>
          <a:bodyPr/>
          <a:lstStyle/>
          <a:p>
            <a:r>
              <a:rPr lang="en" dirty="0"/>
              <a:t>Correlation Heatmap</a:t>
            </a:r>
            <a:endParaRPr lang="en-IN" dirty="0"/>
          </a:p>
        </p:txBody>
      </p:sp>
      <p:sp>
        <p:nvSpPr>
          <p:cNvPr id="4" name="Google Shape;291;p46">
            <a:extLst>
              <a:ext uri="{FF2B5EF4-FFF2-40B4-BE49-F238E27FC236}">
                <a16:creationId xmlns:a16="http://schemas.microsoft.com/office/drawing/2014/main" id="{06B3FAF1-0743-483C-BAD4-557C910847DA}"/>
              </a:ext>
            </a:extLst>
          </p:cNvPr>
          <p:cNvSpPr txBox="1">
            <a:spLocks noGrp="1"/>
          </p:cNvSpPr>
          <p:nvPr>
            <p:ph idx="1"/>
          </p:nvPr>
        </p:nvSpPr>
        <p:spPr>
          <a:xfrm>
            <a:off x="1096963" y="2108200"/>
            <a:ext cx="4999037" cy="4314997"/>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Thus we see that some features has high correlation with other features and some are not correlated at all.</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First we will create a model with the mean of trip duration as the prediction.</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Then we will create a baseline model with only distance and it has a correlation &gt; 5 with trip_duration.</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Next, we will choose the other features which are positively correlated with trip_duration and create the third model.</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We will split our data into 2 parts.</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The first part we will use to train our data and the 2nd part will be used for testing.</a:t>
            </a:r>
            <a:endParaRPr sz="16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dirty="0">
              <a:latin typeface="Quattrocento Sans"/>
              <a:ea typeface="Quattrocento Sans"/>
              <a:cs typeface="Quattrocento Sans"/>
              <a:sym typeface="Quattrocento Sans"/>
            </a:endParaRPr>
          </a:p>
        </p:txBody>
      </p:sp>
      <p:pic>
        <p:nvPicPr>
          <p:cNvPr id="5" name="Google Shape;290;p46">
            <a:extLst>
              <a:ext uri="{FF2B5EF4-FFF2-40B4-BE49-F238E27FC236}">
                <a16:creationId xmlns:a16="http://schemas.microsoft.com/office/drawing/2014/main" id="{B2D77D30-99F5-449E-8A4B-0CA940D3A37C}"/>
              </a:ext>
            </a:extLst>
          </p:cNvPr>
          <p:cNvPicPr preferRelativeResize="0"/>
          <p:nvPr/>
        </p:nvPicPr>
        <p:blipFill>
          <a:blip r:embed="rId2">
            <a:alphaModFix/>
          </a:blip>
          <a:stretch>
            <a:fillRect/>
          </a:stretch>
        </p:blipFill>
        <p:spPr>
          <a:xfrm>
            <a:off x="6126480" y="2108200"/>
            <a:ext cx="5029200" cy="3941525"/>
          </a:xfrm>
          <a:prstGeom prst="rect">
            <a:avLst/>
          </a:prstGeom>
          <a:noFill/>
          <a:ln>
            <a:noFill/>
          </a:ln>
        </p:spPr>
      </p:pic>
      <p:pic>
        <p:nvPicPr>
          <p:cNvPr id="6" name="Google Shape;331;p51">
            <a:extLst>
              <a:ext uri="{FF2B5EF4-FFF2-40B4-BE49-F238E27FC236}">
                <a16:creationId xmlns:a16="http://schemas.microsoft.com/office/drawing/2014/main" id="{162D65EA-8672-44AB-82E8-C35783C94A2D}"/>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251769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B202-ACE9-4C21-968B-78496EAAA534}"/>
              </a:ext>
            </a:extLst>
          </p:cNvPr>
          <p:cNvSpPr>
            <a:spLocks noGrp="1"/>
          </p:cNvSpPr>
          <p:nvPr>
            <p:ph type="title"/>
          </p:nvPr>
        </p:nvSpPr>
        <p:spPr/>
        <p:txBody>
          <a:bodyPr/>
          <a:lstStyle/>
          <a:p>
            <a:r>
              <a:rPr lang="en" dirty="0"/>
              <a:t>Algorithms and evaluation metrics </a:t>
            </a:r>
            <a:endParaRPr lang="en-IN" dirty="0"/>
          </a:p>
        </p:txBody>
      </p:sp>
      <p:pic>
        <p:nvPicPr>
          <p:cNvPr id="4" name="Google Shape;298;p47">
            <a:extLst>
              <a:ext uri="{FF2B5EF4-FFF2-40B4-BE49-F238E27FC236}">
                <a16:creationId xmlns:a16="http://schemas.microsoft.com/office/drawing/2014/main" id="{12B274A9-23D8-4BC0-A14D-944C0E93EE4B}"/>
              </a:ext>
            </a:extLst>
          </p:cNvPr>
          <p:cNvPicPr preferRelativeResize="0">
            <a:picLocks noGrp="1"/>
          </p:cNvPicPr>
          <p:nvPr>
            <p:ph idx="1"/>
          </p:nvPr>
        </p:nvPicPr>
        <p:blipFill>
          <a:blip r:embed="rId2">
            <a:alphaModFix/>
          </a:blip>
          <a:stretch>
            <a:fillRect/>
          </a:stretch>
        </p:blipFill>
        <p:spPr>
          <a:xfrm>
            <a:off x="1262810" y="2324100"/>
            <a:ext cx="4833190" cy="2454088"/>
          </a:xfrm>
          <a:prstGeom prst="rect">
            <a:avLst/>
          </a:prstGeom>
          <a:noFill/>
          <a:ln>
            <a:noFill/>
          </a:ln>
        </p:spPr>
      </p:pic>
      <p:pic>
        <p:nvPicPr>
          <p:cNvPr id="5" name="Google Shape;299;p47">
            <a:extLst>
              <a:ext uri="{FF2B5EF4-FFF2-40B4-BE49-F238E27FC236}">
                <a16:creationId xmlns:a16="http://schemas.microsoft.com/office/drawing/2014/main" id="{D6CC4D18-2F65-4230-9ED8-52C464784F24}"/>
              </a:ext>
            </a:extLst>
          </p:cNvPr>
          <p:cNvPicPr preferRelativeResize="0"/>
          <p:nvPr/>
        </p:nvPicPr>
        <p:blipFill>
          <a:blip r:embed="rId3">
            <a:alphaModFix/>
          </a:blip>
          <a:stretch>
            <a:fillRect/>
          </a:stretch>
        </p:blipFill>
        <p:spPr>
          <a:xfrm>
            <a:off x="6096000" y="2324100"/>
            <a:ext cx="5059680" cy="2454088"/>
          </a:xfrm>
          <a:prstGeom prst="rect">
            <a:avLst/>
          </a:prstGeom>
          <a:noFill/>
          <a:ln>
            <a:noFill/>
          </a:ln>
        </p:spPr>
      </p:pic>
      <p:pic>
        <p:nvPicPr>
          <p:cNvPr id="6" name="Google Shape;331;p51">
            <a:extLst>
              <a:ext uri="{FF2B5EF4-FFF2-40B4-BE49-F238E27FC236}">
                <a16:creationId xmlns:a16="http://schemas.microsoft.com/office/drawing/2014/main" id="{37F6CC8D-8132-4532-88AB-CFCDA1C7837F}"/>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36611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ECD7-E155-4519-BDC9-DCBBE7B182FA}"/>
              </a:ext>
            </a:extLst>
          </p:cNvPr>
          <p:cNvSpPr>
            <a:spLocks noGrp="1"/>
          </p:cNvSpPr>
          <p:nvPr>
            <p:ph type="title"/>
          </p:nvPr>
        </p:nvSpPr>
        <p:spPr/>
        <p:txBody>
          <a:bodyPr/>
          <a:lstStyle/>
          <a:p>
            <a:r>
              <a:rPr lang="en" dirty="0"/>
              <a:t>Splitting the data details </a:t>
            </a:r>
            <a:endParaRPr lang="en-IN" dirty="0"/>
          </a:p>
        </p:txBody>
      </p:sp>
      <p:sp>
        <p:nvSpPr>
          <p:cNvPr id="3" name="Content Placeholder 2">
            <a:extLst>
              <a:ext uri="{FF2B5EF4-FFF2-40B4-BE49-F238E27FC236}">
                <a16:creationId xmlns:a16="http://schemas.microsoft.com/office/drawing/2014/main" id="{D3F26DDB-8DED-491D-B4CB-C80F6CFDB902}"/>
              </a:ext>
            </a:extLst>
          </p:cNvPr>
          <p:cNvSpPr>
            <a:spLocks noGrp="1"/>
          </p:cNvSpPr>
          <p:nvPr>
            <p:ph idx="1"/>
          </p:nvPr>
        </p:nvSpPr>
        <p:spPr/>
        <p:txBody>
          <a:bodyPr/>
          <a:lstStyle/>
          <a:p>
            <a:r>
              <a:rPr lang="en-US" sz="2000" dirty="0">
                <a:latin typeface="Arial"/>
                <a:ea typeface="Arial"/>
                <a:cs typeface="Arial"/>
                <a:sym typeface="Arial"/>
              </a:rPr>
              <a:t>After the feature engineering and EDA we </a:t>
            </a:r>
            <a:r>
              <a:rPr lang="en-US" sz="2000" dirty="0" err="1">
                <a:latin typeface="Arial"/>
                <a:ea typeface="Arial"/>
                <a:cs typeface="Arial"/>
                <a:sym typeface="Arial"/>
              </a:rPr>
              <a:t>splitted</a:t>
            </a:r>
            <a:r>
              <a:rPr lang="en-US" sz="2000" dirty="0">
                <a:latin typeface="Arial"/>
                <a:ea typeface="Arial"/>
                <a:cs typeface="Arial"/>
                <a:sym typeface="Arial"/>
              </a:rPr>
              <a:t> the data into training and testing by 70:30</a:t>
            </a:r>
          </a:p>
          <a:p>
            <a:endParaRPr lang="en-IN" dirty="0"/>
          </a:p>
        </p:txBody>
      </p:sp>
      <p:pic>
        <p:nvPicPr>
          <p:cNvPr id="4" name="Google Shape;307;p48">
            <a:extLst>
              <a:ext uri="{FF2B5EF4-FFF2-40B4-BE49-F238E27FC236}">
                <a16:creationId xmlns:a16="http://schemas.microsoft.com/office/drawing/2014/main" id="{FDC8B6E6-38FF-44DE-A4F8-47F3B2E64111}"/>
              </a:ext>
            </a:extLst>
          </p:cNvPr>
          <p:cNvPicPr preferRelativeResize="0"/>
          <p:nvPr/>
        </p:nvPicPr>
        <p:blipFill>
          <a:blip r:embed="rId2">
            <a:alphaModFix/>
          </a:blip>
          <a:stretch>
            <a:fillRect/>
          </a:stretch>
        </p:blipFill>
        <p:spPr>
          <a:xfrm>
            <a:off x="1097280" y="2978992"/>
            <a:ext cx="10058400" cy="2890099"/>
          </a:xfrm>
          <a:prstGeom prst="rect">
            <a:avLst/>
          </a:prstGeom>
          <a:noFill/>
          <a:ln>
            <a:noFill/>
          </a:ln>
        </p:spPr>
      </p:pic>
      <p:pic>
        <p:nvPicPr>
          <p:cNvPr id="5" name="Google Shape;331;p51">
            <a:extLst>
              <a:ext uri="{FF2B5EF4-FFF2-40B4-BE49-F238E27FC236}">
                <a16:creationId xmlns:a16="http://schemas.microsoft.com/office/drawing/2014/main" id="{0726606C-406A-4D26-AB70-89CDCE5D48C5}"/>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777722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75EA-8353-44FB-BD3F-80ECC4CCFD1A}"/>
              </a:ext>
            </a:extLst>
          </p:cNvPr>
          <p:cNvSpPr>
            <a:spLocks noGrp="1"/>
          </p:cNvSpPr>
          <p:nvPr>
            <p:ph type="title"/>
          </p:nvPr>
        </p:nvSpPr>
        <p:spPr/>
        <p:txBody>
          <a:bodyPr/>
          <a:lstStyle/>
          <a:p>
            <a:r>
              <a:rPr lang="en" dirty="0"/>
              <a:t>1. Linear Regression </a:t>
            </a:r>
            <a:endParaRPr lang="en-IN" dirty="0"/>
          </a:p>
        </p:txBody>
      </p:sp>
      <p:sp>
        <p:nvSpPr>
          <p:cNvPr id="4" name="Google Shape;314;p49">
            <a:extLst>
              <a:ext uri="{FF2B5EF4-FFF2-40B4-BE49-F238E27FC236}">
                <a16:creationId xmlns:a16="http://schemas.microsoft.com/office/drawing/2014/main" id="{EA960D12-ECA5-4CF1-B7DD-3E8EDD37ED65}"/>
              </a:ext>
            </a:extLst>
          </p:cNvPr>
          <p:cNvSpPr txBox="1">
            <a:spLocks noGrp="1"/>
          </p:cNvSpPr>
          <p:nvPr>
            <p:ph idx="1"/>
          </p:nvPr>
        </p:nvSpPr>
        <p:spPr>
          <a:xfrm>
            <a:off x="1096964" y="2108200"/>
            <a:ext cx="3358496" cy="4822828"/>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dirty="0">
                <a:latin typeface="Calibri" panose="020F0502020204030204" pitchFamily="34" charset="0"/>
                <a:cs typeface="Calibri" panose="020F0502020204030204" pitchFamily="34" charset="0"/>
              </a:rPr>
              <a:t>Linear regression is used for finding linear relationship between target and one or more predictors.</a:t>
            </a:r>
            <a:endParaRPr sz="1500" dirty="0">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latin typeface="Calibri" panose="020F0502020204030204" pitchFamily="34" charset="0"/>
                <a:cs typeface="Calibri" panose="020F0502020204030204" pitchFamily="34" charset="0"/>
              </a:rPr>
              <a:t>There are two types of linear regression- Simple and Multiple.</a:t>
            </a:r>
            <a:endParaRPr sz="1500" dirty="0">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latin typeface="Calibri" panose="020F0502020204030204" pitchFamily="34" charset="0"/>
                <a:cs typeface="Calibri" panose="020F0502020204030204" pitchFamily="34" charset="0"/>
              </a:rPr>
              <a:t>Here the Linear Regression model performed relatively well.</a:t>
            </a:r>
            <a:endParaRPr sz="1500" dirty="0">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latin typeface="Calibri" panose="020F0502020204030204" pitchFamily="34" charset="0"/>
                <a:cs typeface="Calibri" panose="020F0502020204030204" pitchFamily="34" charset="0"/>
              </a:rPr>
              <a:t>The r2_score of 0.59 is also accepted.</a:t>
            </a:r>
            <a:endParaRPr sz="1500" dirty="0">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latin typeface="Calibri" panose="020F0502020204030204" pitchFamily="34" charset="0"/>
                <a:cs typeface="Calibri" panose="020F0502020204030204" pitchFamily="34" charset="0"/>
              </a:rPr>
              <a:t>Yet we have MAE, MSE very high so let's check with other algorithms also.</a:t>
            </a:r>
            <a:endParaRPr sz="1500" dirty="0">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dirty="0">
              <a:latin typeface="Quattrocento Sans"/>
              <a:ea typeface="Quattrocento Sans"/>
              <a:cs typeface="Quattrocento Sans"/>
              <a:sym typeface="Quattrocento Sans"/>
            </a:endParaRPr>
          </a:p>
        </p:txBody>
      </p:sp>
      <p:pic>
        <p:nvPicPr>
          <p:cNvPr id="6" name="Picture 5">
            <a:extLst>
              <a:ext uri="{FF2B5EF4-FFF2-40B4-BE49-F238E27FC236}">
                <a16:creationId xmlns:a16="http://schemas.microsoft.com/office/drawing/2014/main" id="{E89DC343-C75E-4F75-96A8-3057E9AE913E}"/>
              </a:ext>
            </a:extLst>
          </p:cNvPr>
          <p:cNvPicPr>
            <a:picLocks noChangeAspect="1"/>
          </p:cNvPicPr>
          <p:nvPr/>
        </p:nvPicPr>
        <p:blipFill>
          <a:blip r:embed="rId2"/>
          <a:stretch>
            <a:fillRect/>
          </a:stretch>
        </p:blipFill>
        <p:spPr>
          <a:xfrm>
            <a:off x="4455460" y="1944525"/>
            <a:ext cx="6700220" cy="4321803"/>
          </a:xfrm>
          <a:prstGeom prst="rect">
            <a:avLst/>
          </a:prstGeom>
        </p:spPr>
      </p:pic>
      <p:pic>
        <p:nvPicPr>
          <p:cNvPr id="5" name="Google Shape;331;p51">
            <a:extLst>
              <a:ext uri="{FF2B5EF4-FFF2-40B4-BE49-F238E27FC236}">
                <a16:creationId xmlns:a16="http://schemas.microsoft.com/office/drawing/2014/main" id="{55D02E6A-CA07-44C0-B980-A093438CD7D2}"/>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387369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3002-1032-4128-90DB-C8F42A5605AA}"/>
              </a:ext>
            </a:extLst>
          </p:cNvPr>
          <p:cNvSpPr>
            <a:spLocks noGrp="1"/>
          </p:cNvSpPr>
          <p:nvPr>
            <p:ph type="title"/>
          </p:nvPr>
        </p:nvSpPr>
        <p:spPr/>
        <p:txBody>
          <a:bodyPr/>
          <a:lstStyle/>
          <a:p>
            <a:r>
              <a:rPr lang="en" dirty="0"/>
              <a:t>2. Decision Tree</a:t>
            </a:r>
            <a:endParaRPr lang="en-IN" dirty="0"/>
          </a:p>
        </p:txBody>
      </p:sp>
      <p:sp>
        <p:nvSpPr>
          <p:cNvPr id="4" name="Google Shape;323;p50">
            <a:extLst>
              <a:ext uri="{FF2B5EF4-FFF2-40B4-BE49-F238E27FC236}">
                <a16:creationId xmlns:a16="http://schemas.microsoft.com/office/drawing/2014/main" id="{AD4F8B15-DAB8-4673-ABCA-8058B84D18A9}"/>
              </a:ext>
            </a:extLst>
          </p:cNvPr>
          <p:cNvSpPr txBox="1">
            <a:spLocks noGrp="1"/>
          </p:cNvSpPr>
          <p:nvPr>
            <p:ph idx="1"/>
          </p:nvPr>
        </p:nvSpPr>
        <p:spPr>
          <a:xfrm>
            <a:off x="1096963" y="2108200"/>
            <a:ext cx="4999037" cy="4331925"/>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dirty="0">
                <a:solidFill>
                  <a:schemeClr val="tx1"/>
                </a:solidFill>
                <a:latin typeface="Calibri" panose="020F0502020204030204" pitchFamily="34" charset="0"/>
                <a:cs typeface="Calibri" panose="020F0502020204030204" pitchFamily="34" charset="0"/>
              </a:rPr>
              <a:t>Decision Tree is a supervised learning technique that can be used for classification and regression problems.</a:t>
            </a:r>
            <a:endParaRPr sz="15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solidFill>
                  <a:schemeClr val="tx1"/>
                </a:solidFill>
                <a:latin typeface="Calibri" panose="020F0502020204030204" pitchFamily="34" charset="0"/>
                <a:cs typeface="Calibri" panose="020F0502020204030204" pitchFamily="34" charset="0"/>
              </a:rPr>
              <a:t>It uses CART(Classification and Regression Tree) algorithm and finds the best attribute using ASM(Attribute Selection Measure).</a:t>
            </a:r>
            <a:endParaRPr sz="15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solidFill>
                  <a:schemeClr val="tx1"/>
                </a:solidFill>
                <a:latin typeface="Calibri" panose="020F0502020204030204" pitchFamily="34" charset="0"/>
                <a:cs typeface="Calibri" panose="020F0502020204030204" pitchFamily="34" charset="0"/>
              </a:rPr>
              <a:t>The Decision Tree model performed extremely well as we can see the RMSE error of 43.67</a:t>
            </a:r>
            <a:endParaRPr sz="15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solidFill>
                  <a:schemeClr val="tx1"/>
                </a:solidFill>
                <a:latin typeface="Calibri" panose="020F0502020204030204" pitchFamily="34" charset="0"/>
                <a:cs typeface="Calibri" panose="020F0502020204030204" pitchFamily="34" charset="0"/>
              </a:rPr>
              <a:t>The r2_score of 0.99 is extremely well as it ranged between 0 -1 .</a:t>
            </a:r>
            <a:endParaRPr sz="15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500" dirty="0">
                <a:solidFill>
                  <a:schemeClr val="tx1"/>
                </a:solidFill>
                <a:latin typeface="Calibri" panose="020F0502020204030204" pitchFamily="34" charset="0"/>
                <a:cs typeface="Calibri" panose="020F0502020204030204" pitchFamily="34" charset="0"/>
              </a:rPr>
              <a:t>Yet let’s check with other models also.</a:t>
            </a:r>
            <a:endParaRPr sz="15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p>
          <a:p>
            <a:pPr marL="457200" lvl="0" indent="0" algn="l" rtl="0">
              <a:spcBef>
                <a:spcPts val="0"/>
              </a:spcBef>
              <a:spcAft>
                <a:spcPts val="0"/>
              </a:spcAft>
              <a:buNone/>
            </a:pPr>
            <a:endParaRPr dirty="0">
              <a:latin typeface="Quattrocento Sans"/>
              <a:ea typeface="Quattrocento Sans"/>
              <a:cs typeface="Quattrocento Sans"/>
              <a:sym typeface="Quattrocento Sans"/>
            </a:endParaRPr>
          </a:p>
        </p:txBody>
      </p:sp>
      <p:pic>
        <p:nvPicPr>
          <p:cNvPr id="6" name="Picture 5">
            <a:extLst>
              <a:ext uri="{FF2B5EF4-FFF2-40B4-BE49-F238E27FC236}">
                <a16:creationId xmlns:a16="http://schemas.microsoft.com/office/drawing/2014/main" id="{5FF851B2-401B-4B31-B03F-7C03687C79A4}"/>
              </a:ext>
            </a:extLst>
          </p:cNvPr>
          <p:cNvPicPr>
            <a:picLocks noChangeAspect="1"/>
          </p:cNvPicPr>
          <p:nvPr/>
        </p:nvPicPr>
        <p:blipFill>
          <a:blip r:embed="rId2"/>
          <a:stretch>
            <a:fillRect/>
          </a:stretch>
        </p:blipFill>
        <p:spPr>
          <a:xfrm>
            <a:off x="6096001" y="2108200"/>
            <a:ext cx="5059680" cy="3216835"/>
          </a:xfrm>
          <a:prstGeom prst="rect">
            <a:avLst/>
          </a:prstGeom>
        </p:spPr>
      </p:pic>
      <p:pic>
        <p:nvPicPr>
          <p:cNvPr id="8" name="Picture 7">
            <a:extLst>
              <a:ext uri="{FF2B5EF4-FFF2-40B4-BE49-F238E27FC236}">
                <a16:creationId xmlns:a16="http://schemas.microsoft.com/office/drawing/2014/main" id="{E159677D-881E-42E6-AB4D-7035E6F8FE0F}"/>
              </a:ext>
            </a:extLst>
          </p:cNvPr>
          <p:cNvPicPr>
            <a:picLocks noChangeAspect="1"/>
          </p:cNvPicPr>
          <p:nvPr/>
        </p:nvPicPr>
        <p:blipFill>
          <a:blip r:embed="rId3"/>
          <a:stretch>
            <a:fillRect/>
          </a:stretch>
        </p:blipFill>
        <p:spPr>
          <a:xfrm>
            <a:off x="6096001" y="5520598"/>
            <a:ext cx="5059680" cy="723963"/>
          </a:xfrm>
          <a:prstGeom prst="rect">
            <a:avLst/>
          </a:prstGeom>
        </p:spPr>
      </p:pic>
      <p:pic>
        <p:nvPicPr>
          <p:cNvPr id="7" name="Google Shape;331;p51">
            <a:extLst>
              <a:ext uri="{FF2B5EF4-FFF2-40B4-BE49-F238E27FC236}">
                <a16:creationId xmlns:a16="http://schemas.microsoft.com/office/drawing/2014/main" id="{7E6E0B38-E1A8-463D-A02B-83BE36137D41}"/>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pic>
        <p:nvPicPr>
          <p:cNvPr id="9" name="Google Shape;331;p51">
            <a:extLst>
              <a:ext uri="{FF2B5EF4-FFF2-40B4-BE49-F238E27FC236}">
                <a16:creationId xmlns:a16="http://schemas.microsoft.com/office/drawing/2014/main" id="{9458DE1E-634A-4335-AC42-AE3F4802FAE3}"/>
              </a:ext>
            </a:extLst>
          </p:cNvPr>
          <p:cNvPicPr preferRelativeResize="0"/>
          <p:nvPr/>
        </p:nvPicPr>
        <p:blipFill rotWithShape="1">
          <a:blip r:embed="rId4">
            <a:alphaModFix/>
          </a:blip>
          <a:srcRect/>
          <a:stretch/>
        </p:blipFill>
        <p:spPr>
          <a:xfrm>
            <a:off x="11501718" y="208739"/>
            <a:ext cx="789181" cy="741520"/>
          </a:xfrm>
          <a:prstGeom prst="rect">
            <a:avLst/>
          </a:prstGeom>
          <a:noFill/>
          <a:ln>
            <a:noFill/>
          </a:ln>
        </p:spPr>
      </p:pic>
    </p:spTree>
    <p:extLst>
      <p:ext uri="{BB962C8B-B14F-4D97-AF65-F5344CB8AC3E}">
        <p14:creationId xmlns:p14="http://schemas.microsoft.com/office/powerpoint/2010/main" val="47548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DE81-D9C0-4F50-9984-C30CC077D74C}"/>
              </a:ext>
            </a:extLst>
          </p:cNvPr>
          <p:cNvSpPr>
            <a:spLocks noGrp="1"/>
          </p:cNvSpPr>
          <p:nvPr>
            <p:ph type="title"/>
          </p:nvPr>
        </p:nvSpPr>
        <p:spPr/>
        <p:txBody>
          <a:bodyPr/>
          <a:lstStyle/>
          <a:p>
            <a:r>
              <a:rPr lang="en-US" dirty="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C127F8FC-9A8B-4235-8635-0C806AAAF452}"/>
              </a:ext>
            </a:extLst>
          </p:cNvPr>
          <p:cNvSpPr>
            <a:spLocks noGrp="1"/>
          </p:cNvSpPr>
          <p:nvPr>
            <p:ph idx="1"/>
          </p:nvPr>
        </p:nvSpPr>
        <p:spPr/>
        <p:txBody>
          <a:bodyPr/>
          <a:lstStyle/>
          <a:p>
            <a:pPr marL="254000" lvl="0" indent="-247650" algn="l" rtl="0">
              <a:lnSpc>
                <a:spcPct val="90000"/>
              </a:lnSpc>
              <a:spcBef>
                <a:spcPts val="0"/>
              </a:spcBef>
              <a:spcAft>
                <a:spcPts val="0"/>
              </a:spcAft>
              <a:buClr>
                <a:schemeClr val="dk1"/>
              </a:buClr>
              <a:buSzPts val="1500"/>
              <a:buFont typeface="Noto Sans Symbols"/>
              <a:buChar char="❑"/>
            </a:pPr>
            <a:r>
              <a:rPr lang="en-US" sz="2000" dirty="0">
                <a:solidFill>
                  <a:schemeClr val="tx1"/>
                </a:solidFill>
                <a:latin typeface="Calibri" panose="020F0502020204030204" pitchFamily="34" charset="0"/>
                <a:cs typeface="Calibri" panose="020F0502020204030204" pitchFamily="34" charset="0"/>
              </a:rPr>
              <a:t>Our task is to build a model that predicts the total ride duration of taxi trips in New- York city.</a:t>
            </a:r>
          </a:p>
          <a:p>
            <a:pPr marL="457200" lvl="0" indent="0" algn="l" rtl="0">
              <a:lnSpc>
                <a:spcPct val="90000"/>
              </a:lnSpc>
              <a:spcBef>
                <a:spcPts val="0"/>
              </a:spcBef>
              <a:spcAft>
                <a:spcPts val="0"/>
              </a:spcAft>
              <a:buNone/>
            </a:pPr>
            <a:endParaRPr lang="en-US" sz="2000" dirty="0">
              <a:solidFill>
                <a:schemeClr val="tx1"/>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SzPts val="1500"/>
              <a:buChar char="❑"/>
            </a:pPr>
            <a:r>
              <a:rPr lang="en-US" sz="2000" dirty="0">
                <a:solidFill>
                  <a:schemeClr val="tx1"/>
                </a:solidFill>
                <a:latin typeface="Calibri" panose="020F0502020204030204" pitchFamily="34" charset="0"/>
                <a:cs typeface="Calibri" panose="020F0502020204030204" pitchFamily="34" charset="0"/>
              </a:rPr>
              <a:t>This dataset is released by the NYC taxi Limousine Commission, which includes many features like pickup time, geo coordinates, number of passengers and many other variables.</a:t>
            </a:r>
          </a:p>
          <a:p>
            <a:pPr marL="457200" lvl="0" indent="0" algn="l" rtl="0">
              <a:lnSpc>
                <a:spcPct val="90000"/>
              </a:lnSpc>
              <a:spcBef>
                <a:spcPts val="0"/>
              </a:spcBef>
              <a:spcAft>
                <a:spcPts val="0"/>
              </a:spcAft>
              <a:buNone/>
            </a:pPr>
            <a:endParaRPr lang="en-US" sz="2000" dirty="0">
              <a:solidFill>
                <a:schemeClr val="tx1"/>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SzPts val="1500"/>
              <a:buChar char="❑"/>
            </a:pPr>
            <a:r>
              <a:rPr lang="en-US" sz="2000" dirty="0">
                <a:solidFill>
                  <a:schemeClr val="tx1"/>
                </a:solidFill>
                <a:latin typeface="Calibri" panose="020F0502020204030204" pitchFamily="34" charset="0"/>
                <a:cs typeface="Calibri" panose="020F0502020204030204" pitchFamily="34" charset="0"/>
              </a:rPr>
              <a:t>Also we shall try to engineer some new features based on the old ones and try to implement it in the model prediction.</a:t>
            </a:r>
          </a:p>
          <a:p>
            <a:pPr marL="457200" lvl="0" indent="0" algn="l" rtl="0">
              <a:lnSpc>
                <a:spcPct val="90000"/>
              </a:lnSpc>
              <a:spcBef>
                <a:spcPts val="0"/>
              </a:spcBef>
              <a:spcAft>
                <a:spcPts val="0"/>
              </a:spcAft>
              <a:buNone/>
            </a:pPr>
            <a:endParaRPr lang="en-US" sz="2000" dirty="0">
              <a:solidFill>
                <a:schemeClr val="tx1"/>
              </a:solidFill>
              <a:latin typeface="Calibri" panose="020F0502020204030204" pitchFamily="34" charset="0"/>
              <a:cs typeface="Calibri" panose="020F0502020204030204" pitchFamily="34" charset="0"/>
            </a:endParaRPr>
          </a:p>
          <a:p>
            <a:pPr marL="254000" lvl="0" indent="-247650" algn="l" rtl="0">
              <a:lnSpc>
                <a:spcPct val="90000"/>
              </a:lnSpc>
              <a:spcBef>
                <a:spcPts val="0"/>
              </a:spcBef>
              <a:spcAft>
                <a:spcPts val="0"/>
              </a:spcAft>
              <a:buSzPts val="1500"/>
              <a:buChar char="❑"/>
            </a:pPr>
            <a:r>
              <a:rPr lang="en-US" sz="2000" dirty="0">
                <a:solidFill>
                  <a:schemeClr val="tx1"/>
                </a:solidFill>
                <a:latin typeface="Calibri" panose="020F0502020204030204" pitchFamily="34" charset="0"/>
                <a:cs typeface="Calibri" panose="020F0502020204030204" pitchFamily="34" charset="0"/>
              </a:rPr>
              <a:t>So with this we applied several data analysis tools and get few insights from the data and trained our model in several algorithms.</a:t>
            </a:r>
          </a:p>
          <a:p>
            <a:pPr marL="914400" lvl="0" indent="0" algn="l" rtl="0">
              <a:lnSpc>
                <a:spcPct val="90000"/>
              </a:lnSpc>
              <a:spcBef>
                <a:spcPts val="0"/>
              </a:spcBef>
              <a:spcAft>
                <a:spcPts val="0"/>
              </a:spcAft>
              <a:buNone/>
            </a:pPr>
            <a:r>
              <a:rPr lang="en-US" sz="2000" dirty="0"/>
              <a:t>  </a:t>
            </a:r>
          </a:p>
          <a:p>
            <a:endParaRPr lang="en-IN" dirty="0"/>
          </a:p>
        </p:txBody>
      </p:sp>
      <p:pic>
        <p:nvPicPr>
          <p:cNvPr id="4" name="Google Shape;331;p51">
            <a:extLst>
              <a:ext uri="{FF2B5EF4-FFF2-40B4-BE49-F238E27FC236}">
                <a16:creationId xmlns:a16="http://schemas.microsoft.com/office/drawing/2014/main" id="{00AFB495-2AB0-49AC-B020-3FE77CF84C54}"/>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4038466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6D1E-5ABE-407F-8997-0422F73E9658}"/>
              </a:ext>
            </a:extLst>
          </p:cNvPr>
          <p:cNvSpPr>
            <a:spLocks noGrp="1"/>
          </p:cNvSpPr>
          <p:nvPr>
            <p:ph type="title"/>
          </p:nvPr>
        </p:nvSpPr>
        <p:spPr/>
        <p:txBody>
          <a:bodyPr/>
          <a:lstStyle/>
          <a:p>
            <a:r>
              <a:rPr lang="en" dirty="0"/>
              <a:t>3. XGBoost Regressor</a:t>
            </a:r>
            <a:endParaRPr lang="en-IN" dirty="0"/>
          </a:p>
        </p:txBody>
      </p:sp>
      <p:sp>
        <p:nvSpPr>
          <p:cNvPr id="4" name="Google Shape;332;p51">
            <a:extLst>
              <a:ext uri="{FF2B5EF4-FFF2-40B4-BE49-F238E27FC236}">
                <a16:creationId xmlns:a16="http://schemas.microsoft.com/office/drawing/2014/main" id="{DA9FF867-2DD4-49E0-A583-5DD5B1DB3E17}"/>
              </a:ext>
            </a:extLst>
          </p:cNvPr>
          <p:cNvSpPr txBox="1">
            <a:spLocks noGrp="1"/>
          </p:cNvSpPr>
          <p:nvPr>
            <p:ph idx="1"/>
          </p:nvPr>
        </p:nvSpPr>
        <p:spPr>
          <a:xfrm>
            <a:off x="1096963" y="2108200"/>
            <a:ext cx="4999037" cy="4213431"/>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400" dirty="0">
                <a:solidFill>
                  <a:schemeClr val="tx1"/>
                </a:solidFill>
                <a:latin typeface="Calibri" panose="020F0502020204030204" pitchFamily="34" charset="0"/>
                <a:cs typeface="Calibri" panose="020F0502020204030204" pitchFamily="34" charset="0"/>
              </a:rPr>
              <a:t>XGBoost is a scalable and highly accurate implementation of Gradient Boosting that pushed the limit of computing power, being built largely for energising .</a:t>
            </a:r>
            <a:endParaRPr sz="14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400" dirty="0">
                <a:solidFill>
                  <a:schemeClr val="tx1"/>
                </a:solidFill>
                <a:latin typeface="Calibri" panose="020F0502020204030204" pitchFamily="34" charset="0"/>
                <a:cs typeface="Calibri" panose="020F0502020204030204" pitchFamily="34" charset="0"/>
              </a:rPr>
              <a:t>It implements machine learning algorithms under the Gradient Boosting framework.</a:t>
            </a:r>
            <a:endParaRPr sz="14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400" dirty="0">
                <a:solidFill>
                  <a:schemeClr val="tx1"/>
                </a:solidFill>
                <a:latin typeface="Calibri" panose="020F0502020204030204" pitchFamily="34" charset="0"/>
                <a:cs typeface="Calibri" panose="020F0502020204030204" pitchFamily="34" charset="0"/>
              </a:rPr>
              <a:t>XGBoost provides a parallel tree boosting (also known as GBDT, GBM) that solve many data science problems in a fast and accurate way</a:t>
            </a:r>
            <a:endParaRPr sz="14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400" dirty="0">
                <a:solidFill>
                  <a:schemeClr val="tx1"/>
                </a:solidFill>
                <a:latin typeface="Calibri" panose="020F0502020204030204" pitchFamily="34" charset="0"/>
                <a:cs typeface="Calibri" panose="020F0502020204030204" pitchFamily="34" charset="0"/>
              </a:rPr>
              <a:t>The r2_score of 0.997 is extremely well as it ranged between 0 -1 .</a:t>
            </a:r>
            <a:endParaRPr sz="14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400" dirty="0">
                <a:solidFill>
                  <a:schemeClr val="tx1"/>
                </a:solidFill>
                <a:latin typeface="Calibri" panose="020F0502020204030204" pitchFamily="34" charset="0"/>
                <a:cs typeface="Calibri" panose="020F0502020204030204" pitchFamily="34" charset="0"/>
              </a:rPr>
              <a:t>And just like Decision Tree, XGBoost performed the best.</a:t>
            </a:r>
            <a:endParaRPr sz="14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solidFill>
                <a:schemeClr val="tx1"/>
              </a:solidFill>
              <a:latin typeface="Calibri" panose="020F0502020204030204" pitchFamily="34" charset="0"/>
              <a:ea typeface="Quattrocento Sans"/>
              <a:cs typeface="Calibri" panose="020F0502020204030204" pitchFamily="34" charset="0"/>
              <a:sym typeface="Quattrocento Sans"/>
            </a:endParaRPr>
          </a:p>
        </p:txBody>
      </p:sp>
      <p:pic>
        <p:nvPicPr>
          <p:cNvPr id="5" name="Google Shape;333;p51">
            <a:extLst>
              <a:ext uri="{FF2B5EF4-FFF2-40B4-BE49-F238E27FC236}">
                <a16:creationId xmlns:a16="http://schemas.microsoft.com/office/drawing/2014/main" id="{0599F1BC-F7D9-4557-A49F-EC62700201AA}"/>
              </a:ext>
            </a:extLst>
          </p:cNvPr>
          <p:cNvPicPr preferRelativeResize="0"/>
          <p:nvPr/>
        </p:nvPicPr>
        <p:blipFill rotWithShape="1">
          <a:blip r:embed="rId2">
            <a:alphaModFix/>
          </a:blip>
          <a:srcRect t="6112"/>
          <a:stretch/>
        </p:blipFill>
        <p:spPr>
          <a:xfrm>
            <a:off x="6126480" y="2108200"/>
            <a:ext cx="5029200" cy="3880224"/>
          </a:xfrm>
          <a:prstGeom prst="rect">
            <a:avLst/>
          </a:prstGeom>
          <a:noFill/>
          <a:ln>
            <a:noFill/>
          </a:ln>
        </p:spPr>
      </p:pic>
    </p:spTree>
    <p:extLst>
      <p:ext uri="{BB962C8B-B14F-4D97-AF65-F5344CB8AC3E}">
        <p14:creationId xmlns:p14="http://schemas.microsoft.com/office/powerpoint/2010/main" val="3575976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2AB1-95AD-4389-AABF-9FA648BE7550}"/>
              </a:ext>
            </a:extLst>
          </p:cNvPr>
          <p:cNvSpPr>
            <a:spLocks noGrp="1"/>
          </p:cNvSpPr>
          <p:nvPr>
            <p:ph type="title"/>
          </p:nvPr>
        </p:nvSpPr>
        <p:spPr/>
        <p:txBody>
          <a:bodyPr/>
          <a:lstStyle/>
          <a:p>
            <a:r>
              <a:rPr lang="en" dirty="0"/>
              <a:t>Major Challenges</a:t>
            </a:r>
            <a:endParaRPr lang="en-IN" dirty="0"/>
          </a:p>
        </p:txBody>
      </p:sp>
      <p:sp>
        <p:nvSpPr>
          <p:cNvPr id="4" name="Google Shape;340;p52">
            <a:extLst>
              <a:ext uri="{FF2B5EF4-FFF2-40B4-BE49-F238E27FC236}">
                <a16:creationId xmlns:a16="http://schemas.microsoft.com/office/drawing/2014/main" id="{527C23B1-8845-414C-B087-DF5D82B2D2B2}"/>
              </a:ext>
            </a:extLst>
          </p:cNvPr>
          <p:cNvSpPr txBox="1">
            <a:spLocks noGrp="1"/>
          </p:cNvSpPr>
          <p:nvPr>
            <p:ph idx="1"/>
          </p:nvPr>
        </p:nvSpPr>
        <p:spPr>
          <a:xfrm>
            <a:off x="1096963" y="2108200"/>
            <a:ext cx="10058400" cy="4078009"/>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dirty="0">
                <a:solidFill>
                  <a:schemeClr val="tx1"/>
                </a:solidFill>
                <a:latin typeface="Calibri" panose="020F0502020204030204" pitchFamily="34" charset="0"/>
                <a:cs typeface="Calibri" panose="020F0502020204030204" pitchFamily="34" charset="0"/>
              </a:rPr>
              <a:t>Feature Engineering</a:t>
            </a:r>
            <a:endParaRPr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dirty="0">
                <a:solidFill>
                  <a:schemeClr val="tx1"/>
                </a:solidFill>
                <a:latin typeface="Calibri" panose="020F0502020204030204" pitchFamily="34" charset="0"/>
                <a:cs typeface="Calibri" panose="020F0502020204030204" pitchFamily="34" charset="0"/>
              </a:rPr>
              <a:t>Model Selection</a:t>
            </a:r>
            <a:endParaRPr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dirty="0">
                <a:solidFill>
                  <a:schemeClr val="tx1"/>
                </a:solidFill>
                <a:latin typeface="Calibri" panose="020F0502020204030204" pitchFamily="34" charset="0"/>
                <a:cs typeface="Calibri" panose="020F0502020204030204" pitchFamily="34" charset="0"/>
              </a:rPr>
              <a:t>Hyperparameter Tuning</a:t>
            </a:r>
            <a:endParaRPr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dirty="0">
                <a:solidFill>
                  <a:schemeClr val="tx1"/>
                </a:solidFill>
                <a:latin typeface="Calibri" panose="020F0502020204030204" pitchFamily="34" charset="0"/>
                <a:cs typeface="Calibri" panose="020F0502020204030204" pitchFamily="34" charset="0"/>
              </a:rPr>
              <a:t>Platform for fast computation.</a:t>
            </a:r>
            <a:endParaRPr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dirty="0">
                <a:solidFill>
                  <a:schemeClr val="tx1"/>
                </a:solidFill>
                <a:latin typeface="Calibri" panose="020F0502020204030204" pitchFamily="34" charset="0"/>
                <a:cs typeface="Calibri" panose="020F0502020204030204" pitchFamily="34" charset="0"/>
              </a:rPr>
              <a:t>Model optimization manually </a:t>
            </a:r>
            <a:endParaRPr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p>
          <a:p>
            <a:pPr marL="457200" lvl="0" indent="0" algn="l" rtl="0">
              <a:spcBef>
                <a:spcPts val="0"/>
              </a:spcBef>
              <a:spcAft>
                <a:spcPts val="0"/>
              </a:spcAft>
              <a:buNone/>
            </a:pPr>
            <a:endParaRPr sz="1500" dirty="0"/>
          </a:p>
          <a:p>
            <a:pPr marL="457200" lvl="0" indent="0" algn="l" rtl="0">
              <a:spcBef>
                <a:spcPts val="0"/>
              </a:spcBef>
              <a:spcAft>
                <a:spcPts val="0"/>
              </a:spcAft>
              <a:buNone/>
            </a:pPr>
            <a:endParaRPr dirty="0">
              <a:latin typeface="Quattrocento Sans"/>
              <a:ea typeface="Quattrocento Sans"/>
              <a:cs typeface="Quattrocento Sans"/>
              <a:sym typeface="Quattrocento Sans"/>
            </a:endParaRPr>
          </a:p>
        </p:txBody>
      </p:sp>
      <p:pic>
        <p:nvPicPr>
          <p:cNvPr id="5" name="Google Shape;331;p51">
            <a:extLst>
              <a:ext uri="{FF2B5EF4-FFF2-40B4-BE49-F238E27FC236}">
                <a16:creationId xmlns:a16="http://schemas.microsoft.com/office/drawing/2014/main" id="{F9DE7AD3-3D3A-4730-A83A-94216DE9B0C4}"/>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830767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482A-8D25-408F-9F95-04542522D7F1}"/>
              </a:ext>
            </a:extLst>
          </p:cNvPr>
          <p:cNvSpPr>
            <a:spLocks noGrp="1"/>
          </p:cNvSpPr>
          <p:nvPr>
            <p:ph type="title"/>
          </p:nvPr>
        </p:nvSpPr>
        <p:spPr/>
        <p:txBody>
          <a:bodyPr/>
          <a:lstStyle/>
          <a:p>
            <a:r>
              <a:rPr lang="en" dirty="0"/>
              <a:t>Conclusion</a:t>
            </a:r>
            <a:endParaRPr lang="en-IN" dirty="0"/>
          </a:p>
        </p:txBody>
      </p:sp>
      <p:sp>
        <p:nvSpPr>
          <p:cNvPr id="4" name="Google Shape;347;p53">
            <a:extLst>
              <a:ext uri="{FF2B5EF4-FFF2-40B4-BE49-F238E27FC236}">
                <a16:creationId xmlns:a16="http://schemas.microsoft.com/office/drawing/2014/main" id="{EF9C17F7-DA3F-426F-8584-3C4CE0CB35C1}"/>
              </a:ext>
            </a:extLst>
          </p:cNvPr>
          <p:cNvSpPr txBox="1">
            <a:spLocks noGrp="1"/>
          </p:cNvSpPr>
          <p:nvPr>
            <p:ph idx="1"/>
          </p:nvPr>
        </p:nvSpPr>
        <p:spPr>
          <a:xfrm>
            <a:off x="1096963" y="2108200"/>
            <a:ext cx="10058400" cy="5093672"/>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Trip Duration varies a lot ranging from few seconds to more than 20 hours also some are going from 528 Hours to 972 Hours, possibly Outliers.</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Observed Vendor 2 taxi service provider is most Frequently used by New Yorkers.</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Trip duration is generally longer for trips whose flag was not stored.</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There were few trips with Zero Passengers and few trips with 7,8 and 9 passengers and Most number of trips are done by single or double passengers.</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Few Trip duration has covered 0 Km distance.</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Trip duration is the maximum around 3 pm and the lowest around 6 am.</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Trip duration is the longest on Thursdays closely followed by Fridays.</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From February, we can see trip duration rising every month also significant drop in the Taxi trip count as month end approach.</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for shorter trips (&lt;5 hours), the pickup and dropoff latitude is more or less evenly distributed between 30 ° and 40 °</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for longer trips(&gt;5 hours ) the pickup and dropoff latitude is all concentrated between 40 ° and 42 ° degrees.</a:t>
            </a:r>
            <a:endParaRPr sz="1600" dirty="0">
              <a:solidFill>
                <a:schemeClr val="tx1"/>
              </a:solidFill>
              <a:latin typeface="Calibri" panose="020F0502020204030204" pitchFamily="34" charset="0"/>
              <a:cs typeface="Calibri" panose="020F0502020204030204" pitchFamily="34" charset="0"/>
            </a:endParaRPr>
          </a:p>
          <a:p>
            <a:pPr marL="457200" lvl="0" indent="-323850" algn="l" rtl="0">
              <a:spcBef>
                <a:spcPts val="0"/>
              </a:spcBef>
              <a:spcAft>
                <a:spcPts val="0"/>
              </a:spcAft>
              <a:buSzPts val="1500"/>
              <a:buChar char="❏"/>
            </a:pPr>
            <a:r>
              <a:rPr lang="en" sz="1600" dirty="0">
                <a:solidFill>
                  <a:schemeClr val="tx1"/>
                </a:solidFill>
                <a:latin typeface="Calibri" panose="020F0502020204030204" pitchFamily="34" charset="0"/>
                <a:cs typeface="Calibri" panose="020F0502020204030204" pitchFamily="34" charset="0"/>
              </a:rPr>
              <a:t>The long duration trips(&gt; 5 hours) are mostly concentrated with their pickup region near (40 °,75 °) to (42°,75°)</a:t>
            </a:r>
            <a:endParaRPr sz="1600" dirty="0">
              <a:solidFill>
                <a:schemeClr val="tx1"/>
              </a:solidFill>
              <a:latin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500" dirty="0"/>
          </a:p>
          <a:p>
            <a:pPr marL="457200" lvl="0" indent="0" algn="l" rtl="0">
              <a:spcBef>
                <a:spcPts val="0"/>
              </a:spcBef>
              <a:spcAft>
                <a:spcPts val="0"/>
              </a:spcAft>
              <a:buNone/>
            </a:pPr>
            <a:endParaRPr sz="1500" dirty="0"/>
          </a:p>
          <a:p>
            <a:pPr marL="457200" lvl="0" indent="0" algn="l" rtl="0">
              <a:spcBef>
                <a:spcPts val="0"/>
              </a:spcBef>
              <a:spcAft>
                <a:spcPts val="0"/>
              </a:spcAft>
              <a:buNone/>
            </a:pPr>
            <a:endParaRPr dirty="0">
              <a:latin typeface="Quattrocento Sans"/>
              <a:ea typeface="Quattrocento Sans"/>
              <a:cs typeface="Quattrocento Sans"/>
              <a:sym typeface="Quattrocento Sans"/>
            </a:endParaRPr>
          </a:p>
        </p:txBody>
      </p:sp>
      <p:pic>
        <p:nvPicPr>
          <p:cNvPr id="5" name="Google Shape;331;p51">
            <a:extLst>
              <a:ext uri="{FF2B5EF4-FFF2-40B4-BE49-F238E27FC236}">
                <a16:creationId xmlns:a16="http://schemas.microsoft.com/office/drawing/2014/main" id="{714E90D7-9274-4D60-AE48-8DFC0507B092}"/>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112850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72E4-D086-44DF-B0B9-A0D920B8F863}"/>
              </a:ext>
            </a:extLst>
          </p:cNvPr>
          <p:cNvSpPr>
            <a:spLocks noGrp="1"/>
          </p:cNvSpPr>
          <p:nvPr>
            <p:ph type="title"/>
          </p:nvPr>
        </p:nvSpPr>
        <p:spPr>
          <a:xfrm>
            <a:off x="1066800" y="2222980"/>
            <a:ext cx="10058400" cy="1450757"/>
          </a:xfrm>
        </p:spPr>
        <p:txBody>
          <a:bodyPr>
            <a:normAutofit/>
          </a:bodyPr>
          <a:lstStyle/>
          <a:p>
            <a:r>
              <a:rPr lang="en-US" sz="6000" b="1" dirty="0">
                <a:latin typeface="Calibri" panose="020F0502020204030204" pitchFamily="34" charset="0"/>
                <a:cs typeface="Calibri" panose="020F0502020204030204" pitchFamily="34" charset="0"/>
              </a:rPr>
              <a:t>THANK YOU</a:t>
            </a:r>
            <a:endParaRPr lang="en-IN" sz="6000" b="1" dirty="0">
              <a:latin typeface="Calibri" panose="020F0502020204030204" pitchFamily="34" charset="0"/>
              <a:cs typeface="Calibri" panose="020F0502020204030204" pitchFamily="34" charset="0"/>
            </a:endParaRPr>
          </a:p>
        </p:txBody>
      </p:sp>
      <p:pic>
        <p:nvPicPr>
          <p:cNvPr id="4" name="Google Shape;331;p51">
            <a:extLst>
              <a:ext uri="{FF2B5EF4-FFF2-40B4-BE49-F238E27FC236}">
                <a16:creationId xmlns:a16="http://schemas.microsoft.com/office/drawing/2014/main" id="{1D070FFE-B4C9-41CC-B09A-04ADEBC55FAB}"/>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235856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DB29-02C9-4BE2-A943-F75BFCFDF039}"/>
              </a:ext>
            </a:extLst>
          </p:cNvPr>
          <p:cNvSpPr>
            <a:spLocks noGrp="1"/>
          </p:cNvSpPr>
          <p:nvPr>
            <p:ph type="title"/>
          </p:nvPr>
        </p:nvSpPr>
        <p:spPr/>
        <p:txBody>
          <a:bodyPr/>
          <a:lstStyle/>
          <a:p>
            <a:r>
              <a:rPr lang="en" dirty="0">
                <a:cs typeface="Arial" panose="020B0604020202020204" pitchFamily="34" charset="0"/>
              </a:rPr>
              <a:t>Data Information</a:t>
            </a:r>
            <a:endParaRPr lang="en-IN" dirty="0">
              <a:cs typeface="Arial" panose="020B0604020202020204" pitchFamily="34" charset="0"/>
            </a:endParaRPr>
          </a:p>
        </p:txBody>
      </p:sp>
      <p:sp>
        <p:nvSpPr>
          <p:cNvPr id="3" name="Content Placeholder 2">
            <a:extLst>
              <a:ext uri="{FF2B5EF4-FFF2-40B4-BE49-F238E27FC236}">
                <a16:creationId xmlns:a16="http://schemas.microsoft.com/office/drawing/2014/main" id="{BC1A8501-10B2-4903-BB2E-6AF5EFE12F5F}"/>
              </a:ext>
            </a:extLst>
          </p:cNvPr>
          <p:cNvSpPr>
            <a:spLocks noGrp="1"/>
          </p:cNvSpPr>
          <p:nvPr>
            <p:ph idx="1"/>
          </p:nvPr>
        </p:nvSpPr>
        <p:spPr/>
        <p:txBody>
          <a:bodyPr>
            <a:normAutofit fontScale="92500" lnSpcReduction="20000"/>
          </a:bodyPr>
          <a:lstStyle/>
          <a:p>
            <a:pPr marL="254000" lvl="0" indent="-247650" algn="l" rtl="0">
              <a:spcBef>
                <a:spcPts val="0"/>
              </a:spcBef>
              <a:spcAft>
                <a:spcPts val="0"/>
              </a:spcAft>
              <a:buSzPts val="1500"/>
              <a:buFont typeface="Noto Sans Symbols"/>
              <a:buChar char="❑"/>
            </a:pPr>
            <a:r>
              <a:rPr lang="en-IN" sz="2200" dirty="0">
                <a:solidFill>
                  <a:schemeClr val="tx1"/>
                </a:solidFill>
                <a:latin typeface="Arial" panose="020B0604020202020204" pitchFamily="34" charset="0"/>
                <a:cs typeface="Arial" panose="020B0604020202020204" pitchFamily="34" charset="0"/>
              </a:rPr>
              <a:t>ID 						</a:t>
            </a:r>
          </a:p>
          <a:p>
            <a:pPr marL="457200" lvl="0" indent="0" algn="l" rtl="0">
              <a:spcBef>
                <a:spcPts val="0"/>
              </a:spcBef>
              <a:spcAft>
                <a:spcPts val="0"/>
              </a:spcAft>
              <a:buNone/>
            </a:pPr>
            <a:endParaRPr lang="en-IN" sz="2200" dirty="0">
              <a:solidFill>
                <a:schemeClr val="tx1"/>
              </a:solidFill>
              <a:latin typeface="Arial" panose="020B0604020202020204" pitchFamily="34" charset="0"/>
              <a:cs typeface="Arial" panose="020B0604020202020204" pitchFamily="34" charset="0"/>
            </a:endParaRPr>
          </a:p>
          <a:p>
            <a:pPr marL="254000" lvl="0" indent="-247650" algn="l" rtl="0">
              <a:spcBef>
                <a:spcPts val="0"/>
              </a:spcBef>
              <a:spcAft>
                <a:spcPts val="0"/>
              </a:spcAft>
              <a:buSzPts val="1500"/>
              <a:buChar char="❑"/>
            </a:pPr>
            <a:r>
              <a:rPr lang="en-IN" sz="2200" dirty="0" err="1">
                <a:solidFill>
                  <a:schemeClr val="tx1"/>
                </a:solidFill>
                <a:latin typeface="Arial" panose="020B0604020202020204" pitchFamily="34" charset="0"/>
                <a:cs typeface="Arial" panose="020B0604020202020204" pitchFamily="34" charset="0"/>
              </a:rPr>
              <a:t>Vendor_ID</a:t>
            </a:r>
            <a:endParaRPr lang="en-IN" sz="2200"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IN" sz="2200" dirty="0">
              <a:solidFill>
                <a:schemeClr val="tx1"/>
              </a:solidFill>
              <a:latin typeface="Arial" panose="020B0604020202020204" pitchFamily="34" charset="0"/>
              <a:cs typeface="Arial" panose="020B0604020202020204" pitchFamily="34" charset="0"/>
            </a:endParaRPr>
          </a:p>
          <a:p>
            <a:pPr marL="254000" lvl="0" indent="-247650" algn="l" rtl="0">
              <a:spcBef>
                <a:spcPts val="0"/>
              </a:spcBef>
              <a:spcAft>
                <a:spcPts val="0"/>
              </a:spcAft>
              <a:buSzPts val="1500"/>
              <a:buChar char="❑"/>
            </a:pPr>
            <a:r>
              <a:rPr lang="en-IN" sz="2200" dirty="0" err="1">
                <a:solidFill>
                  <a:schemeClr val="tx1"/>
                </a:solidFill>
                <a:latin typeface="Arial" panose="020B0604020202020204" pitchFamily="34" charset="0"/>
                <a:cs typeface="Arial" panose="020B0604020202020204" pitchFamily="34" charset="0"/>
              </a:rPr>
              <a:t>Pickup_datetime</a:t>
            </a:r>
            <a:endParaRPr lang="en-IN" sz="2200" dirty="0">
              <a:solidFill>
                <a:schemeClr val="tx1"/>
              </a:solidFill>
              <a:latin typeface="Arial" panose="020B0604020202020204" pitchFamily="34" charset="0"/>
              <a:cs typeface="Arial" panose="020B0604020202020204" pitchFamily="34" charset="0"/>
            </a:endParaRPr>
          </a:p>
          <a:p>
            <a:pPr marL="457200" lvl="0" indent="0" algn="l" rtl="0">
              <a:spcBef>
                <a:spcPts val="0"/>
              </a:spcBef>
              <a:spcAft>
                <a:spcPts val="0"/>
              </a:spcAft>
              <a:buNone/>
            </a:pPr>
            <a:endParaRPr lang="en-IN" sz="2200" dirty="0">
              <a:solidFill>
                <a:schemeClr val="tx1"/>
              </a:solidFill>
              <a:latin typeface="Arial" panose="020B0604020202020204" pitchFamily="34" charset="0"/>
              <a:cs typeface="Arial" panose="020B0604020202020204" pitchFamily="34" charset="0"/>
            </a:endParaRPr>
          </a:p>
          <a:p>
            <a:pPr marL="254000" lvl="0" indent="-247650" algn="l" rtl="0">
              <a:spcBef>
                <a:spcPts val="0"/>
              </a:spcBef>
              <a:spcAft>
                <a:spcPts val="0"/>
              </a:spcAft>
              <a:buSzPts val="1500"/>
              <a:buChar char="❑"/>
            </a:pPr>
            <a:r>
              <a:rPr lang="en-IN" sz="2200" dirty="0" err="1">
                <a:solidFill>
                  <a:schemeClr val="tx1"/>
                </a:solidFill>
                <a:latin typeface="Arial" panose="020B0604020202020204" pitchFamily="34" charset="0"/>
                <a:cs typeface="Arial" panose="020B0604020202020204" pitchFamily="34" charset="0"/>
              </a:rPr>
              <a:t>Dropoff_datetime</a:t>
            </a:r>
            <a:r>
              <a:rPr lang="en-IN" sz="2200" dirty="0">
                <a:solidFill>
                  <a:schemeClr val="tx1"/>
                </a:solidFill>
                <a:latin typeface="Arial" panose="020B0604020202020204" pitchFamily="34" charset="0"/>
                <a:cs typeface="Arial" panose="020B0604020202020204" pitchFamily="34" charset="0"/>
              </a:rPr>
              <a:t> </a:t>
            </a:r>
          </a:p>
          <a:p>
            <a:pPr marL="457200" lvl="0" indent="0" algn="l" rtl="0">
              <a:spcBef>
                <a:spcPts val="0"/>
              </a:spcBef>
              <a:spcAft>
                <a:spcPts val="0"/>
              </a:spcAft>
              <a:buNone/>
            </a:pPr>
            <a:endParaRPr lang="en-IN" sz="2200" dirty="0">
              <a:solidFill>
                <a:schemeClr val="tx1"/>
              </a:solidFill>
              <a:latin typeface="Arial" panose="020B0604020202020204" pitchFamily="34" charset="0"/>
              <a:cs typeface="Arial" panose="020B0604020202020204" pitchFamily="34" charset="0"/>
            </a:endParaRPr>
          </a:p>
          <a:p>
            <a:pPr marL="254000" lvl="0" indent="-247650" algn="l" rtl="0">
              <a:spcBef>
                <a:spcPts val="0"/>
              </a:spcBef>
              <a:spcAft>
                <a:spcPts val="0"/>
              </a:spcAft>
              <a:buSzPts val="1500"/>
              <a:buChar char="❑"/>
            </a:pPr>
            <a:r>
              <a:rPr lang="en-IN" sz="2200" dirty="0">
                <a:solidFill>
                  <a:schemeClr val="tx1"/>
                </a:solidFill>
                <a:latin typeface="Arial" panose="020B0604020202020204" pitchFamily="34" charset="0"/>
                <a:cs typeface="Arial" panose="020B0604020202020204" pitchFamily="34" charset="0"/>
              </a:rPr>
              <a:t>Passenger count</a:t>
            </a:r>
          </a:p>
          <a:p>
            <a:pPr marL="457200" lvl="0" indent="0" algn="l" rtl="0">
              <a:spcBef>
                <a:spcPts val="0"/>
              </a:spcBef>
              <a:spcAft>
                <a:spcPts val="0"/>
              </a:spcAft>
              <a:buNone/>
            </a:pPr>
            <a:endParaRPr lang="en-IN" sz="2200" dirty="0">
              <a:solidFill>
                <a:schemeClr val="tx1"/>
              </a:solidFill>
              <a:latin typeface="Arial" panose="020B0604020202020204" pitchFamily="34" charset="0"/>
              <a:cs typeface="Arial" panose="020B0604020202020204" pitchFamily="34" charset="0"/>
            </a:endParaRPr>
          </a:p>
          <a:p>
            <a:pPr marL="254000" lvl="0" indent="-247650" algn="l" rtl="0">
              <a:spcBef>
                <a:spcPts val="0"/>
              </a:spcBef>
              <a:spcAft>
                <a:spcPts val="0"/>
              </a:spcAft>
              <a:buSzPts val="1500"/>
              <a:buChar char="❑"/>
            </a:pPr>
            <a:r>
              <a:rPr lang="en-IN" sz="2200" dirty="0" err="1">
                <a:solidFill>
                  <a:schemeClr val="tx1"/>
                </a:solidFill>
                <a:latin typeface="Arial" panose="020B0604020202020204" pitchFamily="34" charset="0"/>
                <a:cs typeface="Arial" panose="020B0604020202020204" pitchFamily="34" charset="0"/>
              </a:rPr>
              <a:t>Pickup_Longitude</a:t>
            </a:r>
            <a:endParaRPr lang="en-IN" sz="2200" dirty="0">
              <a:solidFill>
                <a:schemeClr val="tx1"/>
              </a:solidFill>
              <a:latin typeface="Arial" panose="020B0604020202020204" pitchFamily="34" charset="0"/>
              <a:cs typeface="Arial" panose="020B0604020202020204" pitchFamily="34" charset="0"/>
            </a:endParaRPr>
          </a:p>
          <a:p>
            <a:pPr marL="457200" lvl="0" indent="0" algn="l" rtl="0">
              <a:spcBef>
                <a:spcPts val="0"/>
              </a:spcBef>
              <a:spcAft>
                <a:spcPts val="0"/>
              </a:spcAft>
              <a:buNone/>
            </a:pPr>
            <a:endParaRPr lang="en-IN" sz="2200" dirty="0">
              <a:solidFill>
                <a:schemeClr val="tx1"/>
              </a:solidFill>
              <a:latin typeface="Arial" panose="020B0604020202020204" pitchFamily="34" charset="0"/>
              <a:cs typeface="Arial" panose="020B0604020202020204" pitchFamily="34" charset="0"/>
            </a:endParaRPr>
          </a:p>
          <a:p>
            <a:pPr marL="254000" lvl="0" indent="-247650" algn="l" rtl="0">
              <a:spcBef>
                <a:spcPts val="0"/>
              </a:spcBef>
              <a:spcAft>
                <a:spcPts val="0"/>
              </a:spcAft>
              <a:buSzPts val="1500"/>
              <a:buChar char="❑"/>
            </a:pPr>
            <a:r>
              <a:rPr lang="en-IN" sz="2200" dirty="0" err="1">
                <a:solidFill>
                  <a:schemeClr val="tx1"/>
                </a:solidFill>
                <a:latin typeface="Arial" panose="020B0604020202020204" pitchFamily="34" charset="0"/>
                <a:cs typeface="Arial" panose="020B0604020202020204" pitchFamily="34" charset="0"/>
              </a:rPr>
              <a:t>Pickup_Latitude</a:t>
            </a:r>
            <a:endParaRPr lang="en-IN" sz="2200" dirty="0">
              <a:solidFill>
                <a:schemeClr val="tx1"/>
              </a:solidFill>
              <a:latin typeface="Arial" panose="020B0604020202020204" pitchFamily="34" charset="0"/>
              <a:cs typeface="Arial" panose="020B0604020202020204" pitchFamily="34" charset="0"/>
            </a:endParaRPr>
          </a:p>
          <a:p>
            <a:endParaRPr lang="en-IN" dirty="0"/>
          </a:p>
        </p:txBody>
      </p:sp>
      <p:sp>
        <p:nvSpPr>
          <p:cNvPr id="4" name="Google Shape;122;p25">
            <a:extLst>
              <a:ext uri="{FF2B5EF4-FFF2-40B4-BE49-F238E27FC236}">
                <a16:creationId xmlns:a16="http://schemas.microsoft.com/office/drawing/2014/main" id="{BD698E0D-030A-4A47-A61A-0849FCF4C94F}"/>
              </a:ext>
            </a:extLst>
          </p:cNvPr>
          <p:cNvSpPr txBox="1"/>
          <p:nvPr/>
        </p:nvSpPr>
        <p:spPr>
          <a:xfrm>
            <a:off x="6473730" y="2108201"/>
            <a:ext cx="3000000" cy="2677626"/>
          </a:xfrm>
          <a:prstGeom prst="rect">
            <a:avLst/>
          </a:prstGeom>
          <a:noFill/>
          <a:ln>
            <a:noFill/>
          </a:ln>
        </p:spPr>
        <p:txBody>
          <a:bodyPr spcFirstLastPara="1" wrap="square" lIns="91425" tIns="91425" rIns="91425" bIns="91425" anchor="t" anchorCtr="0">
            <a:spAutoFit/>
          </a:bodyPr>
          <a:lstStyle/>
          <a:p>
            <a:pPr marL="254000" lvl="0" indent="-247650" algn="l" rtl="0">
              <a:lnSpc>
                <a:spcPct val="90000"/>
              </a:lnSpc>
              <a:spcBef>
                <a:spcPts val="0"/>
              </a:spcBef>
              <a:spcAft>
                <a:spcPts val="0"/>
              </a:spcAft>
              <a:buClr>
                <a:schemeClr val="dk1"/>
              </a:buClr>
              <a:buSzPts val="1500"/>
              <a:buFont typeface="Quattrocento Sans"/>
              <a:buChar char="❑"/>
            </a:pPr>
            <a:r>
              <a:rPr lang="en" sz="2000" dirty="0">
                <a:solidFill>
                  <a:schemeClr val="dk1"/>
                </a:solidFill>
                <a:latin typeface="Arial" panose="020B0604020202020204" pitchFamily="34" charset="0"/>
                <a:ea typeface="Quattrocento Sans"/>
                <a:cs typeface="Arial" panose="020B0604020202020204" pitchFamily="34" charset="0"/>
                <a:sym typeface="Quattrocento Sans"/>
              </a:rPr>
              <a:t>Pickup_Latitude</a:t>
            </a: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457200" lvl="0" indent="0" algn="l" rtl="0">
              <a:lnSpc>
                <a:spcPct val="90000"/>
              </a:lnSpc>
              <a:spcBef>
                <a:spcPts val="0"/>
              </a:spcBef>
              <a:spcAft>
                <a:spcPts val="0"/>
              </a:spcAft>
              <a:buNone/>
            </a:pP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254000" lvl="0" indent="-247650" algn="l" rtl="0">
              <a:lnSpc>
                <a:spcPct val="90000"/>
              </a:lnSpc>
              <a:spcBef>
                <a:spcPts val="0"/>
              </a:spcBef>
              <a:spcAft>
                <a:spcPts val="0"/>
              </a:spcAft>
              <a:buClr>
                <a:schemeClr val="dk1"/>
              </a:buClr>
              <a:buSzPts val="1500"/>
              <a:buFont typeface="Quattrocento Sans"/>
              <a:buChar char="❑"/>
            </a:pPr>
            <a:r>
              <a:rPr lang="en" sz="2000" dirty="0">
                <a:solidFill>
                  <a:schemeClr val="dk1"/>
                </a:solidFill>
                <a:latin typeface="Arial" panose="020B0604020202020204" pitchFamily="34" charset="0"/>
                <a:ea typeface="Quattrocento Sans"/>
                <a:cs typeface="Arial" panose="020B0604020202020204" pitchFamily="34" charset="0"/>
                <a:sym typeface="Quattrocento Sans"/>
              </a:rPr>
              <a:t>Dropoff_Longitude</a:t>
            </a: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457200" lvl="0" indent="0" algn="l" rtl="0">
              <a:lnSpc>
                <a:spcPct val="90000"/>
              </a:lnSpc>
              <a:spcBef>
                <a:spcPts val="0"/>
              </a:spcBef>
              <a:spcAft>
                <a:spcPts val="0"/>
              </a:spcAft>
              <a:buNone/>
            </a:pP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254000" lvl="0" indent="-247650" algn="l" rtl="0">
              <a:lnSpc>
                <a:spcPct val="90000"/>
              </a:lnSpc>
              <a:spcBef>
                <a:spcPts val="0"/>
              </a:spcBef>
              <a:spcAft>
                <a:spcPts val="0"/>
              </a:spcAft>
              <a:buClr>
                <a:schemeClr val="dk1"/>
              </a:buClr>
              <a:buSzPts val="1500"/>
              <a:buFont typeface="Quattrocento Sans"/>
              <a:buChar char="❑"/>
            </a:pPr>
            <a:r>
              <a:rPr lang="en" sz="2000" dirty="0">
                <a:solidFill>
                  <a:schemeClr val="dk1"/>
                </a:solidFill>
                <a:latin typeface="Arial" panose="020B0604020202020204" pitchFamily="34" charset="0"/>
                <a:ea typeface="Quattrocento Sans"/>
                <a:cs typeface="Arial" panose="020B0604020202020204" pitchFamily="34" charset="0"/>
                <a:sym typeface="Quattrocento Sans"/>
              </a:rPr>
              <a:t>Dropoff_Latitude</a:t>
            </a: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457200" lvl="0" indent="0" algn="l" rtl="0">
              <a:lnSpc>
                <a:spcPct val="90000"/>
              </a:lnSpc>
              <a:spcBef>
                <a:spcPts val="0"/>
              </a:spcBef>
              <a:spcAft>
                <a:spcPts val="0"/>
              </a:spcAft>
              <a:buNone/>
            </a:pP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254000" lvl="0" indent="-247650" algn="l" rtl="0">
              <a:lnSpc>
                <a:spcPct val="90000"/>
              </a:lnSpc>
              <a:spcBef>
                <a:spcPts val="0"/>
              </a:spcBef>
              <a:spcAft>
                <a:spcPts val="0"/>
              </a:spcAft>
              <a:buClr>
                <a:schemeClr val="dk1"/>
              </a:buClr>
              <a:buSzPts val="1500"/>
              <a:buFont typeface="Quattrocento Sans"/>
              <a:buChar char="❑"/>
            </a:pPr>
            <a:r>
              <a:rPr lang="en" sz="2000" dirty="0">
                <a:solidFill>
                  <a:schemeClr val="dk1"/>
                </a:solidFill>
                <a:latin typeface="Arial" panose="020B0604020202020204" pitchFamily="34" charset="0"/>
                <a:ea typeface="Quattrocento Sans"/>
                <a:cs typeface="Arial" panose="020B0604020202020204" pitchFamily="34" charset="0"/>
                <a:sym typeface="Quattrocento Sans"/>
              </a:rPr>
              <a:t>Store_and_fwd_flag</a:t>
            </a: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457200" lvl="0" indent="0" algn="l" rtl="0">
              <a:lnSpc>
                <a:spcPct val="90000"/>
              </a:lnSpc>
              <a:spcBef>
                <a:spcPts val="0"/>
              </a:spcBef>
              <a:spcAft>
                <a:spcPts val="0"/>
              </a:spcAft>
              <a:buNone/>
            </a:pPr>
            <a:endParaRPr sz="2000" dirty="0">
              <a:solidFill>
                <a:schemeClr val="dk1"/>
              </a:solidFill>
              <a:latin typeface="Arial" panose="020B0604020202020204" pitchFamily="34" charset="0"/>
              <a:ea typeface="Quattrocento Sans"/>
              <a:cs typeface="Arial" panose="020B0604020202020204" pitchFamily="34" charset="0"/>
              <a:sym typeface="Quattrocento Sans"/>
            </a:endParaRPr>
          </a:p>
          <a:p>
            <a:pPr marL="254000" lvl="0" indent="-247650" algn="l" rtl="0">
              <a:lnSpc>
                <a:spcPct val="90000"/>
              </a:lnSpc>
              <a:spcBef>
                <a:spcPts val="0"/>
              </a:spcBef>
              <a:spcAft>
                <a:spcPts val="0"/>
              </a:spcAft>
              <a:buClr>
                <a:schemeClr val="dk1"/>
              </a:buClr>
              <a:buSzPts val="1500"/>
              <a:buFont typeface="Quattrocento Sans"/>
              <a:buChar char="❑"/>
            </a:pPr>
            <a:r>
              <a:rPr lang="en" sz="2000" dirty="0">
                <a:solidFill>
                  <a:schemeClr val="dk1"/>
                </a:solidFill>
                <a:latin typeface="Arial" panose="020B0604020202020204" pitchFamily="34" charset="0"/>
                <a:ea typeface="Quattrocento Sans"/>
                <a:cs typeface="Arial" panose="020B0604020202020204" pitchFamily="34" charset="0"/>
                <a:sym typeface="Quattrocento Sans"/>
              </a:rPr>
              <a:t>Trip Duration </a:t>
            </a:r>
            <a:endParaRPr sz="2000" dirty="0">
              <a:latin typeface="Arial" panose="020B0604020202020204" pitchFamily="34" charset="0"/>
              <a:cs typeface="Arial" panose="020B0604020202020204" pitchFamily="34" charset="0"/>
            </a:endParaRPr>
          </a:p>
        </p:txBody>
      </p:sp>
      <p:pic>
        <p:nvPicPr>
          <p:cNvPr id="5" name="Google Shape;331;p51">
            <a:extLst>
              <a:ext uri="{FF2B5EF4-FFF2-40B4-BE49-F238E27FC236}">
                <a16:creationId xmlns:a16="http://schemas.microsoft.com/office/drawing/2014/main" id="{8CE4BCFC-DCD7-42C7-9472-3557CD4DDAE9}"/>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83951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5336-0CB6-4F38-86D7-8AF7CC333AC9}"/>
              </a:ext>
            </a:extLst>
          </p:cNvPr>
          <p:cNvSpPr>
            <a:spLocks noGrp="1"/>
          </p:cNvSpPr>
          <p:nvPr>
            <p:ph type="title"/>
          </p:nvPr>
        </p:nvSpPr>
        <p:spPr/>
        <p:txBody>
          <a:bodyPr/>
          <a:lstStyle/>
          <a:p>
            <a:r>
              <a:rPr lang="en" dirty="0">
                <a:cs typeface="Arial" panose="020B0604020202020204" pitchFamily="34" charset="0"/>
              </a:rPr>
              <a:t>Data Information</a:t>
            </a:r>
            <a:endParaRPr lang="en-IN" dirty="0">
              <a:cs typeface="Arial" panose="020B0604020202020204" pitchFamily="34" charset="0"/>
            </a:endParaRPr>
          </a:p>
        </p:txBody>
      </p:sp>
      <p:pic>
        <p:nvPicPr>
          <p:cNvPr id="5" name="Content Placeholder 4">
            <a:extLst>
              <a:ext uri="{FF2B5EF4-FFF2-40B4-BE49-F238E27FC236}">
                <a16:creationId xmlns:a16="http://schemas.microsoft.com/office/drawing/2014/main" id="{ADDCABC1-1F14-4441-B998-50DB51807930}"/>
              </a:ext>
            </a:extLst>
          </p:cNvPr>
          <p:cNvPicPr>
            <a:picLocks noGrp="1" noChangeAspect="1"/>
          </p:cNvPicPr>
          <p:nvPr>
            <p:ph idx="1"/>
          </p:nvPr>
        </p:nvPicPr>
        <p:blipFill>
          <a:blip r:embed="rId2"/>
          <a:stretch>
            <a:fillRect/>
          </a:stretch>
        </p:blipFill>
        <p:spPr>
          <a:xfrm>
            <a:off x="1097280" y="2050291"/>
            <a:ext cx="10058400" cy="692909"/>
          </a:xfrm>
        </p:spPr>
      </p:pic>
      <p:pic>
        <p:nvPicPr>
          <p:cNvPr id="7" name="Picture 6">
            <a:extLst>
              <a:ext uri="{FF2B5EF4-FFF2-40B4-BE49-F238E27FC236}">
                <a16:creationId xmlns:a16="http://schemas.microsoft.com/office/drawing/2014/main" id="{133E5C35-8E4E-4DF1-BD93-7EAFECC6840D}"/>
              </a:ext>
            </a:extLst>
          </p:cNvPr>
          <p:cNvPicPr>
            <a:picLocks noChangeAspect="1"/>
          </p:cNvPicPr>
          <p:nvPr/>
        </p:nvPicPr>
        <p:blipFill>
          <a:blip r:embed="rId3"/>
          <a:stretch>
            <a:fillRect/>
          </a:stretch>
        </p:blipFill>
        <p:spPr>
          <a:xfrm>
            <a:off x="1097280" y="2839060"/>
            <a:ext cx="10058400" cy="2847316"/>
          </a:xfrm>
          <a:prstGeom prst="rect">
            <a:avLst/>
          </a:prstGeom>
        </p:spPr>
      </p:pic>
      <p:pic>
        <p:nvPicPr>
          <p:cNvPr id="6" name="Google Shape;331;p51">
            <a:extLst>
              <a:ext uri="{FF2B5EF4-FFF2-40B4-BE49-F238E27FC236}">
                <a16:creationId xmlns:a16="http://schemas.microsoft.com/office/drawing/2014/main" id="{5F78701A-4320-4670-9F0C-7BA94DEA0FA1}"/>
              </a:ext>
            </a:extLst>
          </p:cNvPr>
          <p:cNvPicPr preferRelativeResize="0"/>
          <p:nvPr/>
        </p:nvPicPr>
        <p:blipFill rotWithShape="1">
          <a:blip r:embed="rId4">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55103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66DC-5F72-49B6-B978-43E2AF35B664}"/>
              </a:ext>
            </a:extLst>
          </p:cNvPr>
          <p:cNvSpPr>
            <a:spLocks noGrp="1"/>
          </p:cNvSpPr>
          <p:nvPr>
            <p:ph type="title"/>
          </p:nvPr>
        </p:nvSpPr>
        <p:spPr/>
        <p:txBody>
          <a:bodyPr/>
          <a:lstStyle/>
          <a:p>
            <a:r>
              <a:rPr lang="en-US" dirty="0">
                <a:cs typeface="Arial" panose="020B0604020202020204" pitchFamily="34" charset="0"/>
              </a:rPr>
              <a:t>Index</a:t>
            </a:r>
            <a:endParaRPr lang="en-IN" dirty="0">
              <a:cs typeface="Arial" panose="020B0604020202020204" pitchFamily="34" charset="0"/>
            </a:endParaRPr>
          </a:p>
        </p:txBody>
      </p:sp>
      <p:sp>
        <p:nvSpPr>
          <p:cNvPr id="4" name="Google Shape;136;p27">
            <a:extLst>
              <a:ext uri="{FF2B5EF4-FFF2-40B4-BE49-F238E27FC236}">
                <a16:creationId xmlns:a16="http://schemas.microsoft.com/office/drawing/2014/main" id="{CA17296B-A7AA-4327-9DBE-0AC5F15B5302}"/>
              </a:ext>
            </a:extLst>
          </p:cNvPr>
          <p:cNvSpPr txBox="1">
            <a:spLocks noGrp="1"/>
          </p:cNvSpPr>
          <p:nvPr>
            <p:ph idx="1"/>
          </p:nvPr>
        </p:nvSpPr>
        <p:spPr>
          <a:xfrm>
            <a:off x="1096963" y="2108200"/>
            <a:ext cx="10058400" cy="3760788"/>
          </a:xfrm>
          <a:prstGeom prst="rect">
            <a:avLst/>
          </a:prstGeom>
          <a:noFill/>
          <a:ln>
            <a:noFill/>
          </a:ln>
        </p:spPr>
        <p:txBody>
          <a:bodyPr spcFirstLastPara="1" wrap="square" lIns="68575" tIns="34275" rIns="68575" bIns="34275" anchor="t" anchorCtr="0">
            <a:noAutofit/>
          </a:bodyPr>
          <a:lstStyle/>
          <a:p>
            <a:pPr marL="127000" lvl="0" indent="-133350" algn="l" rtl="0">
              <a:lnSpc>
                <a:spcPct val="90000"/>
              </a:lnSpc>
              <a:spcBef>
                <a:spcPts val="0"/>
              </a:spcBef>
              <a:spcAft>
                <a:spcPts val="0"/>
              </a:spcAft>
              <a:buClr>
                <a:schemeClr val="dk1"/>
              </a:buClr>
              <a:buSzPts val="1500"/>
              <a:buFont typeface="Arial"/>
              <a:buChar char="❑"/>
            </a:pPr>
            <a:r>
              <a:rPr lang="en" dirty="0">
                <a:latin typeface="Calibri" panose="020F0502020204030204" pitchFamily="34" charset="0"/>
                <a:ea typeface="Arial"/>
                <a:cs typeface="Calibri" panose="020F0502020204030204" pitchFamily="34" charset="0"/>
                <a:sym typeface="Arial"/>
              </a:rPr>
              <a:t>Univariate Analysis</a:t>
            </a:r>
            <a:endParaRPr dirty="0">
              <a:latin typeface="Calibri" panose="020F0502020204030204" pitchFamily="34" charset="0"/>
              <a:ea typeface="Arial"/>
              <a:cs typeface="Calibri" panose="020F0502020204030204" pitchFamily="34" charset="0"/>
              <a:sym typeface="Arial"/>
            </a:endParaRPr>
          </a:p>
          <a:p>
            <a:pPr marL="127000" lvl="0" indent="-133350" algn="l" rtl="0">
              <a:lnSpc>
                <a:spcPct val="90000"/>
              </a:lnSpc>
              <a:spcBef>
                <a:spcPts val="1700"/>
              </a:spcBef>
              <a:spcAft>
                <a:spcPts val="0"/>
              </a:spcAft>
              <a:buClr>
                <a:schemeClr val="dk1"/>
              </a:buClr>
              <a:buSzPts val="1500"/>
              <a:buFont typeface="Arial"/>
              <a:buChar char="❑"/>
            </a:pPr>
            <a:r>
              <a:rPr lang="en" dirty="0">
                <a:solidFill>
                  <a:schemeClr val="tx1"/>
                </a:solidFill>
                <a:latin typeface="Calibri" panose="020F0502020204030204" pitchFamily="34" charset="0"/>
                <a:ea typeface="Arial"/>
                <a:cs typeface="Calibri" panose="020F0502020204030204" pitchFamily="34" charset="0"/>
                <a:sym typeface="Arial"/>
              </a:rPr>
              <a:t>Bivariate analysis</a:t>
            </a:r>
          </a:p>
          <a:p>
            <a:pPr marL="127000" indent="-133350">
              <a:lnSpc>
                <a:spcPct val="90000"/>
              </a:lnSpc>
              <a:spcBef>
                <a:spcPts val="1700"/>
              </a:spcBef>
              <a:spcAft>
                <a:spcPts val="0"/>
              </a:spcAft>
              <a:buClr>
                <a:schemeClr val="dk1"/>
              </a:buClr>
              <a:buSzPts val="1500"/>
              <a:buFont typeface="Arial"/>
              <a:buChar char="❑"/>
            </a:pPr>
            <a:r>
              <a:rPr lang="en-IN" dirty="0">
                <a:solidFill>
                  <a:schemeClr val="tx1"/>
                </a:solidFill>
                <a:latin typeface="Calibri" panose="020F0502020204030204" pitchFamily="34" charset="0"/>
                <a:ea typeface="Arial"/>
                <a:cs typeface="Calibri" panose="020F0502020204030204" pitchFamily="34" charset="0"/>
                <a:sym typeface="Arial"/>
              </a:rPr>
              <a:t>Correlation Heatmap for user data</a:t>
            </a:r>
          </a:p>
          <a:p>
            <a:pPr marL="127000" indent="-133350">
              <a:lnSpc>
                <a:spcPct val="90000"/>
              </a:lnSpc>
              <a:spcBef>
                <a:spcPts val="1700"/>
              </a:spcBef>
              <a:spcAft>
                <a:spcPts val="0"/>
              </a:spcAft>
              <a:buClr>
                <a:schemeClr val="dk1"/>
              </a:buClr>
              <a:buSzPts val="1500"/>
              <a:buFont typeface="Arial"/>
              <a:buChar char="❑"/>
            </a:pPr>
            <a:r>
              <a:rPr lang="en-US" dirty="0">
                <a:solidFill>
                  <a:schemeClr val="tx1"/>
                </a:solidFill>
                <a:latin typeface="Calibri" panose="020F0502020204030204" pitchFamily="34" charset="0"/>
                <a:ea typeface="Arial"/>
                <a:cs typeface="Calibri" panose="020F0502020204030204" pitchFamily="34" charset="0"/>
                <a:sym typeface="Arial"/>
              </a:rPr>
              <a:t>Model Training on various algorithms</a:t>
            </a:r>
          </a:p>
          <a:p>
            <a:pPr marL="127000" indent="-133350">
              <a:lnSpc>
                <a:spcPct val="90000"/>
              </a:lnSpc>
              <a:spcBef>
                <a:spcPts val="1700"/>
              </a:spcBef>
              <a:spcAft>
                <a:spcPts val="0"/>
              </a:spcAft>
              <a:buClr>
                <a:schemeClr val="dk1"/>
              </a:buClr>
              <a:buSzPts val="1500"/>
              <a:buFont typeface="Arial"/>
              <a:buChar char="❑"/>
            </a:pPr>
            <a:r>
              <a:rPr lang="en-IN" dirty="0">
                <a:solidFill>
                  <a:schemeClr val="tx1"/>
                </a:solidFill>
                <a:latin typeface="Calibri" panose="020F0502020204030204" pitchFamily="34" charset="0"/>
                <a:ea typeface="Arial"/>
                <a:cs typeface="Calibri" panose="020F0502020204030204" pitchFamily="34" charset="0"/>
                <a:sym typeface="Arial"/>
              </a:rPr>
              <a:t>Challenged Faced</a:t>
            </a:r>
          </a:p>
          <a:p>
            <a:pPr marL="127000" indent="-133350">
              <a:lnSpc>
                <a:spcPct val="90000"/>
              </a:lnSpc>
              <a:spcBef>
                <a:spcPts val="1700"/>
              </a:spcBef>
              <a:spcAft>
                <a:spcPts val="0"/>
              </a:spcAft>
              <a:buClr>
                <a:schemeClr val="dk1"/>
              </a:buClr>
              <a:buSzPts val="1500"/>
              <a:buFont typeface="Arial"/>
              <a:buChar char="❑"/>
            </a:pPr>
            <a:r>
              <a:rPr lang="en-IN" dirty="0">
                <a:solidFill>
                  <a:schemeClr val="tx1"/>
                </a:solidFill>
                <a:latin typeface="Calibri" panose="020F0502020204030204" pitchFamily="34" charset="0"/>
                <a:ea typeface="Arial"/>
                <a:cs typeface="Calibri" panose="020F0502020204030204" pitchFamily="34" charset="0"/>
                <a:sym typeface="Arial"/>
              </a:rPr>
              <a:t>Conclusion</a:t>
            </a:r>
            <a:r>
              <a:rPr lang="en" dirty="0">
                <a:solidFill>
                  <a:schemeClr val="tx1"/>
                </a:solidFill>
                <a:latin typeface="Calibri" panose="020F0502020204030204" pitchFamily="34" charset="0"/>
                <a:cs typeface="Calibri" panose="020F0502020204030204" pitchFamily="34" charset="0"/>
              </a:rPr>
              <a:t> </a:t>
            </a:r>
            <a:endParaRPr dirty="0">
              <a:solidFill>
                <a:schemeClr val="tx1"/>
              </a:solidFill>
              <a:latin typeface="Calibri" panose="020F0502020204030204" pitchFamily="34" charset="0"/>
              <a:cs typeface="Calibri" panose="020F0502020204030204" pitchFamily="34" charset="0"/>
            </a:endParaRPr>
          </a:p>
          <a:p>
            <a:pPr marL="127000" lvl="0" indent="-38100" algn="l" rtl="0">
              <a:lnSpc>
                <a:spcPct val="90000"/>
              </a:lnSpc>
              <a:spcBef>
                <a:spcPts val="1700"/>
              </a:spcBef>
              <a:spcAft>
                <a:spcPts val="0"/>
              </a:spcAft>
              <a:buClr>
                <a:schemeClr val="dk1"/>
              </a:buClr>
              <a:buSzPts val="1400"/>
              <a:buFont typeface="Noto Sans Symbols"/>
              <a:buNone/>
            </a:pPr>
            <a:endParaRPr sz="1400" dirty="0"/>
          </a:p>
          <a:p>
            <a:pPr marL="127000" lvl="0" indent="-38100" algn="l" rtl="0">
              <a:lnSpc>
                <a:spcPct val="90000"/>
              </a:lnSpc>
              <a:spcBef>
                <a:spcPts val="1700"/>
              </a:spcBef>
              <a:spcAft>
                <a:spcPts val="0"/>
              </a:spcAft>
              <a:buClr>
                <a:schemeClr val="dk1"/>
              </a:buClr>
              <a:buSzPts val="1400"/>
              <a:buFont typeface="Noto Sans Symbols"/>
              <a:buNone/>
            </a:pPr>
            <a:endParaRPr sz="1400" dirty="0"/>
          </a:p>
        </p:txBody>
      </p:sp>
      <p:pic>
        <p:nvPicPr>
          <p:cNvPr id="5" name="Google Shape;331;p51">
            <a:extLst>
              <a:ext uri="{FF2B5EF4-FFF2-40B4-BE49-F238E27FC236}">
                <a16:creationId xmlns:a16="http://schemas.microsoft.com/office/drawing/2014/main" id="{81EF8FDE-9AE8-40DF-B999-503C772AF32D}"/>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357776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BFDB-7890-42A7-BE2E-FB57CAC2B5AA}"/>
              </a:ext>
            </a:extLst>
          </p:cNvPr>
          <p:cNvSpPr>
            <a:spLocks noGrp="1"/>
          </p:cNvSpPr>
          <p:nvPr>
            <p:ph type="title"/>
          </p:nvPr>
        </p:nvSpPr>
        <p:spPr/>
        <p:txBody>
          <a:bodyPr/>
          <a:lstStyle/>
          <a:p>
            <a:r>
              <a:rPr lang="en-US" dirty="0">
                <a:cs typeface="Arial" panose="020B0604020202020204" pitchFamily="34" charset="0"/>
              </a:rPr>
              <a:t>Univariate Analysis</a:t>
            </a:r>
            <a:endParaRPr lang="en-IN" dirty="0">
              <a:cs typeface="Arial" panose="020B0604020202020204" pitchFamily="34" charset="0"/>
            </a:endParaRPr>
          </a:p>
        </p:txBody>
      </p:sp>
      <p:sp>
        <p:nvSpPr>
          <p:cNvPr id="4" name="Google Shape;144;p28">
            <a:extLst>
              <a:ext uri="{FF2B5EF4-FFF2-40B4-BE49-F238E27FC236}">
                <a16:creationId xmlns:a16="http://schemas.microsoft.com/office/drawing/2014/main" id="{84CC3AD6-3DF2-45A3-A2CF-9AFCA32D450E}"/>
              </a:ext>
            </a:extLst>
          </p:cNvPr>
          <p:cNvSpPr txBox="1">
            <a:spLocks noGrp="1"/>
          </p:cNvSpPr>
          <p:nvPr>
            <p:ph idx="1"/>
          </p:nvPr>
        </p:nvSpPr>
        <p:spPr>
          <a:xfrm>
            <a:off x="1096963" y="1999129"/>
            <a:ext cx="10058400" cy="4329953"/>
          </a:xfrm>
          <a:prstGeom prst="rect">
            <a:avLst/>
          </a:prstGeom>
          <a:noFill/>
          <a:ln>
            <a:noFill/>
          </a:ln>
        </p:spPr>
        <p:txBody>
          <a:bodyPr spcFirstLastPara="1" wrap="square" lIns="68575" tIns="34275" rIns="68575" bIns="34275" anchor="t" anchorCtr="0">
            <a:normAutofit fontScale="40000" lnSpcReduction="20000"/>
          </a:bodyPr>
          <a:lstStyle/>
          <a:p>
            <a:pPr marL="215900" lvl="0" indent="-222250" algn="l" rtl="0">
              <a:lnSpc>
                <a:spcPct val="90000"/>
              </a:lnSpc>
              <a:spcBef>
                <a:spcPts val="1700"/>
              </a:spcBef>
              <a:spcAft>
                <a:spcPts val="0"/>
              </a:spcAft>
              <a:buClr>
                <a:srgbClr val="000000"/>
              </a:buClr>
              <a:buSzPts val="1500"/>
              <a:buFont typeface="Noto Sans Symbols"/>
              <a:buChar char="❑"/>
            </a:pPr>
            <a:r>
              <a:rPr lang="en" sz="5000" dirty="0">
                <a:solidFill>
                  <a:srgbClr val="000000"/>
                </a:solidFill>
                <a:latin typeface="Calibri" panose="020F0502020204030204" pitchFamily="34" charset="0"/>
                <a:cs typeface="Calibri" panose="020F0502020204030204" pitchFamily="34" charset="0"/>
              </a:rPr>
              <a:t>In univariate analysis we shall analyse about the various columns and understand their data.</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Generally while doing univariate analysis we try to understand these few important points, like </a:t>
            </a:r>
            <a:r>
              <a:rPr lang="en" sz="5000" b="1" dirty="0">
                <a:solidFill>
                  <a:srgbClr val="000000"/>
                </a:solidFill>
                <a:latin typeface="Calibri" panose="020F0502020204030204" pitchFamily="34" charset="0"/>
                <a:cs typeface="Calibri" panose="020F0502020204030204" pitchFamily="34" charset="0"/>
              </a:rPr>
              <a:t>calculation of frequency</a:t>
            </a:r>
            <a:r>
              <a:rPr lang="en" sz="5000" dirty="0">
                <a:solidFill>
                  <a:srgbClr val="000000"/>
                </a:solidFill>
                <a:latin typeface="Calibri" panose="020F0502020204030204" pitchFamily="34" charset="0"/>
                <a:cs typeface="Calibri" panose="020F0502020204030204" pitchFamily="34" charset="0"/>
              </a:rPr>
              <a:t>,</a:t>
            </a:r>
            <a:r>
              <a:rPr lang="en" sz="5000" b="1" dirty="0">
                <a:solidFill>
                  <a:srgbClr val="000000"/>
                </a:solidFill>
                <a:latin typeface="Calibri" panose="020F0502020204030204" pitchFamily="34" charset="0"/>
                <a:cs typeface="Calibri" panose="020F0502020204030204" pitchFamily="34" charset="0"/>
              </a:rPr>
              <a:t> central tendency </a:t>
            </a:r>
            <a:r>
              <a:rPr lang="en" sz="5000" dirty="0">
                <a:solidFill>
                  <a:srgbClr val="000000"/>
                </a:solidFill>
                <a:latin typeface="Calibri" panose="020F0502020204030204" pitchFamily="34" charset="0"/>
                <a:cs typeface="Calibri" panose="020F0502020204030204" pitchFamily="34" charset="0"/>
              </a:rPr>
              <a:t>and </a:t>
            </a:r>
            <a:r>
              <a:rPr lang="en" sz="5000" b="1" dirty="0">
                <a:solidFill>
                  <a:srgbClr val="000000"/>
                </a:solidFill>
                <a:latin typeface="Calibri" panose="020F0502020204030204" pitchFamily="34" charset="0"/>
                <a:cs typeface="Calibri" panose="020F0502020204030204" pitchFamily="34" charset="0"/>
              </a:rPr>
              <a:t>dispersion</a:t>
            </a:r>
            <a:r>
              <a:rPr lang="en" sz="5000" dirty="0">
                <a:solidFill>
                  <a:srgbClr val="000000"/>
                </a:solidFill>
                <a:latin typeface="Calibri" panose="020F0502020204030204" pitchFamily="34" charset="0"/>
                <a:cs typeface="Calibri" panose="020F0502020204030204" pitchFamily="34" charset="0"/>
              </a:rPr>
              <a:t> of the data.</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Below are some data about univariate.</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Passenger count</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Number of pickups and drop off each week and their distribution.</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Distribution of store and forward flag and</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Distribution of Trip duration, drop off latitude and longitude.</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Distribution of pickup longitude and latitude.</a:t>
            </a:r>
            <a:endParaRPr sz="50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5000" dirty="0">
                <a:solidFill>
                  <a:srgbClr val="000000"/>
                </a:solidFill>
                <a:latin typeface="Calibri" panose="020F0502020204030204" pitchFamily="34" charset="0"/>
                <a:cs typeface="Calibri" panose="020F0502020204030204" pitchFamily="34" charset="0"/>
              </a:rPr>
              <a:t>Distribution of the vendor id.</a:t>
            </a:r>
            <a:endParaRPr sz="5000" dirty="0">
              <a:solidFill>
                <a:srgbClr val="000000"/>
              </a:solidFill>
              <a:latin typeface="Calibri" panose="020F0502020204030204" pitchFamily="34" charset="0"/>
              <a:cs typeface="Calibri" panose="020F0502020204030204" pitchFamily="34" charset="0"/>
            </a:endParaRPr>
          </a:p>
          <a:p>
            <a:pPr marL="0" lvl="0" indent="0" algn="l" rtl="0">
              <a:lnSpc>
                <a:spcPct val="90000"/>
              </a:lnSpc>
              <a:spcBef>
                <a:spcPts val="1700"/>
              </a:spcBef>
              <a:spcAft>
                <a:spcPts val="0"/>
              </a:spcAft>
              <a:buClr>
                <a:schemeClr val="dk1"/>
              </a:buClr>
              <a:buSzPts val="200"/>
              <a:buFont typeface="Quattrocento Sans"/>
              <a:buNone/>
            </a:pPr>
            <a:endParaRPr sz="1500" dirty="0"/>
          </a:p>
        </p:txBody>
      </p:sp>
      <p:pic>
        <p:nvPicPr>
          <p:cNvPr id="5" name="Google Shape;331;p51">
            <a:extLst>
              <a:ext uri="{FF2B5EF4-FFF2-40B4-BE49-F238E27FC236}">
                <a16:creationId xmlns:a16="http://schemas.microsoft.com/office/drawing/2014/main" id="{A6C04846-49AB-45F3-9117-2C1E511580F2}"/>
              </a:ext>
            </a:extLst>
          </p:cNvPr>
          <p:cNvPicPr preferRelativeResize="0"/>
          <p:nvPr/>
        </p:nvPicPr>
        <p:blipFill rotWithShape="1">
          <a:blip r:embed="rId2">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147876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D6C-712A-4919-A23F-CFFE5DFED4A6}"/>
              </a:ext>
            </a:extLst>
          </p:cNvPr>
          <p:cNvSpPr>
            <a:spLocks noGrp="1"/>
          </p:cNvSpPr>
          <p:nvPr>
            <p:ph type="title"/>
          </p:nvPr>
        </p:nvSpPr>
        <p:spPr/>
        <p:txBody>
          <a:bodyPr/>
          <a:lstStyle/>
          <a:p>
            <a:r>
              <a:rPr lang="en-US" dirty="0">
                <a:cs typeface="Arial" panose="020B0604020202020204" pitchFamily="34" charset="0"/>
              </a:rPr>
              <a:t>Passenger Count</a:t>
            </a:r>
            <a:endParaRPr lang="en-IN" dirty="0">
              <a:cs typeface="Arial" panose="020B0604020202020204" pitchFamily="34" charset="0"/>
            </a:endParaRPr>
          </a:p>
        </p:txBody>
      </p:sp>
      <p:sp>
        <p:nvSpPr>
          <p:cNvPr id="4" name="Google Shape;151;p29">
            <a:extLst>
              <a:ext uri="{FF2B5EF4-FFF2-40B4-BE49-F238E27FC236}">
                <a16:creationId xmlns:a16="http://schemas.microsoft.com/office/drawing/2014/main" id="{A12B4350-3BC1-4497-AC2E-BA25001A38A0}"/>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a:bodyPr>
          <a:lstStyle/>
          <a:p>
            <a:pPr marL="215900" lvl="0" indent="-222250" algn="l" rtl="0">
              <a:lnSpc>
                <a:spcPct val="90000"/>
              </a:lnSpc>
              <a:spcBef>
                <a:spcPts val="1700"/>
              </a:spcBef>
              <a:spcAft>
                <a:spcPts val="0"/>
              </a:spcAft>
              <a:buClr>
                <a:srgbClr val="000000"/>
              </a:buClr>
              <a:buSzPts val="1500"/>
              <a:buFont typeface="Noto Sans Symbols"/>
              <a:buChar char="❑"/>
            </a:pPr>
            <a:r>
              <a:rPr lang="en" sz="1500" dirty="0">
                <a:solidFill>
                  <a:srgbClr val="000000"/>
                </a:solidFill>
                <a:latin typeface="Calibri" panose="020F0502020204030204" pitchFamily="34" charset="0"/>
                <a:cs typeface="Calibri" panose="020F0502020204030204" pitchFamily="34" charset="0"/>
              </a:rPr>
              <a:t>In this column we the data about the number of passengers who travelled in the taxi.</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We can see the the mostly cab was taken in solo as per the graph of passenger count.</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However we have few cases where the passenger count increased to 9 person per head.</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In the further analysis we shall treat it like an outlier as it won’t contribute much in the data, besides messing with the model.</a:t>
            </a:r>
            <a:endParaRPr sz="1500" dirty="0">
              <a:solidFill>
                <a:srgbClr val="000000"/>
              </a:solidFill>
              <a:latin typeface="Calibri" panose="020F0502020204030204" pitchFamily="34" charset="0"/>
              <a:cs typeface="Calibri" panose="020F0502020204030204" pitchFamily="34" charset="0"/>
            </a:endParaRPr>
          </a:p>
          <a:p>
            <a:pPr marL="0" lvl="0" indent="0" algn="l" rtl="0">
              <a:lnSpc>
                <a:spcPct val="90000"/>
              </a:lnSpc>
              <a:spcBef>
                <a:spcPts val="1700"/>
              </a:spcBef>
              <a:spcAft>
                <a:spcPts val="0"/>
              </a:spcAft>
              <a:buClr>
                <a:schemeClr val="dk1"/>
              </a:buClr>
              <a:buSzPts val="200"/>
              <a:buFont typeface="Quattrocento Sans"/>
              <a:buNone/>
            </a:pPr>
            <a:endParaRPr sz="1500" dirty="0"/>
          </a:p>
        </p:txBody>
      </p:sp>
      <p:pic>
        <p:nvPicPr>
          <p:cNvPr id="5" name="Google Shape;154;p29">
            <a:extLst>
              <a:ext uri="{FF2B5EF4-FFF2-40B4-BE49-F238E27FC236}">
                <a16:creationId xmlns:a16="http://schemas.microsoft.com/office/drawing/2014/main" id="{2EE02252-5B4C-44AB-96F1-28FE0D1CCB2C}"/>
              </a:ext>
            </a:extLst>
          </p:cNvPr>
          <p:cNvPicPr preferRelativeResize="0"/>
          <p:nvPr/>
        </p:nvPicPr>
        <p:blipFill>
          <a:blip r:embed="rId2">
            <a:alphaModFix/>
          </a:blip>
          <a:stretch>
            <a:fillRect/>
          </a:stretch>
        </p:blipFill>
        <p:spPr>
          <a:xfrm>
            <a:off x="6126480" y="2191801"/>
            <a:ext cx="5029200" cy="3473893"/>
          </a:xfrm>
          <a:prstGeom prst="rect">
            <a:avLst/>
          </a:prstGeom>
          <a:noFill/>
          <a:ln>
            <a:noFill/>
          </a:ln>
        </p:spPr>
      </p:pic>
      <p:pic>
        <p:nvPicPr>
          <p:cNvPr id="6" name="Google Shape;331;p51">
            <a:extLst>
              <a:ext uri="{FF2B5EF4-FFF2-40B4-BE49-F238E27FC236}">
                <a16:creationId xmlns:a16="http://schemas.microsoft.com/office/drawing/2014/main" id="{07D0522B-EC3B-4D11-9D59-A0CF2E91C71A}"/>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157274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F8AE-57E8-46CE-9378-F9C1362A93EA}"/>
              </a:ext>
            </a:extLst>
          </p:cNvPr>
          <p:cNvSpPr>
            <a:spLocks noGrp="1"/>
          </p:cNvSpPr>
          <p:nvPr>
            <p:ph type="title"/>
          </p:nvPr>
        </p:nvSpPr>
        <p:spPr/>
        <p:txBody>
          <a:bodyPr/>
          <a:lstStyle/>
          <a:p>
            <a:r>
              <a:rPr lang="en" dirty="0">
                <a:cs typeface="Arial" panose="020B0604020202020204" pitchFamily="34" charset="0"/>
              </a:rPr>
              <a:t>Number of pickups in a week </a:t>
            </a:r>
            <a:endParaRPr lang="en-IN" dirty="0">
              <a:cs typeface="Arial" panose="020B0604020202020204" pitchFamily="34" charset="0"/>
            </a:endParaRPr>
          </a:p>
        </p:txBody>
      </p:sp>
      <p:sp>
        <p:nvSpPr>
          <p:cNvPr id="4" name="Google Shape;159;p30">
            <a:extLst>
              <a:ext uri="{FF2B5EF4-FFF2-40B4-BE49-F238E27FC236}">
                <a16:creationId xmlns:a16="http://schemas.microsoft.com/office/drawing/2014/main" id="{2295E97E-B874-4A5E-B63C-835B085EE2DE}"/>
              </a:ext>
            </a:extLst>
          </p:cNvPr>
          <p:cNvSpPr txBox="1">
            <a:spLocks noGrp="1"/>
          </p:cNvSpPr>
          <p:nvPr>
            <p:ph idx="1"/>
          </p:nvPr>
        </p:nvSpPr>
        <p:spPr>
          <a:xfrm>
            <a:off x="1096963" y="2108200"/>
            <a:ext cx="4999037" cy="3760788"/>
          </a:xfrm>
          <a:prstGeom prst="rect">
            <a:avLst/>
          </a:prstGeom>
          <a:noFill/>
          <a:ln>
            <a:noFill/>
          </a:ln>
        </p:spPr>
        <p:txBody>
          <a:bodyPr spcFirstLastPara="1" wrap="square" lIns="68575" tIns="34275" rIns="68575" bIns="34275" anchor="t" anchorCtr="0">
            <a:normAutofit/>
          </a:bodyPr>
          <a:lstStyle/>
          <a:p>
            <a:pPr marL="215900" lvl="0" indent="-222250" algn="l" rtl="0">
              <a:lnSpc>
                <a:spcPct val="90000"/>
              </a:lnSpc>
              <a:spcBef>
                <a:spcPts val="1700"/>
              </a:spcBef>
              <a:spcAft>
                <a:spcPts val="0"/>
              </a:spcAft>
              <a:buClr>
                <a:srgbClr val="000000"/>
              </a:buClr>
              <a:buSzPts val="1500"/>
              <a:buFont typeface="Noto Sans Symbols"/>
              <a:buChar char="❑"/>
            </a:pPr>
            <a:r>
              <a:rPr lang="en" sz="1500" dirty="0">
                <a:solidFill>
                  <a:srgbClr val="000000"/>
                </a:solidFill>
                <a:latin typeface="Calibri" panose="020F0502020204030204" pitchFamily="34" charset="0"/>
                <a:cs typeface="Calibri" panose="020F0502020204030204" pitchFamily="34" charset="0"/>
              </a:rPr>
              <a:t>This graph shows the number of number of pickups done in the each day of the week.</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We can see the highest number of pickups were done on Friday and Saturday.</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This can be due the weekend as people often tend to travel in the weekends.</a:t>
            </a:r>
            <a:endParaRPr sz="1500" dirty="0">
              <a:solidFill>
                <a:srgbClr val="000000"/>
              </a:solidFill>
              <a:latin typeface="Calibri" panose="020F0502020204030204" pitchFamily="34" charset="0"/>
              <a:cs typeface="Calibri" panose="020F0502020204030204" pitchFamily="34" charset="0"/>
            </a:endParaRPr>
          </a:p>
          <a:p>
            <a:pPr marL="215900" lvl="0" indent="-222250" algn="l" rtl="0">
              <a:lnSpc>
                <a:spcPct val="90000"/>
              </a:lnSpc>
              <a:spcBef>
                <a:spcPts val="1700"/>
              </a:spcBef>
              <a:spcAft>
                <a:spcPts val="0"/>
              </a:spcAft>
              <a:buClr>
                <a:srgbClr val="000000"/>
              </a:buClr>
              <a:buSzPts val="1500"/>
              <a:buChar char="❑"/>
            </a:pPr>
            <a:r>
              <a:rPr lang="en" sz="1500" dirty="0">
                <a:solidFill>
                  <a:srgbClr val="000000"/>
                </a:solidFill>
                <a:latin typeface="Calibri" panose="020F0502020204030204" pitchFamily="34" charset="0"/>
                <a:cs typeface="Calibri" panose="020F0502020204030204" pitchFamily="34" charset="0"/>
              </a:rPr>
              <a:t>Also we shall analyse whether the number of drop offs were done in the same way as the pickups during the weekends. </a:t>
            </a:r>
            <a:endParaRPr sz="1500" dirty="0">
              <a:solidFill>
                <a:srgbClr val="000000"/>
              </a:solidFill>
              <a:latin typeface="Calibri" panose="020F0502020204030204" pitchFamily="34" charset="0"/>
              <a:cs typeface="Calibri" panose="020F0502020204030204" pitchFamily="34" charset="0"/>
            </a:endParaRPr>
          </a:p>
          <a:p>
            <a:pPr marL="0" lvl="0" indent="0" algn="l" rtl="0">
              <a:lnSpc>
                <a:spcPct val="90000"/>
              </a:lnSpc>
              <a:spcBef>
                <a:spcPts val="1700"/>
              </a:spcBef>
              <a:spcAft>
                <a:spcPts val="0"/>
              </a:spcAft>
              <a:buClr>
                <a:schemeClr val="dk1"/>
              </a:buClr>
              <a:buSzPts val="200"/>
              <a:buFont typeface="Quattrocento Sans"/>
              <a:buNone/>
            </a:pPr>
            <a:endParaRPr sz="1500" dirty="0"/>
          </a:p>
        </p:txBody>
      </p:sp>
      <p:pic>
        <p:nvPicPr>
          <p:cNvPr id="5" name="Google Shape;162;p30">
            <a:extLst>
              <a:ext uri="{FF2B5EF4-FFF2-40B4-BE49-F238E27FC236}">
                <a16:creationId xmlns:a16="http://schemas.microsoft.com/office/drawing/2014/main" id="{826EEC0A-EE78-4CD8-9E34-64C12D05410F}"/>
              </a:ext>
            </a:extLst>
          </p:cNvPr>
          <p:cNvPicPr preferRelativeResize="0"/>
          <p:nvPr/>
        </p:nvPicPr>
        <p:blipFill>
          <a:blip r:embed="rId2">
            <a:alphaModFix/>
          </a:blip>
          <a:stretch>
            <a:fillRect/>
          </a:stretch>
        </p:blipFill>
        <p:spPr>
          <a:xfrm>
            <a:off x="6096000" y="2108200"/>
            <a:ext cx="5059680" cy="3396129"/>
          </a:xfrm>
          <a:prstGeom prst="rect">
            <a:avLst/>
          </a:prstGeom>
          <a:noFill/>
          <a:ln>
            <a:noFill/>
          </a:ln>
        </p:spPr>
      </p:pic>
      <p:pic>
        <p:nvPicPr>
          <p:cNvPr id="6" name="Google Shape;331;p51">
            <a:extLst>
              <a:ext uri="{FF2B5EF4-FFF2-40B4-BE49-F238E27FC236}">
                <a16:creationId xmlns:a16="http://schemas.microsoft.com/office/drawing/2014/main" id="{914E500F-0DD3-4037-86FA-C5B8E9915F03}"/>
              </a:ext>
            </a:extLst>
          </p:cNvPr>
          <p:cNvPicPr preferRelativeResize="0"/>
          <p:nvPr/>
        </p:nvPicPr>
        <p:blipFill rotWithShape="1">
          <a:blip r:embed="rId3">
            <a:alphaModFix/>
          </a:blip>
          <a:srcRect/>
          <a:stretch/>
        </p:blipFill>
        <p:spPr>
          <a:xfrm>
            <a:off x="11349318" y="56339"/>
            <a:ext cx="789181" cy="741520"/>
          </a:xfrm>
          <a:prstGeom prst="rect">
            <a:avLst/>
          </a:prstGeom>
          <a:noFill/>
          <a:ln>
            <a:noFill/>
          </a:ln>
        </p:spPr>
      </p:pic>
    </p:spTree>
    <p:extLst>
      <p:ext uri="{BB962C8B-B14F-4D97-AF65-F5344CB8AC3E}">
        <p14:creationId xmlns:p14="http://schemas.microsoft.com/office/powerpoint/2010/main" val="117994743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 swatch</Template>
  <TotalTime>1969</TotalTime>
  <Words>1994</Words>
  <Application>Microsoft Office PowerPoint</Application>
  <PresentationFormat>Widescreen</PresentationFormat>
  <Paragraphs>214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Georgia Pro Cond Light</vt:lpstr>
      <vt:lpstr>Noto Sans Symbols</vt:lpstr>
      <vt:lpstr>Quattrocento Sans</vt:lpstr>
      <vt:lpstr>Speak Pro</vt:lpstr>
      <vt:lpstr>RetrospectVTI</vt:lpstr>
      <vt:lpstr>Capstone Project 2 NYC Taxi Trip Prediction</vt:lpstr>
      <vt:lpstr>Introduction</vt:lpstr>
      <vt:lpstr>Problem Statement</vt:lpstr>
      <vt:lpstr>Data Information</vt:lpstr>
      <vt:lpstr>Data Information</vt:lpstr>
      <vt:lpstr>Index</vt:lpstr>
      <vt:lpstr>Univariate Analysis</vt:lpstr>
      <vt:lpstr>Passenger Count</vt:lpstr>
      <vt:lpstr>Number of pickups in a week </vt:lpstr>
      <vt:lpstr>Number of drop offs in a week </vt:lpstr>
      <vt:lpstr>Number of drop offs in a week </vt:lpstr>
      <vt:lpstr>Distribution of pickup and dropoff hours </vt:lpstr>
      <vt:lpstr>Distribution of pickup and dropoff hours </vt:lpstr>
      <vt:lpstr>Distribution of trip duration </vt:lpstr>
      <vt:lpstr>Distribution of trip duration </vt:lpstr>
      <vt:lpstr>Bivariate analysis </vt:lpstr>
      <vt:lpstr>Trip duration vs pickup day</vt:lpstr>
      <vt:lpstr>Trip duration vs pickup day</vt:lpstr>
      <vt:lpstr>Trip duration vs pickup day</vt:lpstr>
      <vt:lpstr>Trip duration vs pickup hour</vt:lpstr>
      <vt:lpstr>Geographical Location and duration</vt:lpstr>
      <vt:lpstr>Geographical Location and duration</vt:lpstr>
      <vt:lpstr>Geographical Location and duration</vt:lpstr>
      <vt:lpstr>Conclusion from the trip duration plot</vt:lpstr>
      <vt:lpstr>Correlation Heatmap</vt:lpstr>
      <vt:lpstr>Algorithms and evaluation metrics </vt:lpstr>
      <vt:lpstr>Splitting the data details </vt:lpstr>
      <vt:lpstr>1. Linear Regression </vt:lpstr>
      <vt:lpstr>2. Decision Tree</vt:lpstr>
      <vt:lpstr>3. XGBoost Regressor</vt:lpstr>
      <vt:lpstr>Major 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NYC Taxi Trip Prediction</dc:title>
  <dc:creator>Sachin Pandey</dc:creator>
  <cp:lastModifiedBy>Sachin Pandey</cp:lastModifiedBy>
  <cp:revision>2</cp:revision>
  <dcterms:created xsi:type="dcterms:W3CDTF">2022-04-02T10:37:34Z</dcterms:created>
  <dcterms:modified xsi:type="dcterms:W3CDTF">2022-04-04T16:47:15Z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