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 id="2147483896" r:id="rId8"/>
  </p:sldMasterIdLst>
  <p:notesMasterIdLst>
    <p:notesMasterId r:id="rId58"/>
  </p:notesMasterIdLst>
  <p:handoutMasterIdLst>
    <p:handoutMasterId r:id="rId59"/>
  </p:handoutMasterIdLst>
  <p:sldIdLst>
    <p:sldId id="256" r:id="rId9"/>
    <p:sldId id="257" r:id="rId10"/>
    <p:sldId id="258" r:id="rId11"/>
    <p:sldId id="259" r:id="rId12"/>
    <p:sldId id="260" r:id="rId13"/>
    <p:sldId id="353" r:id="rId14"/>
    <p:sldId id="352" r:id="rId15"/>
    <p:sldId id="312" r:id="rId16"/>
    <p:sldId id="309" r:id="rId17"/>
    <p:sldId id="310" r:id="rId18"/>
    <p:sldId id="311" r:id="rId19"/>
    <p:sldId id="313" r:id="rId20"/>
    <p:sldId id="323" r:id="rId21"/>
    <p:sldId id="314" r:id="rId22"/>
    <p:sldId id="315" r:id="rId23"/>
    <p:sldId id="316" r:id="rId24"/>
    <p:sldId id="327" r:id="rId25"/>
    <p:sldId id="324" r:id="rId26"/>
    <p:sldId id="328" r:id="rId27"/>
    <p:sldId id="325" r:id="rId28"/>
    <p:sldId id="326" r:id="rId29"/>
    <p:sldId id="329" r:id="rId30"/>
    <p:sldId id="330" r:id="rId31"/>
    <p:sldId id="331" r:id="rId32"/>
    <p:sldId id="332" r:id="rId33"/>
    <p:sldId id="317" r:id="rId34"/>
    <p:sldId id="318" r:id="rId35"/>
    <p:sldId id="344" r:id="rId36"/>
    <p:sldId id="333" r:id="rId37"/>
    <p:sldId id="334" r:id="rId38"/>
    <p:sldId id="335" r:id="rId39"/>
    <p:sldId id="338" r:id="rId40"/>
    <p:sldId id="337" r:id="rId41"/>
    <p:sldId id="336" r:id="rId42"/>
    <p:sldId id="339" r:id="rId43"/>
    <p:sldId id="340" r:id="rId44"/>
    <p:sldId id="345" r:id="rId45"/>
    <p:sldId id="341" r:id="rId46"/>
    <p:sldId id="342" r:id="rId47"/>
    <p:sldId id="346" r:id="rId48"/>
    <p:sldId id="343" r:id="rId49"/>
    <p:sldId id="347" r:id="rId50"/>
    <p:sldId id="348" r:id="rId51"/>
    <p:sldId id="265" r:id="rId52"/>
    <p:sldId id="267" r:id="rId53"/>
    <p:sldId id="269" r:id="rId54"/>
    <p:sldId id="305" r:id="rId55"/>
    <p:sldId id="307" r:id="rId56"/>
    <p:sldId id="270" r:id="rId57"/>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p15:clr>
            <a:srgbClr val="A4A3A4"/>
          </p15:clr>
        </p15:guide>
        <p15:guide id="4" orient="horz" pos="2205"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ijunzjhw" initials="s" lastIdx="6" clrIdx="0">
    <p:extLst>
      <p:ext uri="{19B8F6BF-5375-455C-9EA6-DF929625EA0E}">
        <p15:presenceInfo xmlns:p15="http://schemas.microsoft.com/office/powerpoint/2012/main" userId="S-1-5-21-147214757-305610072-1517763936-4384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308" autoAdjust="0"/>
  </p:normalViewPr>
  <p:slideViewPr>
    <p:cSldViewPr snapToGrid="0" snapToObjects="1">
      <p:cViewPr varScale="1">
        <p:scale>
          <a:sx n="88" d="100"/>
          <a:sy n="88" d="100"/>
        </p:scale>
        <p:origin x="44" y="64"/>
      </p:cViewPr>
      <p:guideLst>
        <p:guide pos="3840"/>
        <p:guide orient="horz" pos="220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12/29/2021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742950" y="717550"/>
            <a:ext cx="5557838" cy="3125788"/>
          </a:xfrm>
        </p:spPr>
      </p:sp>
      <p:sp>
        <p:nvSpPr>
          <p:cNvPr id="9" name="备注占位符 8"/>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447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b="0" i="0" dirty="0" err="1">
                <a:solidFill>
                  <a:srgbClr val="444444"/>
                </a:solidFill>
                <a:effectLst/>
                <a:latin typeface="-apple-system"/>
              </a:rPr>
              <a:t>MindSpore</a:t>
            </a:r>
            <a:r>
              <a:rPr lang="zh-CN" altLang="en-US" b="0" i="0" dirty="0">
                <a:solidFill>
                  <a:srgbClr val="444444"/>
                </a:solidFill>
                <a:effectLst/>
                <a:latin typeface="-apple-system"/>
              </a:rPr>
              <a:t>的</a:t>
            </a:r>
            <a:r>
              <a:rPr lang="en-US" altLang="zh-CN" dirty="0">
                <a:effectLst/>
              </a:rPr>
              <a:t>Cell</a:t>
            </a:r>
            <a:r>
              <a:rPr lang="zh-CN" altLang="en-US" b="0" i="0" dirty="0">
                <a:solidFill>
                  <a:srgbClr val="444444"/>
                </a:solidFill>
                <a:effectLst/>
                <a:latin typeface="-apple-system"/>
              </a:rPr>
              <a:t>类是构建所有网络的基类，也是网络的基本单元。当用户需要神经网络时，需要继承</a:t>
            </a:r>
            <a:r>
              <a:rPr lang="en-US" altLang="zh-CN" dirty="0">
                <a:effectLst/>
              </a:rPr>
              <a:t>Cell</a:t>
            </a:r>
            <a:r>
              <a:rPr lang="zh-CN" altLang="en-US" b="0" i="0" dirty="0">
                <a:solidFill>
                  <a:srgbClr val="444444"/>
                </a:solidFill>
                <a:effectLst/>
                <a:latin typeface="-apple-system"/>
              </a:rPr>
              <a:t>类，并重写</a:t>
            </a:r>
            <a:r>
              <a:rPr lang="en-US" altLang="zh-CN" dirty="0">
                <a:effectLst/>
              </a:rPr>
              <a:t>__</a:t>
            </a:r>
            <a:r>
              <a:rPr lang="en-US" altLang="zh-CN" dirty="0" err="1">
                <a:effectLst/>
              </a:rPr>
              <a:t>init</a:t>
            </a:r>
            <a:r>
              <a:rPr lang="en-US" altLang="zh-CN" dirty="0">
                <a:effectLst/>
              </a:rPr>
              <a:t>__</a:t>
            </a:r>
            <a:r>
              <a:rPr lang="zh-CN" altLang="en-US" b="0" i="0" dirty="0">
                <a:solidFill>
                  <a:srgbClr val="444444"/>
                </a:solidFill>
                <a:effectLst/>
                <a:latin typeface="-apple-system"/>
              </a:rPr>
              <a:t>方法和</a:t>
            </a:r>
            <a:r>
              <a:rPr lang="en-US" altLang="zh-CN" dirty="0">
                <a:effectLst/>
              </a:rPr>
              <a:t>construct</a:t>
            </a:r>
            <a:r>
              <a:rPr lang="zh-CN" altLang="en-US" b="0" i="0" dirty="0">
                <a:solidFill>
                  <a:srgbClr val="444444"/>
                </a:solidFill>
                <a:effectLst/>
                <a:latin typeface="-apple-system"/>
              </a:rPr>
              <a:t>方法。</a:t>
            </a:r>
            <a:endParaRPr lang="zh-CN" altLang="en-US" dirty="0"/>
          </a:p>
          <a:p>
            <a:endParaRPr lang="zh-CN" altLang="en-US" dirty="0"/>
          </a:p>
        </p:txBody>
      </p:sp>
    </p:spTree>
    <p:extLst>
      <p:ext uri="{BB962C8B-B14F-4D97-AF65-F5344CB8AC3E}">
        <p14:creationId xmlns:p14="http://schemas.microsoft.com/office/powerpoint/2010/main" val="86550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3643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1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31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84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768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0551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0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64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162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6869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4210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1476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525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4164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r>
              <a:rPr lang="zh-CN" altLang="en-US" dirty="0"/>
              <a:t>在定义一个卷积操作时，我们还需要设置一些相关参数，这些参数直接决定了特征图的大小；</a:t>
            </a:r>
            <a:endParaRPr lang="en-US" altLang="zh-CN" dirty="0"/>
          </a:p>
          <a:p>
            <a:r>
              <a:rPr lang="zh-CN" altLang="en-US" dirty="0"/>
              <a:t>有关卷积操作的具体原理解释请参考第</a:t>
            </a:r>
            <a:r>
              <a:rPr lang="en-US" altLang="zh-CN" dirty="0"/>
              <a:t>3</a:t>
            </a:r>
            <a:r>
              <a:rPr lang="zh-CN" altLang="en-US" dirty="0"/>
              <a:t>讲深度学习与神经网络。</a:t>
            </a:r>
            <a:endParaRPr lang="en-US" altLang="zh-CN" dirty="0"/>
          </a:p>
          <a:p>
            <a:endParaRPr lang="zh-CN" altLang="en-US" dirty="0"/>
          </a:p>
        </p:txBody>
      </p:sp>
    </p:spTree>
    <p:extLst>
      <p:ext uri="{BB962C8B-B14F-4D97-AF65-F5344CB8AC3E}">
        <p14:creationId xmlns:p14="http://schemas.microsoft.com/office/powerpoint/2010/main" val="2003335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同时，在卷积层中通常我们还会采用激活函数进行非线性变换，</a:t>
            </a:r>
            <a:r>
              <a:rPr lang="en-US" altLang="zh-CN" dirty="0" err="1"/>
              <a:t>MindSpore</a:t>
            </a:r>
            <a:r>
              <a:rPr lang="zh-CN" altLang="en-US" dirty="0"/>
              <a:t>支持的。。。</a:t>
            </a:r>
            <a:endParaRPr lang="en-US" altLang="zh-CN" dirty="0"/>
          </a:p>
          <a:p>
            <a:endParaRPr lang="zh-CN" altLang="en-US" dirty="0"/>
          </a:p>
        </p:txBody>
      </p:sp>
    </p:spTree>
    <p:extLst>
      <p:ext uri="{BB962C8B-B14F-4D97-AF65-F5344CB8AC3E}">
        <p14:creationId xmlns:p14="http://schemas.microsoft.com/office/powerpoint/2010/main" val="3273534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98956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47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6127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9502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7823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5621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回调函数在</a:t>
            </a:r>
            <a:r>
              <a:rPr lang="en-US" altLang="zh-CN" sz="1100" dirty="0" err="1">
                <a:effectLst/>
                <a:latin typeface="Huawei Sans" panose="020C0503030203020204" pitchFamily="34" charset="0"/>
                <a:ea typeface="方正兰亭黑简体" panose="02000000000000000000" pitchFamily="2" charset="-122"/>
                <a:cs typeface="微软雅黑" panose="020B0503020204020204" pitchFamily="34" charset="-122"/>
              </a:rPr>
              <a:t>MindSpore</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中被实现为一个类，</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机制类似于一种监控模式，可以帮助用户观察网络训练过程中各种参数的变化情况和网络内部的状态，还可以根据用户的指定，在达到特定条件后执行相应的操作，在训练过程中，</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列表会按照定义的顺序执行</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函数。</a:t>
            </a:r>
            <a:endPar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endParaRPr>
          </a:p>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机制让用户可以及时有效地掌握网络模型的训练状态，并根据需要随时作出调整，可以极大地提升用户的开发效率。</a:t>
            </a:r>
          </a:p>
        </p:txBody>
      </p:sp>
    </p:spTree>
    <p:extLst>
      <p:ext uri="{BB962C8B-B14F-4D97-AF65-F5344CB8AC3E}">
        <p14:creationId xmlns:p14="http://schemas.microsoft.com/office/powerpoint/2010/main" val="332589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2408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4351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4659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5807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262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84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1800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0445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9578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答案：</a:t>
            </a:r>
            <a:r>
              <a:rPr lang="en-US" altLang="zh-CN" dirty="0"/>
              <a:t>ABCD</a:t>
            </a:r>
            <a:endParaRPr lang="zh-CN" altLang="en-US" dirty="0"/>
          </a:p>
          <a:p>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190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4712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6727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281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架构商业目标：</a:t>
            </a:r>
            <a:endParaRPr lang="en-US" altLang="zh-CN" dirty="0"/>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提供公司级</a:t>
            </a:r>
            <a:r>
              <a:rPr lang="en-US" altLang="zh-CN" dirty="0"/>
              <a:t>AI</a:t>
            </a:r>
            <a:r>
              <a:rPr lang="zh-CN" altLang="en-US" dirty="0"/>
              <a:t>平台，支持公司内部各种</a:t>
            </a:r>
            <a:r>
              <a:rPr lang="en-US" altLang="zh-CN" dirty="0"/>
              <a:t>AI</a:t>
            </a:r>
            <a:r>
              <a:rPr lang="zh-CN" altLang="en-US" dirty="0"/>
              <a:t>网络、程序的执行。包括端侧、单机、集群、云等。包括云服务（推理、训练）、推理业务、内部网络训练使用、技术创新等场景。包括</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等多种硬件设备。</a:t>
            </a:r>
          </a:p>
          <a:p>
            <a:pPr lvl="1"/>
            <a:r>
              <a:rPr lang="zh-CN" altLang="en-US" dirty="0"/>
              <a:t>打造业界开源社区。在国内构建最大的</a:t>
            </a:r>
            <a:r>
              <a:rPr lang="en-US" altLang="zh-CN" dirty="0"/>
              <a:t>AI</a:t>
            </a:r>
            <a:r>
              <a:rPr lang="zh-CN" altLang="en-US" dirty="0"/>
              <a:t>开源社区和影响力，构筑国内用户生态群。在国际上能三分天下有其一。</a:t>
            </a:r>
          </a:p>
          <a:p>
            <a:r>
              <a:rPr lang="zh-CN" altLang="en-US" dirty="0"/>
              <a:t>架构实施策略：</a:t>
            </a:r>
            <a:endParaRPr lang="en-US" altLang="zh-CN" dirty="0"/>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全栈打部件：通过“模型</a:t>
            </a:r>
            <a:r>
              <a:rPr lang="en-US" altLang="zh-CN" dirty="0"/>
              <a:t>+</a:t>
            </a:r>
            <a:r>
              <a:rPr lang="zh-CN" altLang="en-US" dirty="0"/>
              <a:t>框架</a:t>
            </a:r>
            <a:r>
              <a:rPr lang="en-US" altLang="zh-CN" dirty="0"/>
              <a:t>+</a:t>
            </a:r>
            <a:r>
              <a:rPr lang="zh-CN" altLang="en-US" dirty="0"/>
              <a:t>芯片”协同优化，实现行业模型性能最佳，集成式交付简化开发部署复杂性，提升开发效率</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集群打多卡：充分发挥集群优势，以“多”胜“强”，打造算力业界第一的分布式训练集群</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全场景打云：充分发挥我司全场景业务优势，端、边、云协同，实现一致的开发体验，灵活部署、安全可信</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异构跨平台：支持</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等多种硬件平台使能。丰富</a:t>
            </a:r>
            <a:r>
              <a:rPr lang="en-US" altLang="zh-CN" dirty="0"/>
              <a:t>AI</a:t>
            </a:r>
            <a:r>
              <a:rPr lang="zh-CN" altLang="en-US" dirty="0"/>
              <a:t>平台适用面，支持客户环境利旧与使能新硬件</a:t>
            </a:r>
            <a:endParaRPr lang="en-US" altLang="zh-CN" dirty="0"/>
          </a:p>
          <a:p>
            <a:r>
              <a:rPr lang="en-US" altLang="zh-CN" b="0" i="0" kern="1200" baseline="0" dirty="0" err="1">
                <a:solidFill>
                  <a:schemeClr val="tx1"/>
                </a:solidFill>
                <a:effectLst/>
              </a:rPr>
              <a:t>MindSPore</a:t>
            </a:r>
            <a:r>
              <a:rPr lang="en-US" altLang="zh-CN" b="0" i="0" kern="1200" baseline="0" dirty="0">
                <a:solidFill>
                  <a:schemeClr val="tx1"/>
                </a:solidFill>
                <a:effectLst/>
              </a:rPr>
              <a:t> Extend</a:t>
            </a:r>
            <a:r>
              <a:rPr lang="zh-CN" altLang="en-US" b="0" i="0" kern="1200" baseline="0" dirty="0">
                <a:solidFill>
                  <a:schemeClr val="tx1"/>
                </a:solidFill>
                <a:effectLst/>
              </a:rPr>
              <a:t>：基于</a:t>
            </a:r>
            <a:r>
              <a:rPr lang="en-US" altLang="zh-CN" b="0" i="0" kern="1200" baseline="0" dirty="0" err="1">
                <a:solidFill>
                  <a:schemeClr val="tx1"/>
                </a:solidFill>
                <a:effectLst/>
              </a:rPr>
              <a:t>MindSpore</a:t>
            </a:r>
            <a:r>
              <a:rPr lang="zh-CN" altLang="en-US" b="0" i="0" kern="1200" baseline="0" dirty="0">
                <a:solidFill>
                  <a:schemeClr val="tx1"/>
                </a:solidFill>
                <a:effectLst/>
              </a:rPr>
              <a:t>的领域库框架，即构建出很多领域特定的库</a:t>
            </a:r>
            <a:endParaRPr lang="zh-CN" altLang="en-US" dirty="0"/>
          </a:p>
          <a:p>
            <a:endParaRPr lang="zh-CN" altLang="en-US" dirty="0"/>
          </a:p>
        </p:txBody>
      </p:sp>
      <p:sp>
        <p:nvSpPr>
          <p:cNvPr id="4" name="灯片编号占位符 3"/>
          <p:cNvSpPr>
            <a:spLocks noGrp="1"/>
          </p:cNvSpPr>
          <p:nvPr>
            <p:ph type="sldNum" sz="quarter" idx="5"/>
          </p:nvPr>
        </p:nvSpPr>
        <p:spPr>
          <a:xfrm>
            <a:off x="3884613" y="8685213"/>
            <a:ext cx="2971800" cy="458787"/>
          </a:xfrm>
          <a:prstGeom prst="rect">
            <a:avLst/>
          </a:prstGeom>
        </p:spPr>
        <p:txBody>
          <a:bodyPr/>
          <a:lstStyle/>
          <a:p>
            <a:pPr marL="0" marR="0" lvl="0" indent="0" algn="l" defTabSz="914478" rtl="0" eaLnBrk="1" fontAlgn="auto" latinLnBrk="0" hangingPunct="1">
              <a:lnSpc>
                <a:spcPct val="100000"/>
              </a:lnSpc>
              <a:spcBef>
                <a:spcPts val="0"/>
              </a:spcBef>
              <a:spcAft>
                <a:spcPts val="0"/>
              </a:spcAft>
              <a:buClrTx/>
              <a:buSzTx/>
              <a:buFontTx/>
              <a:buNone/>
              <a:tabLst/>
              <a:defRPr/>
            </a:pPr>
            <a:fld id="{A9775B6F-3F39-4382-BCBA-7661A099A987}"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l" defTabSz="914478" rtl="0" eaLnBrk="1" fontAlgn="auto" latinLnBrk="0" hangingPunct="1">
                <a:lnSpc>
                  <a:spcPct val="100000"/>
                </a:lnSpc>
                <a:spcBef>
                  <a:spcPts val="0"/>
                </a:spcBef>
                <a:spcAft>
                  <a:spcPts val="0"/>
                </a:spcAft>
                <a:buClrTx/>
                <a:buSzTx/>
                <a:buFontTx/>
                <a:buNone/>
                <a:tabLst/>
                <a:defRPr/>
              </a:pPr>
              <a:t>6</a:t>
            </a:fld>
            <a:endParaRPr kumimoji="0" lang="zh-CN" altLang="en-US" sz="18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
        <p:nvSpPr>
          <p:cNvPr id="5" name="页脚占位符 4"/>
          <p:cNvSpPr>
            <a:spLocks noGrp="1"/>
          </p:cNvSpPr>
          <p:nvPr>
            <p:ph type="ftr" sz="quarter" idx="10"/>
          </p:nvPr>
        </p:nvSpPr>
        <p:spPr>
          <a:xfrm>
            <a:off x="0" y="8685213"/>
            <a:ext cx="2971800" cy="458787"/>
          </a:xfrm>
          <a:prstGeom prst="rect">
            <a:avLst/>
          </a:prstGeom>
        </p:spPr>
        <p:txBody>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215057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746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图片出处：华为</a:t>
            </a:r>
            <a:r>
              <a:rPr lang="en-US" altLang="zh-CN" dirty="0"/>
              <a:t>HCIA-AI</a:t>
            </a:r>
            <a:r>
              <a:rPr lang="zh-CN" altLang="en-US" dirty="0"/>
              <a:t>认证胶片</a:t>
            </a:r>
          </a:p>
          <a:p>
            <a:endParaRPr lang="zh-CN" altLang="en-US" dirty="0"/>
          </a:p>
        </p:txBody>
      </p:sp>
    </p:spTree>
    <p:extLst>
      <p:ext uri="{BB962C8B-B14F-4D97-AF65-F5344CB8AC3E}">
        <p14:creationId xmlns:p14="http://schemas.microsoft.com/office/powerpoint/2010/main" val="129407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21251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204392111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V1.0</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42211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4105" y="161890"/>
            <a:ext cx="11161062" cy="800100"/>
          </a:xfrm>
          <a:prstGeom prst="rect">
            <a:avLst/>
          </a:prstGeom>
        </p:spPr>
        <p:txBody>
          <a:bodyPr anchor="ctr"/>
          <a:lstStyle>
            <a:lvl1pPr>
              <a:defRPr sz="2799" b="1">
                <a:latin typeface="微软雅黑" pitchFamily="34" charset="-122"/>
                <a:ea typeface="微软雅黑" pitchFamily="34" charset="-122"/>
              </a:defRPr>
            </a:lvl1pPr>
          </a:lstStyle>
          <a:p>
            <a:r>
              <a:rPr lang="zh-CN" altLang="en-US" dirty="0"/>
              <a:t>单击此处编辑母版标题样式</a:t>
            </a:r>
          </a:p>
        </p:txBody>
      </p:sp>
      <p:grpSp>
        <p:nvGrpSpPr>
          <p:cNvPr id="3" name="组合 2"/>
          <p:cNvGrpSpPr/>
          <p:nvPr userDrawn="1"/>
        </p:nvGrpSpPr>
        <p:grpSpPr>
          <a:xfrm>
            <a:off x="12241349" y="84098"/>
            <a:ext cx="239023" cy="1927858"/>
            <a:chOff x="12246130" y="1518075"/>
            <a:chExt cx="239116" cy="3627664"/>
          </a:xfrm>
        </p:grpSpPr>
        <p:sp>
          <p:nvSpPr>
            <p:cNvPr id="5" name="矩形 9"/>
            <p:cNvSpPr/>
            <p:nvPr userDrawn="1"/>
          </p:nvSpPr>
          <p:spPr>
            <a:xfrm>
              <a:off x="12246130" y="3376754"/>
              <a:ext cx="239116" cy="8396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6" name="矩形 10"/>
            <p:cNvSpPr/>
            <p:nvPr userDrawn="1"/>
          </p:nvSpPr>
          <p:spPr>
            <a:xfrm>
              <a:off x="12246130" y="2447415"/>
              <a:ext cx="239116" cy="839646"/>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7" name="矩形 11"/>
            <p:cNvSpPr/>
            <p:nvPr userDrawn="1"/>
          </p:nvSpPr>
          <p:spPr>
            <a:xfrm>
              <a:off x="12246130" y="1518075"/>
              <a:ext cx="239116" cy="8396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10" name="矩形 9"/>
            <p:cNvSpPr/>
            <p:nvPr userDrawn="1"/>
          </p:nvSpPr>
          <p:spPr>
            <a:xfrm>
              <a:off x="12246130" y="4306093"/>
              <a:ext cx="239116" cy="839646"/>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grpSp>
      <p:grpSp>
        <p:nvGrpSpPr>
          <p:cNvPr id="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0875" y="2625396"/>
            <a:ext cx="1961790" cy="4233515"/>
            <a:chOff x="5343885" y="-48857"/>
            <a:chExt cx="3263586" cy="7037279"/>
          </a:xfrm>
        </p:grpSpPr>
        <p:sp>
          <p:nvSpPr>
            <p:cNvPr id="1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1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3565"/>
              <a:r>
                <a:rPr kumimoji="1" lang="zh-CN" altLang="en-US" sz="800" dirty="0">
                  <a:solidFill>
                    <a:srgbClr val="1D1D1A"/>
                  </a:solidFill>
                  <a:latin typeface="Microsoft YaHei" panose="020B0503020204020204" pitchFamily="34" charset="-122"/>
                </a:rPr>
                <a:t>公司辅助色</a:t>
              </a:r>
            </a:p>
          </p:txBody>
        </p:sp>
        <p:sp>
          <p:nvSpPr>
            <p:cNvPr id="1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1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15" name="矩形 14">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1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1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1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PANTONE 185C</a:t>
              </a:r>
            </a:p>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1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3565"/>
              <a:r>
                <a:rPr kumimoji="1" lang="zh-CN" altLang="en-US" sz="800" dirty="0">
                  <a:solidFill>
                    <a:srgbClr val="1D1D1A"/>
                  </a:solidFill>
                  <a:latin typeface="Microsoft YaHei" panose="020B0503020204020204" pitchFamily="34" charset="-122"/>
                </a:rPr>
                <a:t>公司色</a:t>
              </a:r>
            </a:p>
          </p:txBody>
        </p:sp>
        <p:sp>
          <p:nvSpPr>
            <p:cNvPr id="2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PANTONE 186C</a:t>
              </a:r>
            </a:p>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2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2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2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2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2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2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2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2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p>
            <a:p>
              <a:pPr algn="ctr" defTabSz="913565">
                <a:lnSpc>
                  <a:spcPts val="620"/>
                </a:lnSpc>
              </a:pPr>
              <a:r>
                <a:rPr kumimoji="1" lang="en-US" altLang="zh-CN" sz="500" dirty="0">
                  <a:solidFill>
                    <a:srgbClr val="FFFFFF"/>
                  </a:solidFill>
                  <a:latin typeface="Arial" charset="0"/>
                  <a:ea typeface="Arial" charset="0"/>
                  <a:cs typeface="Arial" charset="0"/>
                </a:rPr>
                <a:t>211/56/89</a:t>
              </a:r>
            </a:p>
          </p:txBody>
        </p:sp>
        <p:sp>
          <p:nvSpPr>
            <p:cNvPr id="2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221/128/170</a:t>
              </a:r>
            </a:p>
          </p:txBody>
        </p:sp>
        <p:sp>
          <p:nvSpPr>
            <p:cNvPr id="3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595757"/>
                  </a:solidFill>
                  <a:latin typeface="Arial" charset="0"/>
                  <a:ea typeface="Arial" charset="0"/>
                  <a:cs typeface="Arial" charset="0"/>
                </a:rPr>
                <a:t>RGB 191/128/130</a:t>
              </a:r>
            </a:p>
          </p:txBody>
        </p:sp>
        <p:sp>
          <p:nvSpPr>
            <p:cNvPr id="3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3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176/216/156</a:t>
              </a:r>
            </a:p>
          </p:txBody>
        </p:sp>
        <p:sp>
          <p:nvSpPr>
            <p:cNvPr id="3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253/227/181</a:t>
              </a:r>
            </a:p>
          </p:txBody>
        </p:sp>
        <p:sp>
          <p:nvSpPr>
            <p:cNvPr id="3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148/218/226</a:t>
              </a:r>
            </a:p>
          </p:txBody>
        </p:sp>
        <p:sp>
          <p:nvSpPr>
            <p:cNvPr id="3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226/129/137</a:t>
              </a:r>
            </a:p>
          </p:txBody>
        </p:sp>
        <p:sp>
          <p:nvSpPr>
            <p:cNvPr id="3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226/129/152</a:t>
              </a:r>
            </a:p>
          </p:txBody>
        </p:sp>
        <p:sp>
          <p:nvSpPr>
            <p:cNvPr id="3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235/179/204</a:t>
              </a:r>
            </a:p>
          </p:txBody>
        </p:sp>
        <p:sp>
          <p:nvSpPr>
            <p:cNvPr id="3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595757"/>
                  </a:solidFill>
                  <a:latin typeface="Arial" charset="0"/>
                  <a:ea typeface="Arial" charset="0"/>
                  <a:cs typeface="Arial" charset="0"/>
                </a:rPr>
                <a:t>RGB 216/179/179</a:t>
              </a:r>
            </a:p>
          </p:txBody>
        </p:sp>
        <p:sp>
          <p:nvSpPr>
            <p:cNvPr id="3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4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208/232/196</a:t>
              </a:r>
            </a:p>
          </p:txBody>
        </p:sp>
        <p:sp>
          <p:nvSpPr>
            <p:cNvPr id="4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254/238/193</a:t>
              </a:r>
            </a:p>
          </p:txBody>
        </p:sp>
        <p:sp>
          <p:nvSpPr>
            <p:cNvPr id="4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4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239/178/184</a:t>
              </a:r>
            </a:p>
          </p:txBody>
        </p:sp>
        <p:sp>
          <p:nvSpPr>
            <p:cNvPr id="4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238/179/193</a:t>
              </a:r>
            </a:p>
          </p:txBody>
        </p:sp>
        <p:sp>
          <p:nvSpPr>
            <p:cNvPr id="4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4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p>
            <a:p>
              <a:pPr algn="ctr" defTabSz="913565">
                <a:lnSpc>
                  <a:spcPts val="620"/>
                </a:lnSpc>
              </a:pPr>
              <a:r>
                <a:rPr kumimoji="1" lang="en-US" altLang="zh-CN" sz="500" dirty="0">
                  <a:solidFill>
                    <a:srgbClr val="FFFFFF"/>
                  </a:solidFill>
                  <a:latin typeface="Arial" charset="0"/>
                  <a:ea typeface="Arial" charset="0"/>
                  <a:cs typeface="Arial" charset="0"/>
                </a:rPr>
                <a:t>89/87/87</a:t>
              </a:r>
            </a:p>
          </p:txBody>
        </p:sp>
        <p:sp>
          <p:nvSpPr>
            <p:cNvPr id="4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p>
            <a:p>
              <a:pPr algn="ctr" defTabSz="913565">
                <a:lnSpc>
                  <a:spcPts val="620"/>
                </a:lnSpc>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4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p>
            <a:p>
              <a:pPr algn="ctr" defTabSz="913565">
                <a:lnSpc>
                  <a:spcPts val="620"/>
                </a:lnSpc>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4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5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a:t>
              </a:r>
            </a:p>
            <a:p>
              <a:pPr algn="ctr" defTabSz="913565">
                <a:lnSpc>
                  <a:spcPts val="620"/>
                </a:lnSpc>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62547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4.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94" r:id="rId11"/>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1507" y="2931937"/>
            <a:ext cx="1982142"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en-US" altLang="zh-CN" sz="700" b="1" dirty="0">
                    <a:solidFill>
                      <a:srgbClr val="FFFFFF"/>
                    </a:solidFill>
                    <a:latin typeface="Arial" charset="0"/>
                    <a:ea typeface="Arial" charset="0"/>
                    <a:cs typeface="Arial" charset="0"/>
                    <a:sym typeface="Arial"/>
                  </a:rPr>
                  <a:t>P</a:t>
                </a:r>
                <a:r>
                  <a:rPr kumimoji="1" lang="en-US" altLang="zh-Hant" sz="700" b="1" dirty="0">
                    <a:solidFill>
                      <a:srgbClr val="FFFFFF"/>
                    </a:solidFill>
                    <a:latin typeface="Arial" charset="0"/>
                    <a:ea typeface="Arial" charset="0"/>
                    <a:cs typeface="Arial" charset="0"/>
                    <a:sym typeface="Arial"/>
                  </a:rPr>
                  <a:t>ANTONE</a:t>
                </a:r>
                <a:r>
                  <a:rPr kumimoji="1" lang="en-US" altLang="zh-CN" sz="700" b="1" dirty="0">
                    <a:solidFill>
                      <a:srgbClr val="FFFFFF"/>
                    </a:solidFill>
                    <a:latin typeface="Arial" charset="0"/>
                    <a:ea typeface="Arial" charset="0"/>
                    <a:cs typeface="Arial" charset="0"/>
                    <a:sym typeface="Arial"/>
                  </a:rPr>
                  <a:t> 186C</a:t>
                </a:r>
              </a:p>
              <a:p>
                <a:pPr algn="ctr" defTabSz="913668"/>
                <a:r>
                  <a:rPr kumimoji="1" lang="en-US" altLang="zh-CN" sz="700" b="1" dirty="0">
                    <a:solidFill>
                      <a:srgbClr val="FFFFFF"/>
                    </a:solidFill>
                    <a:latin typeface="Arial" charset="0"/>
                    <a:ea typeface="Arial" charset="0"/>
                    <a:cs typeface="Arial" charset="0"/>
                    <a:sym typeface="Arial"/>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en-US" altLang="zh-CN" sz="700" b="1" dirty="0">
                    <a:solidFill>
                      <a:srgbClr val="FFFFFF"/>
                    </a:solidFill>
                    <a:latin typeface="Arial" charset="0"/>
                    <a:ea typeface="Arial" charset="0"/>
                    <a:cs typeface="Arial" charset="0"/>
                    <a:sym typeface="Arial"/>
                  </a:rPr>
                  <a:t>P</a:t>
                </a:r>
                <a:r>
                  <a:rPr kumimoji="1" lang="en-US" altLang="zh-Hant" sz="700" b="1" dirty="0">
                    <a:solidFill>
                      <a:srgbClr val="FFFFFF"/>
                    </a:solidFill>
                    <a:latin typeface="Arial" charset="0"/>
                    <a:ea typeface="Arial" charset="0"/>
                    <a:cs typeface="Arial" charset="0"/>
                    <a:sym typeface="Arial"/>
                  </a:rPr>
                  <a:t>ANTONE</a:t>
                </a:r>
                <a:r>
                  <a:rPr kumimoji="1" lang="en-US" altLang="zh-CN" sz="700" b="1" dirty="0">
                    <a:solidFill>
                      <a:srgbClr val="FFFFFF"/>
                    </a:solidFill>
                    <a:latin typeface="Arial" charset="0"/>
                    <a:ea typeface="Arial" charset="0"/>
                    <a:cs typeface="Arial" charset="0"/>
                    <a:sym typeface="Arial"/>
                  </a:rPr>
                  <a:t> 185C</a:t>
                </a:r>
              </a:p>
              <a:p>
                <a:pPr algn="ctr" defTabSz="913668"/>
                <a:r>
                  <a:rPr kumimoji="1" lang="en-US" altLang="zh-CN" sz="700" b="1" dirty="0">
                    <a:solidFill>
                      <a:srgbClr val="FFFFFF"/>
                    </a:solidFill>
                    <a:latin typeface="Arial" charset="0"/>
                    <a:ea typeface="Arial" charset="0"/>
                    <a:cs typeface="Arial" charset="0"/>
                    <a:sym typeface="Arial"/>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668"/>
                <a:r>
                  <a:rPr kumimoji="1" lang="zh-CN" altLang="en-US" sz="1000" dirty="0">
                    <a:solidFill>
                      <a:srgbClr val="1D1D1A"/>
                    </a:solidFill>
                    <a:latin typeface="Microsoft YaHei" panose="020B0503020204020204" pitchFamily="34" charset="-122"/>
                    <a:cs typeface="Arial"/>
                    <a:sym typeface="Arial"/>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234</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90/79</a:t>
                </a:r>
                <a:endParaRPr kumimoji="1" lang="mr-IN" altLang="zh-CN" sz="700" b="1" dirty="0">
                  <a:solidFill>
                    <a:srgbClr val="FFFFFF"/>
                  </a:solidFill>
                  <a:latin typeface="Arial" charset="0"/>
                  <a:ea typeface="Arial" charset="0"/>
                  <a:cs typeface="Arial" charset="0"/>
                  <a:sym typeface="Arial"/>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120</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0/15</a:t>
                </a:r>
                <a:endParaRPr kumimoji="1" lang="mr-IN" altLang="zh-CN" sz="700" b="1" dirty="0">
                  <a:solidFill>
                    <a:srgbClr val="FFFFFF"/>
                  </a:solidFill>
                  <a:latin typeface="Arial" charset="0"/>
                  <a:ea typeface="Arial" charset="0"/>
                  <a:cs typeface="Arial" charset="0"/>
                  <a:sym typeface="Arial"/>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668"/>
                <a:r>
                  <a:rPr kumimoji="1" lang="zh-CN" altLang="en-US" sz="1000" dirty="0">
                    <a:solidFill>
                      <a:srgbClr val="1D1D1A"/>
                    </a:solidFill>
                    <a:latin typeface="Microsoft YaHei" panose="020B0503020204020204" pitchFamily="34" charset="-122"/>
                    <a:cs typeface="Arial"/>
                    <a:sym typeface="Arial"/>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248</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181/60</a:t>
                </a:r>
                <a:endParaRPr kumimoji="1" lang="mr-IN" altLang="zh-CN" sz="700" b="1" dirty="0">
                  <a:solidFill>
                    <a:srgbClr val="FFFFFF"/>
                  </a:solidFill>
                  <a:latin typeface="Arial" charset="0"/>
                  <a:ea typeface="Arial" charset="0"/>
                  <a:cs typeface="Arial" charset="0"/>
                  <a:sym typeface="Arial"/>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235</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92/1</a:t>
                </a:r>
                <a:endParaRPr kumimoji="1" lang="mr-IN" altLang="zh-CN" sz="700" b="1" dirty="0">
                  <a:solidFill>
                    <a:srgbClr val="FFFFFF"/>
                  </a:solidFill>
                  <a:latin typeface="Arial" charset="0"/>
                  <a:ea typeface="Arial" charset="0"/>
                  <a:cs typeface="Arial" charset="0"/>
                  <a:sym typeface="Arial"/>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137/137/137</a:t>
                </a:r>
                <a:endParaRPr kumimoji="1" lang="mr-IN" altLang="zh-CN" sz="700" b="1" dirty="0">
                  <a:solidFill>
                    <a:srgbClr val="FFFFFF"/>
                  </a:solidFill>
                  <a:latin typeface="Arial" charset="0"/>
                  <a:ea typeface="Arial" charset="0"/>
                  <a:cs typeface="Arial" charset="0"/>
                  <a:sym typeface="Arial"/>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35/24/21</a:t>
                </a:r>
                <a:endParaRPr kumimoji="1" lang="mr-IN" altLang="zh-CN" sz="700" b="1" dirty="0">
                  <a:solidFill>
                    <a:srgbClr val="FFFFFF"/>
                  </a:solidFill>
                  <a:latin typeface="Arial" charset="0"/>
                  <a:ea typeface="Arial" charset="0"/>
                  <a:cs typeface="Arial" charset="0"/>
                  <a:sym typeface="Arial"/>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221</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221/221</a:t>
                </a:r>
                <a:endParaRPr kumimoji="1" lang="mr-IN" altLang="zh-CN" sz="700" b="1" dirty="0">
                  <a:solidFill>
                    <a:srgbClr val="666666"/>
                  </a:solidFill>
                  <a:latin typeface="Arial" charset="0"/>
                  <a:ea typeface="Arial" charset="0"/>
                  <a:cs typeface="Arial" charset="0"/>
                  <a:sym typeface="Arial"/>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233</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140/128</a:t>
                </a:r>
                <a:endParaRPr kumimoji="1" lang="mr-IN" altLang="zh-CN" sz="700" b="1" dirty="0">
                  <a:solidFill>
                    <a:srgbClr val="FFFFFF"/>
                  </a:solidFill>
                  <a:latin typeface="Arial" charset="0"/>
                  <a:ea typeface="Arial" charset="0"/>
                  <a:cs typeface="Arial" charset="0"/>
                  <a:sym typeface="Arial"/>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159</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0/1</a:t>
                </a:r>
                <a:endParaRPr kumimoji="1" lang="mr-IN" altLang="zh-CN" sz="700" b="1" dirty="0">
                  <a:solidFill>
                    <a:srgbClr val="FFFFFF"/>
                  </a:solidFill>
                  <a:latin typeface="Arial" charset="0"/>
                  <a:ea typeface="Arial" charset="0"/>
                  <a:cs typeface="Arial" charset="0"/>
                  <a:sym typeface="Arial"/>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245</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220/87</a:t>
                </a:r>
                <a:endParaRPr kumimoji="1" lang="mr-IN" altLang="zh-CN" sz="700" b="1" dirty="0">
                  <a:solidFill>
                    <a:srgbClr val="666666"/>
                  </a:solidFill>
                  <a:latin typeface="Arial" charset="0"/>
                  <a:ea typeface="Arial" charset="0"/>
                  <a:cs typeface="Arial" charset="0"/>
                  <a:sym typeface="Arial"/>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240</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133/0</a:t>
                </a:r>
                <a:endParaRPr kumimoji="1" lang="mr-IN" altLang="zh-CN" sz="700" b="1" dirty="0">
                  <a:solidFill>
                    <a:srgbClr val="FFFFFF"/>
                  </a:solidFill>
                  <a:latin typeface="Arial" charset="0"/>
                  <a:ea typeface="Arial" charset="0"/>
                  <a:cs typeface="Arial" charset="0"/>
                  <a:sym typeface="Arial"/>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181</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181/181</a:t>
                </a:r>
                <a:endParaRPr kumimoji="1" lang="mr-IN" altLang="zh-CN" sz="700" b="1" dirty="0">
                  <a:solidFill>
                    <a:srgbClr val="FFFFFF"/>
                  </a:solidFill>
                  <a:latin typeface="Arial" charset="0"/>
                  <a:ea typeface="Arial" charset="0"/>
                  <a:cs typeface="Arial" charset="0"/>
                  <a:sym typeface="Arial"/>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89</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87/87</a:t>
                </a:r>
                <a:endParaRPr kumimoji="1" lang="mr-IN" altLang="zh-CN" sz="700" b="1" dirty="0">
                  <a:solidFill>
                    <a:srgbClr val="FFFFFF"/>
                  </a:solidFill>
                  <a:latin typeface="Arial" charset="0"/>
                  <a:ea typeface="Arial" charset="0"/>
                  <a:cs typeface="Arial" charset="0"/>
                  <a:sym typeface="Arial"/>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255</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255/255</a:t>
                </a:r>
                <a:endParaRPr kumimoji="1" lang="mr-IN" altLang="zh-CN" sz="700" b="1" dirty="0">
                  <a:solidFill>
                    <a:srgbClr val="666666"/>
                  </a:solidFill>
                  <a:latin typeface="Arial" charset="0"/>
                  <a:ea typeface="Arial" charset="0"/>
                  <a:cs typeface="Arial" charset="0"/>
                  <a:sym typeface="Arial"/>
                </a:endParaRPr>
              </a:p>
            </p:txBody>
          </p:sp>
        </p:grpSp>
      </p:grpSp>
      <p:sp>
        <p:nvSpPr>
          <p:cNvPr id="41" name="TextBox 2">
            <a:extLst>
              <a:ext uri="{FF2B5EF4-FFF2-40B4-BE49-F238E27FC236}">
                <a16:creationId xmlns:a16="http://schemas.microsoft.com/office/drawing/2014/main" id="{6785A3D6-1271-D247-9E96-1B376F4BE7BE}"/>
              </a:ext>
            </a:extLst>
          </p:cNvPr>
          <p:cNvSpPr txBox="1"/>
          <p:nvPr userDrawn="1"/>
        </p:nvSpPr>
        <p:spPr>
          <a:xfrm>
            <a:off x="1095041" y="6356939"/>
            <a:ext cx="1462895" cy="230832"/>
          </a:xfrm>
          <a:prstGeom prst="rect">
            <a:avLst/>
          </a:prstGeom>
          <a:noFill/>
        </p:spPr>
        <p:txBody>
          <a:bodyPr wrap="square" rtlCol="0">
            <a:spAutoFit/>
          </a:bodyPr>
          <a:lstStyle/>
          <a:p>
            <a:pPr defTabSz="913746"/>
            <a:r>
              <a:rPr lang="en-US" sz="900" dirty="0">
                <a:solidFill>
                  <a:srgbClr val="1D1D1B"/>
                </a:solidFill>
                <a:latin typeface="Arial" panose="020B0604020202020204" pitchFamily="34" charset="0"/>
                <a:cs typeface="Arial" panose="020B0604020202020204" pitchFamily="34" charset="0"/>
                <a:sym typeface="Arial"/>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3846" y="6402809"/>
            <a:ext cx="499534" cy="138499"/>
          </a:xfrm>
          <a:prstGeom prst="rect">
            <a:avLst/>
          </a:prstGeom>
          <a:noFill/>
        </p:spPr>
        <p:txBody>
          <a:bodyPr wrap="square" lIns="0" tIns="0" rIns="0" bIns="0" rtlCol="0">
            <a:spAutoFit/>
          </a:bodyPr>
          <a:lstStyle/>
          <a:p>
            <a:pPr defTabSz="890137">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a:rPr>
              <a:pPr defTabSz="890137">
                <a:defRPr/>
              </a:pPr>
              <a:t>‹#›</a:t>
            </a:fld>
            <a:endParaRPr lang="en-US" sz="900" dirty="0">
              <a:solidFill>
                <a:srgbClr val="1D1D1B"/>
              </a:solidFill>
              <a:latin typeface="Arial" panose="020B0604020202020204" pitchFamily="34" charset="0"/>
              <a:cs typeface="Arial" panose="020B0604020202020204" pitchFamily="34" charset="0"/>
              <a:sym typeface="Arial"/>
            </a:endParaRPr>
          </a:p>
        </p:txBody>
      </p:sp>
      <p:pic>
        <p:nvPicPr>
          <p:cNvPr id="48"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54368332"/>
      </p:ext>
    </p:extLst>
  </p:cSld>
  <p:clrMap bg1="lt1" tx1="dk1" bg2="lt2" tx2="dk2" accent1="accent1" accent2="accent2" accent3="accent3" accent4="accent4" accent5="accent5" accent6="accent6" hlink="hlink" folHlink="folHlink"/>
  <p:sldLayoutIdLst>
    <p:sldLayoutId id="2147483898" r:id="rId1"/>
    <p:sldLayoutId id="2147483899" r:id="rId2"/>
  </p:sldLayoutIdLst>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8.png"/><Relationship Id="rId7" Type="http://schemas.openxmlformats.org/officeDocument/2006/relationships/image" Target="../media/image250.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240.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0.png"/></Relationships>
</file>

<file path=ppt/slides/_rels/slide3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gitee.com/mindspore/community" TargetMode="External"/><Relationship Id="rId7"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hyperlink" Target="https://www.mindspore.cn/evangelist" TargetMode="External"/><Relationship Id="rId9"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文本占位符 49"/>
          <p:cNvSpPr>
            <a:spLocks noGrp="1"/>
          </p:cNvSpPr>
          <p:nvPr>
            <p:ph type="body" sz="quarter" idx="17"/>
          </p:nvPr>
        </p:nvSpPr>
        <p:spPr/>
        <p:txBody>
          <a:bodyPr/>
          <a:lstStyle/>
          <a:p>
            <a:endParaRPr lang="zh-CN" altLang="en-US" dirty="0"/>
          </a:p>
        </p:txBody>
      </p:sp>
      <p:sp>
        <p:nvSpPr>
          <p:cNvPr id="51" name="文本占位符 50"/>
          <p:cNvSpPr>
            <a:spLocks noGrp="1"/>
          </p:cNvSpPr>
          <p:nvPr>
            <p:ph type="body" sz="quarter" idx="18"/>
          </p:nvPr>
        </p:nvSpPr>
        <p:spPr/>
        <p:txBody>
          <a:bodyPr/>
          <a:lstStyle/>
          <a:p>
            <a:endParaRPr lang="zh-CN" altLang="en-US" dirty="0"/>
          </a:p>
        </p:txBody>
      </p:sp>
      <p:sp>
        <p:nvSpPr>
          <p:cNvPr id="52" name="文本占位符 51"/>
          <p:cNvSpPr>
            <a:spLocks noGrp="1"/>
          </p:cNvSpPr>
          <p:nvPr>
            <p:ph type="body" sz="quarter" idx="19"/>
          </p:nvPr>
        </p:nvSpPr>
        <p:spPr/>
        <p:txBody>
          <a:bodyPr/>
          <a:lstStyle/>
          <a:p>
            <a:endParaRPr lang="zh-CN" altLang="en-US" dirty="0"/>
          </a:p>
        </p:txBody>
      </p:sp>
      <p:sp>
        <p:nvSpPr>
          <p:cNvPr id="53" name="文本占位符 52"/>
          <p:cNvSpPr>
            <a:spLocks noGrp="1"/>
          </p:cNvSpPr>
          <p:nvPr>
            <p:ph type="body" sz="quarter" idx="20"/>
          </p:nvPr>
        </p:nvSpPr>
        <p:spPr/>
        <p:txBody>
          <a:bodyPr/>
          <a:lstStyle/>
          <a:p>
            <a:endParaRPr lang="zh-CN" altLang="en-US"/>
          </a:p>
        </p:txBody>
      </p:sp>
      <p:sp>
        <p:nvSpPr>
          <p:cNvPr id="46" name="文本占位符 45"/>
          <p:cNvSpPr>
            <a:spLocks noGrp="1"/>
          </p:cNvSpPr>
          <p:nvPr>
            <p:ph type="body" sz="quarter" idx="13"/>
          </p:nvPr>
        </p:nvSpPr>
        <p:spPr/>
        <p:txBody>
          <a:bodyPr/>
          <a:lstStyle/>
          <a:p>
            <a:r>
              <a:rPr lang="zh-CN" altLang="en-US" dirty="0"/>
              <a:t>戚</a:t>
            </a:r>
            <a:r>
              <a:rPr lang="zh-CN" altLang="en-US"/>
              <a:t>伟玉</a:t>
            </a:r>
            <a:endParaRPr lang="zh-CN" altLang="en-US" dirty="0"/>
          </a:p>
        </p:txBody>
      </p:sp>
      <p:sp>
        <p:nvSpPr>
          <p:cNvPr id="47" name="文本占位符 46"/>
          <p:cNvSpPr>
            <a:spLocks noGrp="1"/>
          </p:cNvSpPr>
          <p:nvPr>
            <p:ph type="body" sz="quarter" idx="14"/>
          </p:nvPr>
        </p:nvSpPr>
        <p:spPr/>
        <p:txBody>
          <a:bodyPr/>
          <a:lstStyle/>
          <a:p>
            <a:r>
              <a:rPr lang="en-US" altLang="zh-CN" dirty="0"/>
              <a:t>2021.10.29</a:t>
            </a:r>
            <a:endParaRPr lang="zh-CN" altLang="en-US" dirty="0"/>
          </a:p>
        </p:txBody>
      </p:sp>
      <p:sp>
        <p:nvSpPr>
          <p:cNvPr id="48" name="文本占位符 47"/>
          <p:cNvSpPr>
            <a:spLocks noGrp="1"/>
          </p:cNvSpPr>
          <p:nvPr>
            <p:ph type="body" sz="quarter" idx="15"/>
          </p:nvPr>
        </p:nvSpPr>
        <p:spPr/>
        <p:txBody>
          <a:bodyPr/>
          <a:lstStyle/>
          <a:p>
            <a:endParaRPr lang="zh-CN" altLang="en-US" dirty="0"/>
          </a:p>
        </p:txBody>
      </p:sp>
      <p:sp>
        <p:nvSpPr>
          <p:cNvPr id="49" name="文本占位符 48"/>
          <p:cNvSpPr>
            <a:spLocks noGrp="1"/>
          </p:cNvSpPr>
          <p:nvPr>
            <p:ph type="body" sz="quarter" idx="16"/>
          </p:nvPr>
        </p:nvSpPr>
        <p:spPr/>
        <p:txBody>
          <a:bodyPr/>
          <a:lstStyle/>
          <a:p>
            <a:r>
              <a:rPr lang="zh-CN" altLang="en-US" dirty="0"/>
              <a:t>优化</a:t>
            </a:r>
          </a:p>
        </p:txBody>
      </p:sp>
      <p:sp>
        <p:nvSpPr>
          <p:cNvPr id="54" name="文本占位符 53"/>
          <p:cNvSpPr>
            <a:spLocks noGrp="1"/>
          </p:cNvSpPr>
          <p:nvPr>
            <p:ph type="body" sz="quarter" idx="21"/>
          </p:nvPr>
        </p:nvSpPr>
        <p:spPr/>
        <p:txBody>
          <a:bodyPr/>
          <a:lstStyle/>
          <a:p>
            <a:r>
              <a:rPr lang="zh-CN" altLang="en-US" dirty="0"/>
              <a:t>戚伟玉</a:t>
            </a:r>
          </a:p>
        </p:txBody>
      </p:sp>
      <p:sp>
        <p:nvSpPr>
          <p:cNvPr id="55" name="文本占位符 54"/>
          <p:cNvSpPr>
            <a:spLocks noGrp="1"/>
          </p:cNvSpPr>
          <p:nvPr>
            <p:ph type="body" sz="quarter" idx="22"/>
          </p:nvPr>
        </p:nvSpPr>
        <p:spPr/>
        <p:txBody>
          <a:bodyPr/>
          <a:lstStyle/>
          <a:p>
            <a:r>
              <a:rPr lang="en-US" altLang="zh-CN" dirty="0"/>
              <a:t>2021.12.23</a:t>
            </a:r>
          </a:p>
        </p:txBody>
      </p:sp>
      <p:sp>
        <p:nvSpPr>
          <p:cNvPr id="56" name="文本占位符 55"/>
          <p:cNvSpPr>
            <a:spLocks noGrp="1"/>
          </p:cNvSpPr>
          <p:nvPr>
            <p:ph type="body" sz="quarter" idx="23"/>
          </p:nvPr>
        </p:nvSpPr>
        <p:spPr/>
        <p:txBody>
          <a:bodyPr/>
          <a:lstStyle/>
          <a:p>
            <a:endParaRPr lang="zh-CN" altLang="en-US" dirty="0"/>
          </a:p>
        </p:txBody>
      </p:sp>
      <p:sp>
        <p:nvSpPr>
          <p:cNvPr id="57" name="文本占位符 56"/>
          <p:cNvSpPr>
            <a:spLocks noGrp="1"/>
          </p:cNvSpPr>
          <p:nvPr>
            <p:ph type="body" sz="quarter" idx="24"/>
          </p:nvPr>
        </p:nvSpPr>
        <p:spPr/>
        <p:txBody>
          <a:bodyPr/>
          <a:lstStyle/>
          <a:p>
            <a:endParaRPr lang="zh-CN" altLang="en-US"/>
          </a:p>
        </p:txBody>
      </p:sp>
      <p:sp>
        <p:nvSpPr>
          <p:cNvPr id="58" name="文本占位符 57"/>
          <p:cNvSpPr>
            <a:spLocks noGrp="1"/>
          </p:cNvSpPr>
          <p:nvPr>
            <p:ph type="body" sz="quarter" idx="25"/>
          </p:nvPr>
        </p:nvSpPr>
        <p:spPr/>
        <p:txBody>
          <a:bodyPr/>
          <a:lstStyle/>
          <a:p>
            <a:r>
              <a:rPr lang="zh-CN" altLang="en-US" dirty="0"/>
              <a:t>颜旭坤</a:t>
            </a:r>
          </a:p>
        </p:txBody>
      </p:sp>
      <p:sp>
        <p:nvSpPr>
          <p:cNvPr id="59" name="文本占位符 58"/>
          <p:cNvSpPr>
            <a:spLocks noGrp="1"/>
          </p:cNvSpPr>
          <p:nvPr>
            <p:ph type="body" sz="quarter" idx="26"/>
          </p:nvPr>
        </p:nvSpPr>
        <p:spPr/>
        <p:txBody>
          <a:bodyPr/>
          <a:lstStyle/>
          <a:p>
            <a:r>
              <a:rPr lang="en-US" altLang="zh-CN" dirty="0"/>
              <a:t>2021.12.29</a:t>
            </a:r>
            <a:endParaRPr lang="zh-CN" altLang="en-US" dirty="0"/>
          </a:p>
        </p:txBody>
      </p:sp>
      <p:sp>
        <p:nvSpPr>
          <p:cNvPr id="60" name="文本占位符 59"/>
          <p:cNvSpPr>
            <a:spLocks noGrp="1"/>
          </p:cNvSpPr>
          <p:nvPr>
            <p:ph type="body" sz="quarter" idx="27"/>
          </p:nvPr>
        </p:nvSpPr>
        <p:spPr/>
        <p:txBody>
          <a:bodyPr/>
          <a:lstStyle/>
          <a:p>
            <a:r>
              <a:rPr lang="zh-CN" altLang="en-US" dirty="0"/>
              <a:t>颜旭坤</a:t>
            </a:r>
          </a:p>
        </p:txBody>
      </p:sp>
      <p:sp>
        <p:nvSpPr>
          <p:cNvPr id="61" name="文本占位符 60"/>
          <p:cNvSpPr>
            <a:spLocks noGrp="1"/>
          </p:cNvSpPr>
          <p:nvPr>
            <p:ph type="body" sz="quarter" idx="28"/>
          </p:nvPr>
        </p:nvSpPr>
        <p:spPr/>
        <p:txBody>
          <a:bodyPr/>
          <a:lstStyle/>
          <a:p>
            <a:r>
              <a:rPr lang="zh-CN" altLang="en-US" dirty="0"/>
              <a:t>优化</a:t>
            </a:r>
            <a:r>
              <a:rPr lang="en-US" altLang="zh-CN" dirty="0"/>
              <a:t>-</a:t>
            </a:r>
            <a:r>
              <a:rPr lang="zh-CN" altLang="en-US" dirty="0"/>
              <a:t>修订</a:t>
            </a:r>
            <a:r>
              <a:rPr lang="en-US" altLang="zh-CN" dirty="0"/>
              <a:t>P5,6</a:t>
            </a:r>
            <a:r>
              <a:rPr lang="zh-CN" altLang="en-US" dirty="0"/>
              <a:t>架构</a:t>
            </a:r>
          </a:p>
        </p:txBody>
      </p:sp>
      <p:sp>
        <p:nvSpPr>
          <p:cNvPr id="62" name="文本占位符 61"/>
          <p:cNvSpPr>
            <a:spLocks noGrp="1"/>
          </p:cNvSpPr>
          <p:nvPr>
            <p:ph type="body" sz="quarter" idx="29"/>
          </p:nvPr>
        </p:nvSpPr>
        <p:spPr/>
        <p:txBody>
          <a:bodyPr/>
          <a:lstStyle/>
          <a:p>
            <a:endParaRPr lang="zh-CN" altLang="en-US"/>
          </a:p>
        </p:txBody>
      </p:sp>
      <p:sp>
        <p:nvSpPr>
          <p:cNvPr id="63" name="文本占位符 62"/>
          <p:cNvSpPr>
            <a:spLocks noGrp="1"/>
          </p:cNvSpPr>
          <p:nvPr>
            <p:ph type="body" sz="quarter" idx="30"/>
          </p:nvPr>
        </p:nvSpPr>
        <p:spPr/>
        <p:txBody>
          <a:bodyPr/>
          <a:lstStyle/>
          <a:p>
            <a:endParaRPr lang="zh-CN" altLang="en-US"/>
          </a:p>
        </p:txBody>
      </p:sp>
      <p:sp>
        <p:nvSpPr>
          <p:cNvPr id="64" name="文本占位符 63"/>
          <p:cNvSpPr>
            <a:spLocks noGrp="1"/>
          </p:cNvSpPr>
          <p:nvPr>
            <p:ph type="body" sz="quarter" idx="31"/>
          </p:nvPr>
        </p:nvSpPr>
        <p:spPr/>
        <p:txBody>
          <a:bodyPr/>
          <a:lstStyle/>
          <a:p>
            <a:endParaRPr lang="zh-CN" altLang="en-US" dirty="0"/>
          </a:p>
        </p:txBody>
      </p:sp>
      <p:sp>
        <p:nvSpPr>
          <p:cNvPr id="65" name="文本占位符 64"/>
          <p:cNvSpPr>
            <a:spLocks noGrp="1"/>
          </p:cNvSpPr>
          <p:nvPr>
            <p:ph type="body" sz="quarter" idx="32"/>
          </p:nvPr>
        </p:nvSpPr>
        <p:spPr/>
        <p:txBody>
          <a:bodyPr/>
          <a:lstStyle/>
          <a:p>
            <a:endParaRPr lang="zh-CN" altLang="en-US"/>
          </a:p>
        </p:txBody>
      </p:sp>
    </p:spTree>
    <p:extLst>
      <p:ext uri="{BB962C8B-B14F-4D97-AF65-F5344CB8AC3E}">
        <p14:creationId xmlns:p14="http://schemas.microsoft.com/office/powerpoint/2010/main" val="11497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编程概念：算子（</a:t>
            </a:r>
            <a:r>
              <a:rPr lang="en-US" altLang="zh-CN" dirty="0"/>
              <a:t>Operation</a:t>
            </a:r>
            <a:r>
              <a:rPr lang="zh-CN" altLang="en-US" dirty="0"/>
              <a:t>）</a:t>
            </a:r>
          </a:p>
        </p:txBody>
      </p:sp>
      <p:sp>
        <p:nvSpPr>
          <p:cNvPr id="6" name="矩形 5"/>
          <p:cNvSpPr/>
          <p:nvPr/>
        </p:nvSpPr>
        <p:spPr>
          <a:xfrm>
            <a:off x="590553" y="1089155"/>
            <a:ext cx="4567526" cy="5047536"/>
          </a:xfrm>
          <a:prstGeom prst="rect">
            <a:avLst/>
          </a:prstGeom>
        </p:spPr>
        <p:txBody>
          <a:bodyPr wrap="square">
            <a:spAutoFit/>
          </a:bodyPr>
          <a:lstStyle/>
          <a:p>
            <a:r>
              <a:rPr lang="zh-CN" altLang="en-US" sz="1400" dirty="0">
                <a:cs typeface="+mn-ea"/>
                <a:sym typeface="+mn-lt"/>
              </a:rPr>
              <a:t>常用的</a:t>
            </a:r>
            <a:r>
              <a:rPr lang="en-US" altLang="zh-CN" sz="1400" dirty="0">
                <a:cs typeface="+mn-ea"/>
                <a:sym typeface="+mn-lt"/>
              </a:rPr>
              <a:t>Operation</a:t>
            </a:r>
            <a:r>
              <a:rPr lang="zh-CN" altLang="en-US" sz="1400" dirty="0">
                <a:cs typeface="+mn-ea"/>
                <a:sym typeface="+mn-lt"/>
              </a:rPr>
              <a:t>：</a:t>
            </a:r>
            <a:endParaRPr lang="en-US" altLang="zh-CN" sz="1400" dirty="0">
              <a:cs typeface="+mn-ea"/>
              <a:sym typeface="+mn-lt"/>
            </a:endParaRPr>
          </a:p>
          <a:p>
            <a:pPr>
              <a:buFontTx/>
              <a:buChar char="-"/>
            </a:pPr>
            <a:r>
              <a:rPr lang="en-US" altLang="zh-CN" sz="1400" dirty="0">
                <a:cs typeface="+mn-ea"/>
                <a:sym typeface="+mn-lt"/>
              </a:rPr>
              <a:t> array: Array</a:t>
            </a:r>
            <a:r>
              <a:rPr lang="zh-CN" altLang="en-US" sz="1400" dirty="0">
                <a:cs typeface="+mn-ea"/>
                <a:sym typeface="+mn-lt"/>
              </a:rPr>
              <a:t>相关的算子</a:t>
            </a:r>
            <a:endParaRPr lang="en-US" altLang="zh-CN" sz="1400" dirty="0">
              <a:cs typeface="+mn-ea"/>
              <a:sym typeface="+mn-lt"/>
            </a:endParaRPr>
          </a:p>
          <a:p>
            <a:pPr marL="539750" lvl="1" indent="-184150">
              <a:buFontTx/>
              <a:buChar char="-"/>
            </a:pPr>
            <a:r>
              <a:rPr lang="en-US" altLang="zh-CN" sz="1200" dirty="0" err="1">
                <a:cs typeface="+mn-ea"/>
                <a:sym typeface="+mn-lt"/>
              </a:rPr>
              <a:t>ExpandDims</a:t>
            </a:r>
            <a:r>
              <a:rPr lang="en-US" altLang="zh-CN" sz="1200" dirty="0">
                <a:cs typeface="+mn-ea"/>
                <a:sym typeface="+mn-lt"/>
              </a:rPr>
              <a:t>	- Squeeze</a:t>
            </a:r>
          </a:p>
          <a:p>
            <a:pPr marL="539750" lvl="1" indent="-184150">
              <a:buFontTx/>
              <a:buChar char="-"/>
            </a:pPr>
            <a:r>
              <a:rPr lang="en-US" altLang="zh-CN" sz="1200" dirty="0" err="1">
                <a:cs typeface="+mn-ea"/>
                <a:sym typeface="+mn-lt"/>
              </a:rPr>
              <a:t>Concat</a:t>
            </a:r>
            <a:r>
              <a:rPr lang="en-US" altLang="zh-CN" sz="1200" dirty="0">
                <a:cs typeface="+mn-ea"/>
                <a:sym typeface="+mn-lt"/>
              </a:rPr>
              <a:t>	- </a:t>
            </a:r>
            <a:r>
              <a:rPr lang="en-US" altLang="zh-CN" sz="1200" dirty="0" err="1">
                <a:cs typeface="+mn-ea"/>
                <a:sym typeface="+mn-lt"/>
              </a:rPr>
              <a:t>OnesLike</a:t>
            </a:r>
            <a:endParaRPr lang="en-US" altLang="zh-CN" sz="1200" dirty="0">
              <a:cs typeface="+mn-ea"/>
              <a:sym typeface="+mn-lt"/>
            </a:endParaRPr>
          </a:p>
          <a:p>
            <a:pPr marL="539750" lvl="1" indent="-184150">
              <a:buFontTx/>
              <a:buChar char="-"/>
            </a:pPr>
            <a:r>
              <a:rPr lang="en-US" altLang="zh-CN" sz="1200" dirty="0">
                <a:cs typeface="+mn-ea"/>
                <a:sym typeface="+mn-lt"/>
              </a:rPr>
              <a:t>Select	- </a:t>
            </a:r>
            <a:r>
              <a:rPr lang="en-US" altLang="zh-CN" sz="1200" dirty="0" err="1">
                <a:cs typeface="+mn-ea"/>
                <a:sym typeface="+mn-lt"/>
              </a:rPr>
              <a:t>StridedSlice</a:t>
            </a:r>
            <a:endParaRPr lang="en-US" altLang="zh-CN" sz="1200" dirty="0">
              <a:cs typeface="+mn-ea"/>
              <a:sym typeface="+mn-lt"/>
            </a:endParaRPr>
          </a:p>
          <a:p>
            <a:pPr marL="539750" lvl="1" indent="-184150">
              <a:buFontTx/>
              <a:buChar char="-"/>
            </a:pPr>
            <a:r>
              <a:rPr lang="en-US" altLang="zh-CN" sz="1200" dirty="0" err="1">
                <a:cs typeface="+mn-ea"/>
                <a:sym typeface="+mn-lt"/>
              </a:rPr>
              <a:t>ScatterNd</a:t>
            </a:r>
            <a:r>
              <a:rPr lang="en-US" altLang="zh-CN" sz="1200" dirty="0">
                <a:cs typeface="+mn-ea"/>
                <a:sym typeface="+mn-lt"/>
              </a:rPr>
              <a:t> ……</a:t>
            </a:r>
          </a:p>
          <a:p>
            <a:pPr>
              <a:buFontTx/>
              <a:buChar char="-"/>
            </a:pPr>
            <a:r>
              <a:rPr lang="en-US" altLang="zh-CN" sz="1400" dirty="0">
                <a:cs typeface="+mn-ea"/>
                <a:sym typeface="+mn-lt"/>
              </a:rPr>
              <a:t> math: </a:t>
            </a:r>
            <a:r>
              <a:rPr lang="zh-CN" altLang="en-US" sz="1400" dirty="0">
                <a:cs typeface="+mn-ea"/>
                <a:sym typeface="+mn-lt"/>
              </a:rPr>
              <a:t>数学计算相关的算子</a:t>
            </a:r>
            <a:endParaRPr lang="en-US" altLang="zh-CN" sz="1400" dirty="0">
              <a:cs typeface="+mn-ea"/>
              <a:sym typeface="+mn-lt"/>
            </a:endParaRPr>
          </a:p>
          <a:p>
            <a:pPr marL="539750" lvl="1" indent="-184150">
              <a:buFontTx/>
              <a:buChar char="-"/>
            </a:pPr>
            <a:r>
              <a:rPr lang="en-US" altLang="zh-CN" sz="1200" dirty="0" err="1">
                <a:cs typeface="+mn-ea"/>
                <a:sym typeface="+mn-lt"/>
              </a:rPr>
              <a:t>AddN</a:t>
            </a:r>
            <a:r>
              <a:rPr lang="en-US" altLang="zh-CN" sz="1200" dirty="0">
                <a:cs typeface="+mn-ea"/>
                <a:sym typeface="+mn-lt"/>
              </a:rPr>
              <a:t>	- Cos</a:t>
            </a:r>
          </a:p>
          <a:p>
            <a:pPr marL="539750" lvl="1" indent="-184150">
              <a:buFontTx/>
              <a:buChar char="-"/>
            </a:pPr>
            <a:r>
              <a:rPr lang="en-US" altLang="zh-CN" sz="1200" dirty="0">
                <a:cs typeface="+mn-ea"/>
                <a:sym typeface="+mn-lt"/>
              </a:rPr>
              <a:t>Sub		- Sin</a:t>
            </a:r>
          </a:p>
          <a:p>
            <a:pPr marL="539750" lvl="1" indent="-184150">
              <a:buFontTx/>
              <a:buChar char="-"/>
            </a:pPr>
            <a:r>
              <a:rPr lang="en-US" altLang="zh-CN" sz="1200" dirty="0" err="1">
                <a:cs typeface="+mn-ea"/>
                <a:sym typeface="+mn-lt"/>
              </a:rPr>
              <a:t>Mul</a:t>
            </a:r>
            <a:r>
              <a:rPr lang="en-US" altLang="zh-CN" sz="1200" dirty="0">
                <a:cs typeface="+mn-ea"/>
                <a:sym typeface="+mn-lt"/>
              </a:rPr>
              <a:t>		- </a:t>
            </a:r>
            <a:r>
              <a:rPr lang="en-US" altLang="zh-CN" sz="1200" dirty="0" err="1">
                <a:cs typeface="+mn-ea"/>
                <a:sym typeface="+mn-lt"/>
              </a:rPr>
              <a:t>LogicalAnd</a:t>
            </a:r>
            <a:endParaRPr lang="en-US" altLang="zh-CN" sz="1200" dirty="0">
              <a:cs typeface="+mn-ea"/>
              <a:sym typeface="+mn-lt"/>
            </a:endParaRPr>
          </a:p>
          <a:p>
            <a:pPr marL="539750" lvl="1" indent="-184150">
              <a:buFontTx/>
              <a:buChar char="-"/>
            </a:pPr>
            <a:r>
              <a:rPr lang="en-US" altLang="zh-CN" sz="1200" dirty="0" err="1">
                <a:cs typeface="+mn-ea"/>
                <a:sym typeface="+mn-lt"/>
              </a:rPr>
              <a:t>MatMul</a:t>
            </a:r>
            <a:r>
              <a:rPr lang="en-US" altLang="zh-CN" sz="1200" dirty="0">
                <a:cs typeface="+mn-ea"/>
                <a:sym typeface="+mn-lt"/>
              </a:rPr>
              <a:t>	- </a:t>
            </a:r>
            <a:r>
              <a:rPr lang="en-US" altLang="zh-CN" sz="1200" dirty="0" err="1">
                <a:cs typeface="+mn-ea"/>
                <a:sym typeface="+mn-lt"/>
              </a:rPr>
              <a:t>LogicalNot</a:t>
            </a:r>
            <a:endParaRPr lang="en-US" altLang="zh-CN" sz="1200" dirty="0">
              <a:cs typeface="+mn-ea"/>
              <a:sym typeface="+mn-lt"/>
            </a:endParaRPr>
          </a:p>
          <a:p>
            <a:pPr marL="539750" lvl="1" indent="-184150">
              <a:buFontTx/>
              <a:buChar char="-"/>
            </a:pPr>
            <a:r>
              <a:rPr lang="en-US" altLang="zh-CN" sz="1200" dirty="0" err="1">
                <a:cs typeface="+mn-ea"/>
                <a:sym typeface="+mn-lt"/>
              </a:rPr>
              <a:t>RealDiv</a:t>
            </a:r>
            <a:r>
              <a:rPr lang="en-US" altLang="zh-CN" sz="1200" dirty="0">
                <a:cs typeface="+mn-ea"/>
                <a:sym typeface="+mn-lt"/>
              </a:rPr>
              <a:t>                - Less</a:t>
            </a:r>
          </a:p>
          <a:p>
            <a:pPr marL="539750" lvl="1" indent="-184150">
              <a:buFontTx/>
              <a:buChar char="-"/>
            </a:pPr>
            <a:r>
              <a:rPr lang="en-US" altLang="zh-CN" sz="1200" dirty="0" err="1">
                <a:cs typeface="+mn-ea"/>
                <a:sym typeface="+mn-lt"/>
              </a:rPr>
              <a:t>ReduceMean</a:t>
            </a:r>
            <a:r>
              <a:rPr lang="en-US" altLang="zh-CN" sz="1200" dirty="0">
                <a:cs typeface="+mn-ea"/>
                <a:sym typeface="+mn-lt"/>
              </a:rPr>
              <a:t>	- Greater …..</a:t>
            </a:r>
          </a:p>
          <a:p>
            <a:pPr>
              <a:buFontTx/>
              <a:buChar char="-"/>
            </a:pPr>
            <a:r>
              <a:rPr lang="en-US" altLang="zh-CN" sz="1400" dirty="0">
                <a:cs typeface="+mn-ea"/>
                <a:sym typeface="+mn-lt"/>
              </a:rPr>
              <a:t> </a:t>
            </a:r>
            <a:r>
              <a:rPr lang="en-US" altLang="zh-CN" sz="1400" dirty="0" err="1">
                <a:cs typeface="+mn-ea"/>
                <a:sym typeface="+mn-lt"/>
              </a:rPr>
              <a:t>nn</a:t>
            </a:r>
            <a:r>
              <a:rPr lang="en-US" altLang="zh-CN" sz="1400" dirty="0">
                <a:cs typeface="+mn-ea"/>
                <a:sym typeface="+mn-lt"/>
              </a:rPr>
              <a:t>: </a:t>
            </a:r>
            <a:r>
              <a:rPr lang="zh-CN" altLang="en-US" sz="1400" dirty="0">
                <a:cs typeface="+mn-ea"/>
                <a:sym typeface="+mn-lt"/>
              </a:rPr>
              <a:t>网络类算子</a:t>
            </a:r>
            <a:endParaRPr lang="en-US" altLang="zh-CN" sz="1400" dirty="0">
              <a:cs typeface="+mn-ea"/>
              <a:sym typeface="+mn-lt"/>
            </a:endParaRPr>
          </a:p>
          <a:p>
            <a:pPr marL="539750" lvl="1" indent="-184150">
              <a:buFontTx/>
              <a:buChar char="-"/>
              <a:tabLst>
                <a:tab pos="539750" algn="l"/>
              </a:tabLst>
            </a:pPr>
            <a:r>
              <a:rPr lang="en-US" altLang="zh-CN" sz="1200" dirty="0">
                <a:cs typeface="+mn-ea"/>
                <a:sym typeface="+mn-lt"/>
              </a:rPr>
              <a:t>Conv2d	- </a:t>
            </a:r>
            <a:r>
              <a:rPr lang="en-US" altLang="zh-CN" sz="1200" dirty="0" err="1">
                <a:cs typeface="+mn-ea"/>
                <a:sym typeface="+mn-lt"/>
              </a:rPr>
              <a:t>MaxPool</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Flatten                	- </a:t>
            </a:r>
            <a:r>
              <a:rPr lang="en-US" altLang="zh-CN" sz="1200" dirty="0" err="1">
                <a:cs typeface="+mn-ea"/>
                <a:sym typeface="+mn-lt"/>
              </a:rPr>
              <a:t>AvgPool</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Softmax</a:t>
            </a:r>
            <a:r>
              <a:rPr lang="en-US" altLang="zh-CN" sz="1200" dirty="0">
                <a:cs typeface="+mn-ea"/>
                <a:sym typeface="+mn-lt"/>
              </a:rPr>
              <a:t>	- </a:t>
            </a:r>
            <a:r>
              <a:rPr lang="en-US" altLang="zh-CN" sz="1200" dirty="0" err="1">
                <a:cs typeface="+mn-ea"/>
                <a:sym typeface="+mn-lt"/>
              </a:rPr>
              <a:t>TopK</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ReLU</a:t>
            </a:r>
            <a:r>
              <a:rPr lang="en-US" altLang="zh-CN" sz="1200" dirty="0">
                <a:cs typeface="+mn-ea"/>
                <a:sym typeface="+mn-lt"/>
              </a:rPr>
              <a:t>		- </a:t>
            </a:r>
            <a:r>
              <a:rPr lang="en-US" altLang="zh-CN" sz="1200" dirty="0" err="1">
                <a:cs typeface="+mn-ea"/>
                <a:sym typeface="+mn-lt"/>
              </a:rPr>
              <a:t>SoftmaxCrossEntropy</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Sigmoid	- SmoothL1Loss</a:t>
            </a:r>
          </a:p>
          <a:p>
            <a:pPr marL="539750" lvl="1" indent="-184150">
              <a:buFontTx/>
              <a:buChar char="-"/>
              <a:tabLst>
                <a:tab pos="539750" algn="l"/>
              </a:tabLst>
            </a:pPr>
            <a:r>
              <a:rPr lang="en-US" altLang="zh-CN" sz="1200" dirty="0">
                <a:cs typeface="+mn-ea"/>
                <a:sym typeface="+mn-lt"/>
              </a:rPr>
              <a:t>Pooling	- SGD</a:t>
            </a:r>
          </a:p>
          <a:p>
            <a:pPr marL="539750" lvl="1" indent="-184150">
              <a:buFontTx/>
              <a:buChar char="-"/>
              <a:tabLst>
                <a:tab pos="539750" algn="l"/>
              </a:tabLst>
            </a:pPr>
            <a:r>
              <a:rPr lang="en-US" altLang="zh-CN" sz="1200" dirty="0" err="1">
                <a:cs typeface="+mn-ea"/>
                <a:sym typeface="+mn-lt"/>
              </a:rPr>
              <a:t>BatchNorm</a:t>
            </a:r>
            <a:r>
              <a:rPr lang="en-US" altLang="zh-CN" sz="1200" dirty="0">
                <a:cs typeface="+mn-ea"/>
                <a:sym typeface="+mn-lt"/>
              </a:rPr>
              <a:t>	- </a:t>
            </a:r>
            <a:r>
              <a:rPr lang="en-US" altLang="zh-CN" sz="1200" dirty="0" err="1">
                <a:cs typeface="+mn-ea"/>
                <a:sym typeface="+mn-lt"/>
              </a:rPr>
              <a:t>SigmoidCrossEntropy</a:t>
            </a:r>
            <a:r>
              <a:rPr lang="en-US" altLang="zh-CN" sz="1200" dirty="0">
                <a:cs typeface="+mn-ea"/>
                <a:sym typeface="+mn-lt"/>
              </a:rPr>
              <a:t> …..</a:t>
            </a:r>
          </a:p>
          <a:p>
            <a:pPr>
              <a:buFontTx/>
              <a:buChar char="-"/>
            </a:pPr>
            <a:r>
              <a:rPr lang="en-US" altLang="zh-CN" sz="1200" dirty="0">
                <a:cs typeface="+mn-ea"/>
                <a:sym typeface="+mn-lt"/>
              </a:rPr>
              <a:t> </a:t>
            </a:r>
            <a:r>
              <a:rPr lang="en-US" altLang="zh-CN" sz="1400" dirty="0">
                <a:cs typeface="+mn-ea"/>
                <a:sym typeface="+mn-lt"/>
              </a:rPr>
              <a:t>control: </a:t>
            </a:r>
            <a:r>
              <a:rPr lang="zh-CN" altLang="en-US" sz="1400" dirty="0">
                <a:cs typeface="+mn-ea"/>
                <a:sym typeface="+mn-lt"/>
              </a:rPr>
              <a:t>控制类算子</a:t>
            </a:r>
            <a:endParaRPr lang="en-US" altLang="zh-CN" sz="1400" dirty="0">
              <a:cs typeface="+mn-ea"/>
              <a:sym typeface="+mn-lt"/>
            </a:endParaRPr>
          </a:p>
          <a:p>
            <a:pPr marL="539750" lvl="1" indent="-184150">
              <a:buFontTx/>
              <a:buChar char="-"/>
            </a:pPr>
            <a:r>
              <a:rPr lang="en-US" altLang="zh-CN" sz="1200" dirty="0" err="1">
                <a:cs typeface="+mn-ea"/>
                <a:sym typeface="+mn-lt"/>
              </a:rPr>
              <a:t>ControlDepend</a:t>
            </a:r>
            <a:endParaRPr lang="en-US" altLang="zh-CN" sz="1200" dirty="0">
              <a:cs typeface="+mn-ea"/>
              <a:sym typeface="+mn-lt"/>
            </a:endParaRPr>
          </a:p>
          <a:p>
            <a:endParaRPr lang="en-US" altLang="zh-CN" sz="1200" dirty="0">
              <a:cs typeface="+mn-ea"/>
              <a:sym typeface="+mn-lt"/>
            </a:endParaRPr>
          </a:p>
          <a:p>
            <a:pPr>
              <a:buFontTx/>
              <a:buChar char="-"/>
            </a:pPr>
            <a:r>
              <a:rPr lang="en-US" altLang="zh-CN" sz="1200" dirty="0">
                <a:cs typeface="+mn-ea"/>
                <a:sym typeface="+mn-lt"/>
              </a:rPr>
              <a:t> other: </a:t>
            </a:r>
            <a:r>
              <a:rPr lang="zh-CN" altLang="en-US" sz="1200" dirty="0">
                <a:cs typeface="+mn-ea"/>
                <a:sym typeface="+mn-lt"/>
              </a:rPr>
              <a:t>其他</a:t>
            </a:r>
          </a:p>
        </p:txBody>
      </p:sp>
      <p:sp>
        <p:nvSpPr>
          <p:cNvPr id="7" name="矩形 6"/>
          <p:cNvSpPr/>
          <p:nvPr/>
        </p:nvSpPr>
        <p:spPr>
          <a:xfrm>
            <a:off x="5234919" y="4653126"/>
            <a:ext cx="6096000" cy="1477328"/>
          </a:xfrm>
          <a:prstGeom prst="rect">
            <a:avLst/>
          </a:prstGeom>
          <a:solidFill>
            <a:schemeClr val="bg1">
              <a:lumMod val="85000"/>
            </a:schemeClr>
          </a:solidFill>
        </p:spPr>
        <p:txBody>
          <a:bodyPr>
            <a:spAutoFit/>
          </a:bodyPr>
          <a:lstStyle/>
          <a:p>
            <a:r>
              <a:rPr lang="zh-CN" altLang="en-US" dirty="0">
                <a:cs typeface="+mn-ea"/>
                <a:sym typeface="+mn-lt"/>
              </a:rPr>
              <a:t>&gt;&gt;&gt; input_x = Tensor(np.array([-1, 2, -3, 2, -1]), mindspore.float16)</a:t>
            </a:r>
          </a:p>
          <a:p>
            <a:r>
              <a:rPr lang="zh-CN" altLang="en-US" dirty="0">
                <a:cs typeface="+mn-ea"/>
                <a:sym typeface="+mn-lt"/>
              </a:rPr>
              <a:t>&gt;&gt;&gt; relu = nn.ReLU()</a:t>
            </a:r>
          </a:p>
          <a:p>
            <a:r>
              <a:rPr lang="zh-CN" altLang="en-US" dirty="0">
                <a:cs typeface="+mn-ea"/>
                <a:sym typeface="+mn-lt"/>
              </a:rPr>
              <a:t>&gt;&gt;&gt; relu(input_x)</a:t>
            </a:r>
          </a:p>
          <a:p>
            <a:r>
              <a:rPr lang="zh-CN" altLang="en-US" dirty="0">
                <a:cs typeface="+mn-ea"/>
                <a:sym typeface="+mn-lt"/>
              </a:rPr>
              <a:t>[0.  2.  0.  2.  0.]</a:t>
            </a:r>
          </a:p>
        </p:txBody>
      </p:sp>
      <p:sp>
        <p:nvSpPr>
          <p:cNvPr id="8" name="矩形 7"/>
          <p:cNvSpPr/>
          <p:nvPr/>
        </p:nvSpPr>
        <p:spPr>
          <a:xfrm>
            <a:off x="5234919" y="3329125"/>
            <a:ext cx="6096000" cy="1200329"/>
          </a:xfrm>
          <a:prstGeom prst="rect">
            <a:avLst/>
          </a:prstGeom>
          <a:solidFill>
            <a:schemeClr val="bg1">
              <a:lumMod val="85000"/>
            </a:schemeClr>
          </a:solidFill>
        </p:spPr>
        <p:txBody>
          <a:bodyPr>
            <a:spAutoFit/>
          </a:bodyPr>
          <a:lstStyle/>
          <a:p>
            <a:r>
              <a:rPr lang="zh-CN" altLang="en-US" dirty="0">
                <a:cs typeface="+mn-ea"/>
                <a:sym typeface="+mn-lt"/>
              </a:rPr>
              <a:t>&gt;&gt;&gt; cos = P.Cos()</a:t>
            </a:r>
          </a:p>
          <a:p>
            <a:r>
              <a:rPr lang="zh-CN" altLang="en-US" dirty="0">
                <a:cs typeface="+mn-ea"/>
                <a:sym typeface="+mn-lt"/>
              </a:rPr>
              <a:t>&gt;&gt;&gt; input_x = Tensor(np.array([0.24, 0.83, 0.31, 0.09]), mindspore.float32)</a:t>
            </a:r>
          </a:p>
          <a:p>
            <a:r>
              <a:rPr lang="zh-CN" altLang="en-US" dirty="0">
                <a:cs typeface="+mn-ea"/>
                <a:sym typeface="+mn-lt"/>
              </a:rPr>
              <a:t>&gt;&gt;&gt; output = cos(input_x)</a:t>
            </a:r>
          </a:p>
        </p:txBody>
      </p:sp>
      <p:sp>
        <p:nvSpPr>
          <p:cNvPr id="9" name="矩形 8"/>
          <p:cNvSpPr/>
          <p:nvPr/>
        </p:nvSpPr>
        <p:spPr>
          <a:xfrm>
            <a:off x="5232692" y="1435209"/>
            <a:ext cx="6096000" cy="1754326"/>
          </a:xfrm>
          <a:prstGeom prst="rect">
            <a:avLst/>
          </a:prstGeom>
          <a:solidFill>
            <a:schemeClr val="bg1">
              <a:lumMod val="85000"/>
            </a:schemeClr>
          </a:solidFill>
        </p:spPr>
        <p:txBody>
          <a:bodyPr>
            <a:spAutoFit/>
          </a:bodyPr>
          <a:lstStyle/>
          <a:p>
            <a:r>
              <a:rPr lang="zh-CN" altLang="en-US" dirty="0">
                <a:cs typeface="+mn-ea"/>
                <a:sym typeface="+mn-lt"/>
              </a:rPr>
              <a:t>&gt;&gt;&gt; data1 = Tensor(np.array([[0, 1], [2, 1]]).astype(np.int32))</a:t>
            </a:r>
          </a:p>
          <a:p>
            <a:r>
              <a:rPr lang="zh-CN" altLang="en-US" dirty="0">
                <a:cs typeface="+mn-ea"/>
                <a:sym typeface="+mn-lt"/>
              </a:rPr>
              <a:t>&gt;&gt;&gt; data2 = Tensor(np.array([[0, 1], [2, 1]]).astype(np.int32))</a:t>
            </a:r>
          </a:p>
          <a:p>
            <a:r>
              <a:rPr lang="zh-CN" altLang="en-US" dirty="0">
                <a:cs typeface="+mn-ea"/>
                <a:sym typeface="+mn-lt"/>
              </a:rPr>
              <a:t>&gt;&gt;&gt; op = P.Concat()</a:t>
            </a:r>
          </a:p>
          <a:p>
            <a:r>
              <a:rPr lang="zh-CN" altLang="en-US" dirty="0">
                <a:cs typeface="+mn-ea"/>
                <a:sym typeface="+mn-lt"/>
              </a:rPr>
              <a:t>&gt;&gt;&gt; output = op((data1, data2))</a:t>
            </a:r>
          </a:p>
        </p:txBody>
      </p:sp>
    </p:spTree>
    <p:extLst>
      <p:ext uri="{BB962C8B-B14F-4D97-AF65-F5344CB8AC3E}">
        <p14:creationId xmlns:p14="http://schemas.microsoft.com/office/powerpoint/2010/main" val="326060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编程概念：</a:t>
            </a:r>
            <a:r>
              <a:rPr lang="en-US" altLang="zh-CN" dirty="0">
                <a:cs typeface="+mn-ea"/>
                <a:sym typeface="+mn-lt"/>
              </a:rPr>
              <a:t>Cell</a:t>
            </a: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a:cs typeface="+mn-ea"/>
                <a:sym typeface="+mn-lt"/>
              </a:rPr>
              <a:t>Cell</a:t>
            </a:r>
            <a:r>
              <a:rPr lang="zh-CN" altLang="en-US" sz="1400" dirty="0">
                <a:cs typeface="+mn-ea"/>
                <a:sym typeface="+mn-lt"/>
              </a:rPr>
              <a:t>是</a:t>
            </a:r>
            <a:r>
              <a:rPr lang="en-US" altLang="zh-CN" sz="1400" dirty="0" err="1">
                <a:cs typeface="+mn-ea"/>
                <a:sym typeface="+mn-lt"/>
              </a:rPr>
              <a:t>MindSpore</a:t>
            </a:r>
            <a:r>
              <a:rPr lang="zh-CN" altLang="en-US" sz="1400" dirty="0">
                <a:cs typeface="+mn-ea"/>
                <a:sym typeface="+mn-lt"/>
              </a:rPr>
              <a:t>核心编程结构，定义了执行计算的基本模块。</a:t>
            </a:r>
            <a:r>
              <a:rPr lang="en-US" altLang="zh-CN" sz="1400" dirty="0">
                <a:cs typeface="+mn-ea"/>
                <a:sym typeface="+mn-lt"/>
              </a:rPr>
              <a:t>Cell</a:t>
            </a:r>
            <a:r>
              <a:rPr lang="zh-CN" altLang="en-US" sz="1400" dirty="0">
                <a:cs typeface="+mn-ea"/>
                <a:sym typeface="+mn-lt"/>
              </a:rPr>
              <a:t>对象有以下成员方法：</a:t>
            </a:r>
          </a:p>
          <a:p>
            <a:pPr lvl="1"/>
            <a:r>
              <a:rPr lang="en-US" altLang="zh-CN" sz="1200" dirty="0">
                <a:cs typeface="+mn-ea"/>
                <a:sym typeface="+mn-lt"/>
              </a:rPr>
              <a:t>__</a:t>
            </a:r>
            <a:r>
              <a:rPr lang="en-US" altLang="zh-CN" sz="1200" dirty="0" err="1">
                <a:cs typeface="+mn-ea"/>
                <a:sym typeface="+mn-lt"/>
              </a:rPr>
              <a:t>init</a:t>
            </a:r>
            <a:r>
              <a:rPr lang="en-US" altLang="zh-CN" sz="1200" dirty="0">
                <a:cs typeface="+mn-ea"/>
                <a:sym typeface="+mn-lt"/>
              </a:rPr>
              <a:t>__</a:t>
            </a:r>
            <a:r>
              <a:rPr lang="zh-CN" altLang="en-US" sz="1200" dirty="0">
                <a:cs typeface="+mn-ea"/>
                <a:sym typeface="+mn-lt"/>
              </a:rPr>
              <a:t>，初始化参数（</a:t>
            </a:r>
            <a:r>
              <a:rPr lang="en-US" altLang="zh-CN" sz="1200" dirty="0">
                <a:cs typeface="+mn-ea"/>
                <a:sym typeface="+mn-lt"/>
              </a:rPr>
              <a:t>Parameter</a:t>
            </a:r>
            <a:r>
              <a:rPr lang="zh-CN" altLang="en-US" sz="1200" dirty="0">
                <a:cs typeface="+mn-ea"/>
                <a:sym typeface="+mn-lt"/>
              </a:rPr>
              <a:t>），子模块（</a:t>
            </a:r>
            <a:r>
              <a:rPr lang="en-US" altLang="zh-CN" sz="1200" dirty="0">
                <a:cs typeface="+mn-ea"/>
                <a:sym typeface="+mn-lt"/>
              </a:rPr>
              <a:t>Cell</a:t>
            </a:r>
            <a:r>
              <a:rPr lang="zh-CN" altLang="en-US" sz="1200" dirty="0">
                <a:cs typeface="+mn-ea"/>
                <a:sym typeface="+mn-lt"/>
              </a:rPr>
              <a:t>），算子（</a:t>
            </a:r>
            <a:r>
              <a:rPr lang="en-US" altLang="zh-CN" sz="1200" dirty="0">
                <a:cs typeface="+mn-ea"/>
                <a:sym typeface="+mn-lt"/>
              </a:rPr>
              <a:t>Primitive</a:t>
            </a:r>
            <a:r>
              <a:rPr lang="zh-CN" altLang="en-US" sz="1200" dirty="0">
                <a:cs typeface="+mn-ea"/>
                <a:sym typeface="+mn-lt"/>
              </a:rPr>
              <a:t>）等组件，进行初始化的校验；</a:t>
            </a:r>
          </a:p>
          <a:p>
            <a:pPr lvl="1"/>
            <a:r>
              <a:rPr lang="en-US" altLang="zh-CN" sz="1200" dirty="0">
                <a:cs typeface="+mn-ea"/>
                <a:sym typeface="+mn-lt"/>
              </a:rPr>
              <a:t>construct</a:t>
            </a:r>
            <a:r>
              <a:rPr lang="zh-CN" altLang="en-US" sz="1200" dirty="0">
                <a:cs typeface="+mn-ea"/>
                <a:sym typeface="+mn-lt"/>
              </a:rPr>
              <a:t>，定义执行的过程，有一些语法限制。图模式时，会被编译成图来执行；</a:t>
            </a:r>
          </a:p>
          <a:p>
            <a:pPr lvl="1"/>
            <a:r>
              <a:rPr lang="en-US" altLang="zh-CN" sz="1200" dirty="0" err="1">
                <a:cs typeface="+mn-ea"/>
                <a:sym typeface="+mn-lt"/>
              </a:rPr>
              <a:t>bprop</a:t>
            </a:r>
            <a:r>
              <a:rPr lang="zh-CN" altLang="en-US" sz="1200" dirty="0">
                <a:cs typeface="+mn-ea"/>
                <a:sym typeface="+mn-lt"/>
              </a:rPr>
              <a:t>（可选），自定义模块的反向。未定义时，框架会自动生成反向图，计算</a:t>
            </a:r>
            <a:r>
              <a:rPr lang="en-US" altLang="zh-CN" sz="1200" dirty="0">
                <a:cs typeface="+mn-ea"/>
                <a:sym typeface="+mn-lt"/>
              </a:rPr>
              <a:t>construct</a:t>
            </a:r>
            <a:r>
              <a:rPr lang="zh-CN" altLang="en-US" sz="1200" dirty="0">
                <a:cs typeface="+mn-ea"/>
                <a:sym typeface="+mn-lt"/>
              </a:rPr>
              <a:t>的反向。</a:t>
            </a:r>
          </a:p>
          <a:p>
            <a:r>
              <a:rPr lang="zh-CN" altLang="en-US" sz="1400" dirty="0">
                <a:cs typeface="+mn-ea"/>
                <a:sym typeface="+mn-lt"/>
              </a:rPr>
              <a:t>预定义的</a:t>
            </a:r>
            <a:r>
              <a:rPr lang="en-US" altLang="zh-CN" sz="1400" dirty="0">
                <a:cs typeface="+mn-ea"/>
                <a:sym typeface="+mn-lt"/>
              </a:rPr>
              <a:t>Cell</a:t>
            </a:r>
          </a:p>
          <a:p>
            <a:pPr lvl="1"/>
            <a:r>
              <a:rPr lang="en-US" altLang="zh-CN" sz="1200" dirty="0" err="1">
                <a:cs typeface="+mn-ea"/>
                <a:sym typeface="+mn-lt"/>
              </a:rPr>
              <a:t>nn</a:t>
            </a:r>
            <a:r>
              <a:rPr lang="zh-CN" altLang="en-US" sz="1200" dirty="0">
                <a:cs typeface="+mn-ea"/>
                <a:sym typeface="+mn-lt"/>
              </a:rPr>
              <a:t>算子：</a:t>
            </a:r>
            <a:r>
              <a:rPr lang="en-US" altLang="zh-CN" sz="1200" dirty="0" err="1">
                <a:cs typeface="+mn-ea"/>
                <a:sym typeface="+mn-lt"/>
              </a:rPr>
              <a:t>ReLU</a:t>
            </a:r>
            <a:r>
              <a:rPr lang="zh-CN" altLang="en-US" sz="1200" dirty="0">
                <a:cs typeface="+mn-ea"/>
                <a:sym typeface="+mn-lt"/>
              </a:rPr>
              <a:t>，</a:t>
            </a:r>
            <a:r>
              <a:rPr lang="en-US" altLang="zh-CN" sz="1200" dirty="0">
                <a:cs typeface="+mn-ea"/>
                <a:sym typeface="+mn-lt"/>
              </a:rPr>
              <a:t>Dense</a:t>
            </a:r>
            <a:r>
              <a:rPr lang="zh-CN" altLang="en-US" sz="1200" dirty="0">
                <a:cs typeface="+mn-ea"/>
                <a:sym typeface="+mn-lt"/>
              </a:rPr>
              <a:t>，</a:t>
            </a:r>
            <a:r>
              <a:rPr lang="en-US" altLang="zh-CN" sz="1200" dirty="0">
                <a:cs typeface="+mn-ea"/>
                <a:sym typeface="+mn-lt"/>
              </a:rPr>
              <a:t>Conv2d</a:t>
            </a:r>
          </a:p>
          <a:p>
            <a:pPr lvl="1"/>
            <a:r>
              <a:rPr lang="en-US" altLang="zh-CN" sz="1200" dirty="0">
                <a:cs typeface="+mn-ea"/>
                <a:sym typeface="+mn-lt"/>
              </a:rPr>
              <a:t>Loss</a:t>
            </a:r>
            <a:r>
              <a:rPr lang="zh-CN" altLang="en-US" sz="1200" dirty="0">
                <a:cs typeface="+mn-ea"/>
                <a:sym typeface="+mn-lt"/>
              </a:rPr>
              <a:t>，</a:t>
            </a:r>
            <a:r>
              <a:rPr lang="en-US" altLang="zh-CN" sz="1200" dirty="0">
                <a:cs typeface="+mn-ea"/>
                <a:sym typeface="+mn-lt"/>
              </a:rPr>
              <a:t>Optimizer</a:t>
            </a:r>
            <a:r>
              <a:rPr lang="zh-CN" altLang="en-US" sz="1200" dirty="0">
                <a:cs typeface="+mn-ea"/>
                <a:sym typeface="+mn-lt"/>
              </a:rPr>
              <a:t>，</a:t>
            </a:r>
            <a:r>
              <a:rPr lang="en-US" altLang="zh-CN" sz="1200" dirty="0">
                <a:cs typeface="+mn-ea"/>
                <a:sym typeface="+mn-lt"/>
              </a:rPr>
              <a:t>Metrics</a:t>
            </a:r>
          </a:p>
          <a:p>
            <a:pPr lvl="1"/>
            <a:r>
              <a:rPr lang="en-US" altLang="zh-CN" sz="1200" dirty="0">
                <a:cs typeface="+mn-ea"/>
                <a:sym typeface="+mn-lt"/>
              </a:rPr>
              <a:t>Wrapper</a:t>
            </a:r>
            <a:r>
              <a:rPr lang="zh-CN" altLang="en-US" sz="1200" dirty="0">
                <a:cs typeface="+mn-ea"/>
                <a:sym typeface="+mn-lt"/>
              </a:rPr>
              <a:t>：</a:t>
            </a:r>
            <a:r>
              <a:rPr lang="en-US" altLang="zh-CN" sz="1200" dirty="0" err="1">
                <a:cs typeface="+mn-ea"/>
                <a:sym typeface="+mn-lt"/>
              </a:rPr>
              <a:t>TrainOneStepCell</a:t>
            </a:r>
            <a:r>
              <a:rPr lang="zh-CN" altLang="en-US" sz="1200" dirty="0">
                <a:cs typeface="+mn-ea"/>
                <a:sym typeface="+mn-lt"/>
              </a:rPr>
              <a:t>，</a:t>
            </a:r>
            <a:r>
              <a:rPr lang="en-US" altLang="zh-CN" sz="1200" dirty="0" err="1">
                <a:cs typeface="+mn-ea"/>
                <a:sym typeface="+mn-lt"/>
              </a:rPr>
              <a:t>WithLossCell</a:t>
            </a:r>
            <a:r>
              <a:rPr lang="zh-CN" altLang="en-US" sz="1200" dirty="0">
                <a:cs typeface="+mn-ea"/>
                <a:sym typeface="+mn-lt"/>
              </a:rPr>
              <a:t>，</a:t>
            </a:r>
            <a:r>
              <a:rPr lang="en-US" altLang="zh-CN" sz="1200" dirty="0" err="1">
                <a:cs typeface="+mn-ea"/>
                <a:sym typeface="+mn-lt"/>
              </a:rPr>
              <a:t>WithGradCell</a:t>
            </a:r>
            <a:endParaRPr lang="en-US" altLang="zh-CN" sz="1200" dirty="0">
              <a:cs typeface="+mn-ea"/>
              <a:sym typeface="+mn-lt"/>
            </a:endParaRPr>
          </a:p>
          <a:p>
            <a:endParaRPr lang="zh-CN" altLang="en-US" dirty="0"/>
          </a:p>
        </p:txBody>
      </p:sp>
      <p:sp>
        <p:nvSpPr>
          <p:cNvPr id="6" name="矩形 5"/>
          <p:cNvSpPr/>
          <p:nvPr/>
        </p:nvSpPr>
        <p:spPr>
          <a:xfrm>
            <a:off x="729175" y="4099762"/>
            <a:ext cx="10740640" cy="2031325"/>
          </a:xfrm>
          <a:prstGeom prst="rect">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lvl="0" defTabSz="914400" eaLnBrk="0" fontAlgn="base" hangingPunct="0">
              <a:spcBef>
                <a:spcPct val="0"/>
              </a:spcBef>
              <a:spcAft>
                <a:spcPct val="0"/>
              </a:spcAft>
            </a:pPr>
            <a:r>
              <a:rPr lang="zh-CN" altLang="zh-CN" sz="1400" dirty="0">
                <a:solidFill>
                  <a:srgbClr val="0033B3"/>
                </a:solidFill>
                <a:cs typeface="+mn-ea"/>
                <a:sym typeface="+mn-lt"/>
              </a:rPr>
              <a:t>class </a:t>
            </a:r>
            <a:r>
              <a:rPr lang="zh-CN" altLang="zh-CN" sz="1400" dirty="0">
                <a:solidFill>
                  <a:srgbClr val="000000"/>
                </a:solidFill>
                <a:cs typeface="+mn-ea"/>
                <a:sym typeface="+mn-lt"/>
              </a:rPr>
              <a:t>MyNet</a:t>
            </a:r>
            <a:r>
              <a:rPr lang="zh-CN" altLang="zh-CN" sz="1400" dirty="0">
                <a:solidFill>
                  <a:srgbClr val="080808"/>
                </a:solidFill>
                <a:cs typeface="+mn-ea"/>
                <a:sym typeface="+mn-lt"/>
              </a:rPr>
              <a:t>(nn.Cell):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B200B2"/>
                </a:solidFill>
                <a:cs typeface="+mn-ea"/>
                <a:sym typeface="+mn-lt"/>
              </a:rPr>
              <a:t>__init__</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in_channel, out_channel):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0080"/>
                </a:solidFill>
                <a:cs typeface="+mn-ea"/>
                <a:sym typeface="+mn-lt"/>
              </a:rPr>
              <a:t>super</a:t>
            </a:r>
            <a:r>
              <a:rPr lang="zh-CN" altLang="zh-CN" sz="1400" dirty="0">
                <a:solidFill>
                  <a:srgbClr val="080808"/>
                </a:solidFill>
                <a:cs typeface="+mn-ea"/>
                <a:sym typeface="+mn-lt"/>
              </a:rPr>
              <a:t>(MyNet,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zh-CN" altLang="zh-CN" sz="1400" dirty="0">
                <a:solidFill>
                  <a:srgbClr val="B200B2"/>
                </a:solidFill>
                <a:cs typeface="+mn-ea"/>
                <a:sym typeface="+mn-lt"/>
              </a:rPr>
              <a:t>__init__</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 = nn.Dense(in_channel, out_channel, </a:t>
            </a:r>
            <a:r>
              <a:rPr lang="zh-CN" altLang="zh-CN" sz="1400" dirty="0">
                <a:solidFill>
                  <a:srgbClr val="660099"/>
                </a:solidFill>
                <a:cs typeface="+mn-ea"/>
                <a:sym typeface="+mn-lt"/>
              </a:rPr>
              <a:t>weight_init</a:t>
            </a:r>
            <a:r>
              <a:rPr lang="zh-CN" altLang="zh-CN" sz="1400" dirty="0">
                <a:solidFill>
                  <a:srgbClr val="080808"/>
                </a:solidFill>
                <a:cs typeface="+mn-ea"/>
                <a:sym typeface="+mn-lt"/>
              </a:rPr>
              <a:t>=</a:t>
            </a:r>
            <a:r>
              <a:rPr lang="zh-CN" altLang="zh-CN" sz="1400" b="1" dirty="0">
                <a:solidFill>
                  <a:srgbClr val="008080"/>
                </a:solidFill>
                <a:cs typeface="+mn-ea"/>
                <a:sym typeface="+mn-lt"/>
              </a:rPr>
              <a:t>'normal'</a:t>
            </a:r>
            <a:r>
              <a:rPr lang="zh-CN" altLang="zh-CN" sz="1400" dirty="0">
                <a:solidFill>
                  <a:srgbClr val="080808"/>
                </a:solidFill>
                <a:cs typeface="+mn-ea"/>
                <a:sym typeface="+mn-lt"/>
              </a:rPr>
              <a:t>,  </a:t>
            </a:r>
            <a:r>
              <a:rPr lang="zh-CN" altLang="zh-CN" sz="1400" dirty="0">
                <a:solidFill>
                  <a:srgbClr val="660099"/>
                </a:solidFill>
                <a:cs typeface="+mn-ea"/>
                <a:sym typeface="+mn-lt"/>
              </a:rPr>
              <a:t>bias_init</a:t>
            </a:r>
            <a:r>
              <a:rPr lang="zh-CN" altLang="zh-CN" sz="1400" dirty="0">
                <a:solidFill>
                  <a:srgbClr val="080808"/>
                </a:solidFill>
                <a:cs typeface="+mn-ea"/>
                <a:sym typeface="+mn-lt"/>
              </a:rPr>
              <a:t>=</a:t>
            </a:r>
            <a:r>
              <a:rPr lang="zh-CN" altLang="zh-CN" sz="1400" b="1" dirty="0">
                <a:solidFill>
                  <a:srgbClr val="008080"/>
                </a:solidFill>
                <a:cs typeface="+mn-ea"/>
                <a:sym typeface="+mn-lt"/>
              </a:rPr>
              <a:t>'zero'</a:t>
            </a:r>
            <a:r>
              <a:rPr lang="zh-CN" altLang="zh-CN" sz="1400" dirty="0">
                <a:solidFill>
                  <a:srgbClr val="080808"/>
                </a:solidFill>
                <a:cs typeface="+mn-ea"/>
                <a:sym typeface="+mn-lt"/>
              </a:rPr>
              <a:t>, </a:t>
            </a:r>
            <a:r>
              <a:rPr lang="zh-CN" altLang="zh-CN" sz="1400" dirty="0">
                <a:solidFill>
                  <a:srgbClr val="660099"/>
                </a:solidFill>
                <a:cs typeface="+mn-ea"/>
                <a:sym typeface="+mn-lt"/>
              </a:rPr>
              <a:t>has_bias</a:t>
            </a:r>
            <a:r>
              <a:rPr lang="zh-CN" altLang="zh-CN" sz="1400" dirty="0">
                <a:solidFill>
                  <a:srgbClr val="080808"/>
                </a:solidFill>
                <a:cs typeface="+mn-ea"/>
                <a:sym typeface="+mn-lt"/>
              </a:rPr>
              <a:t>=</a:t>
            </a:r>
            <a:r>
              <a:rPr lang="zh-CN" altLang="zh-CN" sz="1400" dirty="0">
                <a:solidFill>
                  <a:srgbClr val="0033B3"/>
                </a:solidFill>
                <a:cs typeface="+mn-ea"/>
                <a:sym typeface="+mn-lt"/>
              </a:rPr>
              <a:t>True</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.relu = nn.ReLU()</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000000"/>
                </a:solidFill>
                <a:cs typeface="+mn-ea"/>
                <a:sym typeface="+mn-lt"/>
              </a:rPr>
              <a:t>construct</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.relu(x)</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return </a:t>
            </a:r>
            <a:r>
              <a:rPr lang="zh-CN" altLang="zh-CN" sz="1400" dirty="0">
                <a:solidFill>
                  <a:srgbClr val="080808"/>
                </a:solidFill>
                <a:cs typeface="+mn-ea"/>
                <a:sym typeface="+mn-lt"/>
              </a:rPr>
              <a:t>x</a:t>
            </a:r>
            <a:endParaRPr lang="zh-CN" altLang="zh-CN" sz="1400" dirty="0">
              <a:solidFill>
                <a:schemeClr val="tx1"/>
              </a:solidFill>
              <a:cs typeface="+mn-ea"/>
              <a:sym typeface="+mn-lt"/>
            </a:endParaRPr>
          </a:p>
        </p:txBody>
      </p:sp>
    </p:spTree>
    <p:extLst>
      <p:ext uri="{BB962C8B-B14F-4D97-AF65-F5344CB8AC3E}">
        <p14:creationId xmlns:p14="http://schemas.microsoft.com/office/powerpoint/2010/main" val="414546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常用模块</a:t>
            </a:r>
          </a:p>
        </p:txBody>
      </p:sp>
      <p:sp>
        <p:nvSpPr>
          <p:cNvPr id="2" name="文本占位符 1"/>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400" dirty="0">
                <a:cs typeface="+mn-ea"/>
                <a:sym typeface="+mn-lt"/>
              </a:rPr>
              <a:t>   API</a:t>
            </a:r>
            <a:r>
              <a:rPr lang="zh-CN" altLang="en-US" sz="1400" dirty="0">
                <a:cs typeface="+mn-ea"/>
                <a:sym typeface="+mn-lt"/>
              </a:rPr>
              <a:t>文档：</a:t>
            </a:r>
            <a:r>
              <a:rPr lang="en-US" altLang="zh-CN" sz="1400" dirty="0">
                <a:cs typeface="+mn-ea"/>
                <a:sym typeface="+mn-lt"/>
              </a:rPr>
              <a:t> https://www.mindspore.cn/docs/api/zh-CN/master/index.html</a:t>
            </a:r>
            <a:endParaRPr lang="zh-CN" altLang="en-US" sz="1400" dirty="0">
              <a:cs typeface="+mn-ea"/>
              <a:sym typeface="+mn-lt"/>
            </a:endParaRP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2288062"/>
              </p:ext>
            </p:extLst>
          </p:nvPr>
        </p:nvGraphicFramePr>
        <p:xfrm>
          <a:off x="733920" y="1242988"/>
          <a:ext cx="10735895" cy="4296925"/>
        </p:xfrm>
        <a:graphic>
          <a:graphicData uri="http://schemas.openxmlformats.org/drawingml/2006/table">
            <a:tbl>
              <a:tblPr firstRow="1" bandRow="1">
                <a:tableStyleId>{912C8C85-51F0-491E-9774-3900AFEF0FD7}</a:tableStyleId>
              </a:tblPr>
              <a:tblGrid>
                <a:gridCol w="2193838">
                  <a:extLst>
                    <a:ext uri="{9D8B030D-6E8A-4147-A177-3AD203B41FA5}">
                      <a16:colId xmlns:a16="http://schemas.microsoft.com/office/drawing/2014/main" val="20000"/>
                    </a:ext>
                  </a:extLst>
                </a:gridCol>
                <a:gridCol w="8542057">
                  <a:extLst>
                    <a:ext uri="{9D8B030D-6E8A-4147-A177-3AD203B41FA5}">
                      <a16:colId xmlns:a16="http://schemas.microsoft.com/office/drawing/2014/main" val="20001"/>
                    </a:ext>
                  </a:extLst>
                </a:gridCol>
              </a:tblGrid>
              <a:tr h="494924">
                <a:tc>
                  <a:txBody>
                    <a:bodyPr/>
                    <a:lstStyle/>
                    <a:p>
                      <a:pPr algn="ctr"/>
                      <a:r>
                        <a:rPr lang="zh-CN" altLang="en-US" sz="1600" kern="1200" dirty="0">
                          <a:solidFill>
                            <a:schemeClr val="tx1"/>
                          </a:solidFill>
                          <a:latin typeface="+mn-lt"/>
                          <a:ea typeface="+mn-ea"/>
                          <a:cs typeface="+mn-ea"/>
                          <a:sym typeface="+mn-lt"/>
                        </a:rPr>
                        <a:t>模块</a:t>
                      </a:r>
                      <a:endParaRPr lang="zh-CN" altLang="en-US" sz="1600" b="1" kern="1200" dirty="0">
                        <a:solidFill>
                          <a:schemeClr val="tx1"/>
                        </a:solidFill>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dirty="0">
                          <a:solidFill>
                            <a:schemeClr val="tx1"/>
                          </a:solidFill>
                          <a:latin typeface="+mn-lt"/>
                          <a:ea typeface="+mn-ea"/>
                          <a:cs typeface="+mn-ea"/>
                          <a:sym typeface="+mn-lt"/>
                        </a:rPr>
                        <a:t>描述</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857465">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mindspore.dataset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常见</a:t>
                      </a:r>
                      <a:r>
                        <a:rPr lang="en-US" altLang="zh-CN" sz="1400" dirty="0">
                          <a:latin typeface="+mn-lt"/>
                          <a:ea typeface="+mn-ea"/>
                          <a:cs typeface="+mn-ea"/>
                          <a:sym typeface="+mn-lt"/>
                        </a:rPr>
                        <a:t>Dataset</a:t>
                      </a:r>
                      <a:r>
                        <a:rPr lang="zh-CN" altLang="en-US" sz="1400" dirty="0">
                          <a:latin typeface="+mn-lt"/>
                          <a:ea typeface="+mn-ea"/>
                          <a:cs typeface="+mn-ea"/>
                          <a:sym typeface="+mn-lt"/>
                        </a:rPr>
                        <a:t>加载和处理接口，如</a:t>
                      </a:r>
                      <a:r>
                        <a:rPr lang="en-US" altLang="zh-CN" sz="1400" dirty="0">
                          <a:latin typeface="+mn-lt"/>
                          <a:ea typeface="+mn-ea"/>
                          <a:cs typeface="+mn-ea"/>
                          <a:sym typeface="+mn-lt"/>
                        </a:rPr>
                        <a:t>MNIST, CIFAR-10, VOC</a:t>
                      </a:r>
                      <a:r>
                        <a:rPr lang="zh-CN" altLang="en-US" sz="1400" dirty="0">
                          <a:latin typeface="+mn-lt"/>
                          <a:ea typeface="+mn-ea"/>
                          <a:cs typeface="+mn-ea"/>
                          <a:sym typeface="+mn-lt"/>
                        </a:rPr>
                        <a:t>，</a:t>
                      </a:r>
                      <a:r>
                        <a:rPr lang="en-US" altLang="zh-CN" sz="1400" dirty="0">
                          <a:latin typeface="+mn-lt"/>
                          <a:ea typeface="+mn-ea"/>
                          <a:cs typeface="+mn-ea"/>
                          <a:sym typeface="+mn-lt"/>
                        </a:rPr>
                        <a:t>COCO, </a:t>
                      </a:r>
                      <a:r>
                        <a:rPr lang="en-US" altLang="zh-CN" sz="1400" dirty="0" err="1">
                          <a:latin typeface="+mn-lt"/>
                          <a:ea typeface="+mn-ea"/>
                          <a:cs typeface="+mn-ea"/>
                          <a:sym typeface="+mn-lt"/>
                        </a:rPr>
                        <a:t>ImageFolder</a:t>
                      </a:r>
                      <a:r>
                        <a:rPr lang="zh-CN" altLang="en-US" sz="1400" dirty="0">
                          <a:latin typeface="+mn-lt"/>
                          <a:ea typeface="+mn-ea"/>
                          <a:cs typeface="+mn-ea"/>
                          <a:sym typeface="+mn-lt"/>
                        </a:rPr>
                        <a:t>，</a:t>
                      </a:r>
                      <a:r>
                        <a:rPr lang="en-US" altLang="zh-CN" sz="1400" dirty="0" err="1">
                          <a:latin typeface="+mn-lt"/>
                          <a:ea typeface="+mn-ea"/>
                          <a:cs typeface="+mn-ea"/>
                          <a:sym typeface="+mn-lt"/>
                        </a:rPr>
                        <a:t>CelebA</a:t>
                      </a:r>
                      <a:r>
                        <a:rPr lang="zh-CN" altLang="en-US" sz="1400" dirty="0">
                          <a:latin typeface="+mn-lt"/>
                          <a:ea typeface="+mn-ea"/>
                          <a:cs typeface="+mn-ea"/>
                          <a:sym typeface="+mn-lt"/>
                        </a:rPr>
                        <a:t>等；</a:t>
                      </a:r>
                      <a:endParaRPr lang="en-US" altLang="zh-CN" sz="1400" dirty="0">
                        <a:latin typeface="+mn-lt"/>
                        <a:ea typeface="+mn-ea"/>
                        <a:cs typeface="+mn-ea"/>
                        <a:sym typeface="+mn-lt"/>
                      </a:endParaRPr>
                    </a:p>
                    <a:p>
                      <a:r>
                        <a:rPr lang="en-US" altLang="zh-CN" sz="1400" dirty="0">
                          <a:latin typeface="+mn-lt"/>
                          <a:ea typeface="+mn-ea"/>
                          <a:cs typeface="+mn-ea"/>
                          <a:sym typeface="+mn-lt"/>
                        </a:rPr>
                        <a:t>transforms</a:t>
                      </a:r>
                      <a:r>
                        <a:rPr lang="zh-CN" altLang="en-US" sz="1400" dirty="0">
                          <a:latin typeface="+mn-lt"/>
                          <a:ea typeface="+mn-ea"/>
                          <a:cs typeface="+mn-ea"/>
                          <a:sym typeface="+mn-lt"/>
                        </a:rPr>
                        <a:t>提供基于</a:t>
                      </a:r>
                      <a:r>
                        <a:rPr lang="en-US" altLang="zh-CN" sz="1400" dirty="0" err="1">
                          <a:latin typeface="+mn-lt"/>
                          <a:ea typeface="+mn-ea"/>
                          <a:cs typeface="+mn-ea"/>
                          <a:sym typeface="+mn-lt"/>
                        </a:rPr>
                        <a:t>OpenCV</a:t>
                      </a:r>
                      <a:r>
                        <a:rPr lang="zh-CN" altLang="en-US" sz="1400" dirty="0">
                          <a:latin typeface="+mn-lt"/>
                          <a:ea typeface="+mn-ea"/>
                          <a:cs typeface="+mn-ea"/>
                          <a:sym typeface="+mn-lt"/>
                        </a:rPr>
                        <a:t>、</a:t>
                      </a:r>
                      <a:r>
                        <a:rPr lang="en-US" altLang="zh-CN" sz="1400" dirty="0">
                          <a:latin typeface="+mn-lt"/>
                          <a:ea typeface="+mn-ea"/>
                          <a:cs typeface="+mn-ea"/>
                          <a:sym typeface="+mn-lt"/>
                        </a:rPr>
                        <a:t>PIL</a:t>
                      </a:r>
                      <a:r>
                        <a:rPr lang="zh-CN" altLang="en-US" sz="1400" dirty="0">
                          <a:latin typeface="+mn-lt"/>
                          <a:ea typeface="+mn-ea"/>
                          <a:cs typeface="+mn-ea"/>
                          <a:sym typeface="+mn-lt"/>
                        </a:rPr>
                        <a:t>及原生实现的数据处理、数据增强接口；</a:t>
                      </a:r>
                      <a:endParaRPr lang="en-US" altLang="zh-CN" sz="1400" dirty="0">
                        <a:latin typeface="+mn-lt"/>
                        <a:ea typeface="+mn-ea"/>
                        <a:cs typeface="+mn-ea"/>
                        <a:sym typeface="+mn-lt"/>
                      </a:endParaRPr>
                    </a:p>
                    <a:p>
                      <a:r>
                        <a:rPr lang="en-US" altLang="zh-CN" sz="1400" dirty="0">
                          <a:latin typeface="+mn-lt"/>
                          <a:ea typeface="+mn-ea"/>
                          <a:cs typeface="+mn-ea"/>
                          <a:sym typeface="+mn-lt"/>
                        </a:rPr>
                        <a:t>text</a:t>
                      </a:r>
                      <a:r>
                        <a:rPr lang="zh-CN" altLang="en-US" sz="1400" dirty="0">
                          <a:latin typeface="+mn-lt"/>
                          <a:ea typeface="+mn-ea"/>
                          <a:cs typeface="+mn-ea"/>
                          <a:sym typeface="+mn-lt"/>
                        </a:rPr>
                        <a:t>提供文本处理接口；</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174">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mindspore.common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Tensor</a:t>
                      </a:r>
                      <a:r>
                        <a:rPr lang="zh-CN" altLang="en-US" sz="1400" dirty="0">
                          <a:latin typeface="+mn-lt"/>
                          <a:ea typeface="+mn-ea"/>
                          <a:cs typeface="+mn-ea"/>
                          <a:sym typeface="+mn-lt"/>
                        </a:rPr>
                        <a:t>（张量），</a:t>
                      </a:r>
                      <a:r>
                        <a:rPr lang="en-US" altLang="zh-CN" sz="1400" dirty="0">
                          <a:latin typeface="+mn-lt"/>
                          <a:ea typeface="+mn-ea"/>
                          <a:cs typeface="+mn-ea"/>
                          <a:sym typeface="+mn-lt"/>
                        </a:rPr>
                        <a:t>Parameter</a:t>
                      </a:r>
                      <a:r>
                        <a:rPr lang="zh-CN" altLang="en-US" sz="1400" dirty="0">
                          <a:latin typeface="+mn-lt"/>
                          <a:ea typeface="+mn-ea"/>
                          <a:cs typeface="+mn-ea"/>
                          <a:sym typeface="+mn-lt"/>
                        </a:rPr>
                        <a:t>（权重、偏置等参数），</a:t>
                      </a:r>
                      <a:r>
                        <a:rPr lang="en-US" altLang="zh-CN" sz="1400" dirty="0" err="1">
                          <a:latin typeface="+mn-lt"/>
                          <a:ea typeface="+mn-ea"/>
                          <a:cs typeface="+mn-ea"/>
                          <a:sym typeface="+mn-lt"/>
                        </a:rPr>
                        <a:t>dtype</a:t>
                      </a:r>
                      <a:r>
                        <a:rPr lang="en-US" altLang="zh-CN" sz="1400" dirty="0">
                          <a:latin typeface="+mn-lt"/>
                          <a:ea typeface="+mn-ea"/>
                          <a:cs typeface="+mn-ea"/>
                          <a:sym typeface="+mn-lt"/>
                        </a:rPr>
                        <a:t> </a:t>
                      </a:r>
                      <a:r>
                        <a:rPr lang="zh-CN" altLang="en-US" sz="1400" dirty="0">
                          <a:latin typeface="+mn-lt"/>
                          <a:ea typeface="+mn-ea"/>
                          <a:cs typeface="+mn-ea"/>
                          <a:sym typeface="+mn-lt"/>
                        </a:rPr>
                        <a:t>（数据类型）及</a:t>
                      </a:r>
                      <a:r>
                        <a:rPr lang="en-US" altLang="zh-CN" sz="1400" dirty="0">
                          <a:latin typeface="+mn-lt"/>
                          <a:ea typeface="+mn-ea"/>
                          <a:cs typeface="+mn-ea"/>
                          <a:sym typeface="+mn-lt"/>
                        </a:rPr>
                        <a:t>Initializer</a:t>
                      </a:r>
                      <a:r>
                        <a:rPr lang="zh-CN" altLang="en-US" sz="1400" dirty="0">
                          <a:latin typeface="+mn-lt"/>
                          <a:ea typeface="+mn-ea"/>
                          <a:cs typeface="+mn-ea"/>
                          <a:sym typeface="+mn-lt"/>
                        </a:rPr>
                        <a:t>（</a:t>
                      </a:r>
                      <a:r>
                        <a:rPr lang="en-US" altLang="zh-CN" sz="1400" dirty="0">
                          <a:latin typeface="+mn-lt"/>
                          <a:ea typeface="+mn-ea"/>
                          <a:cs typeface="+mn-ea"/>
                          <a:sym typeface="+mn-lt"/>
                        </a:rPr>
                        <a:t>Parameter</a:t>
                      </a:r>
                      <a:r>
                        <a:rPr lang="zh-CN" altLang="en-US" sz="1400" dirty="0">
                          <a:latin typeface="+mn-lt"/>
                          <a:ea typeface="+mn-ea"/>
                          <a:cs typeface="+mn-ea"/>
                          <a:sym typeface="+mn-lt"/>
                        </a:rPr>
                        <a:t>初始化）等接口</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0786">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mindspore.context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设置上下文，如设置</a:t>
                      </a:r>
                      <a:r>
                        <a:rPr lang="en-US" altLang="zh-CN" sz="1400" dirty="0">
                          <a:latin typeface="+mn-lt"/>
                          <a:ea typeface="+mn-ea"/>
                          <a:cs typeface="+mn-ea"/>
                          <a:sym typeface="+mn-lt"/>
                        </a:rPr>
                        <a:t>Graph</a:t>
                      </a:r>
                      <a:r>
                        <a:rPr lang="zh-CN" altLang="en-US" sz="1400" dirty="0">
                          <a:latin typeface="+mn-lt"/>
                          <a:ea typeface="+mn-ea"/>
                          <a:cs typeface="+mn-ea"/>
                          <a:sym typeface="+mn-lt"/>
                        </a:rPr>
                        <a:t>和</a:t>
                      </a:r>
                      <a:r>
                        <a:rPr lang="en-US" altLang="zh-CN" sz="1400" dirty="0" err="1">
                          <a:latin typeface="+mn-lt"/>
                          <a:ea typeface="+mn-ea"/>
                          <a:cs typeface="+mn-ea"/>
                          <a:sym typeface="+mn-lt"/>
                        </a:rPr>
                        <a:t>PyNative</a:t>
                      </a:r>
                      <a:r>
                        <a:rPr lang="zh-CN" altLang="en-US" sz="1400" dirty="0">
                          <a:latin typeface="+mn-lt"/>
                          <a:ea typeface="+mn-ea"/>
                          <a:cs typeface="+mn-ea"/>
                          <a:sym typeface="+mn-lt"/>
                        </a:rPr>
                        <a:t>模式、设备类型、中间图或数据保存、</a:t>
                      </a:r>
                      <a:r>
                        <a:rPr lang="en-US" altLang="zh-CN" sz="1400" dirty="0">
                          <a:latin typeface="+mn-lt"/>
                          <a:ea typeface="+mn-ea"/>
                          <a:cs typeface="+mn-ea"/>
                          <a:sym typeface="+mn-lt"/>
                        </a:rPr>
                        <a:t>Profiling</a:t>
                      </a:r>
                      <a:r>
                        <a:rPr lang="zh-CN" altLang="en-US" sz="1400" dirty="0">
                          <a:latin typeface="+mn-lt"/>
                          <a:ea typeface="+mn-ea"/>
                          <a:cs typeface="+mn-ea"/>
                          <a:sym typeface="+mn-lt"/>
                        </a:rPr>
                        <a:t>、设备内存、自动并行等</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7563">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mindspore.nn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latin typeface="+mn-lt"/>
                          <a:ea typeface="+mn-ea"/>
                          <a:cs typeface="+mn-ea"/>
                          <a:sym typeface="+mn-lt"/>
                        </a:rPr>
                        <a:t>Neural Network</a:t>
                      </a:r>
                      <a:r>
                        <a:rPr lang="zh-CN" altLang="en-US" sz="1400" dirty="0">
                          <a:latin typeface="+mn-lt"/>
                          <a:ea typeface="+mn-ea"/>
                          <a:cs typeface="+mn-ea"/>
                          <a:sym typeface="+mn-lt"/>
                        </a:rPr>
                        <a:t>常用算子，如</a:t>
                      </a:r>
                      <a:r>
                        <a:rPr lang="en-US" altLang="zh-CN" sz="1400" dirty="0">
                          <a:latin typeface="+mn-lt"/>
                          <a:ea typeface="+mn-ea"/>
                          <a:cs typeface="+mn-ea"/>
                          <a:sym typeface="+mn-lt"/>
                        </a:rPr>
                        <a:t>Layer</a:t>
                      </a:r>
                      <a:r>
                        <a:rPr lang="zh-CN" altLang="en-US" sz="1400" dirty="0">
                          <a:latin typeface="+mn-lt"/>
                          <a:ea typeface="+mn-ea"/>
                          <a:cs typeface="+mn-ea"/>
                          <a:sym typeface="+mn-lt"/>
                        </a:rPr>
                        <a:t>（层）、</a:t>
                      </a:r>
                      <a:r>
                        <a:rPr lang="en-US" altLang="zh-CN" sz="1400" dirty="0">
                          <a:latin typeface="+mn-lt"/>
                          <a:ea typeface="+mn-ea"/>
                          <a:cs typeface="+mn-ea"/>
                          <a:sym typeface="+mn-lt"/>
                        </a:rPr>
                        <a:t>Loss</a:t>
                      </a:r>
                      <a:r>
                        <a:rPr lang="zh-CN" altLang="en-US" sz="1400" dirty="0">
                          <a:latin typeface="+mn-lt"/>
                          <a:ea typeface="+mn-ea"/>
                          <a:cs typeface="+mn-ea"/>
                          <a:sym typeface="+mn-lt"/>
                        </a:rPr>
                        <a:t>（损失函数）、</a:t>
                      </a:r>
                      <a:r>
                        <a:rPr lang="en-US" altLang="zh-CN" sz="1400" dirty="0">
                          <a:latin typeface="+mn-lt"/>
                          <a:ea typeface="+mn-ea"/>
                          <a:cs typeface="+mn-ea"/>
                          <a:sym typeface="+mn-lt"/>
                        </a:rPr>
                        <a:t>Optimizer</a:t>
                      </a:r>
                      <a:r>
                        <a:rPr lang="zh-CN" altLang="en-US" sz="1400" dirty="0">
                          <a:latin typeface="+mn-lt"/>
                          <a:ea typeface="+mn-ea"/>
                          <a:cs typeface="+mn-ea"/>
                          <a:sym typeface="+mn-lt"/>
                        </a:rPr>
                        <a:t>（优化器）、</a:t>
                      </a:r>
                      <a:r>
                        <a:rPr lang="en-US" altLang="zh-CN" sz="1400" dirty="0">
                          <a:latin typeface="+mn-lt"/>
                          <a:ea typeface="+mn-ea"/>
                          <a:cs typeface="+mn-ea"/>
                          <a:sym typeface="+mn-lt"/>
                        </a:rPr>
                        <a:t>Metrics</a:t>
                      </a:r>
                      <a:r>
                        <a:rPr lang="zh-CN" altLang="en-US" sz="1400" dirty="0">
                          <a:latin typeface="+mn-lt"/>
                          <a:ea typeface="+mn-ea"/>
                          <a:cs typeface="+mn-ea"/>
                          <a:sym typeface="+mn-lt"/>
                        </a:rPr>
                        <a:t>（验证指标）以及基类</a:t>
                      </a:r>
                      <a:r>
                        <a:rPr lang="en-US" altLang="zh-CN" sz="1400" dirty="0">
                          <a:latin typeface="+mn-lt"/>
                          <a:ea typeface="+mn-ea"/>
                          <a:cs typeface="+mn-ea"/>
                          <a:sym typeface="+mn-lt"/>
                        </a:rPr>
                        <a:t>Cell</a:t>
                      </a:r>
                      <a:r>
                        <a:rPr lang="zh-CN" altLang="en-US" sz="1400" dirty="0">
                          <a:latin typeface="+mn-lt"/>
                          <a:ea typeface="+mn-ea"/>
                          <a:cs typeface="+mn-ea"/>
                          <a:sym typeface="+mn-lt"/>
                        </a:rPr>
                        <a:t>和</a:t>
                      </a:r>
                      <a:r>
                        <a:rPr lang="en-US" altLang="zh-CN" sz="1400" dirty="0">
                          <a:latin typeface="+mn-lt"/>
                          <a:ea typeface="+mn-ea"/>
                          <a:cs typeface="+mn-ea"/>
                          <a:sym typeface="+mn-lt"/>
                        </a:rPr>
                        <a:t>Wrapper</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6227">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mindspore.ops</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原语算子</a:t>
                      </a:r>
                      <a:r>
                        <a:rPr lang="en-US" altLang="zh-CN" sz="1400" dirty="0">
                          <a:latin typeface="+mn-lt"/>
                          <a:ea typeface="+mn-ea"/>
                          <a:cs typeface="+mn-ea"/>
                          <a:sym typeface="+mn-lt"/>
                        </a:rPr>
                        <a:t>operations</a:t>
                      </a:r>
                      <a:r>
                        <a:rPr lang="zh-CN" altLang="en-US" sz="1400" dirty="0">
                          <a:latin typeface="+mn-lt"/>
                          <a:ea typeface="+mn-ea"/>
                          <a:cs typeface="+mn-ea"/>
                          <a:sym typeface="+mn-lt"/>
                        </a:rPr>
                        <a:t>（需初始化），组合算子</a:t>
                      </a:r>
                      <a:r>
                        <a:rPr lang="en-US" altLang="zh-CN" sz="1400" dirty="0">
                          <a:latin typeface="+mn-lt"/>
                          <a:ea typeface="+mn-ea"/>
                          <a:cs typeface="+mn-ea"/>
                          <a:sym typeface="+mn-lt"/>
                        </a:rPr>
                        <a:t>composite</a:t>
                      </a:r>
                      <a:r>
                        <a:rPr lang="zh-CN" altLang="en-US" sz="1400" dirty="0">
                          <a:latin typeface="+mn-lt"/>
                          <a:ea typeface="+mn-ea"/>
                          <a:cs typeface="+mn-ea"/>
                          <a:sym typeface="+mn-lt"/>
                        </a:rPr>
                        <a:t>，功能算子（已初始化的原语算子）</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0786">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mindspore.train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Model</a:t>
                      </a:r>
                      <a:r>
                        <a:rPr lang="zh-CN" altLang="en-US" sz="1400" dirty="0">
                          <a:latin typeface="+mn-lt"/>
                          <a:ea typeface="+mn-ea"/>
                          <a:cs typeface="+mn-ea"/>
                          <a:sym typeface="+mn-lt"/>
                        </a:rPr>
                        <a:t>（训练、验证、推理接口）、</a:t>
                      </a:r>
                      <a:r>
                        <a:rPr lang="en-US" altLang="zh-CN" sz="1400" dirty="0">
                          <a:latin typeface="+mn-lt"/>
                          <a:ea typeface="+mn-ea"/>
                          <a:cs typeface="+mn-ea"/>
                          <a:sym typeface="+mn-lt"/>
                        </a:rPr>
                        <a:t>callback</a:t>
                      </a:r>
                      <a:r>
                        <a:rPr lang="zh-CN" altLang="en-US" sz="1400" dirty="0">
                          <a:latin typeface="+mn-lt"/>
                          <a:ea typeface="+mn-ea"/>
                          <a:cs typeface="+mn-ea"/>
                          <a:sym typeface="+mn-lt"/>
                        </a:rPr>
                        <a:t>（损失监控、</a:t>
                      </a:r>
                      <a:r>
                        <a:rPr lang="en-US" altLang="zh-CN" sz="1400" dirty="0">
                          <a:latin typeface="+mn-lt"/>
                          <a:ea typeface="+mn-ea"/>
                          <a:cs typeface="+mn-ea"/>
                          <a:sym typeface="+mn-lt"/>
                        </a:rPr>
                        <a:t>Checkpoint</a:t>
                      </a:r>
                      <a:r>
                        <a:rPr lang="zh-CN" altLang="en-US" sz="1400" dirty="0">
                          <a:latin typeface="+mn-lt"/>
                          <a:ea typeface="+mn-ea"/>
                          <a:cs typeface="+mn-ea"/>
                          <a:sym typeface="+mn-lt"/>
                        </a:rPr>
                        <a:t>保存、</a:t>
                      </a:r>
                      <a:r>
                        <a:rPr lang="en-US" altLang="zh-CN" sz="1400" dirty="0">
                          <a:latin typeface="+mn-lt"/>
                          <a:ea typeface="+mn-ea"/>
                          <a:cs typeface="+mn-ea"/>
                          <a:sym typeface="+mn-lt"/>
                        </a:rPr>
                        <a:t>Summary</a:t>
                      </a:r>
                      <a:r>
                        <a:rPr lang="zh-CN" altLang="en-US" sz="1400" dirty="0">
                          <a:latin typeface="+mn-lt"/>
                          <a:ea typeface="+mn-ea"/>
                          <a:cs typeface="+mn-ea"/>
                          <a:sym typeface="+mn-lt"/>
                        </a:rPr>
                        <a:t>记录等），</a:t>
                      </a:r>
                      <a:r>
                        <a:rPr lang="en-US" altLang="zh-CN" sz="1400" dirty="0">
                          <a:latin typeface="+mn-lt"/>
                          <a:ea typeface="+mn-ea"/>
                          <a:cs typeface="+mn-ea"/>
                          <a:sym typeface="+mn-lt"/>
                        </a:rPr>
                        <a:t>serialization</a:t>
                      </a:r>
                      <a:r>
                        <a:rPr lang="zh-CN" altLang="en-US" sz="1400" dirty="0">
                          <a:latin typeface="+mn-lt"/>
                          <a:ea typeface="+mn-ea"/>
                          <a:cs typeface="+mn-ea"/>
                          <a:sym typeface="+mn-lt"/>
                        </a:rPr>
                        <a:t>（加载</a:t>
                      </a:r>
                      <a:r>
                        <a:rPr lang="en-US" altLang="zh-CN" sz="1400" dirty="0">
                          <a:latin typeface="+mn-lt"/>
                          <a:ea typeface="+mn-ea"/>
                          <a:cs typeface="+mn-ea"/>
                          <a:sym typeface="+mn-lt"/>
                        </a:rPr>
                        <a:t>Checkpoint</a:t>
                      </a:r>
                      <a:r>
                        <a:rPr lang="zh-CN" altLang="en-US" sz="1400" dirty="0">
                          <a:latin typeface="+mn-lt"/>
                          <a:ea typeface="+mn-ea"/>
                          <a:cs typeface="+mn-ea"/>
                          <a:sym typeface="+mn-lt"/>
                        </a:rPr>
                        <a:t>、导出模型等），</a:t>
                      </a:r>
                      <a:r>
                        <a:rPr lang="en-US" altLang="zh-CN" sz="1400" dirty="0">
                          <a:latin typeface="+mn-lt"/>
                          <a:ea typeface="+mn-ea"/>
                          <a:cs typeface="+mn-ea"/>
                          <a:sym typeface="+mn-lt"/>
                        </a:rPr>
                        <a:t>quant</a:t>
                      </a:r>
                      <a:r>
                        <a:rPr lang="zh-CN" altLang="en-US" sz="1400" dirty="0">
                          <a:latin typeface="+mn-lt"/>
                          <a:ea typeface="+mn-ea"/>
                          <a:cs typeface="+mn-ea"/>
                          <a:sym typeface="+mn-lt"/>
                        </a:rPr>
                        <a:t>（量化）</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742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60000"/>
              <a:buFont typeface="Wingdings" panose="05000000000000000000" pitchFamily="2" charset="2"/>
              <a:buChar char="n"/>
            </a:pPr>
            <a:r>
              <a:rPr lang="zh-CN" altLang="en-US" dirty="0">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73513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a:t>
            </a:r>
            <a:r>
              <a:rPr lang="en-US" altLang="zh-CN" dirty="0"/>
              <a:t>LeNet-5</a:t>
            </a:r>
            <a:r>
              <a:rPr lang="zh-CN" altLang="en-US" dirty="0"/>
              <a:t>的手写数字识别</a:t>
            </a:r>
          </a:p>
        </p:txBody>
      </p:sp>
      <p:sp>
        <p:nvSpPr>
          <p:cNvPr id="5" name="文本占位符 4"/>
          <p:cNvSpPr>
            <a:spLocks noGrp="1"/>
          </p:cNvSpPr>
          <p:nvPr>
            <p:ph type="body" sz="quarter" idx="10"/>
          </p:nvPr>
        </p:nvSpPr>
        <p:spPr>
          <a:xfrm>
            <a:off x="455612" y="1047750"/>
            <a:ext cx="11293475" cy="5153025"/>
          </a:xfrm>
        </p:spPr>
        <p:txBody>
          <a:bodyPr/>
          <a:lstStyle/>
          <a:p>
            <a:r>
              <a:rPr lang="en-US" altLang="zh-CN" sz="1600" dirty="0">
                <a:cs typeface="+mn-ea"/>
                <a:sym typeface="+mn-lt"/>
              </a:rPr>
              <a:t>MNIST</a:t>
            </a:r>
            <a:r>
              <a:rPr lang="zh-CN" altLang="en-US" sz="1600" dirty="0">
                <a:cs typeface="+mn-ea"/>
                <a:sym typeface="+mn-lt"/>
              </a:rPr>
              <a:t>是一个手写数字数据集，训练集包含</a:t>
            </a:r>
            <a:r>
              <a:rPr lang="en-US" altLang="zh-CN" sz="1600" dirty="0">
                <a:cs typeface="+mn-ea"/>
                <a:sym typeface="+mn-lt"/>
              </a:rPr>
              <a:t>60000</a:t>
            </a:r>
            <a:r>
              <a:rPr lang="zh-CN" altLang="en-US" sz="1600" dirty="0">
                <a:cs typeface="+mn-ea"/>
                <a:sym typeface="+mn-lt"/>
              </a:rPr>
              <a:t>张手写数字，测试集包含</a:t>
            </a:r>
            <a:r>
              <a:rPr lang="en-US" altLang="zh-CN" sz="1600" dirty="0">
                <a:cs typeface="+mn-ea"/>
                <a:sym typeface="+mn-lt"/>
              </a:rPr>
              <a:t>10000</a:t>
            </a:r>
            <a:r>
              <a:rPr lang="zh-CN" altLang="en-US" sz="1600" dirty="0">
                <a:cs typeface="+mn-ea"/>
                <a:sym typeface="+mn-lt"/>
              </a:rPr>
              <a:t>张手写数字，共</a:t>
            </a:r>
            <a:r>
              <a:rPr lang="en-US" altLang="zh-CN" sz="1600" dirty="0">
                <a:cs typeface="+mn-ea"/>
                <a:sym typeface="+mn-lt"/>
              </a:rPr>
              <a:t>10</a:t>
            </a:r>
            <a:r>
              <a:rPr lang="zh-CN" altLang="en-US" sz="1600" dirty="0">
                <a:cs typeface="+mn-ea"/>
                <a:sym typeface="+mn-lt"/>
              </a:rPr>
              <a:t>类。</a:t>
            </a:r>
          </a:p>
          <a:p>
            <a:r>
              <a:rPr lang="zh-CN" altLang="en-US" sz="1600" dirty="0">
                <a:cs typeface="+mn-ea"/>
                <a:sym typeface="+mn-lt"/>
              </a:rPr>
              <a:t>卷积神经网络（</a:t>
            </a:r>
            <a:r>
              <a:rPr lang="en-US" altLang="zh-CN" sz="1600" dirty="0">
                <a:cs typeface="+mn-ea"/>
                <a:sym typeface="+mn-lt"/>
              </a:rPr>
              <a:t>Convolutional Neural Networks</a:t>
            </a:r>
            <a:r>
              <a:rPr lang="zh-CN" altLang="en-US" sz="1600" dirty="0">
                <a:cs typeface="+mn-ea"/>
                <a:sym typeface="+mn-lt"/>
              </a:rPr>
              <a:t>，</a:t>
            </a:r>
            <a:r>
              <a:rPr lang="en-US" altLang="zh-CN" sz="1600" dirty="0">
                <a:cs typeface="+mn-ea"/>
                <a:sym typeface="+mn-lt"/>
              </a:rPr>
              <a:t>CNN</a:t>
            </a:r>
            <a:r>
              <a:rPr lang="zh-CN" altLang="en-US" sz="1600" dirty="0">
                <a:cs typeface="+mn-ea"/>
                <a:sym typeface="+mn-lt"/>
              </a:rPr>
              <a:t>）的研究始于二十世纪</a:t>
            </a:r>
            <a:r>
              <a:rPr lang="en-US" altLang="zh-CN" sz="1600" dirty="0">
                <a:cs typeface="+mn-ea"/>
                <a:sym typeface="+mn-lt"/>
              </a:rPr>
              <a:t>80</a:t>
            </a:r>
            <a:r>
              <a:rPr lang="zh-CN" altLang="en-US" sz="1600" dirty="0">
                <a:cs typeface="+mn-ea"/>
                <a:sym typeface="+mn-lt"/>
              </a:rPr>
              <a:t>至</a:t>
            </a:r>
            <a:r>
              <a:rPr lang="en-US" altLang="zh-CN" sz="1600" dirty="0">
                <a:cs typeface="+mn-ea"/>
                <a:sym typeface="+mn-lt"/>
              </a:rPr>
              <a:t>90</a:t>
            </a:r>
            <a:r>
              <a:rPr lang="zh-CN" altLang="en-US" sz="1600" dirty="0">
                <a:cs typeface="+mn-ea"/>
                <a:sym typeface="+mn-lt"/>
              </a:rPr>
              <a:t>年代，</a:t>
            </a:r>
            <a:r>
              <a:rPr lang="en-US" altLang="zh-CN" sz="1600" dirty="0" err="1">
                <a:cs typeface="+mn-ea"/>
                <a:sym typeface="+mn-lt"/>
              </a:rPr>
              <a:t>LeNet</a:t>
            </a:r>
            <a:r>
              <a:rPr lang="zh-CN" altLang="en-US" sz="1600" dirty="0">
                <a:cs typeface="+mn-ea"/>
                <a:sym typeface="+mn-lt"/>
              </a:rPr>
              <a:t>是最早出现的卷积神经网络之一。</a:t>
            </a:r>
          </a:p>
          <a:p>
            <a:r>
              <a:rPr lang="zh-CN" altLang="en-US" sz="1600" dirty="0">
                <a:cs typeface="+mn-ea"/>
                <a:sym typeface="+mn-lt"/>
              </a:rPr>
              <a:t>在</a:t>
            </a:r>
            <a:r>
              <a:rPr lang="en-US" altLang="zh-CN" sz="1600" dirty="0" err="1">
                <a:cs typeface="+mn-ea"/>
                <a:sym typeface="+mn-lt"/>
              </a:rPr>
              <a:t>LeNet</a:t>
            </a:r>
            <a:r>
              <a:rPr lang="zh-CN" altLang="en-US" sz="1600" dirty="0">
                <a:cs typeface="+mn-ea"/>
                <a:sym typeface="+mn-lt"/>
              </a:rPr>
              <a:t>的基础上，</a:t>
            </a:r>
            <a:r>
              <a:rPr lang="en-US" altLang="zh-CN" sz="1600" dirty="0">
                <a:cs typeface="+mn-ea"/>
                <a:sym typeface="+mn-lt"/>
              </a:rPr>
              <a:t>1998</a:t>
            </a:r>
            <a:r>
              <a:rPr lang="zh-CN" altLang="en-US" sz="1600" dirty="0">
                <a:cs typeface="+mn-ea"/>
                <a:sym typeface="+mn-lt"/>
              </a:rPr>
              <a:t>年</a:t>
            </a:r>
            <a:r>
              <a:rPr lang="en-US" altLang="zh-CN" sz="1600" dirty="0" err="1">
                <a:cs typeface="+mn-ea"/>
                <a:sym typeface="+mn-lt"/>
              </a:rPr>
              <a:t>Yann</a:t>
            </a:r>
            <a:r>
              <a:rPr lang="en-US" altLang="zh-CN" sz="1600" dirty="0">
                <a:cs typeface="+mn-ea"/>
                <a:sym typeface="+mn-lt"/>
              </a:rPr>
              <a:t> </a:t>
            </a:r>
            <a:r>
              <a:rPr lang="en-US" altLang="zh-CN" sz="1600" dirty="0" err="1">
                <a:cs typeface="+mn-ea"/>
                <a:sym typeface="+mn-lt"/>
              </a:rPr>
              <a:t>LeCun</a:t>
            </a:r>
            <a:r>
              <a:rPr lang="zh-CN" altLang="en-US" sz="1600" dirty="0">
                <a:cs typeface="+mn-ea"/>
                <a:sym typeface="+mn-lt"/>
              </a:rPr>
              <a:t>等构建了卷积神经网络</a:t>
            </a:r>
            <a:r>
              <a:rPr lang="en-US" altLang="zh-CN" sz="1600" dirty="0">
                <a:cs typeface="+mn-ea"/>
                <a:sym typeface="+mn-lt"/>
              </a:rPr>
              <a:t>LeNet-5</a:t>
            </a:r>
            <a:r>
              <a:rPr lang="zh-CN" altLang="en-US" sz="1600" dirty="0">
                <a:cs typeface="+mn-ea"/>
                <a:sym typeface="+mn-lt"/>
              </a:rPr>
              <a:t>并在手写数字的识别问题中取得成功。</a:t>
            </a:r>
            <a:r>
              <a:rPr lang="en-US" altLang="zh-CN" sz="1600" dirty="0">
                <a:cs typeface="+mn-ea"/>
                <a:sym typeface="+mn-lt"/>
              </a:rPr>
              <a:t>LeNet-5</a:t>
            </a:r>
            <a:r>
              <a:rPr lang="zh-CN" altLang="en-US" sz="1600" dirty="0">
                <a:cs typeface="+mn-ea"/>
                <a:sym typeface="+mn-lt"/>
              </a:rPr>
              <a:t>及其后产生的变体定义了现代卷积神经网络的基本结构，可谓入门级神经网络模型。</a:t>
            </a:r>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pPr marL="0" indent="0">
              <a:buNone/>
            </a:pPr>
            <a:r>
              <a:rPr lang="en-US" altLang="zh-CN" sz="1600" dirty="0">
                <a:cs typeface="+mn-ea"/>
                <a:sym typeface="+mn-lt"/>
              </a:rPr>
              <a:t>    MNIST</a:t>
            </a:r>
            <a:r>
              <a:rPr lang="zh-CN" altLang="en-US" sz="1600" dirty="0">
                <a:cs typeface="+mn-ea"/>
                <a:sym typeface="+mn-lt"/>
              </a:rPr>
              <a:t>官网：</a:t>
            </a:r>
            <a:r>
              <a:rPr lang="zh-CN" altLang="en-US" sz="1600" dirty="0">
                <a:cs typeface="+mn-ea"/>
                <a:sym typeface="+mn-lt"/>
                <a:hlinkClick r:id="rId3"/>
              </a:rPr>
              <a:t>http://yann.lecun.com/exdb/mnist/</a:t>
            </a:r>
            <a:r>
              <a:rPr lang="en-US" altLang="zh-CN" sz="1600" dirty="0">
                <a:cs typeface="+mn-ea"/>
                <a:sym typeface="+mn-lt"/>
              </a:rPr>
              <a:t> </a:t>
            </a:r>
          </a:p>
          <a:p>
            <a:pPr marL="0" indent="0">
              <a:buNone/>
            </a:pPr>
            <a:r>
              <a:rPr lang="en-US" altLang="zh-CN" sz="1600" dirty="0">
                <a:cs typeface="+mn-ea"/>
                <a:sym typeface="+mn-lt"/>
              </a:rPr>
              <a:t>    LeNet-5</a:t>
            </a:r>
            <a:r>
              <a:rPr lang="zh-CN" altLang="en-US" sz="1600" dirty="0">
                <a:cs typeface="+mn-ea"/>
                <a:sym typeface="+mn-lt"/>
              </a:rPr>
              <a:t>论文：</a:t>
            </a:r>
            <a:r>
              <a:rPr lang="en-US" altLang="zh-CN" sz="1600" dirty="0">
                <a:cs typeface="+mn-ea"/>
                <a:sym typeface="+mn-lt"/>
              </a:rPr>
              <a:t>http://yann.lecun.com/exdb/publis/pdf/lecun-01a.pdf</a:t>
            </a:r>
          </a:p>
        </p:txBody>
      </p:sp>
      <p:pic>
        <p:nvPicPr>
          <p:cNvPr id="6"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175" y="3190860"/>
            <a:ext cx="2677066" cy="21331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mindspore.cn/tutorial/zh-CN/master/_images/LeNet_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478" y="3206119"/>
            <a:ext cx="8053337" cy="211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开发流程</a:t>
            </a:r>
            <a:endParaRPr lang="zh-CN" altLang="en-US" dirty="0"/>
          </a:p>
        </p:txBody>
      </p:sp>
      <p:sp>
        <p:nvSpPr>
          <p:cNvPr id="5" name="文本占位符 4"/>
          <p:cNvSpPr>
            <a:spLocks noGrp="1"/>
          </p:cNvSpPr>
          <p:nvPr>
            <p:ph type="body" sz="quarter" idx="10"/>
          </p:nvPr>
        </p:nvSpPr>
        <p:spPr>
          <a:xfrm>
            <a:off x="455612" y="1047750"/>
            <a:ext cx="11293475" cy="5181381"/>
          </a:xfrm>
        </p:spPr>
        <p:txBody>
          <a:bodyPr/>
          <a:lstStyle/>
          <a:p>
            <a:r>
              <a:rPr lang="zh-CN" altLang="en-US" sz="1400" dirty="0">
                <a:sym typeface="Huawei Sans" panose="020C0503030203020204" pitchFamily="34" charset="0"/>
              </a:rPr>
              <a:t>数据处理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数据加载</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数据增强</a:t>
            </a:r>
            <a:endParaRPr lang="en-US" altLang="zh-CN" sz="1200" dirty="0">
              <a:sym typeface="Huawei Sans" panose="020C0503030203020204" pitchFamily="34" charset="0"/>
            </a:endParaRPr>
          </a:p>
          <a:p>
            <a:r>
              <a:rPr lang="zh-CN" altLang="en-US" sz="1400" dirty="0">
                <a:sym typeface="Huawei Sans" panose="020C0503030203020204" pitchFamily="34" charset="0"/>
              </a:rPr>
              <a:t>模型定义</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定义网络</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损失函数</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优化器</a:t>
            </a:r>
          </a:p>
          <a:p>
            <a:r>
              <a:rPr lang="zh-CN" altLang="en-US" sz="1400" dirty="0">
                <a:sym typeface="Huawei Sans" panose="020C0503030203020204" pitchFamily="34" charset="0"/>
              </a:rPr>
              <a:t>模型训练</a:t>
            </a:r>
            <a:endParaRPr lang="en-US" altLang="zh-CN" sz="1400" dirty="0">
              <a:sym typeface="Huawei Sans" panose="020C0503030203020204" pitchFamily="34" charset="0"/>
            </a:endParaRPr>
          </a:p>
          <a:p>
            <a:pPr lvl="1"/>
            <a:r>
              <a:rPr lang="en-US" altLang="zh-CN" sz="1200" dirty="0">
                <a:sym typeface="Huawei Sans" panose="020C0503030203020204" pitchFamily="34" charset="0"/>
              </a:rPr>
              <a:t>Loss</a:t>
            </a:r>
            <a:r>
              <a:rPr lang="zh-CN" altLang="en-US" sz="1200" dirty="0">
                <a:sym typeface="Huawei Sans" panose="020C0503030203020204" pitchFamily="34" charset="0"/>
              </a:rPr>
              <a:t>监控</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验证</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保存</a:t>
            </a:r>
            <a:r>
              <a:rPr lang="en-US" altLang="zh-CN" sz="1200" dirty="0">
                <a:sym typeface="Huawei Sans" panose="020C0503030203020204" pitchFamily="34" charset="0"/>
              </a:rPr>
              <a:t>Checkpoint</a:t>
            </a:r>
          </a:p>
          <a:p>
            <a:r>
              <a:rPr lang="zh-CN" altLang="en-US" sz="1400" dirty="0">
                <a:sym typeface="Huawei Sans" panose="020C0503030203020204" pitchFamily="34" charset="0"/>
              </a:rPr>
              <a:t>模型推理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推理</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部署</a:t>
            </a:r>
            <a:endParaRPr lang="zh-CN" altLang="en-US" dirty="0">
              <a:sym typeface="Huawei Sans" panose="020C0503030203020204" pitchFamily="34" charset="0"/>
            </a:endParaRPr>
          </a:p>
          <a:p>
            <a:endParaRPr lang="zh-CN" altLang="en-US" dirty="0"/>
          </a:p>
        </p:txBody>
      </p:sp>
      <p:sp>
        <p:nvSpPr>
          <p:cNvPr id="7" name="矩形 6"/>
          <p:cNvSpPr/>
          <p:nvPr/>
        </p:nvSpPr>
        <p:spPr bwMode="auto">
          <a:xfrm>
            <a:off x="4529178" y="1449534"/>
            <a:ext cx="6618912" cy="4779597"/>
          </a:xfrm>
          <a:prstGeom prst="rect">
            <a:avLst/>
          </a:prstGeom>
          <a:solidFill>
            <a:srgbClr val="00B0F0">
              <a:alpha val="13000"/>
            </a:srgbClr>
          </a:solidFill>
          <a:ln w="25400">
            <a:noFill/>
            <a:prstDash val="dash"/>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sz="1400">
              <a:cs typeface="+mn-ea"/>
              <a:sym typeface="+mn-lt"/>
            </a:endParaRPr>
          </a:p>
        </p:txBody>
      </p:sp>
      <p:sp>
        <p:nvSpPr>
          <p:cNvPr id="8" name="圆角矩形 7"/>
          <p:cNvSpPr/>
          <p:nvPr/>
        </p:nvSpPr>
        <p:spPr bwMode="auto">
          <a:xfrm>
            <a:off x="7052525" y="3536282"/>
            <a:ext cx="1133754" cy="360940"/>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buClr>
                <a:srgbClr val="CC9900"/>
              </a:buClr>
            </a:pPr>
            <a:r>
              <a:rPr lang="zh-CN" altLang="en-US" sz="1400" dirty="0">
                <a:cs typeface="+mn-ea"/>
                <a:sym typeface="+mn-lt"/>
              </a:rPr>
              <a:t>模型</a:t>
            </a:r>
          </a:p>
        </p:txBody>
      </p:sp>
      <p:pic>
        <p:nvPicPr>
          <p:cNvPr id="9" name="图片 8"/>
          <p:cNvPicPr>
            <a:picLocks noChangeAspect="1"/>
          </p:cNvPicPr>
          <p:nvPr/>
        </p:nvPicPr>
        <p:blipFill>
          <a:blip r:embed="rId3"/>
          <a:stretch>
            <a:fillRect/>
          </a:stretch>
        </p:blipFill>
        <p:spPr>
          <a:xfrm>
            <a:off x="6935761" y="4318846"/>
            <a:ext cx="1331976" cy="785432"/>
          </a:xfrm>
          <a:prstGeom prst="rect">
            <a:avLst/>
          </a:prstGeom>
        </p:spPr>
      </p:pic>
      <p:sp>
        <p:nvSpPr>
          <p:cNvPr id="10" name="圆角矩形 9"/>
          <p:cNvSpPr/>
          <p:nvPr/>
        </p:nvSpPr>
        <p:spPr bwMode="auto">
          <a:xfrm>
            <a:off x="7051326" y="5633832"/>
            <a:ext cx="1133754" cy="361776"/>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buClr>
                <a:srgbClr val="CC9900"/>
              </a:buClr>
            </a:pPr>
            <a:r>
              <a:rPr lang="zh-CN" altLang="en-US" sz="1400" dirty="0">
                <a:cs typeface="+mn-ea"/>
                <a:sym typeface="+mn-lt"/>
              </a:rPr>
              <a:t>模型</a:t>
            </a:r>
          </a:p>
        </p:txBody>
      </p:sp>
      <p:sp>
        <p:nvSpPr>
          <p:cNvPr id="11" name="圆角矩形 10"/>
          <p:cNvSpPr/>
          <p:nvPr/>
        </p:nvSpPr>
        <p:spPr bwMode="auto">
          <a:xfrm>
            <a:off x="4994575" y="5633832"/>
            <a:ext cx="1200038" cy="361776"/>
          </a:xfrm>
          <a:prstGeom prst="roundRect">
            <a:avLst/>
          </a:prstGeom>
          <a:solidFill>
            <a:srgbClr val="00B0F0">
              <a:alpha val="22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buClr>
                <a:srgbClr val="CC9900"/>
              </a:buClr>
            </a:pPr>
            <a:r>
              <a:rPr lang="en-US" altLang="zh-CN" sz="1400" dirty="0">
                <a:sym typeface="Huawei Sans" panose="020C0503030203020204" pitchFamily="34" charset="0"/>
              </a:rPr>
              <a:t>Checkpoint</a:t>
            </a:r>
            <a:endParaRPr lang="zh-CN" altLang="en-US" sz="1400" dirty="0">
              <a:cs typeface="+mn-ea"/>
              <a:sym typeface="+mn-lt"/>
            </a:endParaRPr>
          </a:p>
        </p:txBody>
      </p:sp>
      <p:sp>
        <p:nvSpPr>
          <p:cNvPr id="12" name="文本框 11"/>
          <p:cNvSpPr txBox="1"/>
          <p:nvPr/>
        </p:nvSpPr>
        <p:spPr>
          <a:xfrm>
            <a:off x="5968830" y="1503079"/>
            <a:ext cx="997867" cy="307777"/>
          </a:xfrm>
          <a:prstGeom prst="rect">
            <a:avLst/>
          </a:prstGeom>
          <a:noFill/>
        </p:spPr>
        <p:txBody>
          <a:bodyPr wrap="square" rtlCol="0">
            <a:spAutoFit/>
          </a:bodyPr>
          <a:lstStyle/>
          <a:p>
            <a:r>
              <a:rPr lang="zh-CN" altLang="en-US" sz="1400" dirty="0">
                <a:solidFill>
                  <a:srgbClr val="FF0000"/>
                </a:solidFill>
                <a:cs typeface="+mn-ea"/>
                <a:sym typeface="+mn-lt"/>
              </a:rPr>
              <a:t>数据集</a:t>
            </a:r>
          </a:p>
        </p:txBody>
      </p:sp>
      <p:sp>
        <p:nvSpPr>
          <p:cNvPr id="13" name="文本框 12"/>
          <p:cNvSpPr txBox="1"/>
          <p:nvPr/>
        </p:nvSpPr>
        <p:spPr>
          <a:xfrm>
            <a:off x="8649429" y="1721904"/>
            <a:ext cx="940656" cy="307777"/>
          </a:xfrm>
          <a:prstGeom prst="rect">
            <a:avLst/>
          </a:prstGeom>
          <a:noFill/>
        </p:spPr>
        <p:txBody>
          <a:bodyPr wrap="square" rtlCol="0">
            <a:spAutoFit/>
          </a:bodyPr>
          <a:lstStyle/>
          <a:p>
            <a:r>
              <a:rPr lang="zh-CN" altLang="en-US" sz="1400" dirty="0">
                <a:solidFill>
                  <a:srgbClr val="FF0000"/>
                </a:solidFill>
                <a:cs typeface="+mn-ea"/>
                <a:sym typeface="+mn-lt"/>
              </a:rPr>
              <a:t>神经网络</a:t>
            </a:r>
          </a:p>
        </p:txBody>
      </p:sp>
      <p:cxnSp>
        <p:nvCxnSpPr>
          <p:cNvPr id="14" name="直接箭头连接符 13"/>
          <p:cNvCxnSpPr>
            <a:stCxn id="28" idx="2"/>
            <a:endCxn id="8" idx="0"/>
          </p:cNvCxnSpPr>
          <p:nvPr/>
        </p:nvCxnSpPr>
        <p:spPr bwMode="auto">
          <a:xfrm>
            <a:off x="6434495" y="3214990"/>
            <a:ext cx="1184907" cy="3212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箭头连接符 14"/>
          <p:cNvCxnSpPr>
            <a:endCxn id="8" idx="0"/>
          </p:cNvCxnSpPr>
          <p:nvPr/>
        </p:nvCxnSpPr>
        <p:spPr bwMode="auto">
          <a:xfrm flipH="1">
            <a:off x="7619402" y="3195313"/>
            <a:ext cx="1276488" cy="34096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箭头连接符 16"/>
          <p:cNvCxnSpPr>
            <a:stCxn id="8" idx="2"/>
            <a:endCxn id="9" idx="0"/>
          </p:cNvCxnSpPr>
          <p:nvPr/>
        </p:nvCxnSpPr>
        <p:spPr bwMode="auto">
          <a:xfrm flipH="1">
            <a:off x="7601749" y="3897222"/>
            <a:ext cx="17653" cy="42162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10" idx="0"/>
            <a:endCxn id="9" idx="2"/>
          </p:cNvCxnSpPr>
          <p:nvPr/>
        </p:nvCxnSpPr>
        <p:spPr bwMode="auto">
          <a:xfrm flipH="1" flipV="1">
            <a:off x="7601749" y="5104278"/>
            <a:ext cx="16454" cy="52955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032936" y="3984712"/>
            <a:ext cx="722538" cy="307777"/>
          </a:xfrm>
          <a:prstGeom prst="rect">
            <a:avLst/>
          </a:prstGeom>
          <a:noFill/>
        </p:spPr>
        <p:txBody>
          <a:bodyPr wrap="square" rtlCol="0">
            <a:spAutoFit/>
          </a:bodyPr>
          <a:lstStyle/>
          <a:p>
            <a:r>
              <a:rPr lang="zh-CN" altLang="en-US" sz="1400" dirty="0">
                <a:solidFill>
                  <a:srgbClr val="FF0000"/>
                </a:solidFill>
                <a:cs typeface="+mn-ea"/>
                <a:sym typeface="+mn-lt"/>
              </a:rPr>
              <a:t>训练</a:t>
            </a:r>
          </a:p>
        </p:txBody>
      </p:sp>
      <p:sp>
        <p:nvSpPr>
          <p:cNvPr id="20" name="文本框 19"/>
          <p:cNvSpPr txBox="1"/>
          <p:nvPr/>
        </p:nvSpPr>
        <p:spPr>
          <a:xfrm>
            <a:off x="6726310" y="5223382"/>
            <a:ext cx="1288024" cy="307777"/>
          </a:xfrm>
          <a:prstGeom prst="rect">
            <a:avLst/>
          </a:prstGeom>
          <a:noFill/>
        </p:spPr>
        <p:txBody>
          <a:bodyPr wrap="square" rtlCol="0">
            <a:spAutoFit/>
          </a:bodyPr>
          <a:lstStyle/>
          <a:p>
            <a:r>
              <a:rPr lang="zh-CN" altLang="en-US" sz="1400" dirty="0">
                <a:solidFill>
                  <a:srgbClr val="FF0000"/>
                </a:solidFill>
                <a:cs typeface="+mn-ea"/>
                <a:sym typeface="+mn-lt"/>
              </a:rPr>
              <a:t>预测</a:t>
            </a:r>
            <a:r>
              <a:rPr lang="en-US" altLang="zh-CN" sz="1400" dirty="0">
                <a:solidFill>
                  <a:srgbClr val="FF0000"/>
                </a:solidFill>
                <a:cs typeface="+mn-ea"/>
                <a:sym typeface="+mn-lt"/>
              </a:rPr>
              <a:t>/</a:t>
            </a:r>
            <a:r>
              <a:rPr lang="zh-CN" altLang="en-US" sz="1400" dirty="0">
                <a:solidFill>
                  <a:srgbClr val="FF0000"/>
                </a:solidFill>
                <a:cs typeface="+mn-ea"/>
                <a:sym typeface="+mn-lt"/>
              </a:rPr>
              <a:t>评估</a:t>
            </a:r>
          </a:p>
        </p:txBody>
      </p:sp>
      <p:cxnSp>
        <p:nvCxnSpPr>
          <p:cNvPr id="21" name="肘形连接符 20"/>
          <p:cNvCxnSpPr>
            <a:stCxn id="8" idx="1"/>
            <a:endCxn id="11" idx="0"/>
          </p:cNvCxnSpPr>
          <p:nvPr/>
        </p:nvCxnSpPr>
        <p:spPr bwMode="auto">
          <a:xfrm rot="10800000" flipV="1">
            <a:off x="5594595" y="3716752"/>
            <a:ext cx="1457931" cy="1917080"/>
          </a:xfrm>
          <a:prstGeom prst="bentConnector2">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0" idx="1"/>
          </p:cNvCxnSpPr>
          <p:nvPr/>
        </p:nvCxnSpPr>
        <p:spPr bwMode="auto">
          <a:xfrm>
            <a:off x="6194613" y="5814720"/>
            <a:ext cx="85671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6162003" y="5832350"/>
            <a:ext cx="996013" cy="307777"/>
          </a:xfrm>
          <a:prstGeom prst="rect">
            <a:avLst/>
          </a:prstGeom>
          <a:noFill/>
        </p:spPr>
        <p:txBody>
          <a:bodyPr wrap="square" rtlCol="0">
            <a:spAutoFit/>
          </a:bodyPr>
          <a:lstStyle/>
          <a:p>
            <a:r>
              <a:rPr lang="zh-CN" altLang="en-US" sz="1400" dirty="0">
                <a:solidFill>
                  <a:srgbClr val="FF0000"/>
                </a:solidFill>
                <a:cs typeface="+mn-ea"/>
                <a:sym typeface="+mn-lt"/>
              </a:rPr>
              <a:t>加载模型</a:t>
            </a:r>
          </a:p>
        </p:txBody>
      </p:sp>
      <p:cxnSp>
        <p:nvCxnSpPr>
          <p:cNvPr id="24" name="直接箭头连接符 23"/>
          <p:cNvCxnSpPr>
            <a:stCxn id="10" idx="3"/>
            <a:endCxn id="26" idx="1"/>
          </p:cNvCxnSpPr>
          <p:nvPr/>
        </p:nvCxnSpPr>
        <p:spPr bwMode="auto">
          <a:xfrm flipV="1">
            <a:off x="8185080" y="5514728"/>
            <a:ext cx="783928" cy="2999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5"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869" y="1820652"/>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gitee.com/mindspore/course/raw/master/checkpoint/images/predic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008" y="4826122"/>
            <a:ext cx="1810678" cy="13772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135" y="1904004"/>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850" y="2007569"/>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6"/>
          <a:stretch>
            <a:fillRect/>
          </a:stretch>
        </p:blipFill>
        <p:spPr>
          <a:xfrm>
            <a:off x="8014334" y="2000836"/>
            <a:ext cx="2227537" cy="1053508"/>
          </a:xfrm>
          <a:prstGeom prst="rect">
            <a:avLst/>
          </a:prstGeom>
        </p:spPr>
      </p:pic>
    </p:spTree>
    <p:extLst>
      <p:ext uri="{BB962C8B-B14F-4D97-AF65-F5344CB8AC3E}">
        <p14:creationId xmlns:p14="http://schemas.microsoft.com/office/powerpoint/2010/main" val="22489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代码示例（</a:t>
            </a:r>
            <a:r>
              <a:rPr lang="en-US" altLang="zh-CN" dirty="0"/>
              <a:t>1</a:t>
            </a:r>
            <a:r>
              <a:rPr lang="zh-CN" altLang="en-US" dirty="0"/>
              <a:t>）</a:t>
            </a:r>
          </a:p>
        </p:txBody>
      </p:sp>
      <p:sp>
        <p:nvSpPr>
          <p:cNvPr id="3" name="文本占位符 2"/>
          <p:cNvSpPr>
            <a:spLocks noGrp="1"/>
          </p:cNvSpPr>
          <p:nvPr>
            <p:ph type="body" sz="quarter" idx="10"/>
          </p:nvPr>
        </p:nvSpPr>
        <p:spPr>
          <a:xfrm>
            <a:off x="455612" y="1047750"/>
            <a:ext cx="11293475" cy="5153025"/>
          </a:xfrm>
        </p:spPr>
        <p:txBody>
          <a:bodyPr/>
          <a:lstStyle/>
          <a:p>
            <a:endParaRPr lang="zh-CN" altLang="en-US" dirty="0"/>
          </a:p>
        </p:txBody>
      </p:sp>
      <p:sp>
        <p:nvSpPr>
          <p:cNvPr id="6" name="Rectangle 1"/>
          <p:cNvSpPr>
            <a:spLocks noChangeArrowheads="1"/>
          </p:cNvSpPr>
          <p:nvPr/>
        </p:nvSpPr>
        <p:spPr bwMode="auto">
          <a:xfrm>
            <a:off x="526056" y="1233154"/>
            <a:ext cx="5890267" cy="489364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200" dirty="0">
                <a:solidFill>
                  <a:srgbClr val="0033B3"/>
                </a:solidFill>
                <a:cs typeface="+mn-ea"/>
                <a:sym typeface="+mn-lt"/>
              </a:rPr>
              <a:t>import </a:t>
            </a:r>
            <a:r>
              <a:rPr lang="zh-CN" altLang="zh-CN" sz="1200" dirty="0">
                <a:solidFill>
                  <a:srgbClr val="080808"/>
                </a:solidFill>
                <a:cs typeface="+mn-ea"/>
                <a:sym typeface="+mn-lt"/>
              </a:rPr>
              <a:t>os</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 </a:t>
            </a:r>
            <a:r>
              <a:rPr lang="zh-CN" altLang="zh-CN" sz="1200" dirty="0">
                <a:solidFill>
                  <a:srgbClr val="0033B3"/>
                </a:solidFill>
                <a:cs typeface="+mn-ea"/>
                <a:sym typeface="+mn-lt"/>
              </a:rPr>
              <a:t>as </a:t>
            </a:r>
            <a:r>
              <a:rPr lang="zh-CN" altLang="zh-CN" sz="1200" dirty="0">
                <a:solidFill>
                  <a:srgbClr val="080808"/>
                </a:solidFill>
                <a:cs typeface="+mn-ea"/>
                <a:sym typeface="+mn-lt"/>
              </a:rPr>
              <a:t>ms</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mindspore.context </a:t>
            </a:r>
            <a:r>
              <a:rPr lang="zh-CN" altLang="zh-CN" sz="1200" dirty="0">
                <a:solidFill>
                  <a:srgbClr val="0033B3"/>
                </a:solidFill>
                <a:cs typeface="+mn-ea"/>
                <a:sym typeface="+mn-lt"/>
              </a:rPr>
              <a:t>as </a:t>
            </a:r>
            <a:r>
              <a:rPr lang="zh-CN" altLang="zh-CN" sz="1200" dirty="0">
                <a:solidFill>
                  <a:srgbClr val="080808"/>
                </a:solidFill>
                <a:cs typeface="+mn-ea"/>
                <a:sym typeface="+mn-lt"/>
              </a:rPr>
              <a:t>context</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mindspore.dataset.transforms.c_transforms </a:t>
            </a:r>
            <a:r>
              <a:rPr lang="zh-CN" altLang="zh-CN" sz="1200" dirty="0">
                <a:solidFill>
                  <a:srgbClr val="0033B3"/>
                </a:solidFill>
                <a:cs typeface="+mn-ea"/>
                <a:sym typeface="+mn-lt"/>
              </a:rPr>
              <a:t>as </a:t>
            </a:r>
            <a:r>
              <a:rPr lang="zh-CN" altLang="zh-CN" sz="1200" dirty="0">
                <a:solidFill>
                  <a:srgbClr val="080808"/>
                </a:solidFill>
                <a:cs typeface="+mn-ea"/>
                <a:sym typeface="+mn-lt"/>
              </a:rPr>
              <a:t>C</a:t>
            </a:r>
            <a:br>
              <a:rPr lang="zh-CN" altLang="zh-CN" sz="1200" dirty="0">
                <a:solidFill>
                  <a:srgbClr val="080808"/>
                </a:solidFill>
                <a:cs typeface="+mn-ea"/>
                <a:sym typeface="+mn-lt"/>
              </a:rPr>
            </a:br>
            <a:r>
              <a:rPr lang="en-US" altLang="zh-CN" sz="1200" dirty="0">
                <a:solidFill>
                  <a:srgbClr val="0033B3"/>
                </a:solidFill>
                <a:cs typeface="+mn-ea"/>
                <a:sym typeface="+mn-lt"/>
              </a:rPr>
              <a:t>import </a:t>
            </a:r>
            <a:r>
              <a:rPr lang="en-US" altLang="zh-CN" sz="1200" dirty="0" err="1">
                <a:solidFill>
                  <a:srgbClr val="1D1D1A"/>
                </a:solidFill>
                <a:cs typeface="+mn-ea"/>
                <a:sym typeface="+mn-lt"/>
              </a:rPr>
              <a:t>mindspore.dataset.vision.c_transforms</a:t>
            </a:r>
            <a:r>
              <a:rPr lang="en-US" altLang="zh-CN" sz="1200" dirty="0">
                <a:solidFill>
                  <a:srgbClr val="0033B3"/>
                </a:solidFill>
                <a:cs typeface="+mn-ea"/>
                <a:sym typeface="+mn-lt"/>
              </a:rPr>
              <a:t> as </a:t>
            </a:r>
            <a:r>
              <a:rPr lang="en-US" altLang="zh-CN" sz="1200" dirty="0">
                <a:solidFill>
                  <a:srgbClr val="1D1D1A"/>
                </a:solidFill>
                <a:cs typeface="+mn-ea"/>
                <a:sym typeface="+mn-lt"/>
              </a:rPr>
              <a:t>CV</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 </a:t>
            </a:r>
            <a:r>
              <a:rPr lang="zh-CN" altLang="zh-CN" sz="1200" dirty="0">
                <a:solidFill>
                  <a:srgbClr val="0033B3"/>
                </a:solidFill>
                <a:cs typeface="+mn-ea"/>
                <a:sym typeface="+mn-lt"/>
              </a:rPr>
              <a:t>import </a:t>
            </a:r>
            <a:r>
              <a:rPr lang="zh-CN" altLang="zh-CN" sz="1200" dirty="0">
                <a:solidFill>
                  <a:srgbClr val="080808"/>
                </a:solidFill>
                <a:cs typeface="+mn-ea"/>
                <a:sym typeface="+mn-lt"/>
              </a:rPr>
              <a:t>nn</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 </a:t>
            </a:r>
            <a:r>
              <a:rPr lang="zh-CN" altLang="zh-CN" sz="1200" dirty="0">
                <a:solidFill>
                  <a:srgbClr val="0033B3"/>
                </a:solidFill>
                <a:cs typeface="+mn-ea"/>
                <a:sym typeface="+mn-lt"/>
              </a:rPr>
              <a:t>import </a:t>
            </a:r>
            <a:r>
              <a:rPr lang="zh-CN" altLang="zh-CN" sz="1200" dirty="0">
                <a:solidFill>
                  <a:srgbClr val="080808"/>
                </a:solidFill>
                <a:cs typeface="+mn-ea"/>
                <a:sym typeface="+mn-lt"/>
              </a:rPr>
              <a:t>Model</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mindspore.train.callback </a:t>
            </a:r>
            <a:r>
              <a:rPr lang="zh-CN" altLang="zh-CN" sz="1200" dirty="0">
                <a:solidFill>
                  <a:srgbClr val="0033B3"/>
                </a:solidFill>
                <a:cs typeface="+mn-ea"/>
                <a:sym typeface="+mn-lt"/>
              </a:rPr>
              <a:t>import </a:t>
            </a:r>
            <a:r>
              <a:rPr lang="zh-CN" altLang="zh-CN" sz="1200" dirty="0">
                <a:solidFill>
                  <a:srgbClr val="080808"/>
                </a:solidFill>
                <a:cs typeface="+mn-ea"/>
                <a:sym typeface="+mn-lt"/>
              </a:rPr>
              <a:t>LossMonitor</a:t>
            </a:r>
            <a:endParaRPr lang="en-US" altLang="zh-CN" sz="1200" dirty="0">
              <a:solidFill>
                <a:srgbClr val="080808"/>
              </a:solidFill>
              <a:cs typeface="+mn-ea"/>
              <a:sym typeface="+mn-lt"/>
            </a:endParaRPr>
          </a:p>
          <a:p>
            <a:pPr defTabSz="914400" eaLnBrk="0" fontAlgn="base" hangingPunct="0">
              <a:spcBef>
                <a:spcPct val="0"/>
              </a:spcBef>
              <a:spcAft>
                <a:spcPct val="0"/>
              </a:spcAft>
            </a:pPr>
            <a:br>
              <a:rPr lang="zh-CN" altLang="zh-CN" sz="1200" dirty="0">
                <a:solidFill>
                  <a:srgbClr val="080808"/>
                </a:solidFill>
                <a:cs typeface="+mn-ea"/>
                <a:sym typeface="+mn-lt"/>
              </a:rPr>
            </a:br>
            <a:r>
              <a:rPr lang="zh-CN" altLang="zh-CN" sz="1200" dirty="0">
                <a:solidFill>
                  <a:srgbClr val="080808"/>
                </a:solidFill>
                <a:cs typeface="+mn-ea"/>
                <a:sym typeface="+mn-lt"/>
              </a:rPr>
              <a:t>context.set_context(</a:t>
            </a:r>
            <a:r>
              <a:rPr lang="zh-CN" altLang="zh-CN" sz="1200" dirty="0">
                <a:solidFill>
                  <a:srgbClr val="660099"/>
                </a:solidFill>
                <a:cs typeface="+mn-ea"/>
                <a:sym typeface="+mn-lt"/>
              </a:rPr>
              <a:t>mode</a:t>
            </a:r>
            <a:r>
              <a:rPr lang="zh-CN" altLang="zh-CN" sz="1200" dirty="0">
                <a:solidFill>
                  <a:srgbClr val="080808"/>
                </a:solidFill>
                <a:cs typeface="+mn-ea"/>
                <a:sym typeface="+mn-lt"/>
              </a:rPr>
              <a:t>=context.GRAPH_MODE, </a:t>
            </a:r>
            <a:r>
              <a:rPr lang="zh-CN" altLang="zh-CN" sz="1200" dirty="0">
                <a:solidFill>
                  <a:srgbClr val="660099"/>
                </a:solidFill>
                <a:cs typeface="+mn-ea"/>
                <a:sym typeface="+mn-lt"/>
              </a:rPr>
              <a:t>device_target</a:t>
            </a:r>
            <a:r>
              <a:rPr lang="zh-CN" altLang="zh-CN" sz="1200" dirty="0">
                <a:solidFill>
                  <a:srgbClr val="080808"/>
                </a:solidFill>
                <a:cs typeface="+mn-ea"/>
                <a:sym typeface="+mn-lt"/>
              </a:rPr>
              <a:t>=</a:t>
            </a:r>
            <a:r>
              <a:rPr lang="zh-CN" altLang="zh-CN" sz="1200" b="1" dirty="0">
                <a:solidFill>
                  <a:srgbClr val="008080"/>
                </a:solidFill>
                <a:cs typeface="+mn-ea"/>
                <a:sym typeface="+mn-lt"/>
              </a:rPr>
              <a:t>'Ascend'</a:t>
            </a:r>
            <a:r>
              <a:rPr lang="zh-CN" altLang="zh-CN" sz="1200" dirty="0">
                <a:solidFill>
                  <a:srgbClr val="080808"/>
                </a:solidFill>
                <a:cs typeface="+mn-ea"/>
                <a:sym typeface="+mn-lt"/>
              </a:rPr>
              <a:t>)</a:t>
            </a:r>
            <a:br>
              <a:rPr lang="zh-CN" altLang="zh-CN" sz="1200" dirty="0">
                <a:solidFill>
                  <a:srgbClr val="080808"/>
                </a:solidFill>
                <a:cs typeface="+mn-ea"/>
                <a:sym typeface="+mn-lt"/>
              </a:rPr>
            </a:br>
            <a:endParaRPr lang="en-US" altLang="zh-CN" sz="1200" dirty="0">
              <a:solidFill>
                <a:srgbClr val="080808"/>
              </a:solidFill>
              <a:cs typeface="+mn-ea"/>
              <a:sym typeface="+mn-lt"/>
            </a:endParaRPr>
          </a:p>
          <a:p>
            <a:pPr defTabSz="914400" eaLnBrk="0" fontAlgn="base" hangingPunct="0">
              <a:spcBef>
                <a:spcPct val="0"/>
              </a:spcBef>
              <a:spcAft>
                <a:spcPct val="0"/>
              </a:spcAft>
            </a:pPr>
            <a:r>
              <a:rPr lang="zh-CN" altLang="zh-CN" sz="1200" dirty="0">
                <a:solidFill>
                  <a:srgbClr val="0033B3"/>
                </a:solidFill>
                <a:cs typeface="+mn-ea"/>
                <a:sym typeface="+mn-lt"/>
              </a:rPr>
              <a:t>def </a:t>
            </a:r>
            <a:r>
              <a:rPr lang="zh-CN" altLang="zh-CN" sz="1200" dirty="0">
                <a:solidFill>
                  <a:srgbClr val="000000"/>
                </a:solidFill>
                <a:cs typeface="+mn-ea"/>
                <a:sym typeface="+mn-lt"/>
              </a:rPr>
              <a:t>create_dataset</a:t>
            </a:r>
            <a:r>
              <a:rPr lang="zh-CN" altLang="zh-CN" sz="1200" dirty="0">
                <a:solidFill>
                  <a:srgbClr val="080808"/>
                </a:solidFill>
                <a:cs typeface="+mn-ea"/>
                <a:sym typeface="+mn-lt"/>
              </a:rPr>
              <a:t>(data_dir, training=</a:t>
            </a:r>
            <a:r>
              <a:rPr lang="zh-CN" altLang="zh-CN" sz="1200" dirty="0">
                <a:solidFill>
                  <a:srgbClr val="0033B3"/>
                </a:solidFill>
                <a:cs typeface="+mn-ea"/>
                <a:sym typeface="+mn-lt"/>
              </a:rPr>
              <a:t>True</a:t>
            </a:r>
            <a:r>
              <a:rPr lang="zh-CN" altLang="zh-CN" sz="1200" dirty="0">
                <a:solidFill>
                  <a:srgbClr val="080808"/>
                </a:solidFill>
                <a:cs typeface="+mn-ea"/>
                <a:sym typeface="+mn-lt"/>
              </a:rPr>
              <a:t>, batch_size=</a:t>
            </a:r>
            <a:r>
              <a:rPr lang="zh-CN" altLang="zh-CN" sz="1200" dirty="0">
                <a:solidFill>
                  <a:srgbClr val="1750EB"/>
                </a:solidFill>
                <a:cs typeface="+mn-ea"/>
                <a:sym typeface="+mn-lt"/>
              </a:rPr>
              <a:t>32</a:t>
            </a:r>
            <a:r>
              <a:rPr lang="zh-CN" altLang="zh-CN" sz="1200" dirty="0">
                <a:solidFill>
                  <a:srgbClr val="080808"/>
                </a:solidFill>
                <a:cs typeface="+mn-ea"/>
                <a:sym typeface="+mn-lt"/>
              </a:rPr>
              <a:t>, resize=(</a:t>
            </a:r>
            <a:r>
              <a:rPr lang="zh-CN" altLang="zh-CN" sz="1200" dirty="0">
                <a:solidFill>
                  <a:srgbClr val="1750EB"/>
                </a:solidFill>
                <a:cs typeface="+mn-ea"/>
                <a:sym typeface="+mn-lt"/>
              </a:rPr>
              <a:t>32</a:t>
            </a:r>
            <a:r>
              <a:rPr lang="zh-CN" altLang="zh-CN" sz="1200" dirty="0">
                <a:solidFill>
                  <a:srgbClr val="080808"/>
                </a:solidFill>
                <a:cs typeface="+mn-ea"/>
                <a:sym typeface="+mn-lt"/>
              </a:rPr>
              <a:t>, </a:t>
            </a:r>
            <a:r>
              <a:rPr lang="zh-CN" altLang="zh-CN" sz="1200" dirty="0">
                <a:solidFill>
                  <a:srgbClr val="1750EB"/>
                </a:solidFill>
                <a:cs typeface="+mn-ea"/>
                <a:sym typeface="+mn-lt"/>
              </a:rPr>
              <a:t>32</a:t>
            </a:r>
            <a:r>
              <a:rPr lang="zh-CN" altLang="zh-CN" sz="1200" dirty="0">
                <a:solidFill>
                  <a:srgbClr val="080808"/>
                </a:solidFill>
                <a:cs typeface="+mn-ea"/>
                <a:sym typeface="+mn-lt"/>
              </a:rPr>
              <a:t>),</a:t>
            </a:r>
            <a:r>
              <a:rPr lang="en-US" altLang="zh-CN" sz="1200" dirty="0">
                <a:solidFill>
                  <a:srgbClr val="080808"/>
                </a:solidFill>
                <a:cs typeface="+mn-ea"/>
                <a:sym typeface="+mn-lt"/>
              </a:rPr>
              <a:t> </a:t>
            </a:r>
            <a:r>
              <a:rPr lang="zh-CN" altLang="zh-CN" sz="1200" dirty="0">
                <a:solidFill>
                  <a:srgbClr val="080808"/>
                </a:solidFill>
                <a:cs typeface="+mn-ea"/>
                <a:sym typeface="+mn-lt"/>
              </a:rPr>
              <a:t>rescale=</a:t>
            </a:r>
            <a:r>
              <a:rPr lang="zh-CN" altLang="zh-CN" sz="1200" dirty="0">
                <a:solidFill>
                  <a:srgbClr val="1750EB"/>
                </a:solidFill>
                <a:cs typeface="+mn-ea"/>
                <a:sym typeface="+mn-lt"/>
              </a:rPr>
              <a:t>1</a:t>
            </a:r>
            <a:r>
              <a:rPr lang="zh-CN" altLang="zh-CN" sz="1200" dirty="0">
                <a:solidFill>
                  <a:srgbClr val="080808"/>
                </a:solidFill>
                <a:cs typeface="+mn-ea"/>
                <a:sym typeface="+mn-lt"/>
              </a:rPr>
              <a:t>/(</a:t>
            </a:r>
            <a:r>
              <a:rPr lang="zh-CN" altLang="zh-CN" sz="1200" dirty="0">
                <a:solidFill>
                  <a:srgbClr val="1750EB"/>
                </a:solidFill>
                <a:cs typeface="+mn-ea"/>
                <a:sym typeface="+mn-lt"/>
              </a:rPr>
              <a:t>255</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shift=-</a:t>
            </a:r>
            <a:r>
              <a:rPr lang="zh-CN" altLang="zh-CN" sz="1200" dirty="0">
                <a:solidFill>
                  <a:srgbClr val="1750EB"/>
                </a:solidFill>
                <a:cs typeface="+mn-ea"/>
                <a:sym typeface="+mn-lt"/>
              </a:rPr>
              <a:t>0.1307</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buffer_size=</a:t>
            </a:r>
            <a:r>
              <a:rPr lang="zh-CN" altLang="zh-CN" sz="1200" dirty="0">
                <a:solidFill>
                  <a:srgbClr val="1750EB"/>
                </a:solidFill>
                <a:cs typeface="+mn-ea"/>
                <a:sym typeface="+mn-lt"/>
              </a:rPr>
              <a:t>64</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data_train = os.path.join(data_dir, </a:t>
            </a:r>
            <a:r>
              <a:rPr lang="zh-CN" altLang="zh-CN" sz="1200" b="1" dirty="0">
                <a:solidFill>
                  <a:srgbClr val="008080"/>
                </a:solidFill>
                <a:cs typeface="+mn-ea"/>
                <a:sym typeface="+mn-lt"/>
              </a:rPr>
              <a:t>'train'</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data_test = os.path.join(data_dir, </a:t>
            </a:r>
            <a:r>
              <a:rPr lang="zh-CN" altLang="zh-CN" sz="1200" b="1" dirty="0">
                <a:solidFill>
                  <a:srgbClr val="008080"/>
                </a:solidFill>
                <a:cs typeface="+mn-ea"/>
                <a:sym typeface="+mn-lt"/>
              </a:rPr>
              <a:t>'test'</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ds = ms.dataset.MnistDataset(data_train </a:t>
            </a:r>
            <a:r>
              <a:rPr lang="zh-CN" altLang="zh-CN" sz="1200" dirty="0">
                <a:solidFill>
                  <a:srgbClr val="0033B3"/>
                </a:solidFill>
                <a:cs typeface="+mn-ea"/>
                <a:sym typeface="+mn-lt"/>
              </a:rPr>
              <a:t>if </a:t>
            </a:r>
            <a:r>
              <a:rPr lang="zh-CN" altLang="zh-CN" sz="1200" dirty="0">
                <a:solidFill>
                  <a:srgbClr val="080808"/>
                </a:solidFill>
                <a:cs typeface="+mn-ea"/>
                <a:sym typeface="+mn-lt"/>
              </a:rPr>
              <a:t>training </a:t>
            </a:r>
            <a:r>
              <a:rPr lang="zh-CN" altLang="zh-CN" sz="1200" dirty="0">
                <a:solidFill>
                  <a:srgbClr val="0033B3"/>
                </a:solidFill>
                <a:cs typeface="+mn-ea"/>
                <a:sym typeface="+mn-lt"/>
              </a:rPr>
              <a:t>else </a:t>
            </a:r>
            <a:r>
              <a:rPr lang="zh-CN" altLang="zh-CN" sz="1200" dirty="0">
                <a:solidFill>
                  <a:srgbClr val="080808"/>
                </a:solidFill>
                <a:cs typeface="+mn-ea"/>
                <a:sym typeface="+mn-lt"/>
              </a:rPr>
              <a:t>data_test)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"image"</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=[CV.Resize(resize), CV.Rescale(rescale, shift), CV.HWC2CHW()])</a:t>
            </a: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"label"</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=C.TypeCast(ms.int32))</a:t>
            </a:r>
            <a:br>
              <a:rPr lang="zh-CN" altLang="zh-CN" sz="1200" dirty="0">
                <a:solidFill>
                  <a:srgbClr val="080808"/>
                </a:solidFill>
                <a:cs typeface="+mn-ea"/>
                <a:sym typeface="+mn-lt"/>
              </a:rPr>
            </a:br>
            <a:r>
              <a:rPr lang="zh-CN" altLang="zh-CN" sz="1200" dirty="0">
                <a:solidFill>
                  <a:srgbClr val="080808"/>
                </a:solidFill>
                <a:cs typeface="+mn-ea"/>
                <a:sym typeface="+mn-lt"/>
              </a:rPr>
              <a:t>    ds = ds.shuffle(</a:t>
            </a:r>
            <a:r>
              <a:rPr lang="zh-CN" altLang="zh-CN" sz="1200" dirty="0">
                <a:solidFill>
                  <a:srgbClr val="660099"/>
                </a:solidFill>
                <a:cs typeface="+mn-ea"/>
                <a:sym typeface="+mn-lt"/>
              </a:rPr>
              <a:t>buffer_size</a:t>
            </a:r>
            <a:r>
              <a:rPr lang="zh-CN" altLang="zh-CN" sz="1200" dirty="0">
                <a:solidFill>
                  <a:srgbClr val="080808"/>
                </a:solidFill>
                <a:cs typeface="+mn-ea"/>
                <a:sym typeface="+mn-lt"/>
              </a:rPr>
              <a:t>=buffer_size).batch(batch_size, </a:t>
            </a:r>
            <a:r>
              <a:rPr lang="zh-CN" altLang="zh-CN" sz="1200" dirty="0">
                <a:solidFill>
                  <a:srgbClr val="660099"/>
                </a:solidFill>
                <a:cs typeface="+mn-ea"/>
                <a:sym typeface="+mn-lt"/>
              </a:rPr>
              <a:t>drop_remainder</a:t>
            </a:r>
            <a:r>
              <a:rPr lang="zh-CN" altLang="zh-CN" sz="1200" dirty="0">
                <a:solidFill>
                  <a:srgbClr val="080808"/>
                </a:solidFill>
                <a:cs typeface="+mn-ea"/>
                <a:sym typeface="+mn-lt"/>
              </a:rPr>
              <a:t>=</a:t>
            </a:r>
            <a:r>
              <a:rPr lang="zh-CN" altLang="zh-CN" sz="1200" dirty="0">
                <a:solidFill>
                  <a:srgbClr val="0033B3"/>
                </a:solidFill>
                <a:cs typeface="+mn-ea"/>
                <a:sym typeface="+mn-lt"/>
              </a:rPr>
              <a:t>True</a:t>
            </a:r>
            <a:r>
              <a:rPr lang="zh-CN" altLang="zh-CN" sz="1200" dirty="0">
                <a:solidFill>
                  <a:srgbClr val="080808"/>
                </a:solidFill>
                <a:cs typeface="+mn-ea"/>
                <a:sym typeface="+mn-lt"/>
              </a:rPr>
              <a: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a:t>
            </a:r>
            <a:r>
              <a:rPr lang="zh-CN" altLang="zh-CN" sz="1200" dirty="0">
                <a:solidFill>
                  <a:srgbClr val="0033B3"/>
                </a:solidFill>
                <a:cs typeface="+mn-ea"/>
                <a:sym typeface="+mn-lt"/>
              </a:rPr>
              <a:t>return </a:t>
            </a:r>
            <a:r>
              <a:rPr lang="zh-CN" altLang="zh-CN" sz="1200" dirty="0">
                <a:solidFill>
                  <a:srgbClr val="080808"/>
                </a:solidFill>
                <a:cs typeface="+mn-ea"/>
                <a:sym typeface="+mn-lt"/>
              </a:rPr>
              <a:t>ds</a:t>
            </a:r>
            <a:endParaRPr lang="zh-CN" altLang="zh-CN" sz="3200" dirty="0">
              <a:solidFill>
                <a:srgbClr val="1D1D1A"/>
              </a:solidFill>
              <a:cs typeface="+mn-ea"/>
              <a:sym typeface="+mn-lt"/>
            </a:endParaRPr>
          </a:p>
        </p:txBody>
      </p:sp>
      <p:sp>
        <p:nvSpPr>
          <p:cNvPr id="7" name="圆角矩形 6"/>
          <p:cNvSpPr/>
          <p:nvPr/>
        </p:nvSpPr>
        <p:spPr>
          <a:xfrm>
            <a:off x="534733" y="3608062"/>
            <a:ext cx="5881350" cy="2518739"/>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D1D1A"/>
              </a:solidFill>
              <a:cs typeface="+mn-ea"/>
              <a:sym typeface="+mn-lt"/>
            </a:endParaRPr>
          </a:p>
        </p:txBody>
      </p:sp>
      <p:sp>
        <p:nvSpPr>
          <p:cNvPr id="8" name="圆角矩形 7"/>
          <p:cNvSpPr/>
          <p:nvPr/>
        </p:nvSpPr>
        <p:spPr>
          <a:xfrm>
            <a:off x="534733" y="3224093"/>
            <a:ext cx="5881350" cy="307714"/>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D1D1A"/>
              </a:solidFill>
              <a:cs typeface="+mn-ea"/>
              <a:sym typeface="+mn-lt"/>
            </a:endParaRPr>
          </a:p>
        </p:txBody>
      </p:sp>
      <p:sp>
        <p:nvSpPr>
          <p:cNvPr id="10" name="矩形 9"/>
          <p:cNvSpPr/>
          <p:nvPr/>
        </p:nvSpPr>
        <p:spPr>
          <a:xfrm>
            <a:off x="6448475" y="1925530"/>
            <a:ext cx="4859290" cy="307777"/>
          </a:xfrm>
          <a:prstGeom prst="rect">
            <a:avLst/>
          </a:prstGeom>
        </p:spPr>
        <p:txBody>
          <a:bodyPr wrap="square">
            <a:spAutoFit/>
          </a:bodyPr>
          <a:lstStyle/>
          <a:p>
            <a:pPr marL="342900" indent="-342900">
              <a:buFont typeface="+mj-ea"/>
              <a:buAutoNum type="circleNumDbPlain"/>
            </a:pPr>
            <a:r>
              <a:rPr lang="zh-CN" altLang="en-US" sz="1400" dirty="0">
                <a:solidFill>
                  <a:srgbClr val="1D1D1A"/>
                </a:solidFill>
                <a:cs typeface="+mn-ea"/>
                <a:sym typeface="+mn-lt"/>
              </a:rPr>
              <a:t>导入标准库、第三方库和</a:t>
            </a:r>
            <a:r>
              <a:rPr lang="en-US" altLang="zh-CN" sz="1400" dirty="0" err="1">
                <a:solidFill>
                  <a:srgbClr val="1D1D1A"/>
                </a:solidFill>
                <a:cs typeface="+mn-ea"/>
                <a:sym typeface="+mn-lt"/>
              </a:rPr>
              <a:t>MindSpore</a:t>
            </a:r>
            <a:r>
              <a:rPr lang="zh-CN" altLang="en-US" sz="1400" dirty="0">
                <a:solidFill>
                  <a:srgbClr val="1D1D1A"/>
                </a:solidFill>
                <a:cs typeface="+mn-ea"/>
                <a:sym typeface="+mn-lt"/>
              </a:rPr>
              <a:t>模块。</a:t>
            </a:r>
          </a:p>
        </p:txBody>
      </p:sp>
      <p:sp>
        <p:nvSpPr>
          <p:cNvPr id="11" name="矩形 10"/>
          <p:cNvSpPr/>
          <p:nvPr/>
        </p:nvSpPr>
        <p:spPr>
          <a:xfrm>
            <a:off x="6448475" y="3293003"/>
            <a:ext cx="4859290" cy="307777"/>
          </a:xfrm>
          <a:prstGeom prst="rect">
            <a:avLst/>
          </a:prstGeom>
        </p:spPr>
        <p:txBody>
          <a:bodyPr wrap="square">
            <a:spAutoFit/>
          </a:bodyPr>
          <a:lstStyle/>
          <a:p>
            <a:pPr marL="342900" indent="-342900">
              <a:buFont typeface="+mj-ea"/>
              <a:buAutoNum type="circleNumDbPlain" startAt="2"/>
            </a:pPr>
            <a:r>
              <a:rPr lang="zh-CN" altLang="en-US" sz="1400" dirty="0">
                <a:solidFill>
                  <a:srgbClr val="1D1D1A"/>
                </a:solidFill>
                <a:cs typeface="+mn-ea"/>
                <a:sym typeface="+mn-lt"/>
              </a:rPr>
              <a:t>设置上下文：</a:t>
            </a:r>
            <a:r>
              <a:rPr lang="en-US" altLang="zh-CN" sz="1400" dirty="0">
                <a:solidFill>
                  <a:srgbClr val="1D1D1A"/>
                </a:solidFill>
                <a:cs typeface="+mn-ea"/>
                <a:sym typeface="+mn-lt"/>
              </a:rPr>
              <a:t>GRAPH</a:t>
            </a:r>
            <a:r>
              <a:rPr lang="zh-CN" altLang="en-US" sz="1400" dirty="0">
                <a:solidFill>
                  <a:srgbClr val="1D1D1A"/>
                </a:solidFill>
                <a:cs typeface="+mn-ea"/>
                <a:sym typeface="+mn-lt"/>
              </a:rPr>
              <a:t>模式、</a:t>
            </a:r>
            <a:r>
              <a:rPr lang="en-US" altLang="zh-CN" sz="1400" dirty="0">
                <a:solidFill>
                  <a:srgbClr val="1D1D1A"/>
                </a:solidFill>
                <a:cs typeface="+mn-ea"/>
                <a:sym typeface="+mn-lt"/>
              </a:rPr>
              <a:t>Ascend</a:t>
            </a:r>
            <a:r>
              <a:rPr lang="zh-CN" altLang="en-US" sz="1400" dirty="0">
                <a:solidFill>
                  <a:srgbClr val="1D1D1A"/>
                </a:solidFill>
                <a:cs typeface="+mn-ea"/>
                <a:sym typeface="+mn-lt"/>
              </a:rPr>
              <a:t>设备。</a:t>
            </a:r>
          </a:p>
        </p:txBody>
      </p:sp>
      <p:sp>
        <p:nvSpPr>
          <p:cNvPr id="12" name="矩形 11"/>
          <p:cNvSpPr/>
          <p:nvPr/>
        </p:nvSpPr>
        <p:spPr>
          <a:xfrm>
            <a:off x="6448475" y="4882989"/>
            <a:ext cx="4859290" cy="523220"/>
          </a:xfrm>
          <a:prstGeom prst="rect">
            <a:avLst/>
          </a:prstGeom>
        </p:spPr>
        <p:txBody>
          <a:bodyPr wrap="square">
            <a:spAutoFit/>
          </a:bodyPr>
          <a:lstStyle/>
          <a:p>
            <a:pPr marL="342900" indent="-342900">
              <a:buFont typeface="+mj-ea"/>
              <a:buAutoNum type="circleNumDbPlain" startAt="3"/>
            </a:pPr>
            <a:r>
              <a:rPr lang="zh-CN" altLang="en-US" sz="1400" dirty="0">
                <a:solidFill>
                  <a:srgbClr val="1D1D1A"/>
                </a:solidFill>
                <a:cs typeface="+mn-ea"/>
                <a:sym typeface="+mn-lt"/>
              </a:rPr>
              <a:t>数据处理：数据集加载、缩放、归一化、格式转换、洗牌、批标准化。</a:t>
            </a:r>
          </a:p>
        </p:txBody>
      </p:sp>
    </p:spTree>
    <p:extLst>
      <p:ext uri="{BB962C8B-B14F-4D97-AF65-F5344CB8AC3E}">
        <p14:creationId xmlns:p14="http://schemas.microsoft.com/office/powerpoint/2010/main" val="220315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defRPr/>
            </a:pPr>
            <a:r>
              <a:rPr lang="zh-CN" altLang="en-US" dirty="0">
                <a:solidFill>
                  <a:sysClr val="windowText" lastClr="000000"/>
                </a:solidFill>
              </a:rPr>
              <a:t>代码示例（</a:t>
            </a:r>
            <a:r>
              <a:rPr lang="en-US" altLang="zh-CN" dirty="0">
                <a:solidFill>
                  <a:sysClr val="windowText" lastClr="000000"/>
                </a:solidFill>
              </a:rPr>
              <a:t>2</a:t>
            </a:r>
            <a:r>
              <a:rPr lang="zh-CN" altLang="en-US" dirty="0">
                <a:solidFill>
                  <a:sysClr val="windowText" lastClr="000000"/>
                </a:solidFill>
              </a:rPr>
              <a:t>）</a:t>
            </a:r>
          </a:p>
        </p:txBody>
      </p:sp>
      <p:sp>
        <p:nvSpPr>
          <p:cNvPr id="7" name="Rectangle 1"/>
          <p:cNvSpPr>
            <a:spLocks noGrp="1" noChangeArrowheads="1"/>
          </p:cNvSpPr>
          <p:nvPr>
            <p:ph type="body" sz="quarter" idx="10"/>
          </p:nvPr>
        </p:nvSpPr>
        <p:spPr bwMode="auto">
          <a:xfrm>
            <a:off x="455613" y="1102964"/>
            <a:ext cx="5922038" cy="5078313"/>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80808"/>
              </a:solidFill>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latin typeface="+mn-lt"/>
                <a:cs typeface="+mn-ea"/>
                <a:sym typeface="+mn-lt"/>
              </a:rPr>
              <a:t>class </a:t>
            </a:r>
            <a:r>
              <a:rPr kumimoji="0" lang="zh-CN" altLang="zh-CN" sz="1200" b="0" i="0" u="none" strike="noStrike" cap="none" normalizeH="0" baseline="0" dirty="0">
                <a:ln>
                  <a:noFill/>
                </a:ln>
                <a:solidFill>
                  <a:srgbClr val="000000"/>
                </a:solidFill>
                <a:effectLst/>
                <a:latin typeface="+mn-lt"/>
                <a:cs typeface="+mn-ea"/>
                <a:sym typeface="+mn-lt"/>
              </a:rPr>
              <a:t>LeNet5</a:t>
            </a:r>
            <a:r>
              <a:rPr kumimoji="0" lang="zh-CN" altLang="zh-CN" sz="1200" b="0" i="0" u="none" strike="noStrike" cap="none" normalizeH="0" baseline="0" dirty="0">
                <a:ln>
                  <a:noFill/>
                </a:ln>
                <a:solidFill>
                  <a:srgbClr val="080808"/>
                </a:solidFill>
                <a:effectLst/>
                <a:latin typeface="+mn-lt"/>
                <a:cs typeface="+mn-ea"/>
                <a:sym typeface="+mn-lt"/>
              </a:rPr>
              <a:t>(nn.Cell):</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0080"/>
                </a:solidFill>
                <a:effectLst/>
                <a:latin typeface="+mn-lt"/>
                <a:cs typeface="+mn-ea"/>
                <a:sym typeface="+mn-lt"/>
              </a:rPr>
              <a:t>super</a:t>
            </a:r>
            <a:r>
              <a:rPr kumimoji="0" lang="zh-CN" altLang="zh-CN" sz="1200" b="0" i="0" u="none" strike="noStrike" cap="none" normalizeH="0" baseline="0" dirty="0">
                <a:ln>
                  <a:noFill/>
                </a:ln>
                <a:solidFill>
                  <a:srgbClr val="080808"/>
                </a:solidFill>
                <a:effectLst/>
                <a:latin typeface="+mn-lt"/>
                <a:cs typeface="+mn-ea"/>
                <a:sym typeface="+mn-lt"/>
              </a:rPr>
              <a:t>(LeNet5,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 = nn.Conv2d(</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 = nn.Conv2d(</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 = nn.ReLU()</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 = nn.MaxPool2d(</a:t>
            </a:r>
            <a:r>
              <a:rPr kumimoji="0" lang="zh-CN" altLang="zh-CN" sz="1200" b="0" i="0" u="none" strike="noStrike" cap="none" normalizeH="0" baseline="0" dirty="0">
                <a:ln>
                  <a:noFill/>
                </a:ln>
                <a:solidFill>
                  <a:srgbClr val="660099"/>
                </a:solidFill>
                <a:effectLst/>
                <a:latin typeface="+mn-lt"/>
                <a:cs typeface="+mn-ea"/>
                <a:sym typeface="+mn-lt"/>
              </a:rPr>
              <a:t>kernel_size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 = nn.Flatten()</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 = nn.Dense(</a:t>
            </a:r>
            <a:r>
              <a:rPr kumimoji="0" lang="zh-CN" altLang="zh-CN" sz="1200" b="0" i="0" u="none" strike="noStrike" cap="none" normalizeH="0" baseline="0" dirty="0">
                <a:ln>
                  <a:noFill/>
                </a:ln>
                <a:solidFill>
                  <a:srgbClr val="1750EB"/>
                </a:solidFill>
                <a:effectLst/>
                <a:latin typeface="+mn-lt"/>
                <a:cs typeface="+mn-ea"/>
                <a:sym typeface="+mn-lt"/>
              </a:rPr>
              <a:t>400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 = nn.Dense(</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 = nn.Dense(</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000000"/>
                </a:solidFill>
                <a:effectLst/>
                <a:latin typeface="+mn-lt"/>
                <a:cs typeface="+mn-ea"/>
                <a:sym typeface="+mn-lt"/>
              </a:rPr>
              <a:t>construct</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 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.fc3(x)</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return </a:t>
            </a:r>
            <a:r>
              <a:rPr kumimoji="0" lang="zh-CN" altLang="zh-CN" sz="1200" b="0" i="0" u="none" strike="noStrike" cap="none" normalizeH="0" baseline="0" dirty="0">
                <a:ln>
                  <a:noFill/>
                </a:ln>
                <a:solidFill>
                  <a:srgbClr val="080808"/>
                </a:solidFill>
                <a:effectLst/>
                <a:latin typeface="+mn-lt"/>
                <a:cs typeface="+mn-ea"/>
                <a:sym typeface="+mn-lt"/>
              </a:rPr>
              <a:t>x</a:t>
            </a:r>
            <a:endParaRPr lang="en-US" altLang="zh-CN" sz="1200" dirty="0">
              <a:latin typeface="+mn-l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p:txBody>
      </p:sp>
      <p:sp>
        <p:nvSpPr>
          <p:cNvPr id="6" name="圆角矩形 5"/>
          <p:cNvSpPr/>
          <p:nvPr/>
        </p:nvSpPr>
        <p:spPr>
          <a:xfrm>
            <a:off x="470073" y="1284790"/>
            <a:ext cx="5826555" cy="4745618"/>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 name="矩形 7"/>
          <p:cNvSpPr/>
          <p:nvPr/>
        </p:nvSpPr>
        <p:spPr>
          <a:xfrm>
            <a:off x="6392111" y="2344450"/>
            <a:ext cx="4859290" cy="307777"/>
          </a:xfrm>
          <a:prstGeom prst="rect">
            <a:avLst/>
          </a:prstGeom>
        </p:spPr>
        <p:txBody>
          <a:bodyPr wrap="square">
            <a:spAutoFit/>
          </a:bodyPr>
          <a:lstStyle/>
          <a:p>
            <a:pPr marL="342900" indent="-342900">
              <a:buFont typeface="+mj-ea"/>
              <a:buAutoNum type="circleNumDbPlain" startAt="4"/>
            </a:pPr>
            <a:r>
              <a:rPr lang="zh-CN" altLang="en-US" sz="1400" dirty="0">
                <a:cs typeface="+mn-ea"/>
                <a:sym typeface="+mn-lt"/>
              </a:rPr>
              <a:t>模型定义：算子初始化（参数设置），网络构建。</a:t>
            </a:r>
          </a:p>
        </p:txBody>
      </p:sp>
    </p:spTree>
    <p:extLst>
      <p:ext uri="{BB962C8B-B14F-4D97-AF65-F5344CB8AC3E}">
        <p14:creationId xmlns:p14="http://schemas.microsoft.com/office/powerpoint/2010/main" val="252675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solidFill>
                  <a:sysClr val="windowText" lastClr="000000"/>
                </a:solidFill>
              </a:rPr>
              <a:t>代码示例（</a:t>
            </a:r>
            <a:r>
              <a:rPr lang="en-US" altLang="zh-CN" sz="3600" dirty="0">
                <a:solidFill>
                  <a:sysClr val="windowText" lastClr="000000"/>
                </a:solidFill>
              </a:rPr>
              <a:t>3</a:t>
            </a:r>
            <a:r>
              <a:rPr lang="zh-CN" altLang="en-US" sz="3600" dirty="0">
                <a:solidFill>
                  <a:sysClr val="windowText" lastClr="000000"/>
                </a:solidFill>
              </a:rPr>
              <a:t>）</a:t>
            </a:r>
            <a:br>
              <a:rPr lang="zh-CN" altLang="en-US" dirty="0">
                <a:solidFill>
                  <a:sysClr val="windowText" lastClr="000000"/>
                </a:solidFill>
              </a:rPr>
            </a:br>
            <a:endParaRPr lang="zh-CN" altLang="en-US" dirty="0"/>
          </a:p>
        </p:txBody>
      </p:sp>
      <p:sp>
        <p:nvSpPr>
          <p:cNvPr id="6" name="Rectangle 1"/>
          <p:cNvSpPr>
            <a:spLocks noChangeArrowheads="1"/>
          </p:cNvSpPr>
          <p:nvPr/>
        </p:nvSpPr>
        <p:spPr bwMode="auto">
          <a:xfrm>
            <a:off x="726947" y="1816039"/>
            <a:ext cx="5886528" cy="3416320"/>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train</a:t>
            </a:r>
            <a:r>
              <a:rPr kumimoji="0" lang="zh-CN" altLang="zh-CN" sz="1200" b="0" i="0" u="none" strike="noStrike" cap="none" normalizeH="0" baseline="0" dirty="0">
                <a:ln>
                  <a:noFill/>
                </a:ln>
                <a:solidFill>
                  <a:srgbClr val="080808"/>
                </a:solidFill>
                <a:effectLst/>
                <a:cs typeface="+mn-ea"/>
                <a:sym typeface="+mn-lt"/>
              </a:rPr>
              <a:t>(data_dir, lr=</a:t>
            </a:r>
            <a:r>
              <a:rPr kumimoji="0" lang="zh-CN" altLang="zh-CN" sz="1200" b="0" i="0" u="none" strike="noStrike" cap="none" normalizeH="0" baseline="0" dirty="0">
                <a:ln>
                  <a:noFill/>
                </a:ln>
                <a:solidFill>
                  <a:srgbClr val="1750EB"/>
                </a:solidFill>
                <a:effectLst/>
                <a:cs typeface="+mn-ea"/>
                <a:sym typeface="+mn-lt"/>
              </a:rPr>
              <a:t>0.01</a:t>
            </a:r>
            <a:r>
              <a:rPr kumimoji="0" lang="zh-CN" altLang="zh-CN" sz="1200" b="0" i="0" u="none" strike="noStrike" cap="none" normalizeH="0" baseline="0" dirty="0">
                <a:ln>
                  <a:noFill/>
                </a:ln>
                <a:solidFill>
                  <a:srgbClr val="080808"/>
                </a:solidFill>
                <a:effectLst/>
                <a:cs typeface="+mn-ea"/>
                <a:sym typeface="+mn-lt"/>
              </a:rPr>
              <a:t>, momentum=</a:t>
            </a:r>
            <a:r>
              <a:rPr kumimoji="0" lang="zh-CN" altLang="zh-CN" sz="1200" b="0" i="0" u="none" strike="noStrike" cap="none" normalizeH="0" baseline="0" dirty="0">
                <a:ln>
                  <a:noFill/>
                </a:ln>
                <a:solidFill>
                  <a:srgbClr val="1750EB"/>
                </a:solidFill>
                <a:effectLst/>
                <a:cs typeface="+mn-ea"/>
                <a:sym typeface="+mn-lt"/>
              </a:rPr>
              <a:t>0.9</a:t>
            </a:r>
            <a:r>
              <a:rPr kumimoji="0" lang="zh-CN" altLang="zh-CN" sz="1200" b="0" i="0" u="none" strike="noStrike" cap="none" normalizeH="0" baseline="0" dirty="0">
                <a:ln>
                  <a:noFill/>
                </a:ln>
                <a:solidFill>
                  <a:srgbClr val="080808"/>
                </a:solidFill>
                <a:effectLst/>
                <a:cs typeface="+mn-ea"/>
                <a:sym typeface="+mn-lt"/>
              </a:rPr>
              <a:t>, num_epochs=</a:t>
            </a:r>
            <a:r>
              <a:rPr kumimoji="0" lang="zh-CN" altLang="zh-CN" sz="1200" b="0" i="0" u="none" strike="noStrike" cap="none" normalizeH="0" baseline="0" dirty="0">
                <a:ln>
                  <a:noFill/>
                </a:ln>
                <a:solidFill>
                  <a:srgbClr val="1750EB"/>
                </a:solidFill>
                <a:effectLst/>
                <a:cs typeface="+mn-ea"/>
                <a:sym typeface="+mn-lt"/>
              </a:rPr>
              <a:t>3</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ds_train = create_dataset(data_dir)</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ds_eval = create_dataset(data_dir, </a:t>
            </a:r>
            <a:r>
              <a:rPr kumimoji="0" lang="zh-CN" altLang="zh-CN" sz="1200" b="0" i="0" u="none" strike="noStrike" cap="none" normalizeH="0" baseline="0" dirty="0">
                <a:ln>
                  <a:noFill/>
                </a:ln>
                <a:solidFill>
                  <a:srgbClr val="660099"/>
                </a:solidFill>
                <a:effectLst/>
                <a:cs typeface="+mn-ea"/>
                <a:sym typeface="+mn-lt"/>
              </a:rPr>
              <a:t>training</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net = LeNet5()</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 = nn.loss.SoftmaxCrossEntropyWithLogits(</a:t>
            </a:r>
            <a:r>
              <a:rPr kumimoji="0" lang="zh-CN" altLang="zh-CN" sz="1200" b="0" i="0" u="none" strike="noStrike" cap="none" normalizeH="0" baseline="0" dirty="0">
                <a:ln>
                  <a:noFill/>
                </a:ln>
                <a:solidFill>
                  <a:srgbClr val="660099"/>
                </a:solidFill>
                <a:effectLst/>
                <a:cs typeface="+mn-ea"/>
                <a:sym typeface="+mn-lt"/>
              </a:rPr>
              <a:t>sparse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True</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660099"/>
                </a:solidFill>
                <a:effectLst/>
                <a:cs typeface="+mn-ea"/>
                <a:sym typeface="+mn-lt"/>
              </a:rPr>
              <a:t>reduction</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'mean'</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opt = nn.Momentum(net.trainable_params(), lr, momentum)</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loss_cb = LossMonitor(</a:t>
            </a:r>
            <a:r>
              <a:rPr kumimoji="0" lang="zh-CN" altLang="zh-CN" sz="1200" b="0" i="0" u="none" strike="noStrike" cap="none" normalizeH="0" baseline="0" dirty="0">
                <a:ln>
                  <a:noFill/>
                </a:ln>
                <a:solidFill>
                  <a:srgbClr val="660099"/>
                </a:solidFill>
                <a:effectLst/>
                <a:cs typeface="+mn-ea"/>
                <a:sym typeface="+mn-lt"/>
              </a:rPr>
              <a:t>per_print_times</a:t>
            </a:r>
            <a:r>
              <a:rPr kumimoji="0" lang="zh-CN" altLang="zh-CN" sz="1200" b="0" i="0" u="none" strike="noStrike" cap="none" normalizeH="0" baseline="0" dirty="0">
                <a:ln>
                  <a:noFill/>
                </a:ln>
                <a:solidFill>
                  <a:srgbClr val="080808"/>
                </a:solidFill>
                <a:effectLst/>
                <a:cs typeface="+mn-ea"/>
                <a:sym typeface="+mn-lt"/>
              </a:rPr>
              <a:t>=ds_train.get_dataset_size())</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 = Model(net, loss, opt, </a:t>
            </a:r>
            <a:r>
              <a:rPr kumimoji="0" lang="zh-CN" altLang="zh-CN" sz="1200" b="0" i="0" u="none" strike="noStrike" cap="none" normalizeH="0" baseline="0" dirty="0">
                <a:ln>
                  <a:noFill/>
                </a:ln>
                <a:solidFill>
                  <a:srgbClr val="660099"/>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'acc'</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1" i="0" u="none" strike="noStrike" cap="none" normalizeH="0" baseline="0" dirty="0">
                <a:ln>
                  <a:noFill/>
                </a:ln>
                <a:solidFill>
                  <a:srgbClr val="008080"/>
                </a:solidFill>
                <a:effectLst/>
                <a:cs typeface="+mn-ea"/>
                <a:sym typeface="+mn-lt"/>
              </a:rPr>
              <a:t>'loss'</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model.train(num_epochs, ds_train, </a:t>
            </a:r>
            <a:r>
              <a:rPr kumimoji="0" lang="zh-CN" altLang="zh-CN" sz="1200" b="0" i="0" u="none" strike="noStrike" cap="none" normalizeH="0" baseline="0" dirty="0">
                <a:ln>
                  <a:noFill/>
                </a:ln>
                <a:solidFill>
                  <a:srgbClr val="660099"/>
                </a:solidFill>
                <a:effectLst/>
                <a:cs typeface="+mn-ea"/>
                <a:sym typeface="+mn-lt"/>
              </a:rPr>
              <a:t>callbacks</a:t>
            </a:r>
            <a:r>
              <a:rPr kumimoji="0" lang="zh-CN" altLang="zh-CN" sz="1200" b="0" i="0" u="none" strike="noStrike" cap="none" normalizeH="0" baseline="0" dirty="0">
                <a:ln>
                  <a:noFill/>
                </a:ln>
                <a:solidFill>
                  <a:srgbClr val="080808"/>
                </a:solidFill>
                <a:effectLst/>
                <a:cs typeface="+mn-ea"/>
                <a:sym typeface="+mn-lt"/>
              </a:rPr>
              <a:t>=[loss_cb],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metrics = model.eval(ds_eval,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 metrics)</a:t>
            </a:r>
            <a:endParaRPr lang="en-US" altLang="zh-CN" sz="3200" dirty="0">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p:txBody>
      </p:sp>
      <p:sp>
        <p:nvSpPr>
          <p:cNvPr id="7" name="圆角矩形 6"/>
          <p:cNvSpPr/>
          <p:nvPr/>
        </p:nvSpPr>
        <p:spPr>
          <a:xfrm>
            <a:off x="732125" y="1816039"/>
            <a:ext cx="5881350" cy="3416320"/>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 name="矩形 7"/>
          <p:cNvSpPr/>
          <p:nvPr/>
        </p:nvSpPr>
        <p:spPr>
          <a:xfrm>
            <a:off x="6608298" y="2456239"/>
            <a:ext cx="4859290" cy="523220"/>
          </a:xfrm>
          <a:prstGeom prst="rect">
            <a:avLst/>
          </a:prstGeom>
        </p:spPr>
        <p:txBody>
          <a:bodyPr wrap="square">
            <a:spAutoFit/>
          </a:bodyPr>
          <a:lstStyle/>
          <a:p>
            <a:pPr marL="342900" indent="-342900">
              <a:buFont typeface="+mj-ea"/>
              <a:buAutoNum type="circleNumDbPlain" startAt="5"/>
            </a:pPr>
            <a:r>
              <a:rPr lang="zh-CN" altLang="en-US" sz="1400" dirty="0">
                <a:cs typeface="+mn-ea"/>
                <a:sym typeface="+mn-lt"/>
              </a:rPr>
              <a:t>模型训练和验证：实例化</a:t>
            </a:r>
            <a:r>
              <a:rPr lang="en-US" altLang="zh-CN" sz="1400" dirty="0">
                <a:cs typeface="+mn-ea"/>
                <a:sym typeface="+mn-lt"/>
              </a:rPr>
              <a:t>net, loss, optimizer, </a:t>
            </a:r>
            <a:r>
              <a:rPr lang="en-US" altLang="zh-CN" sz="1400" dirty="0" err="1">
                <a:cs typeface="+mn-ea"/>
                <a:sym typeface="+mn-lt"/>
              </a:rPr>
              <a:t>loss_monitor</a:t>
            </a:r>
            <a:r>
              <a:rPr lang="zh-CN" altLang="en-US" sz="1400" dirty="0">
                <a:cs typeface="+mn-ea"/>
                <a:sym typeface="+mn-lt"/>
              </a:rPr>
              <a:t>，调用</a:t>
            </a:r>
            <a:r>
              <a:rPr lang="en-US" altLang="zh-CN" sz="1400" dirty="0">
                <a:cs typeface="+mn-ea"/>
                <a:sym typeface="+mn-lt"/>
              </a:rPr>
              <a:t>Model</a:t>
            </a:r>
            <a:r>
              <a:rPr lang="zh-CN" altLang="en-US" sz="1400" dirty="0">
                <a:cs typeface="+mn-ea"/>
                <a:sym typeface="+mn-lt"/>
              </a:rPr>
              <a:t>接口进行训练和验证。</a:t>
            </a:r>
          </a:p>
        </p:txBody>
      </p:sp>
    </p:spTree>
    <p:extLst>
      <p:ext uri="{BB962C8B-B14F-4D97-AF65-F5344CB8AC3E}">
        <p14:creationId xmlns:p14="http://schemas.microsoft.com/office/powerpoint/2010/main" val="280157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fontAlgn="auto">
              <a:buSzPct val="60000"/>
              <a:buFont typeface="Wingdings" panose="05000000000000000000" pitchFamily="2" charset="2"/>
              <a:buChar char="n"/>
            </a:pPr>
            <a:r>
              <a:rPr lang="zh-CN" altLang="en-US" b="1" dirty="0">
                <a:sym typeface="Arial"/>
              </a:rPr>
              <a:t>数据处理</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3910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cs typeface="+mn-ea"/>
                <a:sym typeface="+mn-lt"/>
              </a:rPr>
              <a:t>MindSpore</a:t>
            </a:r>
            <a:r>
              <a:rPr lang="zh-CN" altLang="en-US" dirty="0">
                <a:cs typeface="+mn-ea"/>
                <a:sym typeface="+mn-lt"/>
              </a:rPr>
              <a:t>开发实践</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lt"/>
              </a:rPr>
              <a:t>数据处理</a:t>
            </a:r>
            <a:r>
              <a:rPr lang="en-US" altLang="zh-CN">
                <a:sym typeface="+mn-lt"/>
              </a:rPr>
              <a:t>Pipeline</a:t>
            </a:r>
            <a:endParaRPr lang="zh-CN" altLang="en-US" dirty="0">
              <a:sym typeface="+mn-lt"/>
            </a:endParaRPr>
          </a:p>
        </p:txBody>
      </p:sp>
      <p:sp>
        <p:nvSpPr>
          <p:cNvPr id="5" name="文本占位符 4"/>
          <p:cNvSpPr>
            <a:spLocks noGrp="1"/>
          </p:cNvSpPr>
          <p:nvPr>
            <p:ph type="body" sz="quarter" idx="10"/>
          </p:nvPr>
        </p:nvSpPr>
        <p:spPr/>
        <p:txBody>
          <a:bodyPr/>
          <a:lstStyle/>
          <a:p>
            <a:r>
              <a:rPr lang="zh-CN" altLang="zh-CN" sz="2000" dirty="0">
                <a:sym typeface="+mn-lt"/>
              </a:rPr>
              <a:t>数据是深度学习的基础，</a:t>
            </a:r>
            <a:r>
              <a:rPr lang="zh-CN" altLang="en-US" sz="2000" dirty="0">
                <a:sym typeface="+mn-lt"/>
              </a:rPr>
              <a:t>高质量的</a:t>
            </a:r>
            <a:r>
              <a:rPr lang="zh-CN" altLang="zh-CN" sz="2000" dirty="0">
                <a:sym typeface="+mn-lt"/>
              </a:rPr>
              <a:t>数据输入会在整个深度神经网络中起到积极作用。</a:t>
            </a:r>
            <a:endParaRPr lang="en-US" altLang="zh-CN" sz="2000" dirty="0">
              <a:sym typeface="+mn-lt"/>
            </a:endParaRPr>
          </a:p>
          <a:p>
            <a:r>
              <a:rPr lang="zh-CN" altLang="zh-CN" sz="2000" dirty="0">
                <a:sym typeface="+mn-lt"/>
              </a:rPr>
              <a:t>在训练开始之前，由于数据量</a:t>
            </a:r>
            <a:r>
              <a:rPr lang="zh-CN" altLang="en-US" sz="2000" dirty="0">
                <a:sym typeface="+mn-lt"/>
              </a:rPr>
              <a:t>有</a:t>
            </a:r>
            <a:r>
              <a:rPr lang="zh-CN" altLang="zh-CN" sz="2000" dirty="0">
                <a:sym typeface="+mn-lt"/>
              </a:rPr>
              <a:t>限，或者为了得到更好的结果，通常需要</a:t>
            </a:r>
            <a:r>
              <a:rPr lang="zh-CN" altLang="en-US" sz="2000" dirty="0">
                <a:sym typeface="+mn-lt"/>
              </a:rPr>
              <a:t>进行</a:t>
            </a:r>
            <a:r>
              <a:rPr lang="zh-CN" altLang="zh-CN" sz="2000" dirty="0">
                <a:sym typeface="+mn-lt"/>
              </a:rPr>
              <a:t>数据处理与数据增强，</a:t>
            </a:r>
            <a:r>
              <a:rPr lang="zh-CN" altLang="en-US" sz="2000" dirty="0">
                <a:sym typeface="+mn-lt"/>
              </a:rPr>
              <a:t>以</a:t>
            </a:r>
            <a:r>
              <a:rPr lang="zh-CN" altLang="zh-CN" sz="2000" dirty="0">
                <a:sym typeface="+mn-lt"/>
              </a:rPr>
              <a:t>获得能使网络受益的数据输入。</a:t>
            </a:r>
            <a:endParaRPr lang="en-US" altLang="zh-CN" sz="2000" dirty="0">
              <a:sym typeface="+mn-lt"/>
            </a:endParaRPr>
          </a:p>
          <a:p>
            <a:endParaRPr lang="en-US" altLang="zh-CN" dirty="0">
              <a:sym typeface="+mn-lt"/>
            </a:endParaRPr>
          </a:p>
          <a:p>
            <a:endParaRPr lang="en-US" altLang="zh-CN" dirty="0">
              <a:sym typeface="+mn-lt"/>
            </a:endParaRPr>
          </a:p>
          <a:p>
            <a:endParaRPr lang="en-US" altLang="zh-CN" dirty="0">
              <a:sym typeface="+mn-lt"/>
            </a:endParaRPr>
          </a:p>
          <a:p>
            <a:endParaRPr lang="en-US" altLang="zh-CN" dirty="0">
              <a:sym typeface="+mn-lt"/>
            </a:endParaRPr>
          </a:p>
          <a:p>
            <a:r>
              <a:rPr lang="zh-CN" altLang="en-US" sz="2000" dirty="0">
                <a:cs typeface="+mn-ea"/>
                <a:sym typeface="+mn-lt"/>
              </a:rPr>
              <a:t>数据经过处理和增强，像流经管道的水一样源源不断的流向训练系统。</a:t>
            </a:r>
            <a:endParaRPr lang="zh-CN" altLang="zh-CN" sz="2000" dirty="0">
              <a:cs typeface="+mn-ea"/>
              <a:sym typeface="+mn-lt"/>
            </a:endParaRPr>
          </a:p>
          <a:p>
            <a:endParaRPr lang="en-US" altLang="zh-CN" dirty="0">
              <a:sym typeface="+mn-lt"/>
            </a:endParaRPr>
          </a:p>
          <a:p>
            <a:endParaRPr lang="zh-CN" altLang="en-US" dirty="0"/>
          </a:p>
        </p:txBody>
      </p:sp>
      <p:grpSp>
        <p:nvGrpSpPr>
          <p:cNvPr id="6" name="组合 5"/>
          <p:cNvGrpSpPr/>
          <p:nvPr/>
        </p:nvGrpSpPr>
        <p:grpSpPr>
          <a:xfrm>
            <a:off x="938161" y="3365263"/>
            <a:ext cx="10068026" cy="933650"/>
            <a:chOff x="629636" y="3496632"/>
            <a:chExt cx="10068026" cy="933650"/>
          </a:xfrm>
        </p:grpSpPr>
        <p:sp>
          <p:nvSpPr>
            <p:cNvPr id="7" name="椭圆 6"/>
            <p:cNvSpPr/>
            <p:nvPr/>
          </p:nvSpPr>
          <p:spPr>
            <a:xfrm>
              <a:off x="629636"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zh-CN" altLang="en-US" dirty="0">
                  <a:solidFill>
                    <a:srgbClr val="000000"/>
                  </a:solidFill>
                  <a:cs typeface="+mn-ea"/>
                  <a:sym typeface="+mn-lt"/>
                </a:rPr>
                <a:t>加载</a:t>
              </a:r>
            </a:p>
          </p:txBody>
        </p:sp>
        <p:sp>
          <p:nvSpPr>
            <p:cNvPr id="8" name="椭圆 7"/>
            <p:cNvSpPr/>
            <p:nvPr/>
          </p:nvSpPr>
          <p:spPr>
            <a:xfrm>
              <a:off x="275681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shuffle</a:t>
              </a:r>
              <a:endParaRPr lang="zh-CN" altLang="en-US" dirty="0">
                <a:solidFill>
                  <a:srgbClr val="000000"/>
                </a:solidFill>
                <a:cs typeface="+mn-ea"/>
                <a:sym typeface="+mn-lt"/>
              </a:endParaRPr>
            </a:p>
          </p:txBody>
        </p:sp>
        <p:sp>
          <p:nvSpPr>
            <p:cNvPr id="9" name="椭圆 8"/>
            <p:cNvSpPr/>
            <p:nvPr/>
          </p:nvSpPr>
          <p:spPr>
            <a:xfrm>
              <a:off x="4884002"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map</a:t>
              </a:r>
              <a:endParaRPr lang="zh-CN" altLang="en-US" dirty="0">
                <a:solidFill>
                  <a:srgbClr val="000000"/>
                </a:solidFill>
                <a:cs typeface="+mn-ea"/>
                <a:sym typeface="+mn-lt"/>
              </a:endParaRPr>
            </a:p>
          </p:txBody>
        </p:sp>
        <p:sp>
          <p:nvSpPr>
            <p:cNvPr id="10" name="椭圆 9"/>
            <p:cNvSpPr/>
            <p:nvPr/>
          </p:nvSpPr>
          <p:spPr>
            <a:xfrm>
              <a:off x="6991935"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batch</a:t>
              </a:r>
              <a:endParaRPr lang="zh-CN" altLang="en-US" dirty="0">
                <a:solidFill>
                  <a:srgbClr val="000000"/>
                </a:solidFill>
                <a:cs typeface="+mn-ea"/>
                <a:sym typeface="+mn-lt"/>
              </a:endParaRPr>
            </a:p>
          </p:txBody>
        </p:sp>
        <p:sp>
          <p:nvSpPr>
            <p:cNvPr id="11" name="椭圆 10"/>
            <p:cNvSpPr/>
            <p:nvPr/>
          </p:nvSpPr>
          <p:spPr>
            <a:xfrm>
              <a:off x="913836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repeat</a:t>
              </a:r>
              <a:endParaRPr lang="zh-CN" altLang="en-US" dirty="0">
                <a:solidFill>
                  <a:srgbClr val="000000"/>
                </a:solidFill>
                <a:cs typeface="+mn-ea"/>
                <a:sym typeface="+mn-lt"/>
              </a:endParaRPr>
            </a:p>
          </p:txBody>
        </p:sp>
        <p:cxnSp>
          <p:nvCxnSpPr>
            <p:cNvPr id="12" name="直接箭头连接符 11"/>
            <p:cNvCxnSpPr>
              <a:stCxn id="7" idx="6"/>
              <a:endCxn id="8" idx="2"/>
            </p:cNvCxnSpPr>
            <p:nvPr/>
          </p:nvCxnSpPr>
          <p:spPr>
            <a:xfrm>
              <a:off x="2188929"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9" idx="2"/>
            </p:cNvCxnSpPr>
            <p:nvPr/>
          </p:nvCxnSpPr>
          <p:spPr>
            <a:xfrm>
              <a:off x="4316112"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0" idx="2"/>
            </p:cNvCxnSpPr>
            <p:nvPr/>
          </p:nvCxnSpPr>
          <p:spPr>
            <a:xfrm>
              <a:off x="6443295" y="3963457"/>
              <a:ext cx="54864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11" idx="2"/>
            </p:cNvCxnSpPr>
            <p:nvPr/>
          </p:nvCxnSpPr>
          <p:spPr>
            <a:xfrm>
              <a:off x="8551228" y="3963457"/>
              <a:ext cx="587141"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6485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加载数据集</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283637413"/>
              </p:ext>
            </p:extLst>
          </p:nvPr>
        </p:nvGraphicFramePr>
        <p:xfrm>
          <a:off x="729175" y="1229360"/>
          <a:ext cx="10740640" cy="4395934"/>
        </p:xfrm>
        <a:graphic>
          <a:graphicData uri="http://schemas.openxmlformats.org/drawingml/2006/table">
            <a:tbl>
              <a:tblPr firstRow="1" firstCol="1" bandRow="1"/>
              <a:tblGrid>
                <a:gridCol w="2408308">
                  <a:extLst>
                    <a:ext uri="{9D8B030D-6E8A-4147-A177-3AD203B41FA5}">
                      <a16:colId xmlns:a16="http://schemas.microsoft.com/office/drawing/2014/main" val="20000"/>
                    </a:ext>
                  </a:extLst>
                </a:gridCol>
                <a:gridCol w="8332332">
                  <a:extLst>
                    <a:ext uri="{9D8B030D-6E8A-4147-A177-3AD203B41FA5}">
                      <a16:colId xmlns:a16="http://schemas.microsoft.com/office/drawing/2014/main" val="20001"/>
                    </a:ext>
                  </a:extLst>
                </a:gridCol>
              </a:tblGrid>
              <a:tr h="609600">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a:lnSpc>
                          <a:spcPct val="150000"/>
                        </a:lnSpc>
                        <a:spcAft>
                          <a:spcPts val="0"/>
                        </a:spcAft>
                      </a:pPr>
                      <a:r>
                        <a:rPr lang="en-US" sz="1600" dirty="0">
                          <a:effectLst/>
                          <a:latin typeface="+mn-lt"/>
                          <a:ea typeface="+mn-ea"/>
                          <a:cs typeface="+mn-ea"/>
                          <a:sym typeface="+mn-lt"/>
                        </a:rPr>
                        <a:t>Dataset structure</a:t>
                      </a:r>
                      <a:endParaRPr lang="zh-CN" sz="1600" dirty="0">
                        <a:solidFill>
                          <a:schemeClr val="bg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a:lnSpc>
                          <a:spcPct val="150000"/>
                        </a:lnSpc>
                        <a:spcAft>
                          <a:spcPts val="0"/>
                        </a:spcAft>
                      </a:pPr>
                      <a:r>
                        <a:rPr lang="zh-CN" altLang="en-US" sz="1600" dirty="0">
                          <a:effectLst/>
                          <a:latin typeface="+mn-lt"/>
                          <a:ea typeface="+mn-ea"/>
                          <a:cs typeface="+mn-ea"/>
                          <a:sym typeface="+mn-lt"/>
                        </a:rPr>
                        <a:t>使用简介</a:t>
                      </a:r>
                      <a:endParaRPr lang="zh-CN" sz="1600" dirty="0">
                        <a:solidFill>
                          <a:schemeClr val="bg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552126">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defTabSz="914400" rtl="0" eaLnBrk="1" latinLnBrk="1" hangingPunct="1">
                        <a:lnSpc>
                          <a:spcPct val="150000"/>
                        </a:lnSpc>
                        <a:spcAft>
                          <a:spcPts val="0"/>
                        </a:spcAft>
                      </a:pPr>
                      <a:r>
                        <a:rPr lang="en-US" sz="1400" kern="1200" dirty="0">
                          <a:effectLst/>
                          <a:latin typeface="+mn-lt"/>
                          <a:ea typeface="+mn-ea"/>
                          <a:cs typeface="+mn-ea"/>
                          <a:sym typeface="+mn-lt"/>
                        </a:rPr>
                        <a:t>ImageFolderDatasetV2 </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i="0" dirty="0">
                          <a:solidFill>
                            <a:schemeClr val="bg1"/>
                          </a:solidFill>
                          <a:effectLst/>
                          <a:latin typeface="+mn-lt"/>
                          <a:ea typeface="+mn-ea"/>
                          <a:cs typeface="+mn-ea"/>
                          <a:sym typeface="+mn-lt"/>
                        </a:rPr>
                        <a:t># </a:t>
                      </a:r>
                      <a:r>
                        <a:rPr lang="zh-CN" altLang="en-US" sz="1400" i="0" dirty="0">
                          <a:solidFill>
                            <a:schemeClr val="bg1"/>
                          </a:solidFill>
                          <a:effectLst/>
                          <a:latin typeface="+mn-lt"/>
                          <a:ea typeface="+mn-ea"/>
                          <a:cs typeface="+mn-ea"/>
                          <a:sym typeface="+mn-lt"/>
                        </a:rPr>
                        <a:t>读取图目录名作为类别标签，每个目录下的图片为同一类</a:t>
                      </a:r>
                      <a:endParaRPr lang="en-US" altLang="zh-CN" sz="1400" i="0" dirty="0">
                        <a:solidFill>
                          <a:schemeClr val="bg1"/>
                        </a:solidFill>
                        <a:effectLst/>
                        <a:latin typeface="+mn-lt"/>
                        <a:ea typeface="+mn-ea"/>
                        <a:cs typeface="+mn-ea"/>
                        <a:sym typeface="+mn-lt"/>
                      </a:endParaRPr>
                    </a:p>
                    <a:p>
                      <a:pPr marL="127000" algn="l" latinLnBrk="1">
                        <a:lnSpc>
                          <a:spcPct val="150000"/>
                        </a:lnSpc>
                        <a:spcAft>
                          <a:spcPts val="0"/>
                        </a:spcAft>
                      </a:pPr>
                      <a:r>
                        <a:rPr lang="en-US" altLang="zh-CN" sz="1400" dirty="0">
                          <a:solidFill>
                            <a:schemeClr val="bg1"/>
                          </a:solidFill>
                          <a:effectLst/>
                          <a:latin typeface="+mn-lt"/>
                          <a:ea typeface="+mn-ea"/>
                          <a:cs typeface="+mn-ea"/>
                          <a:sym typeface="+mn-lt"/>
                        </a:rPr>
                        <a:t># </a:t>
                      </a:r>
                      <a:r>
                        <a:rPr lang="en-US" sz="1400" dirty="0">
                          <a:solidFill>
                            <a:schemeClr val="bg1"/>
                          </a:solidFill>
                          <a:effectLst/>
                          <a:latin typeface="+mn-lt"/>
                          <a:ea typeface="+mn-ea"/>
                          <a:cs typeface="+mn-ea"/>
                          <a:sym typeface="+mn-lt"/>
                        </a:rPr>
                        <a:t>Example: c</a:t>
                      </a:r>
                      <a:r>
                        <a:rPr lang="en-US" altLang="zh-CN" sz="1400" dirty="0">
                          <a:solidFill>
                            <a:schemeClr val="bg1"/>
                          </a:solidFill>
                          <a:effectLst/>
                          <a:latin typeface="+mn-lt"/>
                          <a:ea typeface="+mn-ea"/>
                          <a:cs typeface="+mn-ea"/>
                          <a:sym typeface="+mn-lt"/>
                        </a:rPr>
                        <a:t>at</a:t>
                      </a:r>
                      <a:r>
                        <a:rPr lang="en-US" sz="1400" dirty="0">
                          <a:solidFill>
                            <a:schemeClr val="bg1"/>
                          </a:solidFill>
                          <a:effectLst/>
                          <a:latin typeface="+mn-lt"/>
                          <a:ea typeface="+mn-ea"/>
                          <a:cs typeface="+mn-ea"/>
                          <a:sym typeface="+mn-lt"/>
                        </a:rPr>
                        <a:t>/image1.jpg, dog/image2.jpg</a:t>
                      </a:r>
                    </a:p>
                    <a:p>
                      <a:pPr marL="127000" algn="l" latinLnBrk="1">
                        <a:lnSpc>
                          <a:spcPct val="150000"/>
                        </a:lnSpc>
                        <a:spcAft>
                          <a:spcPts val="0"/>
                        </a:spcAft>
                      </a:pPr>
                      <a:r>
                        <a:rPr lang="en-US" altLang="zh-CN" sz="1400" dirty="0">
                          <a:effectLst/>
                          <a:latin typeface="+mn-lt"/>
                          <a:ea typeface="+mn-ea"/>
                          <a:cs typeface="+mn-ea"/>
                          <a:sym typeface="+mn-lt"/>
                        </a:rPr>
                        <a:t>ds = ds.ImageFolderDatasetV2(DATA_DIR, </a:t>
                      </a:r>
                      <a:r>
                        <a:rPr lang="en-US" altLang="zh-CN" sz="1400" dirty="0" err="1">
                          <a:effectLst/>
                          <a:latin typeface="+mn-lt"/>
                          <a:ea typeface="+mn-ea"/>
                          <a:cs typeface="+mn-ea"/>
                          <a:sym typeface="+mn-lt"/>
                        </a:rPr>
                        <a:t>class_indexing</a:t>
                      </a:r>
                      <a:r>
                        <a:rPr lang="en-US" altLang="zh-CN" sz="1400" dirty="0">
                          <a:effectLst/>
                          <a:latin typeface="+mn-lt"/>
                          <a:ea typeface="+mn-ea"/>
                          <a:cs typeface="+mn-ea"/>
                          <a:sym typeface="+mn-lt"/>
                        </a:rPr>
                        <a:t>={"cat":0,"dog":1})</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dirty="0" err="1">
                          <a:effectLst/>
                          <a:latin typeface="+mn-lt"/>
                          <a:ea typeface="+mn-ea"/>
                          <a:cs typeface="+mn-ea"/>
                          <a:sym typeface="+mn-lt"/>
                        </a:rPr>
                        <a:t>MnistDataset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sz="1400" dirty="0">
                          <a:effectLst/>
                          <a:latin typeface="+mn-lt"/>
                          <a:ea typeface="+mn-ea"/>
                          <a:cs typeface="+mn-ea"/>
                          <a:sym typeface="+mn-lt"/>
                        </a:rPr>
                        <a:t>ds = </a:t>
                      </a:r>
                      <a:r>
                        <a:rPr lang="en-US" sz="1400" dirty="0" err="1">
                          <a:effectLst/>
                          <a:latin typeface="+mn-lt"/>
                          <a:ea typeface="+mn-ea"/>
                          <a:cs typeface="+mn-ea"/>
                          <a:sym typeface="+mn-lt"/>
                        </a:rPr>
                        <a:t>ms.dataset.MnistDataset</a:t>
                      </a:r>
                      <a:r>
                        <a:rPr lang="en-US" sz="1400" dirty="0">
                          <a:effectLst/>
                          <a:latin typeface="+mn-lt"/>
                          <a:ea typeface="+mn-ea"/>
                          <a:cs typeface="+mn-ea"/>
                          <a:sym typeface="+mn-lt"/>
                        </a:rPr>
                        <a:t>(</a:t>
                      </a:r>
                      <a:r>
                        <a:rPr lang="en-US" altLang="zh-CN" sz="1400" dirty="0">
                          <a:effectLst/>
                          <a:latin typeface="+mn-lt"/>
                          <a:ea typeface="+mn-ea"/>
                          <a:cs typeface="+mn-ea"/>
                          <a:sym typeface="+mn-lt"/>
                        </a:rPr>
                        <a: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dirty="0">
                          <a:effectLst/>
                          <a:latin typeface="+mn-lt"/>
                          <a:ea typeface="+mn-ea"/>
                          <a:cs typeface="+mn-ea"/>
                          <a:sym typeface="+mn-lt"/>
                        </a:rPr>
                        <a:t>Cifar10Dataset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dirty="0">
                          <a:effectLst/>
                          <a:latin typeface="+mn-lt"/>
                          <a:ea typeface="+mn-ea"/>
                          <a:cs typeface="+mn-ea"/>
                          <a:sym typeface="+mn-lt"/>
                        </a:rPr>
                        <a:t>ds </a:t>
                      </a:r>
                      <a:r>
                        <a:rPr lang="en-US" sz="1400" dirty="0">
                          <a:effectLst/>
                          <a:latin typeface="+mn-lt"/>
                          <a:ea typeface="+mn-ea"/>
                          <a:cs typeface="+mn-ea"/>
                          <a:sym typeface="+mn-lt"/>
                        </a:rPr>
                        <a:t>= </a:t>
                      </a:r>
                      <a:r>
                        <a:rPr lang="en-US" altLang="zh-CN" sz="1400" dirty="0">
                          <a:effectLst/>
                          <a:latin typeface="+mn-lt"/>
                          <a:ea typeface="+mn-ea"/>
                          <a:cs typeface="+mn-ea"/>
                          <a:sym typeface="+mn-lt"/>
                        </a:rPr>
                        <a:t>ms.dataset</a:t>
                      </a:r>
                      <a:r>
                        <a:rPr lang="en-US" sz="1400" dirty="0">
                          <a:effectLst/>
                          <a:latin typeface="+mn-lt"/>
                          <a:ea typeface="+mn-ea"/>
                          <a:cs typeface="+mn-ea"/>
                          <a:sym typeface="+mn-lt"/>
                        </a:rPr>
                        <a:t>.Cifar10Dataset(DATA_DIR)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0264">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latinLnBrk="1">
                        <a:lnSpc>
                          <a:spcPct val="150000"/>
                        </a:lnSpc>
                        <a:spcAft>
                          <a:spcPts val="0"/>
                        </a:spcAft>
                      </a:pPr>
                      <a:r>
                        <a:rPr lang="en-US" altLang="zh-CN" sz="1400" dirty="0" err="1">
                          <a:effectLst/>
                          <a:latin typeface="+mn-lt"/>
                          <a:ea typeface="+mn-ea"/>
                          <a:cs typeface="+mn-ea"/>
                          <a:sym typeface="+mn-lt"/>
                        </a:rPr>
                        <a:t>CocoDataset</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a:effectLst/>
                          <a:latin typeface="+mn-lt"/>
                          <a:ea typeface="+mn-ea"/>
                          <a:cs typeface="+mn-ea"/>
                          <a:sym typeface="+mn-lt"/>
                        </a:rPr>
                        <a:t>ds</a:t>
                      </a:r>
                      <a:r>
                        <a:rPr lang="en-US" altLang="zh-CN" sz="1400" baseline="0">
                          <a:effectLst/>
                          <a:latin typeface="+mn-lt"/>
                          <a:ea typeface="+mn-ea"/>
                          <a:cs typeface="+mn-ea"/>
                          <a:sym typeface="+mn-lt"/>
                        </a:rPr>
                        <a:t> = </a:t>
                      </a:r>
                      <a:r>
                        <a:rPr lang="en-US" altLang="zh-CN" sz="1400">
                          <a:effectLst/>
                          <a:latin typeface="+mn-lt"/>
                          <a:ea typeface="+mn-ea"/>
                          <a:cs typeface="+mn-ea"/>
                          <a:sym typeface="+mn-lt"/>
                        </a:rPr>
                        <a:t>ds.CocoDataset(DATA_DIR, annotation_file=annotation_file, task</a:t>
                      </a:r>
                      <a:r>
                        <a:rPr lang="en-US" altLang="zh-CN" sz="1400" dirty="0">
                          <a:effectLst/>
                          <a:latin typeface="+mn-lt"/>
                          <a:ea typeface="+mn-ea"/>
                          <a:cs typeface="+mn-ea"/>
                          <a:sym typeface="+mn-lt"/>
                        </a:rPr>
                        <a:t>='Detection')</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kern="1200" dirty="0" err="1">
                          <a:effectLst/>
                          <a:latin typeface="+mn-lt"/>
                          <a:ea typeface="+mn-ea"/>
                          <a:cs typeface="+mn-ea"/>
                          <a:sym typeface="+mn-lt"/>
                        </a:rPr>
                        <a:t>MindRecord</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dirty="0">
                          <a:effectLst/>
                          <a:latin typeface="+mn-lt"/>
                          <a:ea typeface="+mn-ea"/>
                          <a:cs typeface="+mn-ea"/>
                          <a:sym typeface="+mn-lt"/>
                        </a:rPr>
                        <a:t>ds = </a:t>
                      </a:r>
                      <a:r>
                        <a:rPr lang="en-US" altLang="zh-CN" sz="1400" dirty="0" err="1">
                          <a:effectLst/>
                          <a:latin typeface="+mn-lt"/>
                          <a:ea typeface="+mn-ea"/>
                          <a:cs typeface="+mn-ea"/>
                          <a:sym typeface="+mn-lt"/>
                        </a:rPr>
                        <a:t>ds.MindDataset</a:t>
                      </a:r>
                      <a:r>
                        <a:rPr lang="en-US" altLang="zh-CN" sz="1400" dirty="0">
                          <a:effectLst/>
                          <a:latin typeface="+mn-lt"/>
                          <a:ea typeface="+mn-ea"/>
                          <a:cs typeface="+mn-ea"/>
                          <a:sym typeface="+mn-lt"/>
                        </a:rPr>
                        <a:t>(FILE_NAME)</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3391">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defTabSz="914400" rtl="0" eaLnBrk="1" latinLnBrk="1" hangingPunct="1">
                        <a:lnSpc>
                          <a:spcPct val="150000"/>
                        </a:lnSpc>
                        <a:spcAft>
                          <a:spcPts val="0"/>
                        </a:spcAft>
                      </a:pPr>
                      <a:r>
                        <a:rPr lang="en-US" sz="1400" kern="1200" dirty="0" err="1">
                          <a:effectLst/>
                          <a:latin typeface="+mn-lt"/>
                          <a:ea typeface="+mn-ea"/>
                          <a:cs typeface="+mn-ea"/>
                          <a:sym typeface="+mn-lt"/>
                        </a:rPr>
                        <a:t>GeneratorDataset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sz="1400" kern="1200">
                          <a:effectLst/>
                          <a:latin typeface="+mn-lt"/>
                          <a:ea typeface="+mn-ea"/>
                          <a:cs typeface="+mn-ea"/>
                          <a:sym typeface="+mn-lt"/>
                        </a:rPr>
                        <a:t>ds = ds.GeneratorDataset(GENERATOR, [“</a:t>
                      </a:r>
                      <a:r>
                        <a:rPr lang="en-US" altLang="zh-CN" sz="1400" kern="1200" err="1">
                          <a:effectLst/>
                          <a:latin typeface="+mn-lt"/>
                          <a:ea typeface="+mn-ea"/>
                          <a:cs typeface="+mn-ea"/>
                          <a:sym typeface="+mn-lt"/>
                        </a:rPr>
                        <a:t>image</a:t>
                      </a:r>
                      <a:r>
                        <a:rPr lang="en-US" sz="1400" kern="1200">
                          <a:effectLst/>
                          <a:latin typeface="+mn-lt"/>
                          <a:ea typeface="+mn-ea"/>
                          <a:cs typeface="+mn-ea"/>
                          <a:sym typeface="+mn-lt"/>
                        </a:rPr>
                        <a:t>", “</a:t>
                      </a:r>
                      <a:r>
                        <a:rPr lang="en-US" sz="1400" kern="1200" dirty="0" err="1">
                          <a:effectLst/>
                          <a:latin typeface="+mn-lt"/>
                          <a:ea typeface="+mn-ea"/>
                          <a:cs typeface="+mn-ea"/>
                          <a:sym typeface="+mn-lt"/>
                        </a:rPr>
                        <a:t>label</a:t>
                      </a:r>
                      <a:r>
                        <a:rPr lang="en-US" sz="1400" kern="1200" dirty="0">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3391">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TextFileDataset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 = ["/path/to/1", "/path/to/2"] # contains 1 or multiple text files</a:t>
                      </a: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ds.TextFileDataset</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3391">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GraphData</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ds.GraphData</a:t>
                      </a:r>
                      <a:r>
                        <a:rPr lang="en-US" altLang="zh-CN" sz="1400" kern="1200" dirty="0">
                          <a:solidFill>
                            <a:schemeClr val="tx1"/>
                          </a:solidFill>
                          <a:effectLst/>
                          <a:latin typeface="+mn-lt"/>
                          <a:ea typeface="+mn-ea"/>
                          <a:cs typeface="+mn-ea"/>
                          <a:sym typeface="+mn-lt"/>
                        </a:rPr>
                        <a:t>(DATA_DIR, 2)</a:t>
                      </a: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nodes = </a:t>
                      </a:r>
                      <a:r>
                        <a:rPr lang="en-US" altLang="zh-CN" sz="1400" kern="1200" dirty="0" err="1">
                          <a:solidFill>
                            <a:schemeClr val="tx1"/>
                          </a:solidFill>
                          <a:effectLst/>
                          <a:latin typeface="+mn-lt"/>
                          <a:ea typeface="+mn-ea"/>
                          <a:cs typeface="+mn-ea"/>
                          <a:sym typeface="+mn-lt"/>
                        </a:rPr>
                        <a:t>ds.get_all_edges</a:t>
                      </a:r>
                      <a:r>
                        <a:rPr lang="en-US" altLang="zh-CN" sz="1400" kern="1200" dirty="0">
                          <a:solidFill>
                            <a:schemeClr val="tx1"/>
                          </a:solidFill>
                          <a:effectLst/>
                          <a:latin typeface="+mn-lt"/>
                          <a:ea typeface="+mn-ea"/>
                          <a:cs typeface="+mn-ea"/>
                          <a:sym typeface="+mn-lt"/>
                        </a:rPr>
                        <a:t>(0)</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8480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数据处理</a:t>
            </a:r>
          </a:p>
        </p:txBody>
      </p:sp>
      <p:sp>
        <p:nvSpPr>
          <p:cNvPr id="5" name="文本占位符 4"/>
          <p:cNvSpPr>
            <a:spLocks noGrp="1"/>
          </p:cNvSpPr>
          <p:nvPr>
            <p:ph type="body" sz="quarter" idx="10"/>
          </p:nvPr>
        </p:nvSpPr>
        <p:spPr>
          <a:xfrm>
            <a:off x="455612" y="1047750"/>
            <a:ext cx="5640387" cy="2668587"/>
          </a:xfrm>
        </p:spPr>
        <p:txBody>
          <a:bodyPr/>
          <a:lstStyle/>
          <a:p>
            <a:r>
              <a:rPr lang="zh-CN" altLang="en-US" sz="1600" dirty="0">
                <a:cs typeface="+mn-ea"/>
                <a:sym typeface="+mn-lt"/>
              </a:rPr>
              <a:t>数据处理</a:t>
            </a:r>
            <a:endParaRPr lang="en-US" altLang="zh-CN" sz="1600" dirty="0">
              <a:cs typeface="+mn-ea"/>
              <a:sym typeface="+mn-lt"/>
            </a:endParaRPr>
          </a:p>
          <a:p>
            <a:pPr lvl="1"/>
            <a:r>
              <a:rPr lang="zh-CN" altLang="en-US" sz="1400" dirty="0">
                <a:cs typeface="+mn-ea"/>
                <a:sym typeface="+mn-lt"/>
              </a:rPr>
              <a:t>以图片为例：将原始图片进行裁剪、大小缩放、归一化、格式转换等，以便深度学习模型能够使用。</a:t>
            </a:r>
            <a:endParaRPr lang="en-US" altLang="zh-CN" sz="1400" dirty="0">
              <a:cs typeface="+mn-ea"/>
              <a:sym typeface="+mn-lt"/>
            </a:endParaRPr>
          </a:p>
          <a:p>
            <a:r>
              <a:rPr lang="zh-CN" altLang="en-US" sz="1600" dirty="0">
                <a:cs typeface="+mn-ea"/>
                <a:sym typeface="+mn-lt"/>
              </a:rPr>
              <a:t>数据增强</a:t>
            </a:r>
            <a:endParaRPr lang="en-US" altLang="zh-CN" sz="1600" dirty="0">
              <a:cs typeface="+mn-ea"/>
              <a:sym typeface="+mn-lt"/>
            </a:endParaRPr>
          </a:p>
          <a:p>
            <a:pPr lvl="1"/>
            <a:r>
              <a:rPr lang="zh-CN" altLang="en-US" sz="1400" dirty="0">
                <a:cs typeface="+mn-ea"/>
                <a:sym typeface="+mn-lt"/>
              </a:rPr>
              <a:t>一种创造 “新”数据的方法，从有限数据中生成“更多数据”，防止过拟合现象</a:t>
            </a:r>
          </a:p>
          <a:p>
            <a:endParaRPr lang="zh-CN" altLang="en-US" dirty="0"/>
          </a:p>
        </p:txBody>
      </p:sp>
      <p:pic>
        <p:nvPicPr>
          <p:cNvPr id="6" name="Picture 2" descr="C:\Users\p00527797\AppData\Roaming\eSpace_Desktop\UserData\p00527797\imagefiles\0C48EF10-38E2-4ED2-89A5-6991E47F42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0221" y="3916876"/>
            <a:ext cx="1644954" cy="154238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147" y="3879464"/>
            <a:ext cx="2575968" cy="1725104"/>
          </a:xfrm>
          <a:prstGeom prst="rect">
            <a:avLst/>
          </a:prstGeom>
        </p:spPr>
      </p:pic>
      <p:sp>
        <p:nvSpPr>
          <p:cNvPr id="8" name="右箭头 7"/>
          <p:cNvSpPr/>
          <p:nvPr/>
        </p:nvSpPr>
        <p:spPr>
          <a:xfrm>
            <a:off x="3205503" y="4448469"/>
            <a:ext cx="1451021" cy="479195"/>
          </a:xfrm>
          <a:prstGeom prst="rightArrow">
            <a:avLst/>
          </a:prstGeom>
          <a:solidFill>
            <a:schemeClr val="accent6">
              <a:lumMod val="40000"/>
              <a:lumOff val="60000"/>
            </a:schemeClr>
          </a:solidFill>
          <a:ln w="1270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buClr>
                <a:srgbClr val="CC9900"/>
              </a:buClr>
            </a:pPr>
            <a:r>
              <a:rPr lang="zh-CN" altLang="en-US" sz="1200" b="1" dirty="0">
                <a:solidFill>
                  <a:srgbClr val="000000"/>
                </a:solidFill>
                <a:cs typeface="+mn-ea"/>
                <a:sym typeface="+mn-lt"/>
              </a:rPr>
              <a:t>数据处理和增强</a:t>
            </a:r>
          </a:p>
        </p:txBody>
      </p:sp>
      <p:sp>
        <p:nvSpPr>
          <p:cNvPr id="9" name="文本占位符 4"/>
          <p:cNvSpPr txBox="1">
            <a:spLocks/>
          </p:cNvSpPr>
          <p:nvPr/>
        </p:nvSpPr>
        <p:spPr bwMode="auto">
          <a:xfrm>
            <a:off x="6612969" y="1294908"/>
            <a:ext cx="5123419" cy="26685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cs typeface="+mn-ea"/>
                <a:sym typeface="+mn-lt"/>
              </a:rPr>
              <a:t>数据增强：有限数据和复杂模型</a:t>
            </a:r>
            <a:r>
              <a:rPr lang="en-US" altLang="zh-CN" sz="1600" dirty="0">
                <a:cs typeface="+mn-ea"/>
                <a:sym typeface="+mn-lt"/>
              </a:rPr>
              <a:t>→</a:t>
            </a:r>
            <a:r>
              <a:rPr lang="zh-CN" altLang="en-US" sz="1600" dirty="0">
                <a:cs typeface="+mn-ea"/>
                <a:sym typeface="+mn-lt"/>
              </a:rPr>
              <a:t>过拟合</a:t>
            </a:r>
            <a:r>
              <a:rPr lang="en-US" altLang="zh-CN" sz="1600" dirty="0">
                <a:cs typeface="+mn-ea"/>
                <a:sym typeface="+mn-lt"/>
              </a:rPr>
              <a:t> </a:t>
            </a:r>
          </a:p>
          <a:p>
            <a:endParaRPr lang="en-US" altLang="zh-CN" dirty="0"/>
          </a:p>
          <a:p>
            <a:pPr marL="0" indent="0">
              <a:buNone/>
            </a:pPr>
            <a:r>
              <a:rPr lang="zh-CN" altLang="en-US" sz="1600" dirty="0"/>
              <a:t>      欠拟合               拟合                过拟合</a:t>
            </a:r>
            <a:endParaRPr lang="en-US" altLang="zh-CN" sz="1600" dirty="0"/>
          </a:p>
          <a:p>
            <a:pPr marL="0" indent="0">
              <a:buNone/>
            </a:pPr>
            <a:r>
              <a:rPr lang="zh-CN" altLang="en-US" sz="1600" dirty="0">
                <a:cs typeface="+mn-ea"/>
                <a:sym typeface="+mn-lt"/>
              </a:rPr>
              <a:t>格式转换：</a:t>
            </a:r>
            <a:r>
              <a:rPr lang="en-US" altLang="zh-CN" sz="1600" dirty="0" err="1">
                <a:cs typeface="+mn-ea"/>
                <a:sym typeface="+mn-lt"/>
              </a:rPr>
              <a:t>MindSpore</a:t>
            </a:r>
            <a:r>
              <a:rPr lang="zh-CN" altLang="en-US" sz="1600" dirty="0">
                <a:cs typeface="+mn-ea"/>
                <a:sym typeface="+mn-lt"/>
              </a:rPr>
              <a:t>支持通道在前</a:t>
            </a:r>
            <a:endParaRPr lang="en-US" altLang="zh-CN" sz="1600" dirty="0">
              <a:cs typeface="+mn-ea"/>
              <a:sym typeface="+mn-lt"/>
            </a:endParaRPr>
          </a:p>
          <a:p>
            <a:endParaRPr lang="zh-CN" altLang="en-US" dirty="0"/>
          </a:p>
        </p:txBody>
      </p:sp>
      <p:pic>
        <p:nvPicPr>
          <p:cNvPr id="10" name="图片 9"/>
          <p:cNvPicPr>
            <a:picLocks noChangeAspect="1"/>
          </p:cNvPicPr>
          <p:nvPr/>
        </p:nvPicPr>
        <p:blipFill rotWithShape="1">
          <a:blip r:embed="rId5"/>
          <a:srcRect b="24601"/>
          <a:stretch/>
        </p:blipFill>
        <p:spPr>
          <a:xfrm>
            <a:off x="6533383" y="1676699"/>
            <a:ext cx="4719858" cy="748463"/>
          </a:xfrm>
          <a:prstGeom prst="rect">
            <a:avLst/>
          </a:prstGeom>
        </p:spPr>
      </p:pic>
      <p:grpSp>
        <p:nvGrpSpPr>
          <p:cNvPr id="11" name="组合 10"/>
          <p:cNvGrpSpPr/>
          <p:nvPr/>
        </p:nvGrpSpPr>
        <p:grpSpPr>
          <a:xfrm>
            <a:off x="6627971" y="3420323"/>
            <a:ext cx="4085410" cy="573013"/>
            <a:chOff x="4184078" y="4555006"/>
            <a:chExt cx="4318702" cy="686193"/>
          </a:xfrm>
        </p:grpSpPr>
        <p:pic>
          <p:nvPicPr>
            <p:cNvPr id="12" name="d0e3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2851" y="4555006"/>
              <a:ext cx="3649929" cy="68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184078" y="4555006"/>
              <a:ext cx="862860" cy="331711"/>
            </a:xfrm>
            <a:prstGeom prst="rect">
              <a:avLst/>
            </a:prstGeom>
          </p:spPr>
          <p:txBody>
            <a:bodyPr wrap="none">
              <a:spAutoFit/>
            </a:bodyPr>
            <a:lstStyle/>
            <a:p>
              <a:r>
                <a:rPr lang="en-US" altLang="zh-CN" sz="1200" dirty="0">
                  <a:cs typeface="+mn-ea"/>
                  <a:sym typeface="+mn-lt"/>
                </a:rPr>
                <a:t>NCHW</a:t>
              </a:r>
              <a:r>
                <a:rPr lang="zh-CN" altLang="en-US" sz="1200" dirty="0">
                  <a:cs typeface="+mn-ea"/>
                  <a:sym typeface="+mn-lt"/>
                </a:rPr>
                <a:t>：</a:t>
              </a:r>
            </a:p>
          </p:txBody>
        </p:sp>
        <p:sp>
          <p:nvSpPr>
            <p:cNvPr id="14" name="矩形 13"/>
            <p:cNvSpPr/>
            <p:nvPr/>
          </p:nvSpPr>
          <p:spPr>
            <a:xfrm>
              <a:off x="4184078" y="4898102"/>
              <a:ext cx="862860" cy="331711"/>
            </a:xfrm>
            <a:prstGeom prst="rect">
              <a:avLst/>
            </a:prstGeom>
          </p:spPr>
          <p:txBody>
            <a:bodyPr wrap="none">
              <a:spAutoFit/>
            </a:bodyPr>
            <a:lstStyle/>
            <a:p>
              <a:r>
                <a:rPr lang="en-US" altLang="zh-CN" sz="1200" dirty="0">
                  <a:cs typeface="+mn-ea"/>
                  <a:sym typeface="+mn-lt"/>
                </a:rPr>
                <a:t>NHWC</a:t>
              </a:r>
              <a:r>
                <a:rPr lang="zh-CN" altLang="en-US" sz="1200" dirty="0">
                  <a:cs typeface="+mn-ea"/>
                  <a:sym typeface="+mn-lt"/>
                </a:rPr>
                <a:t>：</a:t>
              </a:r>
            </a:p>
          </p:txBody>
        </p:sp>
      </p:grpSp>
      <p:sp>
        <p:nvSpPr>
          <p:cNvPr id="15" name="Rectangle 1"/>
          <p:cNvSpPr>
            <a:spLocks noChangeArrowheads="1"/>
          </p:cNvSpPr>
          <p:nvPr/>
        </p:nvSpPr>
        <p:spPr bwMode="auto">
          <a:xfrm>
            <a:off x="6627971" y="4024598"/>
            <a:ext cx="4898665" cy="2031325"/>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cs typeface="+mn-ea"/>
                <a:sym typeface="+mn-lt"/>
              </a:rPr>
              <a:t>operations = [</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CV.Resize(resize),</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CV.Rescale(rescale, shift),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CV.HWC2CHW()</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ds.map(</a:t>
            </a:r>
            <a:r>
              <a:rPr kumimoji="0" lang="zh-CN" altLang="zh-CN" sz="1400" b="0" i="0" u="none" strike="noStrike" cap="none" normalizeH="0" baseline="0" dirty="0">
                <a:ln>
                  <a:noFill/>
                </a:ln>
                <a:solidFill>
                  <a:srgbClr val="660099"/>
                </a:solidFill>
                <a:effectLst/>
                <a:cs typeface="+mn-ea"/>
                <a:sym typeface="+mn-lt"/>
              </a:rPr>
              <a:t>input_columns</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"image"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operations</a:t>
            </a:r>
            <a:r>
              <a:rPr kumimoji="0" lang="zh-CN" altLang="zh-CN" sz="1400" b="0" i="0" u="none" strike="noStrike" cap="none" normalizeH="0" baseline="0" dirty="0">
                <a:ln>
                  <a:noFill/>
                </a:ln>
                <a:solidFill>
                  <a:srgbClr val="080808"/>
                </a:solidFill>
                <a:effectLst/>
                <a:cs typeface="+mn-ea"/>
                <a:sym typeface="+mn-lt"/>
              </a:rPr>
              <a:t>=operations)</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ds.shuffle(</a:t>
            </a:r>
            <a:r>
              <a:rPr kumimoji="0" lang="zh-CN" altLang="zh-CN" sz="1400" b="0" i="0" u="none" strike="noStrike" cap="none" normalizeH="0" baseline="0" dirty="0">
                <a:ln>
                  <a:noFill/>
                </a:ln>
                <a:solidFill>
                  <a:srgbClr val="660099"/>
                </a:solidFill>
                <a:effectLst/>
                <a:cs typeface="+mn-ea"/>
                <a:sym typeface="+mn-lt"/>
              </a:rPr>
              <a:t>buffer_size</a:t>
            </a:r>
            <a:r>
              <a:rPr kumimoji="0" lang="zh-CN" altLang="zh-CN" sz="1400" b="0" i="0" u="none" strike="noStrike" cap="none" normalizeH="0" baseline="0" dirty="0">
                <a:ln>
                  <a:noFill/>
                </a:ln>
                <a:solidFill>
                  <a:srgbClr val="080808"/>
                </a:solidFill>
                <a:effectLst/>
                <a:cs typeface="+mn-ea"/>
                <a:sym typeface="+mn-lt"/>
              </a:rPr>
              <a:t>=buffer_size).batch(batch_size, </a:t>
            </a:r>
            <a:r>
              <a:rPr kumimoji="0" lang="zh-CN" altLang="zh-CN" sz="1400" b="0" i="0" u="none" strike="noStrike" cap="none" normalizeH="0" baseline="0" dirty="0">
                <a:ln>
                  <a:noFill/>
                </a:ln>
                <a:solidFill>
                  <a:srgbClr val="660099"/>
                </a:solidFill>
                <a:effectLst/>
                <a:cs typeface="+mn-ea"/>
                <a:sym typeface="+mn-lt"/>
              </a:rPr>
              <a:t>drop_remainder</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p:spTree>
    <p:extLst>
      <p:ext uri="{BB962C8B-B14F-4D97-AF65-F5344CB8AC3E}">
        <p14:creationId xmlns:p14="http://schemas.microsoft.com/office/powerpoint/2010/main" val="270093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常用操作</a:t>
            </a:r>
          </a:p>
        </p:txBody>
      </p:sp>
      <p:sp>
        <p:nvSpPr>
          <p:cNvPr id="6" name="矩形 5"/>
          <p:cNvSpPr/>
          <p:nvPr/>
        </p:nvSpPr>
        <p:spPr>
          <a:xfrm>
            <a:off x="768586" y="1367043"/>
            <a:ext cx="5308307" cy="1615827"/>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1</a:t>
            </a:r>
            <a:r>
              <a:rPr lang="zh-CN" altLang="en-US" b="1" kern="100" dirty="0">
                <a:cs typeface="+mn-ea"/>
                <a:sym typeface="+mn-lt"/>
              </a:rPr>
              <a:t>）打乱（</a:t>
            </a:r>
            <a:r>
              <a:rPr lang="en-US" altLang="zh-CN" b="1" kern="100" dirty="0">
                <a:cs typeface="+mn-ea"/>
                <a:sym typeface="+mn-lt"/>
              </a:rPr>
              <a:t>shuffle</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打乱（</a:t>
            </a:r>
            <a:r>
              <a:rPr lang="en-US" altLang="zh-CN" sz="1600" dirty="0">
                <a:cs typeface="+mn-ea"/>
                <a:sym typeface="+mn-lt"/>
              </a:rPr>
              <a:t>shuffle</a:t>
            </a:r>
            <a:r>
              <a:rPr lang="zh-CN" altLang="en-US" sz="1600" dirty="0">
                <a:cs typeface="+mn-ea"/>
                <a:sym typeface="+mn-lt"/>
              </a:rPr>
              <a:t>）</a:t>
            </a:r>
            <a:r>
              <a:rPr lang="zh-CN" altLang="zh-CN" sz="1600" dirty="0">
                <a:cs typeface="+mn-ea"/>
                <a:sym typeface="+mn-lt"/>
              </a:rPr>
              <a:t>操作用来打乱数据集中的数据排序。</a:t>
            </a:r>
            <a:endParaRPr lang="en-US" altLang="zh-CN" sz="1600" dirty="0">
              <a:cs typeface="+mn-ea"/>
              <a:sym typeface="+mn-lt"/>
            </a:endParaRPr>
          </a:p>
          <a:p>
            <a:pPr>
              <a:lnSpc>
                <a:spcPct val="150000"/>
              </a:lnSpc>
            </a:pPr>
            <a:r>
              <a:rPr lang="zh-CN" altLang="zh-CN" sz="1600" dirty="0">
                <a:cs typeface="+mn-ea"/>
                <a:sym typeface="+mn-lt"/>
              </a:rPr>
              <a:t>越大的</a:t>
            </a:r>
            <a:r>
              <a:rPr lang="en-US" altLang="zh-CN" sz="1600" dirty="0" err="1">
                <a:solidFill>
                  <a:srgbClr val="C7000B"/>
                </a:solidFill>
                <a:cs typeface="+mn-ea"/>
                <a:sym typeface="+mn-lt"/>
              </a:rPr>
              <a:t>buffer_size</a:t>
            </a:r>
            <a:r>
              <a:rPr lang="zh-CN" altLang="zh-CN" sz="1600" dirty="0">
                <a:solidFill>
                  <a:srgbClr val="C7000B"/>
                </a:solidFill>
                <a:cs typeface="+mn-ea"/>
                <a:sym typeface="+mn-lt"/>
              </a:rPr>
              <a:t>意味着</a:t>
            </a:r>
            <a:r>
              <a:rPr lang="zh-CN" altLang="en-US" sz="1600" dirty="0">
                <a:solidFill>
                  <a:srgbClr val="C7000B"/>
                </a:solidFill>
                <a:cs typeface="+mn-ea"/>
                <a:sym typeface="+mn-lt"/>
              </a:rPr>
              <a:t>越</a:t>
            </a:r>
            <a:r>
              <a:rPr lang="zh-CN" altLang="zh-CN" sz="1600" dirty="0">
                <a:solidFill>
                  <a:srgbClr val="C7000B"/>
                </a:solidFill>
                <a:cs typeface="+mn-ea"/>
                <a:sym typeface="+mn-lt"/>
              </a:rPr>
              <a:t>高的混洗度</a:t>
            </a:r>
            <a:r>
              <a:rPr lang="zh-CN" altLang="zh-CN" sz="1600" dirty="0">
                <a:cs typeface="+mn-ea"/>
                <a:sym typeface="+mn-lt"/>
              </a:rPr>
              <a:t>，但也意味着会花费更多的时间和计算资源</a:t>
            </a:r>
            <a:r>
              <a:rPr lang="zh-CN" altLang="en-US" sz="1600" dirty="0">
                <a:cs typeface="+mn-ea"/>
                <a:sym typeface="+mn-lt"/>
              </a:rPr>
              <a:t>。</a:t>
            </a:r>
          </a:p>
        </p:txBody>
      </p:sp>
      <p:sp>
        <p:nvSpPr>
          <p:cNvPr id="7" name="矩形 6"/>
          <p:cNvSpPr/>
          <p:nvPr/>
        </p:nvSpPr>
        <p:spPr>
          <a:xfrm>
            <a:off x="768586" y="3859684"/>
            <a:ext cx="5139648" cy="1246495"/>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3</a:t>
            </a:r>
            <a:r>
              <a:rPr lang="zh-CN" altLang="en-US" b="1" kern="100" dirty="0">
                <a:cs typeface="+mn-ea"/>
                <a:sym typeface="+mn-lt"/>
              </a:rPr>
              <a:t>）重复（</a:t>
            </a:r>
            <a:r>
              <a:rPr lang="en-US" altLang="zh-CN" b="1" kern="100" dirty="0">
                <a:cs typeface="+mn-ea"/>
                <a:sym typeface="+mn-lt"/>
              </a:rPr>
              <a:t>repeat</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可以通过重复（</a:t>
            </a:r>
            <a:r>
              <a:rPr lang="en-US" altLang="zh-CN" sz="1600" dirty="0">
                <a:cs typeface="+mn-ea"/>
                <a:sym typeface="+mn-lt"/>
              </a:rPr>
              <a:t>repeat</a:t>
            </a:r>
            <a:r>
              <a:rPr lang="zh-CN" altLang="en-US" sz="1600" dirty="0">
                <a:cs typeface="+mn-ea"/>
                <a:sym typeface="+mn-lt"/>
              </a:rPr>
              <a:t>）的方式增加训练数据量，通常放在分批（</a:t>
            </a:r>
            <a:r>
              <a:rPr lang="en-US" altLang="zh-CN" sz="1600" dirty="0">
                <a:cs typeface="+mn-ea"/>
                <a:sym typeface="+mn-lt"/>
              </a:rPr>
              <a:t>batch</a:t>
            </a:r>
            <a:r>
              <a:rPr lang="zh-CN" altLang="en-US" sz="1600" dirty="0">
                <a:cs typeface="+mn-ea"/>
                <a:sym typeface="+mn-lt"/>
              </a:rPr>
              <a:t>）操作之后。</a:t>
            </a:r>
            <a:endParaRPr lang="en-US" altLang="zh-CN" sz="1600" dirty="0">
              <a:cs typeface="+mn-ea"/>
              <a:sym typeface="+mn-lt"/>
            </a:endParaRPr>
          </a:p>
        </p:txBody>
      </p:sp>
      <p:sp>
        <p:nvSpPr>
          <p:cNvPr id="8" name="圆角矩形 7"/>
          <p:cNvSpPr/>
          <p:nvPr/>
        </p:nvSpPr>
        <p:spPr>
          <a:xfrm>
            <a:off x="920085"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 name="圆角矩形 8"/>
          <p:cNvSpPr/>
          <p:nvPr/>
        </p:nvSpPr>
        <p:spPr>
          <a:xfrm>
            <a:off x="1208843"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0" name="圆角矩形 9"/>
          <p:cNvSpPr/>
          <p:nvPr/>
        </p:nvSpPr>
        <p:spPr>
          <a:xfrm>
            <a:off x="1508597"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1" name="圆角矩形 10"/>
          <p:cNvSpPr/>
          <p:nvPr/>
        </p:nvSpPr>
        <p:spPr>
          <a:xfrm>
            <a:off x="1819362"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2" name="圆角矩形 11"/>
          <p:cNvSpPr/>
          <p:nvPr/>
        </p:nvSpPr>
        <p:spPr>
          <a:xfrm>
            <a:off x="2134255"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3" name="圆角矩形 12"/>
          <p:cNvSpPr/>
          <p:nvPr/>
        </p:nvSpPr>
        <p:spPr>
          <a:xfrm>
            <a:off x="3624089"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4" name="圆角矩形 13"/>
          <p:cNvSpPr/>
          <p:nvPr/>
        </p:nvSpPr>
        <p:spPr>
          <a:xfrm>
            <a:off x="3912847"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5" name="圆角矩形 14"/>
          <p:cNvSpPr/>
          <p:nvPr/>
        </p:nvSpPr>
        <p:spPr>
          <a:xfrm>
            <a:off x="4212601"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6" name="圆角矩形 15"/>
          <p:cNvSpPr/>
          <p:nvPr/>
        </p:nvSpPr>
        <p:spPr>
          <a:xfrm>
            <a:off x="4523366"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7" name="圆角矩形 16"/>
          <p:cNvSpPr/>
          <p:nvPr/>
        </p:nvSpPr>
        <p:spPr>
          <a:xfrm>
            <a:off x="4838259"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8" name="右箭头 17"/>
          <p:cNvSpPr/>
          <p:nvPr/>
        </p:nvSpPr>
        <p:spPr>
          <a:xfrm>
            <a:off x="2835510" y="312908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9" name="矩形 18"/>
          <p:cNvSpPr/>
          <p:nvPr/>
        </p:nvSpPr>
        <p:spPr>
          <a:xfrm>
            <a:off x="1314721" y="3634469"/>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20" name="矩形 19"/>
          <p:cNvSpPr/>
          <p:nvPr/>
        </p:nvSpPr>
        <p:spPr>
          <a:xfrm>
            <a:off x="4054675" y="3652203"/>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21" name="圆角矩形 20"/>
          <p:cNvSpPr/>
          <p:nvPr/>
        </p:nvSpPr>
        <p:spPr>
          <a:xfrm>
            <a:off x="826115" y="5095519"/>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2" name="圆角矩形 21"/>
          <p:cNvSpPr/>
          <p:nvPr/>
        </p:nvSpPr>
        <p:spPr>
          <a:xfrm>
            <a:off x="1114873" y="5095519"/>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3" name="圆角矩形 22"/>
          <p:cNvSpPr/>
          <p:nvPr/>
        </p:nvSpPr>
        <p:spPr>
          <a:xfrm>
            <a:off x="1414627" y="5095519"/>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4" name="圆角矩形 23"/>
          <p:cNvSpPr/>
          <p:nvPr/>
        </p:nvSpPr>
        <p:spPr>
          <a:xfrm>
            <a:off x="1725392" y="5095519"/>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5" name="圆角矩形 24"/>
          <p:cNvSpPr/>
          <p:nvPr/>
        </p:nvSpPr>
        <p:spPr>
          <a:xfrm>
            <a:off x="2040285" y="5095519"/>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6" name="右箭头 25"/>
          <p:cNvSpPr/>
          <p:nvPr/>
        </p:nvSpPr>
        <p:spPr>
          <a:xfrm>
            <a:off x="2582158" y="526135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7" name="矩形 26"/>
          <p:cNvSpPr/>
          <p:nvPr/>
        </p:nvSpPr>
        <p:spPr>
          <a:xfrm>
            <a:off x="1215210" y="5871495"/>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28" name="矩形 27"/>
          <p:cNvSpPr/>
          <p:nvPr/>
        </p:nvSpPr>
        <p:spPr>
          <a:xfrm>
            <a:off x="4286148" y="5879480"/>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29" name="矩形 28"/>
          <p:cNvSpPr/>
          <p:nvPr/>
        </p:nvSpPr>
        <p:spPr>
          <a:xfrm>
            <a:off x="2400445" y="5882216"/>
            <a:ext cx="904772" cy="307777"/>
          </a:xfrm>
          <a:prstGeom prst="rect">
            <a:avLst/>
          </a:prstGeom>
        </p:spPr>
        <p:txBody>
          <a:bodyPr wrap="square">
            <a:spAutoFit/>
          </a:bodyPr>
          <a:lstStyle/>
          <a:p>
            <a:r>
              <a:rPr lang="en-US" altLang="zh-CN" sz="1400" i="1" dirty="0">
                <a:solidFill>
                  <a:srgbClr val="C7000B"/>
                </a:solidFill>
                <a:cs typeface="+mn-ea"/>
                <a:sym typeface="+mn-lt"/>
              </a:rPr>
              <a:t>repeat(2)</a:t>
            </a:r>
            <a:endParaRPr lang="zh-CN" altLang="en-US" sz="1400" i="1" dirty="0">
              <a:solidFill>
                <a:srgbClr val="C7000B"/>
              </a:solidFill>
              <a:cs typeface="+mn-ea"/>
              <a:sym typeface="+mn-lt"/>
            </a:endParaRPr>
          </a:p>
        </p:txBody>
      </p:sp>
      <p:sp>
        <p:nvSpPr>
          <p:cNvPr id="30" name="矩形 29"/>
          <p:cNvSpPr/>
          <p:nvPr/>
        </p:nvSpPr>
        <p:spPr>
          <a:xfrm>
            <a:off x="2554822" y="3651328"/>
            <a:ext cx="1064946" cy="307777"/>
          </a:xfrm>
          <a:prstGeom prst="rect">
            <a:avLst/>
          </a:prstGeom>
        </p:spPr>
        <p:txBody>
          <a:bodyPr wrap="square">
            <a:spAutoFit/>
          </a:bodyPr>
          <a:lstStyle/>
          <a:p>
            <a:r>
              <a:rPr lang="en-US" altLang="zh-CN" sz="1400" i="1" dirty="0">
                <a:solidFill>
                  <a:srgbClr val="C7000B"/>
                </a:solidFill>
                <a:cs typeface="+mn-ea"/>
                <a:sym typeface="+mn-lt"/>
              </a:rPr>
              <a:t>shuffle(5)</a:t>
            </a:r>
            <a:endParaRPr lang="zh-CN" altLang="en-US" sz="1400" i="1" dirty="0">
              <a:solidFill>
                <a:srgbClr val="C7000B"/>
              </a:solidFill>
              <a:cs typeface="+mn-ea"/>
              <a:sym typeface="+mn-lt"/>
            </a:endParaRPr>
          </a:p>
        </p:txBody>
      </p:sp>
      <p:sp>
        <p:nvSpPr>
          <p:cNvPr id="31" name="圆角矩形 30"/>
          <p:cNvSpPr/>
          <p:nvPr/>
        </p:nvSpPr>
        <p:spPr>
          <a:xfrm>
            <a:off x="3287672"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2" name="圆角矩形 31"/>
          <p:cNvSpPr/>
          <p:nvPr/>
        </p:nvSpPr>
        <p:spPr>
          <a:xfrm>
            <a:off x="3528305"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3" name="圆角矩形 32"/>
          <p:cNvSpPr/>
          <p:nvPr/>
        </p:nvSpPr>
        <p:spPr>
          <a:xfrm>
            <a:off x="3770309"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4" name="圆角矩形 33"/>
          <p:cNvSpPr/>
          <p:nvPr/>
        </p:nvSpPr>
        <p:spPr>
          <a:xfrm>
            <a:off x="4013699"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5" name="圆角矩形 34"/>
          <p:cNvSpPr/>
          <p:nvPr/>
        </p:nvSpPr>
        <p:spPr>
          <a:xfrm>
            <a:off x="4261217"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6" name="圆角矩形 35"/>
          <p:cNvSpPr/>
          <p:nvPr/>
        </p:nvSpPr>
        <p:spPr>
          <a:xfrm>
            <a:off x="4678080"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7" name="圆角矩形 36"/>
          <p:cNvSpPr/>
          <p:nvPr/>
        </p:nvSpPr>
        <p:spPr>
          <a:xfrm>
            <a:off x="4918713"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8" name="圆角矩形 37"/>
          <p:cNvSpPr/>
          <p:nvPr/>
        </p:nvSpPr>
        <p:spPr>
          <a:xfrm>
            <a:off x="5160717"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9" name="圆角矩形 38"/>
          <p:cNvSpPr/>
          <p:nvPr/>
        </p:nvSpPr>
        <p:spPr>
          <a:xfrm>
            <a:off x="5404107"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0" name="圆角矩形 39"/>
          <p:cNvSpPr/>
          <p:nvPr/>
        </p:nvSpPr>
        <p:spPr>
          <a:xfrm>
            <a:off x="5651625"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1" name="矩形 40"/>
          <p:cNvSpPr/>
          <p:nvPr/>
        </p:nvSpPr>
        <p:spPr>
          <a:xfrm>
            <a:off x="6392551" y="1393618"/>
            <a:ext cx="5073883" cy="877163"/>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2</a:t>
            </a:r>
            <a:r>
              <a:rPr lang="zh-CN" altLang="en-US" b="1" kern="100" dirty="0">
                <a:cs typeface="+mn-ea"/>
                <a:sym typeface="+mn-lt"/>
              </a:rPr>
              <a:t>）分批（</a:t>
            </a:r>
            <a:r>
              <a:rPr lang="en-US" altLang="zh-CN" b="1" kern="100" dirty="0">
                <a:cs typeface="+mn-ea"/>
                <a:sym typeface="+mn-lt"/>
              </a:rPr>
              <a:t>batch</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在训练时，数据可能需要分批（</a:t>
            </a:r>
            <a:r>
              <a:rPr lang="en-US" altLang="zh-CN" sz="1600" dirty="0">
                <a:cs typeface="+mn-ea"/>
                <a:sym typeface="+mn-lt"/>
              </a:rPr>
              <a:t>batch</a:t>
            </a:r>
            <a:r>
              <a:rPr lang="zh-CN" altLang="en-US" sz="1600" dirty="0">
                <a:cs typeface="+mn-ea"/>
                <a:sym typeface="+mn-lt"/>
              </a:rPr>
              <a:t>）处理。</a:t>
            </a:r>
          </a:p>
        </p:txBody>
      </p:sp>
      <p:sp>
        <p:nvSpPr>
          <p:cNvPr id="42" name="圆角矩形 41"/>
          <p:cNvSpPr/>
          <p:nvPr/>
        </p:nvSpPr>
        <p:spPr>
          <a:xfrm>
            <a:off x="6489886" y="2551652"/>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3" name="圆角矩形 42"/>
          <p:cNvSpPr/>
          <p:nvPr/>
        </p:nvSpPr>
        <p:spPr>
          <a:xfrm>
            <a:off x="6778644" y="2551652"/>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4" name="圆角矩形 43"/>
          <p:cNvSpPr/>
          <p:nvPr/>
        </p:nvSpPr>
        <p:spPr>
          <a:xfrm>
            <a:off x="7078398" y="2551652"/>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5" name="圆角矩形 44"/>
          <p:cNvSpPr/>
          <p:nvPr/>
        </p:nvSpPr>
        <p:spPr>
          <a:xfrm>
            <a:off x="7389163" y="2551652"/>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6" name="圆角矩形 45"/>
          <p:cNvSpPr/>
          <p:nvPr/>
        </p:nvSpPr>
        <p:spPr>
          <a:xfrm>
            <a:off x="7704056" y="2551652"/>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7" name="右箭头 46"/>
          <p:cNvSpPr/>
          <p:nvPr/>
        </p:nvSpPr>
        <p:spPr>
          <a:xfrm>
            <a:off x="8405311" y="2688681"/>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8" name="矩形 47"/>
          <p:cNvSpPr/>
          <p:nvPr/>
        </p:nvSpPr>
        <p:spPr>
          <a:xfrm>
            <a:off x="6884522" y="3289315"/>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49" name="矩形 48"/>
          <p:cNvSpPr/>
          <p:nvPr/>
        </p:nvSpPr>
        <p:spPr>
          <a:xfrm>
            <a:off x="9760291" y="3297336"/>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50" name="矩形 49"/>
          <p:cNvSpPr/>
          <p:nvPr/>
        </p:nvSpPr>
        <p:spPr>
          <a:xfrm>
            <a:off x="8268120" y="3289314"/>
            <a:ext cx="904772" cy="307777"/>
          </a:xfrm>
          <a:prstGeom prst="rect">
            <a:avLst/>
          </a:prstGeom>
        </p:spPr>
        <p:txBody>
          <a:bodyPr wrap="square">
            <a:spAutoFit/>
          </a:bodyPr>
          <a:lstStyle/>
          <a:p>
            <a:r>
              <a:rPr lang="en-US" altLang="zh-CN" sz="1400" i="1" dirty="0">
                <a:solidFill>
                  <a:srgbClr val="C7000B"/>
                </a:solidFill>
                <a:cs typeface="+mn-ea"/>
                <a:sym typeface="+mn-lt"/>
              </a:rPr>
              <a:t>batch(2)</a:t>
            </a:r>
            <a:endParaRPr lang="zh-CN" altLang="en-US" sz="1400" i="1" dirty="0">
              <a:solidFill>
                <a:srgbClr val="C7000B"/>
              </a:solidFill>
              <a:cs typeface="+mn-ea"/>
              <a:sym typeface="+mn-lt"/>
            </a:endParaRPr>
          </a:p>
        </p:txBody>
      </p:sp>
      <p:sp>
        <p:nvSpPr>
          <p:cNvPr id="51" name="圆角矩形 50"/>
          <p:cNvSpPr/>
          <p:nvPr/>
        </p:nvSpPr>
        <p:spPr>
          <a:xfrm>
            <a:off x="8040684" y="2551652"/>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2" name="圆角矩形 51"/>
          <p:cNvSpPr/>
          <p:nvPr/>
        </p:nvSpPr>
        <p:spPr>
          <a:xfrm>
            <a:off x="9161368" y="2554780"/>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3" name="圆角矩形 52"/>
          <p:cNvSpPr/>
          <p:nvPr/>
        </p:nvSpPr>
        <p:spPr>
          <a:xfrm>
            <a:off x="9382751" y="2554780"/>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4" name="圆角矩形 53"/>
          <p:cNvSpPr/>
          <p:nvPr/>
        </p:nvSpPr>
        <p:spPr>
          <a:xfrm>
            <a:off x="9826880" y="2554780"/>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5" name="圆角矩形 54"/>
          <p:cNvSpPr/>
          <p:nvPr/>
        </p:nvSpPr>
        <p:spPr>
          <a:xfrm>
            <a:off x="10060645" y="2554780"/>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6" name="圆角矩形 55"/>
          <p:cNvSpPr/>
          <p:nvPr/>
        </p:nvSpPr>
        <p:spPr>
          <a:xfrm>
            <a:off x="10481413" y="2554780"/>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7" name="圆角矩形 56"/>
          <p:cNvSpPr/>
          <p:nvPr/>
        </p:nvSpPr>
        <p:spPr>
          <a:xfrm>
            <a:off x="10712166" y="2554780"/>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8" name="圆角矩形 57"/>
          <p:cNvSpPr/>
          <p:nvPr/>
        </p:nvSpPr>
        <p:spPr>
          <a:xfrm>
            <a:off x="6643989" y="5599969"/>
            <a:ext cx="2000208"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9" name="圆角矩形 58"/>
          <p:cNvSpPr/>
          <p:nvPr/>
        </p:nvSpPr>
        <p:spPr>
          <a:xfrm>
            <a:off x="6643988" y="5157916"/>
            <a:ext cx="2000209"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0" name="矩形 59"/>
          <p:cNvSpPr/>
          <p:nvPr/>
        </p:nvSpPr>
        <p:spPr>
          <a:xfrm>
            <a:off x="6392551" y="3621340"/>
            <a:ext cx="4938778" cy="1431161"/>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4</a:t>
            </a:r>
            <a:r>
              <a:rPr lang="zh-CN" altLang="en-US" b="1" kern="100" dirty="0">
                <a:cs typeface="+mn-ea"/>
                <a:sym typeface="+mn-lt"/>
              </a:rPr>
              <a:t>）合并（</a:t>
            </a:r>
            <a:r>
              <a:rPr lang="en-US" altLang="zh-CN" b="1" kern="100" dirty="0">
                <a:cs typeface="+mn-ea"/>
                <a:sym typeface="+mn-lt"/>
              </a:rPr>
              <a:t>zip</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将多个数据集合并成一个。</a:t>
            </a:r>
            <a:endParaRPr lang="en-US" altLang="zh-CN" sz="1600" dirty="0">
              <a:cs typeface="+mn-ea"/>
              <a:sym typeface="+mn-lt"/>
            </a:endParaRP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两个数据集的列的名字相同，</a:t>
            </a:r>
            <a:r>
              <a:rPr lang="zh-CN" altLang="en-US" sz="1200" dirty="0">
                <a:solidFill>
                  <a:srgbClr val="0000FF"/>
                </a:solidFill>
                <a:cs typeface="+mn-ea"/>
                <a:sym typeface="+mn-lt"/>
              </a:rPr>
              <a:t>则</a:t>
            </a:r>
            <a:r>
              <a:rPr lang="zh-CN" altLang="zh-CN" sz="1200" dirty="0">
                <a:solidFill>
                  <a:srgbClr val="0000FF"/>
                </a:solidFill>
                <a:cs typeface="+mn-ea"/>
                <a:sym typeface="+mn-lt"/>
              </a:rPr>
              <a:t>不能合并。</a:t>
            </a: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两个数据集的行数不同，合并</a:t>
            </a:r>
            <a:r>
              <a:rPr lang="zh-CN" altLang="en-US" sz="1200" dirty="0">
                <a:solidFill>
                  <a:srgbClr val="0000FF"/>
                </a:solidFill>
                <a:cs typeface="+mn-ea"/>
                <a:sym typeface="+mn-lt"/>
              </a:rPr>
              <a:t>后的行数以较小的为准</a:t>
            </a:r>
            <a:r>
              <a:rPr lang="zh-CN" altLang="zh-CN" sz="1200" dirty="0">
                <a:solidFill>
                  <a:srgbClr val="0000FF"/>
                </a:solidFill>
                <a:cs typeface="+mn-ea"/>
                <a:sym typeface="+mn-lt"/>
              </a:rPr>
              <a:t>。</a:t>
            </a:r>
            <a:endParaRPr lang="en-US" altLang="zh-CN" sz="1200" dirty="0">
              <a:solidFill>
                <a:srgbClr val="0000FF"/>
              </a:solidFill>
              <a:cs typeface="+mn-ea"/>
              <a:sym typeface="+mn-lt"/>
            </a:endParaRPr>
          </a:p>
        </p:txBody>
      </p:sp>
      <p:sp>
        <p:nvSpPr>
          <p:cNvPr id="61" name="右箭头 60"/>
          <p:cNvSpPr/>
          <p:nvPr/>
        </p:nvSpPr>
        <p:spPr>
          <a:xfrm>
            <a:off x="8780126" y="537360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2" name="矩形 61"/>
          <p:cNvSpPr/>
          <p:nvPr/>
        </p:nvSpPr>
        <p:spPr>
          <a:xfrm>
            <a:off x="6967346" y="5944344"/>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63" name="矩形 62"/>
          <p:cNvSpPr/>
          <p:nvPr/>
        </p:nvSpPr>
        <p:spPr>
          <a:xfrm>
            <a:off x="10193209" y="5954931"/>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64" name="矩形 63"/>
          <p:cNvSpPr/>
          <p:nvPr/>
        </p:nvSpPr>
        <p:spPr>
          <a:xfrm>
            <a:off x="8382975" y="5942387"/>
            <a:ext cx="1289306" cy="307777"/>
          </a:xfrm>
          <a:prstGeom prst="rect">
            <a:avLst/>
          </a:prstGeom>
        </p:spPr>
        <p:txBody>
          <a:bodyPr wrap="square">
            <a:spAutoFit/>
          </a:bodyPr>
          <a:lstStyle/>
          <a:p>
            <a:r>
              <a:rPr lang="en-US" altLang="zh-CN" sz="1400" i="1">
                <a:solidFill>
                  <a:srgbClr val="C7000B"/>
                </a:solidFill>
                <a:cs typeface="+mn-ea"/>
                <a:sym typeface="+mn-lt"/>
              </a:rPr>
              <a:t>c = zip(a, b</a:t>
            </a:r>
            <a:r>
              <a:rPr lang="en-US" altLang="zh-CN" sz="1400" i="1" dirty="0">
                <a:solidFill>
                  <a:srgbClr val="C7000B"/>
                </a:solidFill>
                <a:cs typeface="+mn-ea"/>
                <a:sym typeface="+mn-lt"/>
              </a:rPr>
              <a:t>)</a:t>
            </a:r>
            <a:endParaRPr lang="zh-CN" altLang="en-US" sz="1400" i="1" dirty="0">
              <a:solidFill>
                <a:srgbClr val="C7000B"/>
              </a:solidFill>
              <a:cs typeface="+mn-ea"/>
              <a:sym typeface="+mn-lt"/>
            </a:endParaRPr>
          </a:p>
        </p:txBody>
      </p:sp>
      <p:sp>
        <p:nvSpPr>
          <p:cNvPr id="65" name="圆角矩形 64"/>
          <p:cNvSpPr/>
          <p:nvPr/>
        </p:nvSpPr>
        <p:spPr>
          <a:xfrm>
            <a:off x="6763372" y="5204168"/>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6" name="圆角矩形 65"/>
          <p:cNvSpPr/>
          <p:nvPr/>
        </p:nvSpPr>
        <p:spPr>
          <a:xfrm>
            <a:off x="7052130" y="5204168"/>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7" name="圆角矩形 66"/>
          <p:cNvSpPr/>
          <p:nvPr/>
        </p:nvSpPr>
        <p:spPr>
          <a:xfrm>
            <a:off x="7351884" y="5204168"/>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8" name="圆角矩形 67"/>
          <p:cNvSpPr/>
          <p:nvPr/>
        </p:nvSpPr>
        <p:spPr>
          <a:xfrm>
            <a:off x="7662649" y="5204168"/>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9" name="圆角矩形 68"/>
          <p:cNvSpPr/>
          <p:nvPr/>
        </p:nvSpPr>
        <p:spPr>
          <a:xfrm>
            <a:off x="7977542" y="5204168"/>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0" name="圆角矩形 69"/>
          <p:cNvSpPr/>
          <p:nvPr/>
        </p:nvSpPr>
        <p:spPr>
          <a:xfrm>
            <a:off x="6763372" y="5649981"/>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1" name="圆角矩形 70"/>
          <p:cNvSpPr/>
          <p:nvPr/>
        </p:nvSpPr>
        <p:spPr>
          <a:xfrm>
            <a:off x="7052130" y="5649981"/>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2" name="圆角矩形 71"/>
          <p:cNvSpPr/>
          <p:nvPr/>
        </p:nvSpPr>
        <p:spPr>
          <a:xfrm>
            <a:off x="7351884" y="5649981"/>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3" name="圆角矩形 72"/>
          <p:cNvSpPr/>
          <p:nvPr/>
        </p:nvSpPr>
        <p:spPr>
          <a:xfrm>
            <a:off x="7662649" y="5649981"/>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4" name="圆角矩形 73"/>
          <p:cNvSpPr/>
          <p:nvPr/>
        </p:nvSpPr>
        <p:spPr>
          <a:xfrm>
            <a:off x="7977542" y="5649981"/>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5" name="圆角矩形 74"/>
          <p:cNvSpPr/>
          <p:nvPr/>
        </p:nvSpPr>
        <p:spPr>
          <a:xfrm>
            <a:off x="8289439" y="5653018"/>
            <a:ext cx="211756" cy="2520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6" name="矩形 75"/>
          <p:cNvSpPr/>
          <p:nvPr/>
        </p:nvSpPr>
        <p:spPr>
          <a:xfrm>
            <a:off x="6389502" y="5209051"/>
            <a:ext cx="362443" cy="307777"/>
          </a:xfrm>
          <a:prstGeom prst="rect">
            <a:avLst/>
          </a:prstGeom>
        </p:spPr>
        <p:txBody>
          <a:bodyPr wrap="square">
            <a:spAutoFit/>
          </a:bodyPr>
          <a:lstStyle/>
          <a:p>
            <a:r>
              <a:rPr lang="en-US" altLang="zh-CN" sz="1400" i="1" dirty="0">
                <a:solidFill>
                  <a:srgbClr val="C7000B"/>
                </a:solidFill>
                <a:cs typeface="+mn-ea"/>
                <a:sym typeface="+mn-lt"/>
              </a:rPr>
              <a:t>a</a:t>
            </a:r>
            <a:endParaRPr lang="zh-CN" altLang="en-US" sz="1400" i="1" dirty="0">
              <a:solidFill>
                <a:srgbClr val="C7000B"/>
              </a:solidFill>
              <a:cs typeface="+mn-ea"/>
              <a:sym typeface="+mn-lt"/>
            </a:endParaRPr>
          </a:p>
        </p:txBody>
      </p:sp>
      <p:sp>
        <p:nvSpPr>
          <p:cNvPr id="77" name="矩形 76"/>
          <p:cNvSpPr/>
          <p:nvPr/>
        </p:nvSpPr>
        <p:spPr>
          <a:xfrm>
            <a:off x="6389502" y="5640585"/>
            <a:ext cx="380088" cy="307777"/>
          </a:xfrm>
          <a:prstGeom prst="rect">
            <a:avLst/>
          </a:prstGeom>
        </p:spPr>
        <p:txBody>
          <a:bodyPr wrap="square">
            <a:spAutoFit/>
          </a:bodyPr>
          <a:lstStyle/>
          <a:p>
            <a:r>
              <a:rPr lang="en-US" altLang="zh-CN" sz="1400" i="1" dirty="0">
                <a:solidFill>
                  <a:srgbClr val="C7000B"/>
                </a:solidFill>
                <a:cs typeface="+mn-ea"/>
                <a:sym typeface="+mn-lt"/>
              </a:rPr>
              <a:t>b</a:t>
            </a:r>
            <a:endParaRPr lang="zh-CN" altLang="en-US" sz="1400" i="1" dirty="0">
              <a:solidFill>
                <a:srgbClr val="C7000B"/>
              </a:solidFill>
              <a:cs typeface="+mn-ea"/>
              <a:sym typeface="+mn-lt"/>
            </a:endParaRPr>
          </a:p>
        </p:txBody>
      </p:sp>
      <p:sp>
        <p:nvSpPr>
          <p:cNvPr id="78" name="圆角矩形 77"/>
          <p:cNvSpPr/>
          <p:nvPr/>
        </p:nvSpPr>
        <p:spPr>
          <a:xfrm>
            <a:off x="9591645" y="5123879"/>
            <a:ext cx="1870268" cy="863624"/>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9" name="圆角矩形 78"/>
          <p:cNvSpPr/>
          <p:nvPr/>
        </p:nvSpPr>
        <p:spPr>
          <a:xfrm>
            <a:off x="9729143" y="5274677"/>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0" name="圆角矩形 79"/>
          <p:cNvSpPr/>
          <p:nvPr/>
        </p:nvSpPr>
        <p:spPr>
          <a:xfrm>
            <a:off x="10056401" y="5274677"/>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1" name="圆角矩形 80"/>
          <p:cNvSpPr/>
          <p:nvPr/>
        </p:nvSpPr>
        <p:spPr>
          <a:xfrm>
            <a:off x="10404280" y="5274677"/>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2" name="圆角矩形 81"/>
          <p:cNvSpPr/>
          <p:nvPr/>
        </p:nvSpPr>
        <p:spPr>
          <a:xfrm>
            <a:off x="10725067" y="5274677"/>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3" name="圆角矩形 82"/>
          <p:cNvSpPr/>
          <p:nvPr/>
        </p:nvSpPr>
        <p:spPr>
          <a:xfrm>
            <a:off x="11063220" y="5274677"/>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4" name="圆角矩形 83"/>
          <p:cNvSpPr/>
          <p:nvPr/>
        </p:nvSpPr>
        <p:spPr>
          <a:xfrm>
            <a:off x="9729143" y="5585736"/>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5" name="圆角矩形 84"/>
          <p:cNvSpPr/>
          <p:nvPr/>
        </p:nvSpPr>
        <p:spPr>
          <a:xfrm>
            <a:off x="10056401" y="5585736"/>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6" name="圆角矩形 85"/>
          <p:cNvSpPr/>
          <p:nvPr/>
        </p:nvSpPr>
        <p:spPr>
          <a:xfrm>
            <a:off x="10404280" y="5585736"/>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7" name="圆角矩形 86"/>
          <p:cNvSpPr/>
          <p:nvPr/>
        </p:nvSpPr>
        <p:spPr>
          <a:xfrm>
            <a:off x="10725067" y="5585736"/>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8" name="圆角矩形 87"/>
          <p:cNvSpPr/>
          <p:nvPr/>
        </p:nvSpPr>
        <p:spPr>
          <a:xfrm>
            <a:off x="11063220" y="5585736"/>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9" name="矩形 88"/>
          <p:cNvSpPr/>
          <p:nvPr/>
        </p:nvSpPr>
        <p:spPr>
          <a:xfrm>
            <a:off x="9312714" y="5403659"/>
            <a:ext cx="380088" cy="307777"/>
          </a:xfrm>
          <a:prstGeom prst="rect">
            <a:avLst/>
          </a:prstGeom>
        </p:spPr>
        <p:txBody>
          <a:bodyPr wrap="square">
            <a:spAutoFit/>
          </a:bodyPr>
          <a:lstStyle/>
          <a:p>
            <a:r>
              <a:rPr lang="en-US" altLang="zh-CN" sz="1400" i="1" dirty="0">
                <a:solidFill>
                  <a:srgbClr val="C7000B"/>
                </a:solidFill>
                <a:cs typeface="+mn-ea"/>
                <a:sym typeface="+mn-lt"/>
              </a:rPr>
              <a:t>c</a:t>
            </a:r>
            <a:endParaRPr lang="zh-CN" altLang="en-US" sz="1400" i="1" dirty="0">
              <a:solidFill>
                <a:srgbClr val="C7000B"/>
              </a:solidFill>
              <a:cs typeface="+mn-ea"/>
              <a:sym typeface="+mn-lt"/>
            </a:endParaRPr>
          </a:p>
        </p:txBody>
      </p:sp>
      <p:sp>
        <p:nvSpPr>
          <p:cNvPr id="90" name="圆角矩形 89"/>
          <p:cNvSpPr/>
          <p:nvPr/>
        </p:nvSpPr>
        <p:spPr>
          <a:xfrm>
            <a:off x="9701425"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1" name="圆角矩形 90"/>
          <p:cNvSpPr/>
          <p:nvPr/>
        </p:nvSpPr>
        <p:spPr>
          <a:xfrm>
            <a:off x="10018701"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2" name="圆角矩形 91"/>
          <p:cNvSpPr/>
          <p:nvPr/>
        </p:nvSpPr>
        <p:spPr>
          <a:xfrm>
            <a:off x="10355319" y="5151469"/>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3" name="圆角矩形 92"/>
          <p:cNvSpPr/>
          <p:nvPr/>
        </p:nvSpPr>
        <p:spPr>
          <a:xfrm>
            <a:off x="10692375" y="5156363"/>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4" name="圆角矩形 93"/>
          <p:cNvSpPr/>
          <p:nvPr/>
        </p:nvSpPr>
        <p:spPr>
          <a:xfrm>
            <a:off x="11024496" y="5151600"/>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Tree>
    <p:extLst>
      <p:ext uri="{BB962C8B-B14F-4D97-AF65-F5344CB8AC3E}">
        <p14:creationId xmlns:p14="http://schemas.microsoft.com/office/powerpoint/2010/main" val="1539568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代码实例</a:t>
            </a:r>
            <a:br>
              <a:rPr lang="zh-CN" altLang="en-US" dirty="0">
                <a:cs typeface="+mn-ea"/>
                <a:sym typeface="+mn-lt"/>
              </a:rPr>
            </a:br>
            <a:endParaRPr lang="zh-CN" altLang="en-US" dirty="0"/>
          </a:p>
        </p:txBody>
      </p:sp>
      <p:sp>
        <p:nvSpPr>
          <p:cNvPr id="7" name="Rectangle 2"/>
          <p:cNvSpPr>
            <a:spLocks noChangeArrowheads="1"/>
          </p:cNvSpPr>
          <p:nvPr/>
        </p:nvSpPr>
        <p:spPr bwMode="auto">
          <a:xfrm>
            <a:off x="729175" y="1337707"/>
            <a:ext cx="10740640" cy="4185761"/>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create_dataset</a:t>
            </a:r>
            <a:r>
              <a:rPr kumimoji="0" lang="zh-CN" altLang="zh-CN" sz="1400" b="0" i="0" u="none" strike="noStrike" kern="0" cap="none" spc="0" normalizeH="0" baseline="0" noProof="0" dirty="0">
                <a:ln>
                  <a:noFill/>
                </a:ln>
                <a:solidFill>
                  <a:srgbClr val="080808"/>
                </a:solidFill>
                <a:effectLst/>
                <a:uLnTx/>
                <a:uFillTx/>
                <a:cs typeface="+mn-ea"/>
                <a:sym typeface="+mn-lt"/>
              </a:rPr>
              <a:t>(data_dir, training=</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batch_size=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resize=(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rescale=</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255</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shift=-</a:t>
            </a:r>
            <a:r>
              <a:rPr kumimoji="0" lang="zh-CN" altLang="zh-CN" sz="1400" b="0" i="0" u="none" strike="noStrike" kern="0" cap="none" spc="0" normalizeH="0" baseline="0" noProof="0" dirty="0">
                <a:ln>
                  <a:noFill/>
                </a:ln>
                <a:solidFill>
                  <a:srgbClr val="1750EB"/>
                </a:solidFill>
                <a:effectLst/>
                <a:uLnTx/>
                <a:uFillTx/>
                <a:cs typeface="+mn-ea"/>
                <a:sym typeface="+mn-lt"/>
              </a:rPr>
              <a:t>0.1307</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buffer_size=</a:t>
            </a:r>
            <a:r>
              <a:rPr kumimoji="0" lang="zh-CN" altLang="zh-CN" sz="1400" b="0" i="0" u="none" strike="noStrike" kern="0" cap="none" spc="0" normalizeH="0" baseline="0" noProof="0" dirty="0">
                <a:ln>
                  <a:noFill/>
                </a:ln>
                <a:solidFill>
                  <a:srgbClr val="1750EB"/>
                </a:solidFill>
                <a:effectLst/>
                <a:uLnTx/>
                <a:uFillTx/>
                <a:cs typeface="+mn-ea"/>
                <a:sym typeface="+mn-lt"/>
              </a:rPr>
              <a:t>64</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训练集和测试集路径</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data_train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train</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data_test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test</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加载MNIST数据集</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ms.dataset.MnistDataset(data_train </a:t>
            </a:r>
            <a:r>
              <a:rPr kumimoji="0" lang="zh-CN" altLang="zh-CN" sz="1400" b="0" i="0" u="none" strike="noStrike" kern="0" cap="none" spc="0" normalizeH="0" baseline="0" noProof="0" dirty="0">
                <a:ln>
                  <a:noFill/>
                </a:ln>
                <a:solidFill>
                  <a:srgbClr val="0033B3"/>
                </a:solidFill>
                <a:effectLst/>
                <a:uLnTx/>
                <a:uFillTx/>
                <a:cs typeface="+mn-ea"/>
                <a:sym typeface="+mn-lt"/>
              </a:rPr>
              <a:t>if </a:t>
            </a:r>
            <a:r>
              <a:rPr kumimoji="0" lang="zh-CN" altLang="zh-CN" sz="1400" b="0" i="0" u="none" strike="noStrike" kern="0" cap="none" spc="0" normalizeH="0" baseline="0" noProof="0" dirty="0">
                <a:ln>
                  <a:noFill/>
                </a:ln>
                <a:solidFill>
                  <a:srgbClr val="080808"/>
                </a:solidFill>
                <a:effectLst/>
                <a:uLnTx/>
                <a:uFillTx/>
                <a:cs typeface="+mn-ea"/>
                <a:sym typeface="+mn-lt"/>
              </a:rPr>
              <a:t>training </a:t>
            </a:r>
            <a:r>
              <a:rPr kumimoji="0" lang="zh-CN" altLang="zh-CN" sz="1400" b="0" i="0" u="none" strike="noStrike" kern="0" cap="none" spc="0" normalizeH="0" baseline="0" noProof="0" dirty="0">
                <a:ln>
                  <a:noFill/>
                </a:ln>
                <a:solidFill>
                  <a:srgbClr val="0033B3"/>
                </a:solidFill>
                <a:effectLst/>
                <a:uLnTx/>
                <a:uFillTx/>
                <a:cs typeface="+mn-ea"/>
                <a:sym typeface="+mn-lt"/>
              </a:rPr>
              <a:t>else </a:t>
            </a:r>
            <a:r>
              <a:rPr kumimoji="0" lang="zh-CN" altLang="zh-CN" sz="1400" b="0" i="0" u="none" strike="noStrike" kern="0" cap="none" spc="0" normalizeH="0" baseline="0" noProof="0" dirty="0">
                <a:ln>
                  <a:noFill/>
                </a:ln>
                <a:solidFill>
                  <a:srgbClr val="080808"/>
                </a:solidFill>
                <a:effectLst/>
                <a:uLnTx/>
                <a:uFillTx/>
                <a:cs typeface="+mn-ea"/>
                <a:sym typeface="+mn-lt"/>
              </a:rPr>
              <a:t>data_test)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en-US" sz="1400" b="0" i="1" u="none" strike="noStrike" kern="0" cap="none" spc="0" normalizeH="0" baseline="0" noProof="0" dirty="0">
                <a:ln>
                  <a:noFill/>
                </a:ln>
                <a:solidFill>
                  <a:srgbClr val="8C8C8C"/>
                </a:solidFill>
                <a:effectLst/>
                <a:uLnTx/>
                <a:uFillTx/>
                <a:cs typeface="+mn-ea"/>
                <a:sym typeface="+mn-lt"/>
              </a:rPr>
              <a:t>通过</a:t>
            </a:r>
            <a:r>
              <a:rPr kumimoji="0" lang="en-US" altLang="zh-CN" sz="1400" b="0" i="1" u="none" strike="noStrike" kern="0" cap="none" spc="0" normalizeH="0" baseline="0" noProof="0" dirty="0">
                <a:ln>
                  <a:noFill/>
                </a:ln>
                <a:solidFill>
                  <a:srgbClr val="8C8C8C"/>
                </a:solidFill>
                <a:effectLst/>
                <a:uLnTx/>
                <a:uFillTx/>
                <a:cs typeface="+mn-ea"/>
                <a:sym typeface="+mn-lt"/>
              </a:rPr>
              <a:t>map</a:t>
            </a:r>
            <a:r>
              <a:rPr kumimoji="0" lang="zh-CN" altLang="en-US" sz="1400" b="0" i="1" u="none" strike="noStrike" kern="0" cap="none" spc="0" normalizeH="0" baseline="0" noProof="0" dirty="0">
                <a:ln>
                  <a:noFill/>
                </a:ln>
                <a:solidFill>
                  <a:srgbClr val="8C8C8C"/>
                </a:solidFill>
                <a:effectLst/>
                <a:uLnTx/>
                <a:uFillTx/>
                <a:cs typeface="+mn-ea"/>
                <a:sym typeface="+mn-lt"/>
              </a:rPr>
              <a:t>方法</a:t>
            </a:r>
            <a:r>
              <a:rPr kumimoji="0" lang="zh-CN" altLang="zh-CN" sz="1400" b="0" i="1" u="none" strike="noStrike" kern="0" cap="none" spc="0" normalizeH="0" baseline="0" noProof="0" dirty="0">
                <a:ln>
                  <a:noFill/>
                </a:ln>
                <a:solidFill>
                  <a:srgbClr val="8C8C8C"/>
                </a:solidFill>
                <a:effectLst/>
                <a:uLnTx/>
                <a:uFillTx/>
                <a:cs typeface="+mn-ea"/>
                <a:sym typeface="+mn-lt"/>
              </a:rPr>
              <a:t>对每张图片应用数据处理操作：</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Resize：</a:t>
            </a:r>
            <a:r>
              <a:rPr kumimoji="0" lang="zh-CN" altLang="en-US" sz="1400" b="0" i="1" u="none" strike="noStrike" kern="0" cap="none" spc="0" normalizeH="0" baseline="0" noProof="0" dirty="0">
                <a:ln>
                  <a:noFill/>
                </a:ln>
                <a:solidFill>
                  <a:srgbClr val="8C8C8C"/>
                </a:solidFill>
                <a:effectLst/>
                <a:uLnTx/>
                <a:uFillTx/>
                <a:cs typeface="+mn-ea"/>
                <a:sym typeface="+mn-lt"/>
              </a:rPr>
              <a:t>缩放</a:t>
            </a:r>
            <a:r>
              <a:rPr kumimoji="0" lang="zh-CN" altLang="zh-CN" sz="1400" b="0" i="1" u="none" strike="noStrike" kern="0" cap="none" spc="0" normalizeH="0" baseline="0" noProof="0" dirty="0">
                <a:ln>
                  <a:noFill/>
                </a:ln>
                <a:solidFill>
                  <a:srgbClr val="8C8C8C"/>
                </a:solidFill>
                <a:effectLst/>
                <a:uLnTx/>
                <a:uFillTx/>
                <a:cs typeface="+mn-ea"/>
                <a:sym typeface="+mn-lt"/>
              </a:rPr>
              <a:t>图片大小</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Rescale：将每个像素的灰度值</a:t>
            </a:r>
            <a:r>
              <a:rPr kumimoji="0" lang="zh-CN" altLang="en-US" sz="1400" b="0" i="1" u="none" strike="noStrike" kern="0" cap="none" spc="0" normalizeH="0" baseline="0" noProof="0" dirty="0">
                <a:ln>
                  <a:noFill/>
                </a:ln>
                <a:solidFill>
                  <a:srgbClr val="8C8C8C"/>
                </a:solidFill>
                <a:effectLst/>
                <a:uLnTx/>
                <a:uFillTx/>
                <a:cs typeface="+mn-ea"/>
                <a:sym typeface="+mn-lt"/>
              </a:rPr>
              <a:t>由</a:t>
            </a:r>
            <a:r>
              <a:rPr kumimoji="0" lang="zh-CN" altLang="zh-CN" sz="1400" b="0" i="1" u="none" strike="noStrike" kern="0" cap="none" spc="0" normalizeH="0" baseline="0" noProof="0" dirty="0">
                <a:ln>
                  <a:noFill/>
                </a:ln>
                <a:solidFill>
                  <a:srgbClr val="8C8C8C"/>
                </a:solidFill>
                <a:effectLst/>
                <a:uLnTx/>
                <a:uFillTx/>
                <a:cs typeface="+mn-ea"/>
                <a:sym typeface="+mn-lt"/>
              </a:rPr>
              <a:t>[0, 255]</a:t>
            </a:r>
            <a:r>
              <a:rPr kumimoji="0" lang="zh-CN" altLang="en-US" sz="1400" b="0" i="1" u="none" strike="noStrike" kern="0" cap="none" spc="0" normalizeH="0" baseline="0" noProof="0" dirty="0">
                <a:ln>
                  <a:noFill/>
                </a:ln>
                <a:solidFill>
                  <a:srgbClr val="8C8C8C"/>
                </a:solidFill>
                <a:effectLst/>
                <a:uLnTx/>
                <a:uFillTx/>
                <a:cs typeface="+mn-ea"/>
                <a:sym typeface="+mn-lt"/>
              </a:rPr>
              <a:t>标准</a:t>
            </a:r>
            <a:r>
              <a:rPr kumimoji="0" lang="zh-CN" altLang="zh-CN" sz="1400" b="0" i="1" u="none" strike="noStrike" kern="0" cap="none" spc="0" normalizeH="0" baseline="0" noProof="0" dirty="0">
                <a:ln>
                  <a:noFill/>
                </a:ln>
                <a:solidFill>
                  <a:srgbClr val="8C8C8C"/>
                </a:solidFill>
                <a:effectLst/>
                <a:uLnTx/>
                <a:uFillTx/>
                <a:cs typeface="+mn-ea"/>
                <a:sym typeface="+mn-lt"/>
              </a:rPr>
              <a:t>化到[-1, 1]</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HWC2CHW：将张量格式从NHWC转换成NCHW</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“image”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=[CV.Resize(resize), CV.Rescale(rescale, shift), CV.HWC2CHW()])</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将每个标签的数据类型转换为int32</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“label”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=C.TypeCast(ms.int32))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当在Ascend环境上使用数据下沉模型时</a:t>
            </a:r>
            <a:r>
              <a:rPr kumimoji="0" lang="zh-CN" altLang="en-US" sz="1400" b="0" i="1" u="none" strike="noStrike" kern="0" cap="none" spc="0" normalizeH="0" baseline="0" noProof="0" dirty="0">
                <a:ln>
                  <a:noFill/>
                </a:ln>
                <a:solidFill>
                  <a:srgbClr val="8C8C8C"/>
                </a:solidFill>
                <a:effectLst/>
                <a:uLnTx/>
                <a:uFillTx/>
                <a:cs typeface="+mn-ea"/>
                <a:sym typeface="+mn-lt"/>
              </a:rPr>
              <a:t>，设置</a:t>
            </a:r>
            <a:r>
              <a:rPr kumimoji="0" lang="zh-CN" altLang="zh-CN" sz="1400" b="0" i="1" u="none" strike="noStrike" kern="0" cap="none" spc="0" normalizeH="0" baseline="0" noProof="0" dirty="0">
                <a:ln>
                  <a:noFill/>
                </a:ln>
                <a:solidFill>
                  <a:srgbClr val="8C8C8C"/>
                </a:solidFill>
                <a:effectLst/>
                <a:uLnTx/>
                <a:uFillTx/>
                <a:cs typeface="+mn-ea"/>
                <a:sym typeface="+mn-lt"/>
              </a:rPr>
              <a:t>`dataset_sink_mode=True`</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ds.shuffle(</a:t>
            </a:r>
            <a:r>
              <a:rPr kumimoji="0" lang="zh-CN" altLang="zh-CN" sz="1400" b="0" i="0" u="none" strike="noStrike" kern="0" cap="none" spc="0" normalizeH="0" baseline="0" noProof="0" dirty="0">
                <a:ln>
                  <a:noFill/>
                </a:ln>
                <a:solidFill>
                  <a:srgbClr val="660099"/>
                </a:solidFill>
                <a:effectLst/>
                <a:uLnTx/>
                <a:uFillTx/>
                <a:cs typeface="+mn-ea"/>
                <a:sym typeface="+mn-lt"/>
              </a:rPr>
              <a:t>buffer_size</a:t>
            </a:r>
            <a:r>
              <a:rPr kumimoji="0" lang="zh-CN" altLang="zh-CN" sz="1400" b="0" i="0" u="none" strike="noStrike" kern="0" cap="none" spc="0" normalizeH="0" baseline="0" noProof="0" dirty="0">
                <a:ln>
                  <a:noFill/>
                </a:ln>
                <a:solidFill>
                  <a:srgbClr val="080808"/>
                </a:solidFill>
                <a:effectLst/>
                <a:uLnTx/>
                <a:uFillTx/>
                <a:cs typeface="+mn-ea"/>
                <a:sym typeface="+mn-lt"/>
              </a:rPr>
              <a:t>=buffer_size).batch(batch_size, </a:t>
            </a:r>
            <a:r>
              <a:rPr kumimoji="0" lang="zh-CN" altLang="zh-CN" sz="1400" b="0" i="0" u="none" strike="noStrike" kern="0" cap="none" spc="0" normalizeH="0" baseline="0" noProof="0" dirty="0">
                <a:ln>
                  <a:noFill/>
                </a:ln>
                <a:solidFill>
                  <a:srgbClr val="660099"/>
                </a:solidFill>
                <a:effectLst/>
                <a:uLnTx/>
                <a:uFillTx/>
                <a:cs typeface="+mn-ea"/>
                <a:sym typeface="+mn-lt"/>
              </a:rPr>
              <a:t>drop_remainder</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33B3"/>
                </a:solidFill>
                <a:effectLst/>
                <a:uLnTx/>
                <a:uFillTx/>
                <a:cs typeface="+mn-ea"/>
                <a:sym typeface="+mn-lt"/>
              </a:rPr>
              <a:t>return </a:t>
            </a:r>
            <a:r>
              <a:rPr kumimoji="0" lang="zh-CN" altLang="zh-CN" sz="1400" b="0" i="0" u="none" strike="noStrike" kern="0" cap="none" spc="0" normalizeH="0" baseline="0" noProof="0" dirty="0">
                <a:ln>
                  <a:noFill/>
                </a:ln>
                <a:solidFill>
                  <a:srgbClr val="080808"/>
                </a:solidFill>
                <a:effectLst/>
                <a:uLnTx/>
                <a:uFillTx/>
                <a:cs typeface="+mn-ea"/>
                <a:sym typeface="+mn-lt"/>
              </a:rPr>
              <a:t>ds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8" name="圆角矩形 7"/>
          <p:cNvSpPr/>
          <p:nvPr/>
        </p:nvSpPr>
        <p:spPr>
          <a:xfrm>
            <a:off x="734832" y="2690539"/>
            <a:ext cx="6694415"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圆角矩形 8"/>
          <p:cNvSpPr/>
          <p:nvPr/>
        </p:nvSpPr>
        <p:spPr>
          <a:xfrm>
            <a:off x="4447309" y="3950464"/>
            <a:ext cx="6119974"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圆角矩形 9"/>
          <p:cNvSpPr/>
          <p:nvPr/>
        </p:nvSpPr>
        <p:spPr>
          <a:xfrm>
            <a:off x="738633" y="3957290"/>
            <a:ext cx="1353403"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圆角矩形 10"/>
          <p:cNvSpPr/>
          <p:nvPr/>
        </p:nvSpPr>
        <p:spPr>
          <a:xfrm>
            <a:off x="738633" y="4817073"/>
            <a:ext cx="7330580"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Tree>
    <p:extLst>
      <p:ext uri="{BB962C8B-B14F-4D97-AF65-F5344CB8AC3E}">
        <p14:creationId xmlns:p14="http://schemas.microsoft.com/office/powerpoint/2010/main" val="4234342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fontAlgn="auto">
              <a:buSzPct val="60000"/>
              <a:buFont typeface="Wingdings" panose="05000000000000000000" pitchFamily="2" charset="2"/>
              <a:buChar char="n"/>
            </a:pPr>
            <a:r>
              <a:rPr lang="zh-CN" altLang="en-US" b="1" dirty="0">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25372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卷积（</a:t>
            </a:r>
            <a:r>
              <a:rPr lang="en-US" altLang="zh-CN" sz="3600" dirty="0">
                <a:cs typeface="+mn-ea"/>
                <a:sym typeface="+mn-lt"/>
              </a:rPr>
              <a:t>Convolution</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pPr marL="0" indent="0">
              <a:buNone/>
            </a:pPr>
            <a:r>
              <a:rPr lang="en-US" altLang="zh-CN" sz="1400" dirty="0">
                <a:cs typeface="+mn-ea"/>
                <a:sym typeface="+mn-lt"/>
              </a:rPr>
              <a:t>y = conv1(x)</a:t>
            </a:r>
          </a:p>
          <a:p>
            <a:pPr marL="0" indent="0">
              <a:buNone/>
            </a:pPr>
            <a:r>
              <a:rPr lang="zh-CN" altLang="en-US" sz="1400" dirty="0">
                <a:cs typeface="+mn-ea"/>
                <a:sym typeface="+mn-lt"/>
              </a:rPr>
              <a:t>接受一个</a:t>
            </a:r>
            <a:r>
              <a:rPr lang="en-US" altLang="zh-CN" sz="1400" dirty="0">
                <a:cs typeface="+mn-ea"/>
                <a:sym typeface="+mn-lt"/>
              </a:rPr>
              <a:t>4</a:t>
            </a:r>
            <a:r>
              <a:rPr lang="zh-CN" altLang="en-US" sz="1400" dirty="0">
                <a:cs typeface="+mn-ea"/>
                <a:sym typeface="+mn-lt"/>
              </a:rPr>
              <a:t>维的张量作为输入，返回一个</a:t>
            </a:r>
            <a:r>
              <a:rPr lang="en-US" altLang="zh-CN" sz="1400" dirty="0">
                <a:cs typeface="+mn-ea"/>
                <a:sym typeface="+mn-lt"/>
              </a:rPr>
              <a:t>4</a:t>
            </a:r>
            <a:r>
              <a:rPr lang="zh-CN" altLang="en-US" sz="1400" dirty="0">
                <a:cs typeface="+mn-ea"/>
                <a:sym typeface="+mn-lt"/>
              </a:rPr>
              <a:t>维的张量作为输出，</a:t>
            </a:r>
            <a:r>
              <a:rPr lang="en-US" altLang="zh-CN" sz="1400" dirty="0">
                <a:cs typeface="+mn-ea"/>
                <a:sym typeface="+mn-lt"/>
              </a:rPr>
              <a:t>4</a:t>
            </a:r>
            <a:r>
              <a:rPr lang="zh-CN" altLang="en-US" sz="1400" dirty="0">
                <a:cs typeface="+mn-ea"/>
                <a:sym typeface="+mn-lt"/>
              </a:rPr>
              <a:t>维即</a:t>
            </a:r>
            <a:r>
              <a:rPr lang="en-US" altLang="zh-CN" sz="1400" dirty="0" err="1">
                <a:cs typeface="+mn-ea"/>
                <a:sym typeface="+mn-lt"/>
              </a:rPr>
              <a:t>batch_size</a:t>
            </a:r>
            <a:r>
              <a:rPr lang="en-US" altLang="zh-CN" sz="1400" dirty="0">
                <a:cs typeface="+mn-ea"/>
                <a:sym typeface="+mn-lt"/>
              </a:rPr>
              <a:t> x channels x height x width</a:t>
            </a:r>
          </a:p>
          <a:p>
            <a:pPr marL="0" indent="0">
              <a:buNone/>
            </a:pPr>
            <a:r>
              <a:rPr lang="zh-CN" altLang="en-US" sz="1400" dirty="0">
                <a:cs typeface="+mn-ea"/>
                <a:sym typeface="+mn-lt"/>
              </a:rPr>
              <a:t>设定的参数决定了输出的特征图的大小：</a:t>
            </a:r>
            <a:r>
              <a:rPr lang="en-US" altLang="zh-CN" sz="1400" dirty="0" err="1">
                <a:cs typeface="+mn-ea"/>
                <a:sym typeface="+mn-lt"/>
              </a:rPr>
              <a:t>h_out</a:t>
            </a:r>
            <a:r>
              <a:rPr lang="en-US" altLang="zh-CN" sz="1400" dirty="0">
                <a:cs typeface="+mn-ea"/>
                <a:sym typeface="+mn-lt"/>
              </a:rPr>
              <a:t> = (</a:t>
            </a:r>
            <a:r>
              <a:rPr lang="en-US" altLang="zh-CN" sz="1400" dirty="0" err="1">
                <a:cs typeface="+mn-ea"/>
                <a:sym typeface="+mn-lt"/>
              </a:rPr>
              <a:t>h_in</a:t>
            </a:r>
            <a:r>
              <a:rPr lang="en-US" altLang="zh-CN" sz="1400" dirty="0">
                <a:cs typeface="+mn-ea"/>
                <a:sym typeface="+mn-lt"/>
              </a:rPr>
              <a:t> - </a:t>
            </a:r>
            <a:r>
              <a:rPr lang="en-US" altLang="zh-CN" sz="1400" dirty="0" err="1">
                <a:cs typeface="+mn-ea"/>
                <a:sym typeface="+mn-lt"/>
              </a:rPr>
              <a:t>kernel_size</a:t>
            </a:r>
            <a:r>
              <a:rPr lang="en-US" altLang="zh-CN" sz="1400" dirty="0">
                <a:cs typeface="+mn-ea"/>
                <a:sym typeface="+mn-lt"/>
              </a:rPr>
              <a:t> + 2*padding)/strides + 1</a:t>
            </a:r>
          </a:p>
          <a:p>
            <a:endParaRPr lang="zh-CN" altLang="en-US" dirty="0"/>
          </a:p>
        </p:txBody>
      </p:sp>
      <p:sp>
        <p:nvSpPr>
          <p:cNvPr id="7" name="矩形 6"/>
          <p:cNvSpPr/>
          <p:nvPr/>
        </p:nvSpPr>
        <p:spPr>
          <a:xfrm>
            <a:off x="442913" y="1475291"/>
            <a:ext cx="10740640" cy="1187963"/>
          </a:xfrm>
          <a:prstGeom prst="rect">
            <a:avLst/>
          </a:prstGeom>
          <a:solidFill>
            <a:srgbClr val="FFFFFF">
              <a:lumMod val="85000"/>
            </a:srgbClr>
          </a:solidFill>
        </p:spPr>
        <p:txBody>
          <a:bodyPr wrap="square">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conv1 = </a:t>
            </a:r>
            <a:r>
              <a:rPr kumimoji="0" lang="en-US" altLang="zh-CN" sz="1400" b="0" i="0" u="none" strike="noStrike" kern="0" cap="none" spc="0" normalizeH="0" baseline="0" noProof="0" dirty="0">
                <a:ln>
                  <a:noFill/>
                </a:ln>
                <a:solidFill>
                  <a:srgbClr val="000000"/>
                </a:solidFill>
                <a:effectLst/>
                <a:uLnTx/>
                <a:uFillTx/>
                <a:cs typeface="+mn-ea"/>
                <a:sym typeface="+mn-lt"/>
              </a:rPr>
              <a:t>nn.Conv2d(</a:t>
            </a:r>
            <a:r>
              <a:rPr kumimoji="0" lang="en-US" altLang="zh-CN" sz="1400" b="0" i="0" u="none" strike="noStrike" kern="0" cap="none" spc="0" normalizeH="0" baseline="0" noProof="0" dirty="0" err="1">
                <a:ln>
                  <a:noFill/>
                </a:ln>
                <a:solidFill>
                  <a:srgbClr val="000000"/>
                </a:solidFill>
                <a:effectLst/>
                <a:uLnTx/>
                <a:uFillTx/>
                <a:cs typeface="+mn-ea"/>
                <a:sym typeface="+mn-lt"/>
              </a:rPr>
              <a:t>in_channels</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0000"/>
                </a:solidFill>
                <a:effectLst/>
                <a:uLnTx/>
                <a:uFillTx/>
                <a:cs typeface="+mn-ea"/>
                <a:sym typeface="+mn-lt"/>
              </a:rPr>
              <a:t>out_channels</a:t>
            </a:r>
            <a:r>
              <a:rPr kumimoji="0" lang="en-US" altLang="zh-CN" sz="1400" b="0" i="0" u="none" strike="noStrike" kern="0" cap="none" spc="0" normalizeH="0" baseline="0" noProof="0" dirty="0">
                <a:ln>
                  <a:noFill/>
                </a:ln>
                <a:solidFill>
                  <a:srgbClr val="000000"/>
                </a:solidFill>
                <a:effectLst/>
                <a:uLnTx/>
                <a:uFillTx/>
                <a:cs typeface="+mn-ea"/>
                <a:sym typeface="+mn-lt"/>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kernel_size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3</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stride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1</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has_bias</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00FF"/>
                </a:solidFill>
                <a:effectLst/>
                <a:uLnTx/>
                <a:uFillTx/>
                <a:cs typeface="+mn-ea"/>
                <a:sym typeface="+mn-lt"/>
              </a:rPr>
              <a:t>False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weight_init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‘normal’</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bias_init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err="1">
                <a:ln>
                  <a:noFill/>
                </a:ln>
                <a:solidFill>
                  <a:srgbClr val="A31515"/>
                </a:solidFill>
                <a:effectLst/>
                <a:uLnTx/>
                <a:uFillTx/>
                <a:cs typeface="+mn-ea"/>
                <a:sym typeface="+mn-lt"/>
              </a:rPr>
              <a:t>zeros</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a:ln>
                  <a:noFill/>
                </a:ln>
                <a:solidFill>
                  <a:srgbClr val="000000"/>
                </a:solidFill>
                <a:effectLst/>
                <a:uLnTx/>
                <a:uFillTx/>
                <a:cs typeface="+mn-ea"/>
                <a:sym typeface="+mn-lt"/>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pad_mode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‘same’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padding</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0</a:t>
            </a:r>
            <a:r>
              <a:rPr kumimoji="0" lang="en-US" altLang="zh-CN" sz="1400" b="0" i="0" u="none" strike="noStrike" kern="0" cap="none" spc="0" normalizeH="0" baseline="0" noProof="0" dirty="0">
                <a:ln>
                  <a:noFill/>
                </a:ln>
                <a:solidFill>
                  <a:srgbClr val="000000"/>
                </a:solidFill>
                <a:effectLst/>
                <a:uLnTx/>
                <a:uFillTx/>
                <a:cs typeface="+mn-ea"/>
                <a:sym typeface="+mn-lt"/>
              </a:rPr>
              <a:t>)</a:t>
            </a:r>
          </a:p>
        </p:txBody>
      </p:sp>
      <p:sp>
        <p:nvSpPr>
          <p:cNvPr id="9" name="矩形 8"/>
          <p:cNvSpPr/>
          <p:nvPr/>
        </p:nvSpPr>
        <p:spPr>
          <a:xfrm>
            <a:off x="4292963" y="1520020"/>
            <a:ext cx="415498" cy="369332"/>
          </a:xfrm>
          <a:prstGeom prst="rect">
            <a:avLst/>
          </a:prstGeom>
        </p:spPr>
        <p:txBody>
          <a:bodyPr wrap="none">
            <a:spAutoFit/>
          </a:bodyPr>
          <a:lstStyle/>
          <a:p>
            <a:r>
              <a:rPr lang="zh-CN" altLang="en-US" b="1" dirty="0">
                <a:solidFill>
                  <a:srgbClr val="0070C0"/>
                </a:solidFill>
                <a:cs typeface="+mn-ea"/>
                <a:sym typeface="+mn-lt"/>
              </a:rPr>
              <a:t>①</a:t>
            </a:r>
          </a:p>
        </p:txBody>
      </p:sp>
      <p:sp>
        <p:nvSpPr>
          <p:cNvPr id="10" name="矩形 9"/>
          <p:cNvSpPr/>
          <p:nvPr/>
        </p:nvSpPr>
        <p:spPr>
          <a:xfrm>
            <a:off x="1084229" y="1815156"/>
            <a:ext cx="415498" cy="369332"/>
          </a:xfrm>
          <a:prstGeom prst="rect">
            <a:avLst/>
          </a:prstGeom>
        </p:spPr>
        <p:txBody>
          <a:bodyPr wrap="none">
            <a:spAutoFit/>
          </a:bodyPr>
          <a:lstStyle/>
          <a:p>
            <a:r>
              <a:rPr lang="zh-CN" altLang="en-US" b="1" dirty="0">
                <a:solidFill>
                  <a:srgbClr val="0070C0"/>
                </a:solidFill>
                <a:cs typeface="+mn-ea"/>
                <a:sym typeface="+mn-lt"/>
              </a:rPr>
              <a:t>②</a:t>
            </a:r>
          </a:p>
        </p:txBody>
      </p:sp>
      <p:sp>
        <p:nvSpPr>
          <p:cNvPr id="11" name="矩形 10"/>
          <p:cNvSpPr/>
          <p:nvPr/>
        </p:nvSpPr>
        <p:spPr>
          <a:xfrm>
            <a:off x="1084229" y="2182197"/>
            <a:ext cx="415498" cy="369332"/>
          </a:xfrm>
          <a:prstGeom prst="rect">
            <a:avLst/>
          </a:prstGeom>
        </p:spPr>
        <p:txBody>
          <a:bodyPr wrap="none">
            <a:spAutoFit/>
          </a:bodyPr>
          <a:lstStyle/>
          <a:p>
            <a:r>
              <a:rPr lang="zh-CN" altLang="en-US" b="1" dirty="0">
                <a:solidFill>
                  <a:srgbClr val="0070C0"/>
                </a:solidFill>
                <a:cs typeface="+mn-ea"/>
                <a:sym typeface="+mn-lt"/>
              </a:rPr>
              <a:t>③</a:t>
            </a:r>
          </a:p>
        </p:txBody>
      </p:sp>
      <p:sp>
        <p:nvSpPr>
          <p:cNvPr id="12" name="矩形 11"/>
          <p:cNvSpPr/>
          <p:nvPr/>
        </p:nvSpPr>
        <p:spPr>
          <a:xfrm>
            <a:off x="753663" y="2780085"/>
            <a:ext cx="3017173" cy="338554"/>
          </a:xfrm>
          <a:prstGeom prst="rect">
            <a:avLst/>
          </a:prstGeom>
        </p:spPr>
        <p:txBody>
          <a:bodyPr wrap="none">
            <a:spAutoFit/>
          </a:bodyPr>
          <a:lstStyle/>
          <a:p>
            <a:r>
              <a:rPr lang="zh-CN" altLang="en-US" sz="1600" b="1" dirty="0">
                <a:solidFill>
                  <a:srgbClr val="0070C0"/>
                </a:solidFill>
                <a:cs typeface="+mn-ea"/>
                <a:sym typeface="+mn-lt"/>
              </a:rPr>
              <a:t>① </a:t>
            </a:r>
            <a:r>
              <a:rPr lang="en-US" altLang="zh-CN" sz="1600" b="1" dirty="0">
                <a:solidFill>
                  <a:srgbClr val="0070C0"/>
                </a:solidFill>
                <a:cs typeface="+mn-ea"/>
                <a:sym typeface="+mn-lt"/>
              </a:rPr>
              <a:t>Input and Output Channels</a:t>
            </a:r>
          </a:p>
        </p:txBody>
      </p:sp>
      <p:sp>
        <p:nvSpPr>
          <p:cNvPr id="13" name="矩形 12"/>
          <p:cNvSpPr/>
          <p:nvPr/>
        </p:nvSpPr>
        <p:spPr>
          <a:xfrm>
            <a:off x="4755950" y="2769845"/>
            <a:ext cx="2505814" cy="338554"/>
          </a:xfrm>
          <a:prstGeom prst="rect">
            <a:avLst/>
          </a:prstGeom>
        </p:spPr>
        <p:txBody>
          <a:bodyPr wrap="none">
            <a:spAutoFit/>
          </a:bodyPr>
          <a:lstStyle/>
          <a:p>
            <a:r>
              <a:rPr lang="zh-CN" altLang="en-US" sz="1600" b="1" dirty="0">
                <a:solidFill>
                  <a:srgbClr val="0070C0"/>
                </a:solidFill>
                <a:cs typeface="+mn-ea"/>
                <a:sym typeface="+mn-lt"/>
              </a:rPr>
              <a:t>② </a:t>
            </a:r>
            <a:r>
              <a:rPr lang="en-US" altLang="zh-CN" sz="1600" b="1" dirty="0">
                <a:solidFill>
                  <a:srgbClr val="0070C0"/>
                </a:solidFill>
                <a:cs typeface="+mn-ea"/>
                <a:sym typeface="+mn-lt"/>
              </a:rPr>
              <a:t>Kernel Size and Stride</a:t>
            </a:r>
          </a:p>
        </p:txBody>
      </p:sp>
      <p:sp>
        <p:nvSpPr>
          <p:cNvPr id="14" name="矩形 13"/>
          <p:cNvSpPr/>
          <p:nvPr/>
        </p:nvSpPr>
        <p:spPr>
          <a:xfrm>
            <a:off x="8895616" y="2780085"/>
            <a:ext cx="1215397" cy="338554"/>
          </a:xfrm>
          <a:prstGeom prst="rect">
            <a:avLst/>
          </a:prstGeom>
        </p:spPr>
        <p:txBody>
          <a:bodyPr wrap="none">
            <a:spAutoFit/>
          </a:bodyPr>
          <a:lstStyle/>
          <a:p>
            <a:r>
              <a:rPr lang="zh-CN" altLang="en-US" sz="1600" b="1">
                <a:solidFill>
                  <a:srgbClr val="0070C0"/>
                </a:solidFill>
                <a:cs typeface="+mn-ea"/>
                <a:sym typeface="+mn-lt"/>
              </a:rPr>
              <a:t>③ </a:t>
            </a:r>
            <a:r>
              <a:rPr lang="en-US" altLang="zh-CN" sz="1600" b="1">
                <a:solidFill>
                  <a:srgbClr val="0070C0"/>
                </a:solidFill>
                <a:cs typeface="+mn-ea"/>
                <a:sym typeface="+mn-lt"/>
              </a:rPr>
              <a:t>Padding</a:t>
            </a:r>
            <a:endParaRPr lang="en-US" altLang="zh-CN" sz="1600" b="1" dirty="0">
              <a:solidFill>
                <a:srgbClr val="0070C0"/>
              </a:solidFill>
              <a:cs typeface="+mn-ea"/>
              <a:sym typeface="+mn-lt"/>
            </a:endParaRPr>
          </a:p>
        </p:txBody>
      </p:sp>
    </p:spTree>
    <p:extLst>
      <p:ext uri="{BB962C8B-B14F-4D97-AF65-F5344CB8AC3E}">
        <p14:creationId xmlns:p14="http://schemas.microsoft.com/office/powerpoint/2010/main" val="295529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激活函数</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cs typeface="+mn-ea"/>
                <a:sym typeface="+mn-lt"/>
              </a:rPr>
              <a:t>在卷积层之后引入激活函数进行非线性变换，可以提高模型的拟合能力。</a:t>
            </a:r>
          </a:p>
        </p:txBody>
      </p:sp>
      <p:sp>
        <p:nvSpPr>
          <p:cNvPr id="7" name="矩形 6"/>
          <p:cNvSpPr/>
          <p:nvPr/>
        </p:nvSpPr>
        <p:spPr>
          <a:xfrm>
            <a:off x="729175" y="1472206"/>
            <a:ext cx="10740640" cy="738664"/>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nn.Sigmoid</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nn.Tanh</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nn.ReLU</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p:pic>
        <p:nvPicPr>
          <p:cNvPr id="8" name="图片 7"/>
          <p:cNvPicPr>
            <a:picLocks noChangeAspect="1"/>
          </p:cNvPicPr>
          <p:nvPr/>
        </p:nvPicPr>
        <p:blipFill>
          <a:blip r:embed="rId3"/>
          <a:stretch>
            <a:fillRect/>
          </a:stretch>
        </p:blipFill>
        <p:spPr>
          <a:xfrm>
            <a:off x="769332" y="2503116"/>
            <a:ext cx="2696133" cy="1746790"/>
          </a:xfrm>
          <a:prstGeom prst="rect">
            <a:avLst/>
          </a:prstGeom>
        </p:spPr>
      </p:pic>
      <p:pic>
        <p:nvPicPr>
          <p:cNvPr id="9" name="图片 8"/>
          <p:cNvPicPr>
            <a:picLocks noChangeAspect="1"/>
          </p:cNvPicPr>
          <p:nvPr/>
        </p:nvPicPr>
        <p:blipFill>
          <a:blip r:embed="rId4"/>
          <a:stretch>
            <a:fillRect/>
          </a:stretch>
        </p:blipFill>
        <p:spPr>
          <a:xfrm>
            <a:off x="4489775" y="2511901"/>
            <a:ext cx="2749616" cy="1729220"/>
          </a:xfrm>
          <a:prstGeom prst="rect">
            <a:avLst/>
          </a:prstGeom>
        </p:spPr>
      </p:pic>
      <p:pic>
        <p:nvPicPr>
          <p:cNvPr id="10" name="图片 9"/>
          <p:cNvPicPr>
            <a:picLocks noChangeAspect="1"/>
          </p:cNvPicPr>
          <p:nvPr/>
        </p:nvPicPr>
        <p:blipFill>
          <a:blip r:embed="rId5"/>
          <a:stretch>
            <a:fillRect/>
          </a:stretch>
        </p:blipFill>
        <p:spPr>
          <a:xfrm>
            <a:off x="8310036" y="2572557"/>
            <a:ext cx="2722873" cy="1790177"/>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998405" y="4362733"/>
                <a:ext cx="2237984"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1D1D1A"/>
                          </a:solidFill>
                          <a:latin typeface="Cambria Math" panose="02040503050406030204" pitchFamily="18" charset="0"/>
                          <a:cs typeface="+mn-ea"/>
                          <a:sym typeface="+mn-lt"/>
                        </a:rPr>
                        <m:t>𝑆𝑖𝑔𝑚𝑜𝑖𝑑</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r>
                            <a:rPr lang="en-US" altLang="zh-CN" sz="1600" i="1">
                              <a:solidFill>
                                <a:srgbClr val="1D1D1A"/>
                              </a:solidFill>
                              <a:latin typeface="Cambria Math" panose="02040503050406030204" pitchFamily="18" charset="0"/>
                              <a:cs typeface="+mn-ea"/>
                              <a:sym typeface="+mn-lt"/>
                            </a:rPr>
                            <m:t>1</m:t>
                          </m:r>
                        </m:num>
                        <m:den>
                          <m:r>
                            <a:rPr lang="en-US" altLang="zh-CN" sz="1600" i="1">
                              <a:solidFill>
                                <a:srgbClr val="1D1D1A"/>
                              </a:solidFill>
                              <a:latin typeface="Cambria Math" panose="02040503050406030204" pitchFamily="18" charset="0"/>
                              <a:cs typeface="+mn-ea"/>
                              <a:sym typeface="+mn-lt"/>
                            </a:rPr>
                            <m:t>1+</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sz="1600" dirty="0">
                  <a:solidFill>
                    <a:srgbClr val="1D1D1A"/>
                  </a:solidFill>
                  <a:cs typeface="+mn-ea"/>
                  <a:sym typeface="+mn-lt"/>
                </a:endParaRPr>
              </a:p>
            </p:txBody>
          </p:sp>
        </mc:Choice>
        <mc:Fallback xmlns="">
          <p:sp>
            <p:nvSpPr>
              <p:cNvPr id="11" name="矩形 10"/>
              <p:cNvSpPr>
                <a:spLocks noRot="1" noChangeAspect="1" noMove="1" noResize="1" noEditPoints="1" noAdjustHandles="1" noChangeArrowheads="1" noChangeShapeType="1" noTextEdit="1"/>
              </p:cNvSpPr>
              <p:nvPr/>
            </p:nvSpPr>
            <p:spPr>
              <a:xfrm>
                <a:off x="998405" y="4362733"/>
                <a:ext cx="2237984" cy="55906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024292" y="4362734"/>
                <a:ext cx="2086982" cy="570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 </m:t>
                      </m:r>
                      <m:r>
                        <a:rPr lang="en-US" altLang="zh-CN" sz="1600" i="1">
                          <a:solidFill>
                            <a:srgbClr val="1D1D1A"/>
                          </a:solidFill>
                          <a:latin typeface="Cambria Math" panose="02040503050406030204" pitchFamily="18" charset="0"/>
                          <a:cs typeface="+mn-ea"/>
                          <a:sym typeface="+mn-lt"/>
                        </a:rPr>
                        <m:t>𝑇𝑎𝑛h</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num>
                        <m:den>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dirty="0">
                  <a:solidFill>
                    <a:srgbClr val="1D1D1A"/>
                  </a:solidFill>
                  <a:cs typeface="+mn-ea"/>
                  <a:sym typeface="+mn-lt"/>
                </a:endParaRPr>
              </a:p>
            </p:txBody>
          </p:sp>
        </mc:Choice>
        <mc:Fallback xmlns="">
          <p:sp>
            <p:nvSpPr>
              <p:cNvPr id="12" name="矩形 11"/>
              <p:cNvSpPr>
                <a:spLocks noRot="1" noChangeAspect="1" noMove="1" noResize="1" noEditPoints="1" noAdjustHandles="1" noChangeArrowheads="1" noChangeShapeType="1" noTextEdit="1"/>
              </p:cNvSpPr>
              <p:nvPr/>
            </p:nvSpPr>
            <p:spPr>
              <a:xfrm>
                <a:off x="5024292" y="4362734"/>
                <a:ext cx="2086982" cy="57054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637959" y="4362733"/>
                <a:ext cx="2269660" cy="528350"/>
              </a:xfrm>
              <a:prstGeom prst="rect">
                <a:avLst/>
              </a:prstGeom>
            </p:spPr>
            <p:txBody>
              <a:bodyPr wrap="none">
                <a:spAutoFit/>
              </a:bodyPr>
              <a:lstStyle/>
              <a:p>
                <a:pPr>
                  <a:lnSpc>
                    <a:spcPts val="3440"/>
                  </a:lnSpc>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𝑅𝑒𝐿</m:t>
                      </m:r>
                      <m:r>
                        <a:rPr lang="en-US" altLang="zh-CN" sz="1600" b="0" i="1" smtClean="0">
                          <a:solidFill>
                            <a:srgbClr val="1D1D1A"/>
                          </a:solidFill>
                          <a:latin typeface="Cambria Math" panose="02040503050406030204" pitchFamily="18" charset="0"/>
                          <a:cs typeface="+mn-ea"/>
                          <a:sym typeface="+mn-lt"/>
                        </a:rPr>
                        <m:t>𝑈</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r>
                        <m:rPr>
                          <m:sty m:val="p"/>
                        </m:rPr>
                        <a:rPr lang="en-US" altLang="zh-CN" sz="1600">
                          <a:solidFill>
                            <a:srgbClr val="1D1D1A"/>
                          </a:solidFill>
                          <a:latin typeface="Cambria Math" panose="02040503050406030204" pitchFamily="18" charset="0"/>
                          <a:cs typeface="+mn-ea"/>
                          <a:sym typeface="+mn-lt"/>
                        </a:rPr>
                        <m:t>max</m:t>
                      </m:r>
                      <m:r>
                        <a:rPr lang="en-US" altLang="zh-CN" sz="1600" i="1">
                          <a:solidFill>
                            <a:srgbClr val="1D1D1A"/>
                          </a:solidFill>
                          <a:latin typeface="Cambria Math" panose="02040503050406030204" pitchFamily="18" charset="0"/>
                          <a:cs typeface="+mn-ea"/>
                          <a:sym typeface="+mn-lt"/>
                        </a:rPr>
                        <m:t>⁡(0,</m:t>
                      </m:r>
                      <m:r>
                        <a:rPr lang="en-US" altLang="zh-CN" sz="1600" i="1">
                          <a:solidFill>
                            <a:srgbClr val="1D1D1A"/>
                          </a:solidFill>
                          <a:latin typeface="Cambria Math" panose="02040503050406030204" pitchFamily="18" charset="0"/>
                          <a:cs typeface="+mn-ea"/>
                          <a:sym typeface="+mn-lt"/>
                        </a:rPr>
                        <m:t>𝑥</m:t>
                      </m:r>
                      <m:r>
                        <a:rPr lang="en-US" altLang="zh-CN" sz="1600" i="1">
                          <a:solidFill>
                            <a:srgbClr val="1D1D1A"/>
                          </a:solidFill>
                          <a:latin typeface="Cambria Math" panose="02040503050406030204" pitchFamily="18" charset="0"/>
                          <a:cs typeface="+mn-ea"/>
                          <a:sym typeface="+mn-lt"/>
                        </a:rPr>
                        <m:t>)</m:t>
                      </m:r>
                    </m:oMath>
                  </m:oMathPara>
                </a14:m>
                <a:endParaRPr lang="en-US" altLang="zh-CN" sz="1600" dirty="0">
                  <a:solidFill>
                    <a:srgbClr val="1D1D1A"/>
                  </a:solidFill>
                  <a:cs typeface="+mn-ea"/>
                  <a:sym typeface="+mn-lt"/>
                </a:endParaRPr>
              </a:p>
            </p:txBody>
          </p:sp>
        </mc:Choice>
        <mc:Fallback xmlns="">
          <p:sp>
            <p:nvSpPr>
              <p:cNvPr id="13" name="矩形 12"/>
              <p:cNvSpPr>
                <a:spLocks noRot="1" noChangeAspect="1" noMove="1" noResize="1" noEditPoints="1" noAdjustHandles="1" noChangeArrowheads="1" noChangeShapeType="1" noTextEdit="1"/>
              </p:cNvSpPr>
              <p:nvPr/>
            </p:nvSpPr>
            <p:spPr>
              <a:xfrm>
                <a:off x="8637959" y="4362733"/>
                <a:ext cx="2269660" cy="528350"/>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65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全连接（</a:t>
            </a:r>
            <a:r>
              <a:rPr lang="en-US" altLang="zh-CN" dirty="0">
                <a:cs typeface="+mn-ea"/>
                <a:sym typeface="+mn-lt"/>
              </a:rPr>
              <a:t>Dense</a:t>
            </a:r>
            <a:r>
              <a:rPr lang="zh-CN" altLang="en-US" dirty="0">
                <a:cs typeface="+mn-ea"/>
                <a:sym typeface="+mn-lt"/>
              </a:rPr>
              <a:t>）</a:t>
            </a:r>
            <a:endParaRPr lang="zh-CN" altLang="en-US" dirty="0"/>
          </a:p>
        </p:txBody>
      </p:sp>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800" dirty="0">
                <a:cs typeface="+mn-ea"/>
                <a:sym typeface="+mn-lt"/>
              </a:rPr>
              <a:t>y = fc1(x)</a:t>
            </a:r>
            <a:r>
              <a:rPr lang="zh-CN" altLang="en-US" sz="1800" dirty="0">
                <a:cs typeface="+mn-ea"/>
                <a:sym typeface="+mn-lt"/>
              </a:rPr>
              <a:t>：</a:t>
            </a:r>
            <a:endParaRPr lang="en-US" altLang="zh-CN" sz="1800" dirty="0">
              <a:cs typeface="+mn-ea"/>
              <a:sym typeface="+mn-lt"/>
            </a:endParaRPr>
          </a:p>
          <a:p>
            <a:r>
              <a:rPr lang="zh-CN" altLang="en-US" sz="1800" dirty="0">
                <a:cs typeface="+mn-ea"/>
                <a:sym typeface="+mn-lt"/>
              </a:rPr>
              <a:t>输入：</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in_channels</a:t>
            </a:r>
            <a:r>
              <a:rPr lang="en-US" altLang="zh-CN" sz="1800" dirty="0">
                <a:cs typeface="+mn-ea"/>
                <a:sym typeface="+mn-lt"/>
              </a:rPr>
              <a:t>).</a:t>
            </a:r>
          </a:p>
          <a:p>
            <a:r>
              <a:rPr lang="zh-CN" altLang="en-US" sz="1800" dirty="0">
                <a:cs typeface="+mn-ea"/>
                <a:sym typeface="+mn-lt"/>
              </a:rPr>
              <a:t>输出：</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out_channels</a:t>
            </a:r>
            <a:r>
              <a:rPr lang="en-US" altLang="zh-CN" sz="1800" dirty="0">
                <a:cs typeface="+mn-ea"/>
                <a:sym typeface="+mn-lt"/>
              </a:rPr>
              <a:t>).</a:t>
            </a:r>
          </a:p>
          <a:p>
            <a:pPr marL="0" indent="0">
              <a:buNone/>
            </a:pPr>
            <a:r>
              <a:rPr lang="zh-CN" altLang="en-US" sz="1800" dirty="0">
                <a:cs typeface="+mn-ea"/>
                <a:sym typeface="+mn-lt"/>
              </a:rPr>
              <a:t>接受一个</a:t>
            </a:r>
            <a:r>
              <a:rPr lang="en-US" altLang="zh-CN" sz="1800" dirty="0">
                <a:cs typeface="+mn-ea"/>
                <a:sym typeface="+mn-lt"/>
              </a:rPr>
              <a:t>2</a:t>
            </a:r>
            <a:r>
              <a:rPr lang="zh-CN" altLang="en-US" sz="1800" dirty="0">
                <a:cs typeface="+mn-ea"/>
                <a:sym typeface="+mn-lt"/>
              </a:rPr>
              <a:t>维的张量作为输入，返回一个</a:t>
            </a:r>
            <a:r>
              <a:rPr lang="en-US" altLang="zh-CN" sz="1800" dirty="0">
                <a:cs typeface="+mn-ea"/>
                <a:sym typeface="+mn-lt"/>
              </a:rPr>
              <a:t>2</a:t>
            </a:r>
            <a:r>
              <a:rPr lang="zh-CN" altLang="en-US" sz="1800" dirty="0">
                <a:cs typeface="+mn-ea"/>
                <a:sym typeface="+mn-lt"/>
              </a:rPr>
              <a:t>维的张量作为输出，</a:t>
            </a:r>
            <a:r>
              <a:rPr lang="en-US" altLang="zh-CN" sz="1800" dirty="0">
                <a:cs typeface="+mn-ea"/>
                <a:sym typeface="+mn-lt"/>
              </a:rPr>
              <a:t>2</a:t>
            </a:r>
            <a:r>
              <a:rPr lang="zh-CN" altLang="en-US" sz="1800" dirty="0">
                <a:cs typeface="+mn-ea"/>
                <a:sym typeface="+mn-lt"/>
              </a:rPr>
              <a:t>维即</a:t>
            </a:r>
            <a:r>
              <a:rPr lang="en-US" altLang="zh-CN" sz="1800" dirty="0" err="1">
                <a:cs typeface="+mn-ea"/>
                <a:sym typeface="+mn-lt"/>
              </a:rPr>
              <a:t>batch_size</a:t>
            </a:r>
            <a:r>
              <a:rPr lang="en-US" altLang="zh-CN" sz="1800" dirty="0">
                <a:cs typeface="+mn-ea"/>
                <a:sym typeface="+mn-lt"/>
              </a:rPr>
              <a:t> x channels</a:t>
            </a:r>
          </a:p>
        </p:txBody>
      </p:sp>
      <p:sp>
        <p:nvSpPr>
          <p:cNvPr id="7" name="Rectangle 1"/>
          <p:cNvSpPr>
            <a:spLocks noChangeArrowheads="1"/>
          </p:cNvSpPr>
          <p:nvPr/>
        </p:nvSpPr>
        <p:spPr bwMode="auto">
          <a:xfrm>
            <a:off x="732370" y="1561058"/>
            <a:ext cx="10740640" cy="307777"/>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80808"/>
                </a:solidFill>
                <a:effectLst/>
                <a:uLnTx/>
                <a:uFillTx/>
                <a:cs typeface="+mn-ea"/>
                <a:sym typeface="+mn-lt"/>
              </a:rPr>
              <a:t>fc1 = </a:t>
            </a:r>
            <a:r>
              <a:rPr kumimoji="0" lang="zh-CN" altLang="zh-CN" sz="1400" b="0" i="0" u="none" strike="noStrike" kern="0" cap="none" spc="0" normalizeH="0" baseline="0" noProof="0" dirty="0">
                <a:ln>
                  <a:noFill/>
                </a:ln>
                <a:solidFill>
                  <a:srgbClr val="080808"/>
                </a:solidFill>
                <a:effectLst/>
                <a:uLnTx/>
                <a:uFillTx/>
                <a:cs typeface="+mn-ea"/>
                <a:sym typeface="+mn-lt"/>
              </a:rPr>
              <a:t>nn.Dense(in_channels, out_channels, </a:t>
            </a:r>
            <a:r>
              <a:rPr kumimoji="0" lang="zh-CN" altLang="zh-CN" sz="1400" b="0" i="0" u="none" strike="noStrike" kern="0" cap="none" spc="0" normalizeH="0" baseline="0" noProof="0" dirty="0">
                <a:ln>
                  <a:noFill/>
                </a:ln>
                <a:solidFill>
                  <a:srgbClr val="660099"/>
                </a:solidFill>
                <a:effectLst/>
                <a:uLnTx/>
                <a:uFillTx/>
                <a:cs typeface="+mn-ea"/>
                <a:sym typeface="+mn-lt"/>
              </a:rPr>
              <a:t>weight_init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'normal'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bias_init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'zeros'</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has_bias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activation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None</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26" name="矩形 25"/>
          <p:cNvSpPr/>
          <p:nvPr/>
        </p:nvSpPr>
        <p:spPr>
          <a:xfrm>
            <a:off x="1047958" y="2812199"/>
            <a:ext cx="757223" cy="39030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27" name="矩形 26"/>
          <p:cNvSpPr/>
          <p:nvPr/>
        </p:nvSpPr>
        <p:spPr>
          <a:xfrm>
            <a:off x="2656557" y="2803136"/>
            <a:ext cx="375161" cy="661468"/>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28" name="文本框 27"/>
          <p:cNvSpPr txBox="1"/>
          <p:nvPr/>
        </p:nvSpPr>
        <p:spPr>
          <a:xfrm>
            <a:off x="732370" y="2873896"/>
            <a:ext cx="3016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29" name="文本框 28"/>
          <p:cNvSpPr txBox="1"/>
          <p:nvPr/>
        </p:nvSpPr>
        <p:spPr>
          <a:xfrm>
            <a:off x="969885" y="2547711"/>
            <a:ext cx="99738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0" name="文本框 29"/>
          <p:cNvSpPr txBox="1"/>
          <p:nvPr/>
        </p:nvSpPr>
        <p:spPr>
          <a:xfrm>
            <a:off x="2383003" y="2541815"/>
            <a:ext cx="116157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1" name="文本框 30"/>
          <p:cNvSpPr txBox="1"/>
          <p:nvPr/>
        </p:nvSpPr>
        <p:spPr>
          <a:xfrm rot="16200000">
            <a:off x="1775784" y="2995370"/>
            <a:ext cx="135291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2" name="矩形 31"/>
          <p:cNvSpPr/>
          <p:nvPr/>
        </p:nvSpPr>
        <p:spPr>
          <a:xfrm>
            <a:off x="3824856" y="2812199"/>
            <a:ext cx="375161" cy="385004"/>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3" name="文本框 32"/>
          <p:cNvSpPr txBox="1"/>
          <p:nvPr/>
        </p:nvSpPr>
        <p:spPr>
          <a:xfrm>
            <a:off x="3540853" y="2872259"/>
            <a:ext cx="22543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4" name="文本框 33"/>
          <p:cNvSpPr txBox="1"/>
          <p:nvPr/>
        </p:nvSpPr>
        <p:spPr>
          <a:xfrm>
            <a:off x="3544575" y="2547711"/>
            <a:ext cx="115793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5" name="乘号 34"/>
          <p:cNvSpPr/>
          <p:nvPr/>
        </p:nvSpPr>
        <p:spPr>
          <a:xfrm>
            <a:off x="2031588" y="2842853"/>
            <a:ext cx="288485" cy="302046"/>
          </a:xfrm>
          <a:prstGeom prst="mathMultiply">
            <a:avLst>
              <a:gd name="adj1" fmla="val 1361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6" name="等于号 35"/>
          <p:cNvSpPr/>
          <p:nvPr/>
        </p:nvSpPr>
        <p:spPr>
          <a:xfrm>
            <a:off x="3236768" y="2783039"/>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7" name="加号 36"/>
          <p:cNvSpPr/>
          <p:nvPr/>
        </p:nvSpPr>
        <p:spPr>
          <a:xfrm>
            <a:off x="4311805" y="2896714"/>
            <a:ext cx="264290" cy="251130"/>
          </a:xfrm>
          <a:prstGeom prst="mathPlus">
            <a:avLst>
              <a:gd name="adj1" fmla="val 9239"/>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8" name="矩形 37"/>
          <p:cNvSpPr/>
          <p:nvPr/>
        </p:nvSpPr>
        <p:spPr>
          <a:xfrm>
            <a:off x="4663103" y="2944963"/>
            <a:ext cx="375161" cy="10833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9" name="文本框 38"/>
          <p:cNvSpPr txBox="1"/>
          <p:nvPr/>
        </p:nvSpPr>
        <p:spPr>
          <a:xfrm>
            <a:off x="4632384" y="2552207"/>
            <a:ext cx="4619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bias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xmlns:a14="http://schemas.microsoft.com/office/drawing/2010/main">
        <mc:Choice Requires="a14">
          <p:sp>
            <p:nvSpPr>
              <p:cNvPr id="40" name="文本框 39"/>
              <p:cNvSpPr txBox="1"/>
              <p:nvPr/>
            </p:nvSpPr>
            <p:spPr>
              <a:xfrm>
                <a:off x="5458526" y="2820035"/>
                <a:ext cx="74804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𝑓𝑐</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𝑥</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oMath>
                  </m:oMathPara>
                </a14:m>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5458526" y="2820035"/>
                <a:ext cx="748045" cy="276999"/>
              </a:xfrm>
              <a:prstGeom prst="rect">
                <a:avLst/>
              </a:prstGeom>
              <a:blipFill rotWithShape="0">
                <a:blip r:embed="rId3"/>
                <a:stretch>
                  <a:fillRect b="-11111"/>
                </a:stretch>
              </a:blipFill>
            </p:spPr>
            <p:txBody>
              <a:bodyPr/>
              <a:lstStyle/>
              <a:p>
                <a:r>
                  <a:rPr lang="zh-CN" altLang="en-US">
                    <a:noFill/>
                  </a:rPr>
                  <a:t> </a:t>
                </a:r>
              </a:p>
            </p:txBody>
          </p:sp>
        </mc:Fallback>
      </mc:AlternateContent>
      <p:sp>
        <p:nvSpPr>
          <p:cNvPr id="41" name="等于号 40"/>
          <p:cNvSpPr/>
          <p:nvPr/>
        </p:nvSpPr>
        <p:spPr>
          <a:xfrm>
            <a:off x="5157381" y="2791184"/>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Tree>
    <p:extLst>
      <p:ext uri="{BB962C8B-B14F-4D97-AF65-F5344CB8AC3E}">
        <p14:creationId xmlns:p14="http://schemas.microsoft.com/office/powerpoint/2010/main" val="331472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网络定义</a:t>
            </a:r>
          </a:p>
        </p:txBody>
      </p:sp>
      <p:sp>
        <p:nvSpPr>
          <p:cNvPr id="6" name="Rectangle 1"/>
          <p:cNvSpPr>
            <a:spLocks noChangeArrowheads="1"/>
          </p:cNvSpPr>
          <p:nvPr/>
        </p:nvSpPr>
        <p:spPr bwMode="auto">
          <a:xfrm>
            <a:off x="1072308" y="1166475"/>
            <a:ext cx="5605588" cy="5047536"/>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cs typeface="+mn-ea"/>
                <a:sym typeface="+mn-lt"/>
              </a:rPr>
              <a:t>class </a:t>
            </a:r>
            <a:r>
              <a:rPr kumimoji="0" lang="zh-CN" altLang="zh-CN" sz="1400" b="0" i="0" u="none" strike="noStrike" cap="none" normalizeH="0" baseline="0" dirty="0">
                <a:ln>
                  <a:noFill/>
                </a:ln>
                <a:solidFill>
                  <a:srgbClr val="000000"/>
                </a:solidFill>
                <a:effectLst/>
                <a:cs typeface="+mn-ea"/>
                <a:sym typeface="+mn-lt"/>
              </a:rPr>
              <a:t>LeNet5</a:t>
            </a:r>
            <a:r>
              <a:rPr kumimoji="0" lang="zh-CN" altLang="zh-CN" sz="1400" b="0" i="0" u="none" strike="noStrike" cap="none" normalizeH="0" baseline="0" dirty="0">
                <a:ln>
                  <a:noFill/>
                </a:ln>
                <a:solidFill>
                  <a:srgbClr val="080808"/>
                </a:solidFill>
                <a:effectLst/>
                <a:cs typeface="+mn-ea"/>
                <a:sym typeface="+mn-lt"/>
              </a:rPr>
              <a:t>(nn.Cell):</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0080"/>
                </a:solidFill>
                <a:effectLst/>
                <a:cs typeface="+mn-ea"/>
                <a:sym typeface="+mn-lt"/>
              </a:rPr>
              <a:t>super</a:t>
            </a:r>
            <a:r>
              <a:rPr kumimoji="0" lang="zh-CN" altLang="zh-CN" sz="1400" b="0" i="0" u="none" strike="noStrike" cap="none" normalizeH="0" baseline="0" dirty="0">
                <a:ln>
                  <a:noFill/>
                </a:ln>
                <a:solidFill>
                  <a:srgbClr val="080808"/>
                </a:solidFill>
                <a:effectLst/>
                <a:cs typeface="+mn-ea"/>
                <a:sym typeface="+mn-lt"/>
              </a:rPr>
              <a:t>(LeNet5,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 = nn.Conv2d(</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 = nn.Conv2d(</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 = nn.ReLU()</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 = nn.MaxPool2d(</a:t>
            </a:r>
            <a:r>
              <a:rPr kumimoji="0" lang="zh-CN" altLang="zh-CN" sz="1400" b="0" i="0" u="none" strike="noStrike" cap="none" normalizeH="0" baseline="0" dirty="0">
                <a:ln>
                  <a:noFill/>
                </a:ln>
                <a:solidFill>
                  <a:srgbClr val="660099"/>
                </a:solidFill>
                <a:effectLst/>
                <a:cs typeface="+mn-ea"/>
                <a:sym typeface="+mn-lt"/>
              </a:rPr>
              <a:t>kernel_size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 = nn.Flatten()</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 = nn.Dense(</a:t>
            </a:r>
            <a:r>
              <a:rPr kumimoji="0" lang="zh-CN" altLang="zh-CN" sz="1400" b="0" i="0" u="none" strike="noStrike" cap="none" normalizeH="0" baseline="0" dirty="0">
                <a:ln>
                  <a:noFill/>
                </a:ln>
                <a:solidFill>
                  <a:srgbClr val="1750EB"/>
                </a:solidFill>
                <a:effectLst/>
                <a:cs typeface="+mn-ea"/>
                <a:sym typeface="+mn-lt"/>
              </a:rPr>
              <a:t>400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 = nn.Dense(</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 = nn.Dense(</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000000"/>
                </a:solidFill>
                <a:effectLst/>
                <a:cs typeface="+mn-ea"/>
                <a:sym typeface="+mn-lt"/>
              </a:rPr>
              <a:t>construct</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 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.fc3(x)</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return </a:t>
            </a:r>
            <a:r>
              <a:rPr kumimoji="0" lang="zh-CN" altLang="zh-CN" sz="1400" b="0" i="0" u="none" strike="noStrike" cap="none" normalizeH="0" baseline="0" dirty="0">
                <a:ln>
                  <a:noFill/>
                </a:ln>
                <a:solidFill>
                  <a:srgbClr val="080808"/>
                </a:solidFill>
                <a:effectLst/>
                <a:cs typeface="+mn-ea"/>
                <a:sym typeface="+mn-lt"/>
              </a:rPr>
              <a:t>x</a:t>
            </a:r>
            <a:endParaRPr kumimoji="0" lang="zh-CN" altLang="zh-CN" sz="3600" b="0" i="0" u="none" strike="noStrike" cap="none" normalizeH="0" baseline="0" dirty="0">
              <a:ln>
                <a:noFill/>
              </a:ln>
              <a:solidFill>
                <a:schemeClr val="tx1"/>
              </a:solidFill>
              <a:effectLst/>
              <a:cs typeface="+mn-ea"/>
              <a:sym typeface="+mn-lt"/>
            </a:endParaRPr>
          </a:p>
        </p:txBody>
      </p:sp>
      <p:pic>
        <p:nvPicPr>
          <p:cNvPr id="7" name="图片 6"/>
          <p:cNvPicPr>
            <a:picLocks noChangeAspect="1"/>
          </p:cNvPicPr>
          <p:nvPr/>
        </p:nvPicPr>
        <p:blipFill>
          <a:blip r:embed="rId3"/>
          <a:stretch>
            <a:fillRect/>
          </a:stretch>
        </p:blipFill>
        <p:spPr>
          <a:xfrm>
            <a:off x="4563301" y="3860849"/>
            <a:ext cx="7185786" cy="2339926"/>
          </a:xfrm>
          <a:prstGeom prst="rect">
            <a:avLst/>
          </a:prstGeom>
        </p:spPr>
      </p:pic>
      <p:sp>
        <p:nvSpPr>
          <p:cNvPr id="8" name="矩形 7"/>
          <p:cNvSpPr/>
          <p:nvPr/>
        </p:nvSpPr>
        <p:spPr>
          <a:xfrm>
            <a:off x="6681665" y="1266254"/>
            <a:ext cx="4788151" cy="1569660"/>
          </a:xfrm>
          <a:prstGeom prst="rect">
            <a:avLst/>
          </a:prstGeom>
        </p:spPr>
        <p:txBody>
          <a:bodyPr wrap="square">
            <a:spAutoFit/>
          </a:bodyPr>
          <a:lstStyle/>
          <a:p>
            <a:pPr marL="342900" indent="-342900">
              <a:buFont typeface="+mj-ea"/>
              <a:buAutoNum type="circleNumDbPlain"/>
            </a:pPr>
            <a:r>
              <a:rPr lang="zh-CN" altLang="en-US" sz="1600" dirty="0">
                <a:cs typeface="+mn-ea"/>
                <a:sym typeface="+mn-lt"/>
              </a:rPr>
              <a:t>网络定义必须继承基类</a:t>
            </a:r>
            <a:r>
              <a:rPr lang="en-US" altLang="zh-CN" sz="1600" dirty="0" err="1">
                <a:cs typeface="+mn-ea"/>
                <a:sym typeface="+mn-lt"/>
              </a:rPr>
              <a:t>nn.Cell</a:t>
            </a:r>
            <a:r>
              <a:rPr lang="zh-CN" altLang="en-US" sz="1600" dirty="0">
                <a:cs typeface="+mn-ea"/>
                <a:sym typeface="+mn-lt"/>
              </a:rPr>
              <a:t>；</a:t>
            </a:r>
            <a:endParaRPr lang="en-US" altLang="zh-CN" sz="1600" dirty="0">
              <a:cs typeface="+mn-ea"/>
              <a:sym typeface="+mn-lt"/>
            </a:endParaRPr>
          </a:p>
          <a:p>
            <a:pPr marL="342900" indent="-342900">
              <a:buFont typeface="+mj-ea"/>
              <a:buAutoNum type="circleNumDbPlain"/>
            </a:pPr>
            <a:endParaRPr lang="en-US" altLang="zh-CN" sz="1600" dirty="0">
              <a:cs typeface="+mn-ea"/>
              <a:sym typeface="+mn-lt"/>
            </a:endParaRPr>
          </a:p>
          <a:p>
            <a:pPr marL="342900" indent="-342900">
              <a:buFont typeface="+mj-ea"/>
              <a:buAutoNum type="circleNumDbPlain"/>
            </a:pPr>
            <a:r>
              <a:rPr lang="en-US" altLang="zh-CN" sz="1600" dirty="0">
                <a:cs typeface="+mn-ea"/>
                <a:sym typeface="+mn-lt"/>
              </a:rPr>
              <a:t>__</a:t>
            </a:r>
            <a:r>
              <a:rPr lang="en-US" altLang="zh-CN" sz="1600" dirty="0" err="1">
                <a:cs typeface="+mn-ea"/>
                <a:sym typeface="+mn-lt"/>
              </a:rPr>
              <a:t>init</a:t>
            </a:r>
            <a:r>
              <a:rPr lang="en-US" altLang="zh-CN" sz="1600" dirty="0">
                <a:cs typeface="+mn-ea"/>
                <a:sym typeface="+mn-lt"/>
              </a:rPr>
              <a:t>__()</a:t>
            </a:r>
            <a:r>
              <a:rPr lang="zh-CN" altLang="en-US" sz="1600" dirty="0">
                <a:cs typeface="+mn-ea"/>
                <a:sym typeface="+mn-lt"/>
              </a:rPr>
              <a:t>中的语句由</a:t>
            </a:r>
            <a:r>
              <a:rPr lang="en-US" altLang="zh-CN" sz="1600" dirty="0">
                <a:cs typeface="+mn-ea"/>
                <a:sym typeface="+mn-lt"/>
              </a:rPr>
              <a:t>Python</a:t>
            </a:r>
            <a:r>
              <a:rPr lang="zh-CN" altLang="en-US" sz="1600" dirty="0">
                <a:cs typeface="+mn-ea"/>
                <a:sym typeface="+mn-lt"/>
              </a:rPr>
              <a:t>解析执行；</a:t>
            </a:r>
            <a:endParaRPr lang="en-US" altLang="zh-CN" sz="1600" dirty="0">
              <a:cs typeface="+mn-ea"/>
              <a:sym typeface="+mn-lt"/>
            </a:endParaRPr>
          </a:p>
          <a:p>
            <a:pPr marL="342900" indent="-342900">
              <a:buFont typeface="+mj-ea"/>
              <a:buAutoNum type="circleNumDbPlain"/>
            </a:pPr>
            <a:endParaRPr lang="zh-CN" altLang="en-US" sz="1600" dirty="0">
              <a:cs typeface="+mn-ea"/>
              <a:sym typeface="+mn-lt"/>
            </a:endParaRPr>
          </a:p>
          <a:p>
            <a:pPr marL="342900" indent="-342900">
              <a:buFont typeface="+mj-ea"/>
              <a:buAutoNum type="circleNumDbPlain"/>
            </a:pPr>
            <a:r>
              <a:rPr lang="en-US" altLang="zh-CN" sz="1600" dirty="0">
                <a:cs typeface="+mn-ea"/>
                <a:sym typeface="+mn-lt"/>
              </a:rPr>
              <a:t>construct()</a:t>
            </a:r>
            <a:r>
              <a:rPr lang="zh-CN" altLang="en-US" sz="1600" dirty="0">
                <a:cs typeface="+mn-ea"/>
                <a:sym typeface="+mn-lt"/>
              </a:rPr>
              <a:t>中的语句由</a:t>
            </a:r>
            <a:r>
              <a:rPr lang="en-US" altLang="zh-CN" sz="1600" dirty="0" err="1">
                <a:cs typeface="+mn-ea"/>
                <a:sym typeface="+mn-lt"/>
              </a:rPr>
              <a:t>MindSpore</a:t>
            </a:r>
            <a:r>
              <a:rPr lang="zh-CN" altLang="en-US" sz="1600" dirty="0">
                <a:cs typeface="+mn-ea"/>
                <a:sym typeface="+mn-lt"/>
              </a:rPr>
              <a:t>接管，有语法限制；</a:t>
            </a:r>
            <a:endParaRPr lang="en-US" altLang="zh-CN" sz="1600" dirty="0">
              <a:cs typeface="+mn-ea"/>
              <a:sym typeface="+mn-lt"/>
            </a:endParaRPr>
          </a:p>
        </p:txBody>
      </p:sp>
      <p:sp>
        <p:nvSpPr>
          <p:cNvPr id="9" name="矩形 8"/>
          <p:cNvSpPr/>
          <p:nvPr/>
        </p:nvSpPr>
        <p:spPr>
          <a:xfrm>
            <a:off x="2887365" y="1071713"/>
            <a:ext cx="415498" cy="369332"/>
          </a:xfrm>
          <a:prstGeom prst="rect">
            <a:avLst/>
          </a:prstGeom>
        </p:spPr>
        <p:txBody>
          <a:bodyPr wrap="none">
            <a:spAutoFit/>
          </a:bodyPr>
          <a:lstStyle/>
          <a:p>
            <a:r>
              <a:rPr lang="zh-CN" altLang="en-US" b="1" dirty="0">
                <a:solidFill>
                  <a:srgbClr val="0070C0"/>
                </a:solidFill>
                <a:cs typeface="+mn-ea"/>
                <a:sym typeface="+mn-lt"/>
              </a:rPr>
              <a:t>①</a:t>
            </a:r>
          </a:p>
        </p:txBody>
      </p:sp>
      <p:sp>
        <p:nvSpPr>
          <p:cNvPr id="10" name="左大括号 9"/>
          <p:cNvSpPr/>
          <p:nvPr/>
        </p:nvSpPr>
        <p:spPr>
          <a:xfrm>
            <a:off x="1076077" y="1392254"/>
            <a:ext cx="276412" cy="2088859"/>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左大括号 10"/>
          <p:cNvSpPr/>
          <p:nvPr/>
        </p:nvSpPr>
        <p:spPr>
          <a:xfrm>
            <a:off x="1072307" y="3759946"/>
            <a:ext cx="276412" cy="1843583"/>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2" name="矩形 11"/>
          <p:cNvSpPr/>
          <p:nvPr/>
        </p:nvSpPr>
        <p:spPr>
          <a:xfrm>
            <a:off x="656809" y="2252017"/>
            <a:ext cx="415498" cy="369332"/>
          </a:xfrm>
          <a:prstGeom prst="rect">
            <a:avLst/>
          </a:prstGeom>
        </p:spPr>
        <p:txBody>
          <a:bodyPr wrap="none">
            <a:spAutoFit/>
          </a:bodyPr>
          <a:lstStyle/>
          <a:p>
            <a:r>
              <a:rPr lang="zh-CN" altLang="en-US" b="1" dirty="0">
                <a:solidFill>
                  <a:srgbClr val="0070C0"/>
                </a:solidFill>
                <a:cs typeface="+mn-ea"/>
                <a:sym typeface="+mn-lt"/>
              </a:rPr>
              <a:t>②</a:t>
            </a:r>
          </a:p>
        </p:txBody>
      </p:sp>
      <p:sp>
        <p:nvSpPr>
          <p:cNvPr id="13" name="矩形 12"/>
          <p:cNvSpPr/>
          <p:nvPr/>
        </p:nvSpPr>
        <p:spPr>
          <a:xfrm>
            <a:off x="660579" y="4497071"/>
            <a:ext cx="415498" cy="369332"/>
          </a:xfrm>
          <a:prstGeom prst="rect">
            <a:avLst/>
          </a:prstGeom>
        </p:spPr>
        <p:txBody>
          <a:bodyPr wrap="none">
            <a:spAutoFit/>
          </a:bodyPr>
          <a:lstStyle/>
          <a:p>
            <a:r>
              <a:rPr lang="zh-CN" altLang="en-US" b="1" dirty="0">
                <a:solidFill>
                  <a:srgbClr val="0070C0"/>
                </a:solidFill>
                <a:cs typeface="+mn-ea"/>
                <a:sym typeface="+mn-lt"/>
              </a:rPr>
              <a:t>③</a:t>
            </a:r>
          </a:p>
        </p:txBody>
      </p:sp>
    </p:spTree>
    <p:extLst>
      <p:ext uri="{BB962C8B-B14F-4D97-AF65-F5344CB8AC3E}">
        <p14:creationId xmlns:p14="http://schemas.microsoft.com/office/powerpoint/2010/main" val="5057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本章主要讲述华为全栈全场景</a:t>
            </a:r>
            <a:r>
              <a:rPr lang="en-US" altLang="zh-CN" dirty="0"/>
              <a:t>AI</a:t>
            </a:r>
            <a:r>
              <a:rPr lang="zh-CN" altLang="en-US" dirty="0"/>
              <a:t>解决方案中</a:t>
            </a:r>
            <a:r>
              <a:rPr lang="en-US" altLang="zh-CN" dirty="0" err="1"/>
              <a:t>MindSpore</a:t>
            </a:r>
            <a:r>
              <a:rPr lang="zh-CN" altLang="en-US" dirty="0"/>
              <a:t>框架的开发实践，包含基础的编程概念，详细的开发流程以及网络迁移案例。</a:t>
            </a:r>
          </a:p>
        </p:txBody>
      </p:sp>
    </p:spTree>
    <p:extLst>
      <p:ext uri="{BB962C8B-B14F-4D97-AF65-F5344CB8AC3E}">
        <p14:creationId xmlns:p14="http://schemas.microsoft.com/office/powerpoint/2010/main" val="830512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损失函数（</a:t>
            </a:r>
            <a:r>
              <a:rPr lang="en-US" altLang="zh-CN" dirty="0"/>
              <a:t>Loss</a:t>
            </a:r>
            <a:r>
              <a:rPr lang="zh-CN" altLang="en-US" dirty="0"/>
              <a:t>）</a:t>
            </a:r>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sz="1600" dirty="0">
                  <a:solidFill>
                    <a:schemeClr val="tx1"/>
                  </a:solidFill>
                  <a:cs typeface="+mn-ea"/>
                  <a:sym typeface="+mn-lt"/>
                </a:endParaRPr>
              </a:p>
              <a:p>
                <a:r>
                  <a:rPr lang="zh-CN" altLang="en-US" sz="1400" dirty="0">
                    <a:solidFill>
                      <a:schemeClr val="tx1"/>
                    </a:solidFill>
                    <a:cs typeface="+mn-ea"/>
                    <a:sym typeface="+mn-lt"/>
                  </a:rPr>
                  <a:t>对于每个样本</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𝑁</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𝑋</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r>
                  <a:rPr lang="en-US" altLang="zh-CN" sz="1400" dirty="0">
                    <a:solidFill>
                      <a:schemeClr val="tx1"/>
                    </a:solidFill>
                    <a:cs typeface="+mn-ea"/>
                    <a:sym typeface="+mn-lt"/>
                  </a:rPr>
                  <a:t>CHW</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是真实类别（</a:t>
                </a:r>
                <a:r>
                  <a:rPr lang="en-US" altLang="zh-CN" sz="1400" dirty="0">
                    <a:solidFill>
                      <a:schemeClr val="tx1"/>
                    </a:solidFill>
                    <a:cs typeface="+mn-ea"/>
                    <a:sym typeface="+mn-lt"/>
                  </a:rPr>
                  <a:t>10</a:t>
                </a:r>
                <a:r>
                  <a:rPr lang="zh-CN" altLang="en-US" sz="1400" dirty="0">
                    <a:solidFill>
                      <a:schemeClr val="tx1"/>
                    </a:solidFill>
                    <a:cs typeface="+mn-ea"/>
                    <a:sym typeface="+mn-lt"/>
                  </a:rPr>
                  <a:t>类中的一个），</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𝑃</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（含</a:t>
                </a:r>
                <a:r>
                  <a:rPr lang="en-US" altLang="zh-CN" sz="1400" dirty="0">
                    <a:solidFill>
                      <a:schemeClr val="tx1"/>
                    </a:solidFill>
                    <a:cs typeface="+mn-ea"/>
                    <a:sym typeface="+mn-lt"/>
                  </a:rPr>
                  <a:t>10</a:t>
                </a:r>
                <a:r>
                  <a:rPr lang="zh-CN" altLang="en-US" sz="1400" dirty="0">
                    <a:solidFill>
                      <a:schemeClr val="tx1"/>
                    </a:solidFill>
                    <a:cs typeface="+mn-ea"/>
                    <a:sym typeface="+mn-lt"/>
                  </a:rPr>
                  <a:t>个元素，分别表示属于相应的概率，值域为</a:t>
                </a:r>
                <a:r>
                  <a:rPr lang="en-US" altLang="zh-CN" sz="1400" dirty="0">
                    <a:solidFill>
                      <a:schemeClr val="tx1"/>
                    </a:solidFill>
                    <a:cs typeface="+mn-ea"/>
                    <a:sym typeface="+mn-lt"/>
                  </a:rPr>
                  <a:t>[0, 1]</a:t>
                </a:r>
                <a:r>
                  <a:rPr lang="zh-CN" altLang="en-US" sz="1400" dirty="0">
                    <a:solidFill>
                      <a:schemeClr val="tx1"/>
                    </a:solidFill>
                    <a:cs typeface="+mn-ea"/>
                    <a:sym typeface="+mn-lt"/>
                  </a:rPr>
                  <a:t>），</a:t>
                </a:r>
                <a14:m>
                  <m:oMath xmlns:m="http://schemas.openxmlformats.org/officeDocument/2006/math">
                    <m:r>
                      <a:rPr lang="en-US" altLang="zh-CN" sz="1400" i="1" dirty="0">
                        <a:solidFill>
                          <a:schemeClr val="tx1"/>
                        </a:solidFill>
                        <a:latin typeface="Cambria Math" panose="02040503050406030204" pitchFamily="18" charset="0"/>
                        <a:cs typeface="+mn-ea"/>
                        <a:sym typeface="+mn-lt"/>
                      </a:rPr>
                      <m:t>𝑙</m:t>
                    </m:r>
                    <m:d>
                      <m:dPr>
                        <m:ctrlPr>
                          <a:rPr lang="en-US" altLang="zh-CN" sz="1400" i="1" dirty="0">
                            <a:solidFill>
                              <a:schemeClr val="tx1"/>
                            </a:solidFill>
                            <a:latin typeface="Cambria Math" panose="02040503050406030204" pitchFamily="18" charset="0"/>
                            <a:cs typeface="+mn-ea"/>
                            <a:sym typeface="+mn-lt"/>
                          </a:rPr>
                        </m:ctrlPr>
                      </m:dPr>
                      <m:e>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r>
                          <a:rPr lang="en-US" altLang="zh-CN" sz="1400" i="1" dirty="0">
                            <a:solidFill>
                              <a:schemeClr val="tx1"/>
                            </a:solidFill>
                            <a:latin typeface="Cambria Math" panose="02040503050406030204" pitchFamily="18" charset="0"/>
                            <a:cs typeface="+mn-ea"/>
                            <a:sym typeface="+mn-lt"/>
                          </a:rPr>
                          <m:t>,</m:t>
                        </m:r>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e>
                    </m:d>
                  </m:oMath>
                </a14:m>
                <a:r>
                  <a:rPr lang="zh-CN" altLang="en-US" sz="1400" dirty="0">
                    <a:solidFill>
                      <a:schemeClr val="tx1"/>
                    </a:solidFill>
                    <a:cs typeface="+mn-ea"/>
                    <a:sym typeface="+mn-lt"/>
                  </a:rPr>
                  <a:t>是标量。</a:t>
                </a:r>
              </a:p>
              <a:p>
                <a:r>
                  <a:rPr lang="zh-CN" altLang="en-US" sz="1400" dirty="0">
                    <a:cs typeface="+mn-ea"/>
                    <a:sym typeface="+mn-lt"/>
                  </a:rPr>
                  <a:t>损失函数用于描述模型预测值与真实值的误差，用于指导模型的更新方向。</a:t>
                </a:r>
                <a:r>
                  <a:rPr lang="en-US" altLang="zh-CN" sz="1400" dirty="0" err="1">
                    <a:cs typeface="+mn-ea"/>
                    <a:sym typeface="+mn-lt"/>
                  </a:rPr>
                  <a:t>MindSpore</a:t>
                </a:r>
                <a:r>
                  <a:rPr lang="zh-CN" altLang="en-US" sz="1400" dirty="0">
                    <a:cs typeface="+mn-ea"/>
                    <a:sym typeface="+mn-lt"/>
                  </a:rPr>
                  <a:t>支持的损失函数有：</a:t>
                </a:r>
                <a:r>
                  <a:rPr lang="en-US" altLang="zh-CN" sz="1400" dirty="0">
                    <a:cs typeface="+mn-ea"/>
                    <a:sym typeface="+mn-lt"/>
                  </a:rPr>
                  <a:t>L1Loss</a:t>
                </a:r>
                <a:r>
                  <a:rPr lang="zh-CN" altLang="en-US" sz="1400" dirty="0">
                    <a:cs typeface="+mn-ea"/>
                    <a:sym typeface="+mn-lt"/>
                  </a:rPr>
                  <a:t>、</a:t>
                </a:r>
                <a:r>
                  <a:rPr lang="en-US" altLang="zh-CN" sz="1400" dirty="0" err="1">
                    <a:cs typeface="+mn-ea"/>
                    <a:sym typeface="+mn-lt"/>
                  </a:rPr>
                  <a:t>MSELoss</a:t>
                </a:r>
                <a:r>
                  <a:rPr lang="zh-CN" altLang="en-US" sz="1400" dirty="0">
                    <a:cs typeface="+mn-ea"/>
                    <a:sym typeface="+mn-lt"/>
                  </a:rPr>
                  <a:t>、</a:t>
                </a:r>
                <a:r>
                  <a:rPr lang="en-US" altLang="zh-CN" sz="1400" dirty="0" err="1">
                    <a:cs typeface="+mn-ea"/>
                    <a:sym typeface="+mn-lt"/>
                  </a:rPr>
                  <a:t>SoftmaxCrossEntropyWithLogits</a:t>
                </a:r>
                <a:r>
                  <a:rPr lang="zh-CN" altLang="en-US" sz="1400" dirty="0">
                    <a:cs typeface="+mn-ea"/>
                    <a:sym typeface="+mn-lt"/>
                  </a:rPr>
                  <a:t>、</a:t>
                </a:r>
                <a:r>
                  <a:rPr lang="en-US" altLang="zh-CN" sz="1400" dirty="0" err="1">
                    <a:cs typeface="+mn-ea"/>
                    <a:sym typeface="+mn-lt"/>
                  </a:rPr>
                  <a:t>CosineEmbeddingLoss</a:t>
                </a:r>
                <a:r>
                  <a:rPr lang="zh-CN" altLang="en-US" sz="1400" dirty="0">
                    <a:cs typeface="+mn-ea"/>
                    <a:sym typeface="+mn-lt"/>
                  </a:rPr>
                  <a:t>等。</a:t>
                </a:r>
              </a:p>
              <a:p>
                <a:r>
                  <a:rPr lang="zh-CN" altLang="en-US" sz="1400" dirty="0">
                    <a:cs typeface="+mn-ea"/>
                    <a:sym typeface="+mn-lt"/>
                  </a:rPr>
                  <a:t>参数解释：</a:t>
                </a:r>
                <a:endParaRPr lang="en-US" altLang="zh-CN" sz="1400" dirty="0">
                  <a:cs typeface="+mn-ea"/>
                  <a:sym typeface="+mn-lt"/>
                </a:endParaRPr>
              </a:p>
              <a:p>
                <a:pPr lvl="1"/>
                <a:r>
                  <a:rPr lang="en-US" altLang="zh-CN" sz="1200" dirty="0" err="1">
                    <a:cs typeface="+mn-ea"/>
                    <a:sym typeface="+mn-lt"/>
                  </a:rPr>
                  <a:t>is_grad</a:t>
                </a:r>
                <a:r>
                  <a:rPr lang="zh-CN" altLang="en-US" sz="1200" dirty="0">
                    <a:cs typeface="+mn-ea"/>
                    <a:sym typeface="+mn-lt"/>
                  </a:rPr>
                  <a:t>，是否仅计算梯度，默认为</a:t>
                </a:r>
                <a:r>
                  <a:rPr lang="en-US" altLang="zh-CN" sz="1200" dirty="0">
                    <a:cs typeface="+mn-ea"/>
                    <a:sym typeface="+mn-lt"/>
                  </a:rPr>
                  <a:t>True</a:t>
                </a:r>
                <a:r>
                  <a:rPr lang="zh-CN" altLang="en-US" sz="1200" dirty="0">
                    <a:cs typeface="+mn-ea"/>
                    <a:sym typeface="+mn-lt"/>
                  </a:rPr>
                  <a:t>；</a:t>
                </a:r>
                <a:endParaRPr lang="en-US" altLang="zh-CN" sz="1200" dirty="0">
                  <a:cs typeface="+mn-ea"/>
                  <a:sym typeface="+mn-lt"/>
                </a:endParaRPr>
              </a:p>
              <a:p>
                <a:pPr lvl="1"/>
                <a:r>
                  <a:rPr lang="en-US" altLang="zh-CN" sz="1200" dirty="0">
                    <a:cs typeface="+mn-ea"/>
                    <a:sym typeface="+mn-lt"/>
                  </a:rPr>
                  <a:t>sparse</a:t>
                </a:r>
                <a:r>
                  <a:rPr lang="zh-CN" altLang="en-US" sz="1200" dirty="0">
                    <a:cs typeface="+mn-ea"/>
                    <a:sym typeface="+mn-lt"/>
                  </a:rPr>
                  <a:t>，默认为</a:t>
                </a:r>
                <a:r>
                  <a:rPr lang="en-US" altLang="zh-CN" sz="1200" dirty="0">
                    <a:cs typeface="+mn-ea"/>
                    <a:sym typeface="+mn-lt"/>
                  </a:rPr>
                  <a:t>False</a:t>
                </a:r>
                <a:r>
                  <a:rPr lang="zh-CN" altLang="en-US" sz="1200" dirty="0">
                    <a:cs typeface="+mn-ea"/>
                    <a:sym typeface="+mn-lt"/>
                  </a:rPr>
                  <a:t>，为</a:t>
                </a:r>
                <a:r>
                  <a:rPr lang="en-US" altLang="zh-CN" sz="1200" dirty="0">
                    <a:cs typeface="+mn-ea"/>
                    <a:sym typeface="+mn-lt"/>
                  </a:rPr>
                  <a:t>True</a:t>
                </a:r>
                <a:r>
                  <a:rPr lang="zh-CN" altLang="en-US" sz="1200" dirty="0">
                    <a:cs typeface="+mn-ea"/>
                    <a:sym typeface="+mn-lt"/>
                  </a:rPr>
                  <a:t>时对</a:t>
                </a:r>
                <a:r>
                  <a:rPr lang="en-US" altLang="zh-CN" sz="1200" dirty="0">
                    <a:cs typeface="+mn-ea"/>
                    <a:sym typeface="+mn-lt"/>
                  </a:rPr>
                  <a:t>Label</a:t>
                </a:r>
                <a:r>
                  <a:rPr lang="zh-CN" altLang="en-US" sz="1200" dirty="0">
                    <a:cs typeface="+mn-ea"/>
                    <a:sym typeface="+mn-lt"/>
                  </a:rPr>
                  <a:t>数据做</a:t>
                </a:r>
                <a:r>
                  <a:rPr lang="en-US" altLang="zh-CN" sz="1200" dirty="0" err="1">
                    <a:cs typeface="+mn-ea"/>
                    <a:sym typeface="+mn-lt"/>
                  </a:rPr>
                  <a:t>one_hot</a:t>
                </a:r>
                <a:r>
                  <a:rPr lang="zh-CN" altLang="en-US" sz="1200" dirty="0">
                    <a:cs typeface="+mn-ea"/>
                    <a:sym typeface="+mn-lt"/>
                  </a:rPr>
                  <a:t>处理；</a:t>
                </a:r>
                <a:endParaRPr lang="en-US" altLang="zh-CN" sz="1200" dirty="0">
                  <a:cs typeface="+mn-ea"/>
                  <a:sym typeface="+mn-lt"/>
                </a:endParaRPr>
              </a:p>
              <a:p>
                <a:pPr lvl="1"/>
                <a:r>
                  <a:rPr lang="en-US" altLang="zh-CN" sz="1400" dirty="0">
                    <a:cs typeface="+mn-ea"/>
                    <a:sym typeface="+mn-lt"/>
                  </a:rPr>
                  <a:t>reduction</a:t>
                </a:r>
                <a:r>
                  <a:rPr lang="zh-CN" altLang="en-US" sz="1400" dirty="0">
                    <a:cs typeface="+mn-ea"/>
                    <a:sym typeface="+mn-lt"/>
                  </a:rPr>
                  <a:t>，支持</a:t>
                </a:r>
                <a:r>
                  <a:rPr lang="en-US" altLang="zh-CN" sz="1400" dirty="0">
                    <a:cs typeface="+mn-ea"/>
                    <a:sym typeface="+mn-lt"/>
                  </a:rPr>
                  <a:t>mean</a:t>
                </a:r>
                <a:r>
                  <a:rPr lang="zh-CN" altLang="en-US" sz="1400" dirty="0">
                    <a:cs typeface="+mn-ea"/>
                    <a:sym typeface="+mn-lt"/>
                  </a:rPr>
                  <a:t>、</a:t>
                </a:r>
                <a:r>
                  <a:rPr lang="en-US" altLang="zh-CN" sz="1400" dirty="0">
                    <a:cs typeface="+mn-ea"/>
                    <a:sym typeface="+mn-lt"/>
                  </a:rPr>
                  <a:t>sum</a:t>
                </a:r>
                <a:r>
                  <a:rPr lang="zh-CN" altLang="en-US" sz="1400" dirty="0">
                    <a:cs typeface="+mn-ea"/>
                    <a:sym typeface="+mn-lt"/>
                  </a:rPr>
                  <a:t>。</a:t>
                </a:r>
                <a:endParaRPr lang="en-US" altLang="zh-CN" dirty="0"/>
              </a:p>
              <a:p>
                <a:endParaRPr lang="zh-CN" altLang="en-US" dirty="0"/>
              </a:p>
            </p:txBody>
          </p:sp>
        </mc:Choice>
        <mc:Fallback xmlns="">
          <p:sp>
            <p:nvSpPr>
              <p:cNvPr id="5" name="文本占位符 4"/>
              <p:cNvSpPr>
                <a:spLocks noGrp="1" noRot="1" noChangeAspect="1" noMove="1" noResize="1" noEditPoints="1" noAdjustHandles="1" noChangeArrowheads="1" noChangeShapeType="1" noTextEdit="1"/>
              </p:cNvSpPr>
              <p:nvPr>
                <p:ph type="body" sz="quarter" idx="10"/>
              </p:nvPr>
            </p:nvSpPr>
            <p:spPr>
              <a:xfrm>
                <a:off x="455612" y="1047750"/>
                <a:ext cx="11293475" cy="5153025"/>
              </a:xfrm>
              <a:blipFill>
                <a:blip r:embed="rId3"/>
                <a:stretch>
                  <a:fillRect r="-270"/>
                </a:stretch>
              </a:blipFill>
            </p:spPr>
            <p:txBody>
              <a:bodyPr/>
              <a:lstStyle/>
              <a:p>
                <a:r>
                  <a:rPr lang="zh-CN" altLang="en-US">
                    <a:noFill/>
                  </a:rPr>
                  <a:t> </a:t>
                </a:r>
              </a:p>
            </p:txBody>
          </p:sp>
        </mc:Fallback>
      </mc:AlternateContent>
      <p:sp>
        <p:nvSpPr>
          <p:cNvPr id="6" name="Rectangle 1"/>
          <p:cNvSpPr>
            <a:spLocks noChangeArrowheads="1"/>
          </p:cNvSpPr>
          <p:nvPr/>
        </p:nvSpPr>
        <p:spPr bwMode="auto">
          <a:xfrm>
            <a:off x="729175" y="1484130"/>
            <a:ext cx="10730403" cy="30777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cs typeface="+mn-ea"/>
                <a:sym typeface="+mn-lt"/>
              </a:rPr>
              <a:t>loss = nn.loss.SoftmaxCrossEntropyWithLogits(</a:t>
            </a:r>
            <a:r>
              <a:rPr kumimoji="0" lang="zh-CN" altLang="zh-CN" sz="1400" b="0" i="0" u="none" strike="noStrike" cap="none" normalizeH="0" baseline="0" dirty="0">
                <a:ln>
                  <a:noFill/>
                </a:ln>
                <a:solidFill>
                  <a:srgbClr val="660099"/>
                </a:solidFill>
                <a:effectLst/>
                <a:cs typeface="+mn-ea"/>
                <a:sym typeface="+mn-lt"/>
              </a:rPr>
              <a:t>is_grad</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False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sparse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reduction</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'mean'</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mc:AlternateContent xmlns:mc="http://schemas.openxmlformats.org/markup-compatibility/2006" xmlns:a14="http://schemas.microsoft.com/office/drawing/2010/main">
        <mc:Choice Requires="a14">
          <p:sp>
            <p:nvSpPr>
              <p:cNvPr id="7" name="矩形 6"/>
              <p:cNvSpPr/>
              <p:nvPr/>
            </p:nvSpPr>
            <p:spPr>
              <a:xfrm>
                <a:off x="4456538" y="1834945"/>
                <a:ext cx="3275675" cy="13498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smtClean="0">
                              <a:solidFill>
                                <a:schemeClr val="tx1"/>
                              </a:solidFill>
                              <a:latin typeface="Cambria Math" panose="02040503050406030204" pitchFamily="18" charset="0"/>
                              <a:cs typeface="+mn-ea"/>
                              <a:sym typeface="+mn-lt"/>
                            </a:rPr>
                            <m:t>𝑍</m:t>
                          </m:r>
                        </m:e>
                        <m:sub>
                          <m:r>
                            <a:rPr lang="en-US" altLang="zh-CN" i="1" dirty="0" smtClean="0">
                              <a:solidFill>
                                <a:schemeClr val="tx1"/>
                              </a:solidFill>
                              <a:latin typeface="Cambria Math" panose="02040503050406030204" pitchFamily="18" charset="0"/>
                              <a:cs typeface="+mn-ea"/>
                              <a:sym typeface="+mn-lt"/>
                            </a:rPr>
                            <m:t>𝑖</m:t>
                          </m:r>
                        </m:sub>
                      </m:sSub>
                      <m:r>
                        <a:rPr lang="en-US" altLang="zh-CN" i="1" dirty="0" smtClean="0">
                          <a:solidFill>
                            <a:schemeClr val="tx1"/>
                          </a:solidFill>
                          <a:latin typeface="Cambria Math" panose="02040503050406030204" pitchFamily="18" charset="0"/>
                          <a:cs typeface="+mn-ea"/>
                          <a:sym typeface="+mn-lt"/>
                        </a:rPr>
                        <m:t>=</m:t>
                      </m:r>
                      <m:r>
                        <a:rPr lang="en-US" altLang="zh-CN" i="1" dirty="0" err="1" smtClean="0">
                          <a:solidFill>
                            <a:schemeClr val="tx1"/>
                          </a:solidFill>
                          <a:latin typeface="Cambria Math" panose="02040503050406030204" pitchFamily="18" charset="0"/>
                          <a:cs typeface="+mn-ea"/>
                          <a:sym typeface="+mn-lt"/>
                        </a:rPr>
                        <m:t>𝑊</m:t>
                      </m:r>
                      <m:r>
                        <a:rPr lang="en-US" altLang="zh-CN" i="1" dirty="0" err="1">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𝑋</m:t>
                          </m:r>
                        </m:e>
                        <m:sub>
                          <m:r>
                            <a:rPr lang="en-US" altLang="zh-CN" i="1" dirty="0" err="1">
                              <a:solidFill>
                                <a:schemeClr val="tx1"/>
                              </a:solidFill>
                              <a:latin typeface="Cambria Math" panose="02040503050406030204" pitchFamily="18" charset="0"/>
                              <a:cs typeface="+mn-ea"/>
                              <a:sym typeface="+mn-lt"/>
                            </a:rPr>
                            <m:t>𝑖</m:t>
                          </m:r>
                        </m:sub>
                      </m:sSub>
                      <m:r>
                        <a:rPr lang="en-US" altLang="zh-CN" i="1" dirty="0" err="1">
                          <a:solidFill>
                            <a:schemeClr val="tx1"/>
                          </a:solidFill>
                          <a:latin typeface="Cambria Math" panose="02040503050406030204" pitchFamily="18" charset="0"/>
                          <a:cs typeface="+mn-ea"/>
                          <a:sym typeface="+mn-lt"/>
                        </a:rPr>
                        <m:t>+</m:t>
                      </m:r>
                      <m:r>
                        <a:rPr lang="en-US" altLang="zh-CN" i="1" dirty="0" err="1">
                          <a:solidFill>
                            <a:schemeClr val="tx1"/>
                          </a:solidFill>
                          <a:latin typeface="Cambria Math" panose="02040503050406030204" pitchFamily="18" charset="0"/>
                          <a:cs typeface="+mn-ea"/>
                          <a:sym typeface="+mn-lt"/>
                        </a:rPr>
                        <m:t>𝑏</m:t>
                      </m:r>
                    </m:oMath>
                  </m:oMathPara>
                </a14:m>
                <a:endParaRPr lang="en-US" altLang="zh-CN" i="1" dirty="0">
                  <a:solidFill>
                    <a:schemeClr val="tx1"/>
                  </a:solidFill>
                  <a:cs typeface="+mn-ea"/>
                  <a:sym typeface="+mn-lt"/>
                </a:endParaRPr>
              </a:p>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𝑃</m:t>
                          </m:r>
                        </m:e>
                        <m:sub>
                          <m:r>
                            <a:rPr lang="en-US" altLang="zh-CN" i="1" dirty="0" err="1">
                              <a:solidFill>
                                <a:schemeClr val="tx1"/>
                              </a:solidFill>
                              <a:latin typeface="Cambria Math" panose="02040503050406030204" pitchFamily="18" charset="0"/>
                              <a:cs typeface="+mn-ea"/>
                              <a:sym typeface="+mn-lt"/>
                            </a:rPr>
                            <m:t>𝑖</m:t>
                          </m:r>
                        </m:sub>
                      </m:sSub>
                      <m:r>
                        <a:rPr lang="en-US" altLang="zh-CN" i="1" dirty="0">
                          <a:solidFill>
                            <a:schemeClr val="tx1"/>
                          </a:solidFill>
                          <a:latin typeface="Cambria Math" panose="02040503050406030204" pitchFamily="18" charset="0"/>
                          <a:cs typeface="+mn-ea"/>
                          <a:sym typeface="+mn-lt"/>
                        </a:rPr>
                        <m:t>=</m:t>
                      </m:r>
                      <m:f>
                        <m:fPr>
                          <m:ctrlPr>
                            <a:rPr lang="en-US" altLang="zh-CN" b="0" i="1" dirty="0" smtClean="0">
                              <a:solidFill>
                                <a:schemeClr val="tx1"/>
                              </a:solidFill>
                              <a:latin typeface="Cambria Math" panose="02040503050406030204" pitchFamily="18" charset="0"/>
                              <a:cs typeface="+mn-ea"/>
                              <a:sym typeface="+mn-lt"/>
                            </a:rPr>
                          </m:ctrlPr>
                        </m:fPr>
                        <m:num>
                          <m:sSup>
                            <m:sSupPr>
                              <m:ctrlPr>
                                <a:rPr lang="en-US" altLang="zh-CN" b="0" i="1" dirty="0" smtClean="0">
                                  <a:solidFill>
                                    <a:schemeClr val="tx1"/>
                                  </a:solidFill>
                                  <a:latin typeface="Cambria Math" panose="02040503050406030204" pitchFamily="18" charset="0"/>
                                  <a:cs typeface="+mn-ea"/>
                                  <a:sym typeface="+mn-lt"/>
                                </a:rPr>
                              </m:ctrlPr>
                            </m:sSupPr>
                            <m:e>
                              <m:r>
                                <a:rPr lang="en-US" altLang="zh-CN" b="0" i="1" dirty="0" smtClean="0">
                                  <a:solidFill>
                                    <a:schemeClr val="tx1"/>
                                  </a:solidFill>
                                  <a:latin typeface="Cambria Math" panose="02040503050406030204" pitchFamily="18" charset="0"/>
                                  <a:cs typeface="+mn-ea"/>
                                  <a:sym typeface="+mn-lt"/>
                                </a:rPr>
                                <m:t>𝑒</m:t>
                              </m:r>
                            </m:e>
                            <m:sup>
                              <m:sSub>
                                <m:sSubPr>
                                  <m:ctrlPr>
                                    <a:rPr lang="en-US" altLang="zh-CN" b="0" i="1" dirty="0" smtClean="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b="0" i="1" dirty="0" smtClean="0">
                                      <a:latin typeface="Cambria Math" panose="02040503050406030204" pitchFamily="18" charset="0"/>
                                      <a:cs typeface="+mn-ea"/>
                                      <a:sym typeface="+mn-lt"/>
                                    </a:rPr>
                                    <m:t>𝑖</m:t>
                                  </m:r>
                                </m:sub>
                              </m:sSub>
                            </m:sup>
                          </m:sSup>
                        </m:num>
                        <m:den>
                          <m:nary>
                            <m:naryPr>
                              <m:chr m:val="∑"/>
                              <m:supHide m:val="on"/>
                              <m:ctrlPr>
                                <a:rPr lang="en-US" altLang="zh-CN" i="1" dirty="0" smtClean="0">
                                  <a:solidFill>
                                    <a:schemeClr val="tx1"/>
                                  </a:solidFill>
                                  <a:latin typeface="Cambria Math" panose="02040503050406030204" pitchFamily="18" charset="0"/>
                                  <a:cs typeface="+mn-ea"/>
                                  <a:sym typeface="+mn-lt"/>
                                </a:rPr>
                              </m:ctrlPr>
                            </m:naryPr>
                            <m:sub>
                              <m:r>
                                <m:rPr>
                                  <m:brk m:alnAt="7"/>
                                </m:rPr>
                                <a:rPr lang="en-US" altLang="zh-CN" b="0" i="1" dirty="0" smtClean="0">
                                  <a:solidFill>
                                    <a:schemeClr val="tx1"/>
                                  </a:solidFill>
                                  <a:latin typeface="Cambria Math" panose="02040503050406030204" pitchFamily="18" charset="0"/>
                                  <a:cs typeface="+mn-ea"/>
                                  <a:sym typeface="+mn-lt"/>
                                </a:rPr>
                                <m:t>𝑗</m:t>
                              </m:r>
                            </m:sub>
                            <m:sup/>
                            <m:e>
                              <m:sSup>
                                <m:sSupPr>
                                  <m:ctrlPr>
                                    <a:rPr lang="en-US" altLang="zh-CN" i="1" dirty="0">
                                      <a:latin typeface="Cambria Math" panose="02040503050406030204" pitchFamily="18" charset="0"/>
                                      <a:cs typeface="+mn-ea"/>
                                      <a:sym typeface="+mn-lt"/>
                                    </a:rPr>
                                  </m:ctrlPr>
                                </m:sSupPr>
                                <m:e>
                                  <m:r>
                                    <a:rPr lang="en-US" altLang="zh-CN" i="1" dirty="0">
                                      <a:latin typeface="Cambria Math" panose="02040503050406030204" pitchFamily="18" charset="0"/>
                                      <a:cs typeface="+mn-ea"/>
                                      <a:sym typeface="+mn-lt"/>
                                    </a:rPr>
                                    <m:t>𝑒</m:t>
                                  </m:r>
                                </m:e>
                                <m:sup>
                                  <m:sSub>
                                    <m:sSubPr>
                                      <m:ctrlPr>
                                        <a:rPr lang="en-US" altLang="zh-CN" i="1" dirty="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i="1" dirty="0">
                                          <a:latin typeface="Cambria Math" panose="02040503050406030204" pitchFamily="18" charset="0"/>
                                          <a:cs typeface="+mn-ea"/>
                                          <a:sym typeface="+mn-lt"/>
                                        </a:rPr>
                                        <m:t>𝑖</m:t>
                                      </m:r>
                                    </m:sub>
                                  </m:sSub>
                                </m:sup>
                              </m:sSup>
                            </m:e>
                          </m:nary>
                        </m:den>
                      </m:f>
                    </m:oMath>
                  </m:oMathPara>
                </a14:m>
                <a:endParaRPr lang="en-US" altLang="zh-CN" i="1" dirty="0">
                  <a:solidFill>
                    <a:schemeClr val="tx1"/>
                  </a:solidFill>
                  <a:cs typeface="+mn-ea"/>
                  <a:sym typeface="+mn-lt"/>
                </a:endParaRPr>
              </a:p>
              <a:p>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cs typeface="+mn-ea"/>
                          <a:sym typeface="+mn-lt"/>
                        </a:rPr>
                        <m:t>𝑙</m:t>
                      </m:r>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𝑍</m:t>
                              </m:r>
                            </m:e>
                            <m:sub>
                              <m:r>
                                <a:rPr lang="en-US" altLang="zh-CN" b="0" i="1" dirty="0" smtClean="0">
                                  <a:solidFill>
                                    <a:schemeClr val="tx1"/>
                                  </a:solidFill>
                                  <a:latin typeface="Cambria Math" panose="02040503050406030204" pitchFamily="18" charset="0"/>
                                  <a:cs typeface="+mn-ea"/>
                                  <a:sym typeface="+mn-lt"/>
                                </a:rPr>
                                <m:t>𝑖</m:t>
                              </m:r>
                            </m:sub>
                          </m:sSub>
                          <m:r>
                            <a:rPr lang="en-US" altLang="zh-CN" b="0" i="1" dirty="0" smtClean="0">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e>
                      </m:d>
                      <m:r>
                        <a:rPr lang="en-US" altLang="zh-CN" i="1" dirty="0">
                          <a:solidFill>
                            <a:schemeClr val="tx1"/>
                          </a:solidFill>
                          <a:latin typeface="Cambria Math" panose="02040503050406030204" pitchFamily="18" charset="0"/>
                          <a:cs typeface="+mn-ea"/>
                          <a:sym typeface="+mn-lt"/>
                        </a:rPr>
                        <m:t>=</m:t>
                      </m:r>
                      <m:r>
                        <a:rPr lang="en-US" altLang="zh-CN" b="0" i="1" dirty="0" smtClean="0">
                          <a:solidFill>
                            <a:schemeClr val="tx1"/>
                          </a:solidFill>
                          <a:latin typeface="Cambria Math" panose="02040503050406030204" pitchFamily="18" charset="0"/>
                          <a:cs typeface="+mn-ea"/>
                          <a:sym typeface="+mn-lt"/>
                        </a:rPr>
                        <m:t>−</m:t>
                      </m:r>
                      <m:func>
                        <m:funcPr>
                          <m:ctrlPr>
                            <a:rPr lang="en-US" altLang="zh-CN" b="0" i="1" dirty="0" smtClean="0">
                              <a:solidFill>
                                <a:schemeClr val="tx1"/>
                              </a:solidFill>
                              <a:latin typeface="Cambria Math" panose="02040503050406030204" pitchFamily="18" charset="0"/>
                              <a:cs typeface="+mn-ea"/>
                              <a:sym typeface="+mn-lt"/>
                            </a:rPr>
                          </m:ctrlPr>
                        </m:funcPr>
                        <m:fName>
                          <m:r>
                            <m:rPr>
                              <m:sty m:val="p"/>
                            </m:rPr>
                            <a:rPr lang="en-US" altLang="zh-CN" b="0" i="0" dirty="0" smtClean="0">
                              <a:solidFill>
                                <a:schemeClr val="tx1"/>
                              </a:solidFill>
                              <a:latin typeface="Cambria Math" panose="02040503050406030204" pitchFamily="18" charset="0"/>
                              <a:cs typeface="+mn-ea"/>
                              <a:sym typeface="+mn-lt"/>
                            </a:rPr>
                            <m:t>log</m:t>
                          </m:r>
                        </m:fName>
                        <m:e>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𝑃</m:t>
                                  </m:r>
                                </m:e>
                                <m:sub>
                                  <m:r>
                                    <a:rPr lang="en-US" altLang="zh-CN" b="0" i="1" dirty="0" smtClean="0">
                                      <a:solidFill>
                                        <a:schemeClr val="tx1"/>
                                      </a:solidFill>
                                      <a:latin typeface="Cambria Math" panose="02040503050406030204" pitchFamily="18" charset="0"/>
                                      <a:cs typeface="+mn-ea"/>
                                      <a:sym typeface="+mn-lt"/>
                                    </a:rPr>
                                    <m:t>𝑖</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sub>
                              </m:sSub>
                            </m:e>
                          </m:d>
                        </m:e>
                      </m:func>
                    </m:oMath>
                  </m:oMathPara>
                </a14:m>
                <a:endParaRPr lang="zh-CN" altLang="en-US" dirty="0">
                  <a:solidFill>
                    <a:schemeClr val="tx1"/>
                  </a:solidFill>
                  <a:cs typeface="+mn-ea"/>
                  <a:sym typeface="+mn-lt"/>
                </a:endParaRPr>
              </a:p>
            </p:txBody>
          </p:sp>
        </mc:Choice>
        <mc:Fallback xmlns="">
          <p:sp>
            <p:nvSpPr>
              <p:cNvPr id="7" name="矩形 6"/>
              <p:cNvSpPr>
                <a:spLocks noRot="1" noChangeAspect="1" noMove="1" noResize="1" noEditPoints="1" noAdjustHandles="1" noChangeArrowheads="1" noChangeShapeType="1" noTextEdit="1"/>
              </p:cNvSpPr>
              <p:nvPr/>
            </p:nvSpPr>
            <p:spPr>
              <a:xfrm>
                <a:off x="4456538" y="1834945"/>
                <a:ext cx="3275675" cy="1349857"/>
              </a:xfrm>
              <a:prstGeom prst="rect">
                <a:avLst/>
              </a:prstGeom>
              <a:blipFill rotWithShape="0">
                <a:blip r:embed="rId4"/>
                <a:stretch>
                  <a:fillRect b="-1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87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优化器（</a:t>
            </a:r>
            <a:r>
              <a:rPr lang="en-US" altLang="zh-CN" sz="3600" dirty="0">
                <a:cs typeface="+mn-ea"/>
                <a:sym typeface="+mn-lt"/>
              </a:rPr>
              <a:t>Optimizer</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r>
              <a:rPr lang="zh-CN" altLang="en-US" sz="1400" dirty="0">
                <a:cs typeface="+mn-ea"/>
                <a:sym typeface="+mn-lt"/>
              </a:rPr>
              <a:t>有了优化目标（</a:t>
            </a:r>
            <a:r>
              <a:rPr lang="en-US" altLang="zh-CN" sz="1400" dirty="0">
                <a:cs typeface="+mn-ea"/>
                <a:sym typeface="+mn-lt"/>
              </a:rPr>
              <a:t>Loss</a:t>
            </a:r>
            <a:r>
              <a:rPr lang="zh-CN" altLang="en-US" sz="1400" dirty="0">
                <a:cs typeface="+mn-ea"/>
                <a:sym typeface="+mn-lt"/>
              </a:rPr>
              <a:t>）之后，我们还需要定义优化的策略，即优化器。</a:t>
            </a:r>
          </a:p>
          <a:p>
            <a:r>
              <a:rPr lang="en-US" altLang="zh-CN" sz="1400" dirty="0" err="1">
                <a:cs typeface="+mn-ea"/>
                <a:sym typeface="+mn-lt"/>
              </a:rPr>
              <a:t>MindSpore</a:t>
            </a:r>
            <a:r>
              <a:rPr lang="zh-CN" altLang="en-US" sz="1400" dirty="0">
                <a:cs typeface="+mn-ea"/>
                <a:sym typeface="+mn-lt"/>
              </a:rPr>
              <a:t>支持的优化器有：</a:t>
            </a:r>
            <a:r>
              <a:rPr lang="en-US" altLang="zh-CN" sz="1400" dirty="0">
                <a:cs typeface="+mn-ea"/>
                <a:sym typeface="+mn-lt"/>
              </a:rPr>
              <a:t>SGD, Momentum, </a:t>
            </a:r>
            <a:r>
              <a:rPr lang="en-US" altLang="zh-CN" sz="1400" dirty="0" err="1">
                <a:cs typeface="+mn-ea"/>
                <a:sym typeface="+mn-lt"/>
              </a:rPr>
              <a:t>RMSProp</a:t>
            </a:r>
            <a:r>
              <a:rPr lang="en-US" altLang="zh-CN" sz="1400" dirty="0">
                <a:cs typeface="+mn-ea"/>
                <a:sym typeface="+mn-lt"/>
              </a:rPr>
              <a:t>, Adam, </a:t>
            </a:r>
            <a:r>
              <a:rPr lang="en-US" altLang="zh-CN" sz="1400" dirty="0" err="1">
                <a:cs typeface="+mn-ea"/>
                <a:sym typeface="+mn-lt"/>
              </a:rPr>
              <a:t>AdamWeightDecay</a:t>
            </a:r>
            <a:r>
              <a:rPr lang="en-US" altLang="zh-CN" sz="1400" dirty="0">
                <a:cs typeface="+mn-ea"/>
                <a:sym typeface="+mn-lt"/>
              </a:rPr>
              <a:t>, LARS, FTRL, </a:t>
            </a:r>
            <a:r>
              <a:rPr lang="en-US" altLang="zh-CN" sz="1400" dirty="0" err="1">
                <a:cs typeface="+mn-ea"/>
                <a:sym typeface="+mn-lt"/>
              </a:rPr>
              <a:t>ProximalAdagrad</a:t>
            </a:r>
            <a:r>
              <a:rPr lang="zh-CN" altLang="en-US" sz="1400" dirty="0">
                <a:cs typeface="+mn-ea"/>
                <a:sym typeface="+mn-lt"/>
              </a:rPr>
              <a:t>等。</a:t>
            </a:r>
          </a:p>
        </p:txBody>
      </p:sp>
      <p:sp>
        <p:nvSpPr>
          <p:cNvPr id="7" name="矩形 6"/>
          <p:cNvSpPr/>
          <p:nvPr/>
        </p:nvSpPr>
        <p:spPr>
          <a:xfrm>
            <a:off x="726021" y="1455532"/>
            <a:ext cx="10743794" cy="307777"/>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opt = </a:t>
            </a:r>
            <a:r>
              <a:rPr kumimoji="0" lang="en-US" altLang="zh-CN" sz="1400" b="0" i="0" u="none" strike="noStrike" kern="0" cap="none" spc="0" normalizeH="0" baseline="0" noProof="0" dirty="0" err="1">
                <a:ln>
                  <a:noFill/>
                </a:ln>
                <a:solidFill>
                  <a:srgbClr val="1D1D1A"/>
                </a:solidFill>
                <a:effectLst/>
                <a:uLnTx/>
                <a:uFillTx/>
                <a:cs typeface="+mn-ea"/>
                <a:sym typeface="+mn-lt"/>
              </a:rPr>
              <a:t>nn.Momentum</a:t>
            </a:r>
            <a:r>
              <a:rPr kumimoji="0" lang="en-US" altLang="zh-CN" sz="1400" b="0" i="0" u="none" strike="noStrike" kern="0" cap="none" spc="0" normalizeH="0" baseline="0" noProof="0" dirty="0">
                <a:ln>
                  <a:noFill/>
                </a:ln>
                <a:solidFill>
                  <a:srgbClr val="1D1D1A"/>
                </a:solidFill>
                <a:effectLst/>
                <a:uLnTx/>
                <a:uFillTx/>
                <a:cs typeface="+mn-ea"/>
                <a:sym typeface="+mn-lt"/>
              </a:rPr>
              <a:t>(</a:t>
            </a:r>
            <a:r>
              <a:rPr kumimoji="0" lang="en-US" altLang="zh-CN" sz="1400" b="0" i="0" u="none" strike="noStrike" kern="0" cap="none" spc="0" normalizeH="0" baseline="0" noProof="0" dirty="0" err="1">
                <a:ln>
                  <a:noFill/>
                </a:ln>
                <a:solidFill>
                  <a:srgbClr val="1D1D1A"/>
                </a:solidFill>
                <a:effectLst/>
                <a:uLnTx/>
                <a:uFillTx/>
                <a:cs typeface="+mn-ea"/>
                <a:sym typeface="+mn-lt"/>
              </a:rPr>
              <a:t>net.trainable_params</a:t>
            </a:r>
            <a:r>
              <a:rPr kumimoji="0" lang="en-US" altLang="zh-CN" sz="1400" b="0" i="0" u="none" strike="noStrike" kern="0" cap="none" spc="0" normalizeH="0" baseline="0" noProof="0" dirty="0">
                <a:ln>
                  <a:noFill/>
                </a:ln>
                <a:solidFill>
                  <a:srgbClr val="1D1D1A"/>
                </a:solidFill>
                <a:effectLst/>
                <a:uLnTx/>
                <a:uFillTx/>
                <a:cs typeface="+mn-ea"/>
                <a:sym typeface="+mn-lt"/>
              </a:rPr>
              <a:t>(), </a:t>
            </a:r>
            <a:r>
              <a:rPr kumimoji="0" lang="en-US" altLang="zh-CN" sz="1400" b="0" i="0" u="none" strike="noStrike" kern="0" cap="none" spc="0" normalizeH="0" baseline="0" noProof="0" dirty="0" err="1">
                <a:ln>
                  <a:noFill/>
                </a:ln>
                <a:solidFill>
                  <a:srgbClr val="1D1D1A"/>
                </a:solidFill>
                <a:effectLst/>
                <a:uLnTx/>
                <a:uFillTx/>
                <a:cs typeface="+mn-ea"/>
                <a:sym typeface="+mn-lt"/>
              </a:rPr>
              <a:t>lr</a:t>
            </a:r>
            <a:r>
              <a:rPr kumimoji="0" lang="en-US" altLang="zh-CN" sz="1400" b="0" i="0" u="none" strike="noStrike" kern="0" cap="none" spc="0" normalizeH="0" baseline="0" noProof="0" dirty="0">
                <a:ln>
                  <a:noFill/>
                </a:ln>
                <a:solidFill>
                  <a:srgbClr val="1D1D1A"/>
                </a:solidFill>
                <a:effectLst/>
                <a:uLnTx/>
                <a:uFillTx/>
                <a:cs typeface="+mn-ea"/>
                <a:sym typeface="+mn-lt"/>
              </a:rPr>
              <a:t>, momentum)</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xmlns:a14="http://schemas.microsoft.com/office/drawing/2010/main">
        <mc:Choice Requires="a14">
          <p:sp>
            <p:nvSpPr>
              <p:cNvPr id="8" name="矩形 7"/>
              <p:cNvSpPr/>
              <p:nvPr/>
            </p:nvSpPr>
            <p:spPr>
              <a:xfrm>
                <a:off x="4065994" y="3703419"/>
                <a:ext cx="4060011" cy="945643"/>
              </a:xfrm>
              <a:prstGeom prst="rect">
                <a:avLst/>
              </a:prstGeom>
            </p:spPr>
            <p:txBody>
              <a:bodyPr wrap="square">
                <a:spAutoFit/>
              </a:bodyPr>
              <a:lstStyle/>
              <a:p>
                <a:r>
                  <a:rPr lang="en-US" dirty="0">
                    <a:solidFill>
                      <a:prstClr val="black"/>
                    </a:solidFill>
                    <a:cs typeface="+mn-ea"/>
                    <a:sym typeface="+mn-lt"/>
                  </a:rPr>
                  <a:t>SGD with Momentum:</a:t>
                </a: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+1</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𝜌</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m:t>
                          </m:r>
                        </m:e>
                        <m:sub>
                          <m:r>
                            <a:rPr lang="en-US" i="1" smtClean="0">
                              <a:solidFill>
                                <a:prstClr val="black"/>
                              </a:solidFill>
                              <a:latin typeface="Cambria Math" panose="02040503050406030204" pitchFamily="18" charset="0"/>
                              <a:cs typeface="+mn-ea"/>
                              <a:sym typeface="+mn-lt"/>
                            </a:rPr>
                            <m:t>𝜃</m:t>
                          </m:r>
                        </m:sub>
                      </m:sSub>
                      <m:r>
                        <a:rPr lang="en-US" i="1" smtClean="0">
                          <a:solidFill>
                            <a:prstClr val="black"/>
                          </a:solidFill>
                          <a:latin typeface="Cambria Math" panose="02040503050406030204" pitchFamily="18" charset="0"/>
                          <a:cs typeface="+mn-ea"/>
                          <a:sym typeface="+mn-lt"/>
                        </a:rPr>
                        <m:t>ℒ</m:t>
                      </m:r>
                      <m:d>
                        <m:dPr>
                          <m:ctrlPr>
                            <a:rPr lang="en-US" i="1" smtClean="0">
                              <a:solidFill>
                                <a:prstClr val="black"/>
                              </a:solidFill>
                              <a:latin typeface="Cambria Math" panose="02040503050406030204" pitchFamily="18" charset="0"/>
                              <a:cs typeface="+mn-ea"/>
                              <a:sym typeface="+mn-lt"/>
                            </a:rPr>
                          </m:ctrlPr>
                        </m:dPr>
                        <m:e>
                          <m:r>
                            <a:rPr lang="en-US" i="1" smtClean="0">
                              <a:solidFill>
                                <a:prstClr val="black"/>
                              </a:solidFill>
                              <a:latin typeface="Cambria Math" panose="02040503050406030204" pitchFamily="18" charset="0"/>
                              <a:cs typeface="+mn-ea"/>
                              <a:sym typeface="+mn-lt"/>
                            </a:rPr>
                            <m:t>𝜃</m:t>
                          </m:r>
                        </m:e>
                      </m:d>
                    </m:oMath>
                  </m:oMathPara>
                </a14:m>
                <a:endParaRPr lang="en-US" i="1" dirty="0">
                  <a:solidFill>
                    <a:prstClr val="black"/>
                  </a:solidFill>
                  <a:cs typeface="+mn-ea"/>
                  <a:sym typeface="+mn-lt"/>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𝜖</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+1</m:t>
                          </m:r>
                        </m:sub>
                      </m:sSub>
                    </m:oMath>
                  </m:oMathPara>
                </a14:m>
                <a:endParaRPr lang="en-US" sz="1400" dirty="0">
                  <a:solidFill>
                    <a:prstClr val="black"/>
                  </a:solidFill>
                  <a:cs typeface="+mn-ea"/>
                  <a:sym typeface="+mn-lt"/>
                </a:endParaRPr>
              </a:p>
            </p:txBody>
          </p:sp>
        </mc:Choice>
        <mc:Fallback xmlns="">
          <p:sp>
            <p:nvSpPr>
              <p:cNvPr id="8" name="矩形 7"/>
              <p:cNvSpPr>
                <a:spLocks noRot="1" noChangeAspect="1" noMove="1" noResize="1" noEditPoints="1" noAdjustHandles="1" noChangeArrowheads="1" noChangeShapeType="1" noTextEdit="1"/>
              </p:cNvSpPr>
              <p:nvPr/>
            </p:nvSpPr>
            <p:spPr>
              <a:xfrm>
                <a:off x="4065994" y="3703419"/>
                <a:ext cx="4060011" cy="945643"/>
              </a:xfrm>
              <a:prstGeom prst="rect">
                <a:avLst/>
              </a:prstGeom>
              <a:blipFill rotWithShape="0">
                <a:blip r:embed="rId3"/>
                <a:stretch>
                  <a:fillRect l="-1351" t="-3871" b="-2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816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fontAlgn="auto">
              <a:buSzPct val="60000"/>
              <a:buFont typeface="Wingdings" panose="05000000000000000000" pitchFamily="2" charset="2"/>
              <a:buChar char="n"/>
            </a:pPr>
            <a:r>
              <a:rPr lang="zh-CN" altLang="en-US" b="1" dirty="0">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379319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代码调试</a:t>
            </a:r>
            <a:endParaRPr lang="zh-CN" altLang="en-US" dirty="0"/>
          </a:p>
        </p:txBody>
      </p:sp>
      <p:sp>
        <p:nvSpPr>
          <p:cNvPr id="5" name="文本占位符 4"/>
          <p:cNvSpPr>
            <a:spLocks noGrp="1"/>
          </p:cNvSpPr>
          <p:nvPr>
            <p:ph type="body" sz="quarter" idx="10"/>
          </p:nvPr>
        </p:nvSpPr>
        <p:spPr/>
        <p:txBody>
          <a:bodyPr/>
          <a:lstStyle/>
          <a:p>
            <a:r>
              <a:rPr lang="en-US" altLang="zh-CN" sz="1800" dirty="0" err="1">
                <a:sym typeface="+mn-lt"/>
              </a:rPr>
              <a:t>MindSpore</a:t>
            </a:r>
            <a:r>
              <a:rPr lang="zh-CN" altLang="en-US" sz="1800" dirty="0">
                <a:sym typeface="+mn-lt"/>
              </a:rPr>
              <a:t>支持</a:t>
            </a:r>
            <a:r>
              <a:rPr lang="en-US" altLang="zh-CN" sz="1800" dirty="0">
                <a:sym typeface="+mn-lt"/>
              </a:rPr>
              <a:t>Graph</a:t>
            </a:r>
            <a:r>
              <a:rPr lang="zh-CN" altLang="en-US" sz="1800" dirty="0">
                <a:sym typeface="+mn-lt"/>
              </a:rPr>
              <a:t>和</a:t>
            </a:r>
            <a:r>
              <a:rPr lang="en-US" altLang="zh-CN" sz="1800" dirty="0" err="1">
                <a:sym typeface="+mn-lt"/>
              </a:rPr>
              <a:t>PyNative</a:t>
            </a:r>
            <a:r>
              <a:rPr lang="en-US" altLang="zh-CN" sz="1800" dirty="0">
                <a:sym typeface="+mn-lt"/>
              </a:rPr>
              <a:t> 2</a:t>
            </a:r>
            <a:r>
              <a:rPr lang="zh-CN" altLang="en-US" sz="1800" dirty="0">
                <a:sym typeface="+mn-lt"/>
              </a:rPr>
              <a:t>种运行模式，</a:t>
            </a:r>
            <a:r>
              <a:rPr lang="en-US" altLang="zh-CN" sz="1800" dirty="0">
                <a:sym typeface="+mn-lt"/>
              </a:rPr>
              <a:t>PYNATIVE</a:t>
            </a:r>
            <a:r>
              <a:rPr lang="zh-CN" altLang="en-US" sz="1800" dirty="0">
                <a:sym typeface="+mn-lt"/>
              </a:rPr>
              <a:t>模式易调试，支持</a:t>
            </a:r>
            <a:r>
              <a:rPr lang="en-US" altLang="zh-CN" sz="1800" dirty="0">
                <a:sym typeface="+mn-lt"/>
              </a:rPr>
              <a:t>Python</a:t>
            </a:r>
            <a:r>
              <a:rPr lang="zh-CN" altLang="en-US" sz="1800" dirty="0">
                <a:sym typeface="+mn-lt"/>
              </a:rPr>
              <a:t>原生调试方式。</a:t>
            </a:r>
          </a:p>
          <a:p>
            <a:endParaRPr lang="zh-CN" altLang="en-US" sz="1800" dirty="0"/>
          </a:p>
        </p:txBody>
      </p:sp>
      <p:pic>
        <p:nvPicPr>
          <p:cNvPr id="6" name="图片 5"/>
          <p:cNvPicPr>
            <a:picLocks noChangeAspect="1"/>
          </p:cNvPicPr>
          <p:nvPr/>
        </p:nvPicPr>
        <p:blipFill rotWithShape="1">
          <a:blip r:embed="rId3"/>
          <a:srcRect r="12445"/>
          <a:stretch/>
        </p:blipFill>
        <p:spPr>
          <a:xfrm>
            <a:off x="7232566" y="1757451"/>
            <a:ext cx="4237249" cy="1970978"/>
          </a:xfrm>
          <a:prstGeom prst="rect">
            <a:avLst/>
          </a:prstGeom>
          <a:ln>
            <a:noFill/>
          </a:ln>
        </p:spPr>
      </p:pic>
      <p:pic>
        <p:nvPicPr>
          <p:cNvPr id="7" name="图片 6"/>
          <p:cNvPicPr>
            <a:picLocks noChangeAspect="1"/>
          </p:cNvPicPr>
          <p:nvPr/>
        </p:nvPicPr>
        <p:blipFill rotWithShape="1">
          <a:blip r:embed="rId4"/>
          <a:srcRect r="6456"/>
          <a:stretch/>
        </p:blipFill>
        <p:spPr>
          <a:xfrm>
            <a:off x="743031" y="1748573"/>
            <a:ext cx="6309188" cy="1970978"/>
          </a:xfrm>
          <a:prstGeom prst="rect">
            <a:avLst/>
          </a:prstGeom>
          <a:ln>
            <a:noFill/>
          </a:ln>
        </p:spPr>
      </p:pic>
      <p:sp>
        <p:nvSpPr>
          <p:cNvPr id="8" name="文本框 7"/>
          <p:cNvSpPr txBox="1"/>
          <p:nvPr/>
        </p:nvSpPr>
        <p:spPr>
          <a:xfrm>
            <a:off x="3602010" y="2122250"/>
            <a:ext cx="1934724" cy="461665"/>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支持</a:t>
            </a:r>
            <a:r>
              <a:rPr lang="en-US" altLang="zh-CN" sz="1200" kern="0" dirty="0">
                <a:solidFill>
                  <a:prstClr val="black"/>
                </a:solidFill>
                <a:cs typeface="+mn-ea"/>
                <a:sym typeface="+mn-lt"/>
              </a:rPr>
              <a:t>Python</a:t>
            </a:r>
            <a:r>
              <a:rPr lang="zh-CN" altLang="en-US" sz="1200" kern="0" dirty="0">
                <a:solidFill>
                  <a:prstClr val="black"/>
                </a:solidFill>
                <a:cs typeface="+mn-ea"/>
                <a:sym typeface="+mn-lt"/>
              </a:rPr>
              <a:t>原生的调试方式，如设置断点</a:t>
            </a:r>
          </a:p>
        </p:txBody>
      </p:sp>
      <p:sp>
        <p:nvSpPr>
          <p:cNvPr id="9" name="文本框 8"/>
          <p:cNvSpPr txBox="1"/>
          <p:nvPr/>
        </p:nvSpPr>
        <p:spPr>
          <a:xfrm>
            <a:off x="9125024" y="2213798"/>
            <a:ext cx="1776045"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可以方便查看中间变量值，如参数、权重、激活值等</a:t>
            </a:r>
          </a:p>
        </p:txBody>
      </p:sp>
      <p:sp>
        <p:nvSpPr>
          <p:cNvPr id="10" name="Rectangle 8">
            <a:extLst>
              <a:ext uri="{FF2B5EF4-FFF2-40B4-BE49-F238E27FC236}">
                <a16:creationId xmlns:a16="http://schemas.microsoft.com/office/drawing/2014/main" id="{027E4FE0-1AC5-42B0-B719-29041C99EBD5}"/>
              </a:ext>
            </a:extLst>
          </p:cNvPr>
          <p:cNvSpPr>
            <a:spLocks noChangeArrowheads="1"/>
          </p:cNvSpPr>
          <p:nvPr/>
        </p:nvSpPr>
        <p:spPr bwMode="auto">
          <a:xfrm>
            <a:off x="7473782" y="4773617"/>
            <a:ext cx="3996033" cy="1055674"/>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defTabSz="914400"/>
            <a:r>
              <a:rPr lang="en-US" altLang="zh-CN" sz="1400" dirty="0" err="1">
                <a:solidFill>
                  <a:srgbClr val="94558D"/>
                </a:solidFill>
                <a:latin typeface="+mn-lt"/>
                <a:cs typeface="+mn-ea"/>
                <a:sym typeface="+mn-lt"/>
              </a:rPr>
              <a:t>self</a:t>
            </a:r>
            <a:r>
              <a:rPr lang="en-US" altLang="zh-CN" sz="1400" dirty="0" err="1">
                <a:solidFill>
                  <a:srgbClr val="007020"/>
                </a:solidFill>
                <a:latin typeface="+mn-lt"/>
                <a:cs typeface="+mn-ea"/>
                <a:sym typeface="+mn-lt"/>
              </a:rPr>
              <a:t>.</a:t>
            </a:r>
            <a:r>
              <a:rPr lang="en-US" altLang="zh-CN" sz="1400" dirty="0" err="1">
                <a:latin typeface="+mn-lt"/>
                <a:cs typeface="+mn-ea"/>
                <a:sym typeface="+mn-lt"/>
              </a:rPr>
              <a:t>print</a:t>
            </a:r>
            <a:r>
              <a:rPr lang="en-US" altLang="zh-CN" sz="1400" dirty="0">
                <a:latin typeface="+mn-lt"/>
                <a:cs typeface="+mn-ea"/>
                <a:sym typeface="+mn-lt"/>
              </a:rPr>
              <a:t> = </a:t>
            </a:r>
            <a:r>
              <a:rPr lang="en-US" altLang="zh-CN" sz="1400" dirty="0" err="1">
                <a:latin typeface="+mn-lt"/>
                <a:cs typeface="+mn-ea"/>
                <a:sym typeface="+mn-lt"/>
              </a:rPr>
              <a:t>P.Print</a:t>
            </a:r>
            <a:r>
              <a:rPr lang="en-US" altLang="zh-CN" sz="1400" dirty="0">
                <a:latin typeface="+mn-lt"/>
                <a:cs typeface="+mn-ea"/>
                <a:sym typeface="+mn-lt"/>
              </a:rPr>
              <a:t>()</a:t>
            </a:r>
          </a:p>
          <a:p>
            <a:pPr defTabSz="914400"/>
            <a:r>
              <a:rPr lang="zh-CN" altLang="zh-CN" sz="1400" dirty="0">
                <a:solidFill>
                  <a:srgbClr val="94558D"/>
                </a:solidFill>
                <a:latin typeface="+mn-lt"/>
                <a:cs typeface="+mn-ea"/>
                <a:sym typeface="+mn-lt"/>
              </a:rPr>
              <a:t>self</a:t>
            </a:r>
            <a:r>
              <a:rPr lang="zh-CN" altLang="zh-CN" sz="1400" dirty="0">
                <a:solidFill>
                  <a:srgbClr val="666666"/>
                </a:solidFill>
                <a:latin typeface="+mn-lt"/>
                <a:cs typeface="+mn-ea"/>
                <a:sym typeface="+mn-lt"/>
              </a:rPr>
              <a:t>.</a:t>
            </a:r>
            <a:r>
              <a:rPr lang="zh-CN" altLang="zh-CN" sz="1400" dirty="0">
                <a:latin typeface="+mn-lt"/>
                <a:cs typeface="+mn-ea"/>
                <a:sym typeface="+mn-lt"/>
              </a:rPr>
              <a:t>print</a:t>
            </a:r>
            <a:r>
              <a:rPr lang="zh-CN" altLang="zh-CN" sz="1400" dirty="0">
                <a:solidFill>
                  <a:srgbClr val="1A1C33"/>
                </a:solidFill>
                <a:latin typeface="+mn-lt"/>
                <a:cs typeface="+mn-ea"/>
                <a:sym typeface="+mn-lt"/>
              </a:rPr>
              <a:t>(</a:t>
            </a:r>
            <a:r>
              <a:rPr lang="zh-CN" altLang="zh-CN" sz="1400" dirty="0">
                <a:latin typeface="+mn-lt"/>
                <a:cs typeface="+mn-ea"/>
                <a:sym typeface="+mn-lt"/>
              </a:rPr>
              <a:t>x</a:t>
            </a:r>
            <a:r>
              <a:rPr lang="zh-CN" altLang="zh-CN" sz="1400" dirty="0">
                <a:solidFill>
                  <a:srgbClr val="1A1C33"/>
                </a:solidFill>
                <a:latin typeface="+mn-lt"/>
                <a:cs typeface="+mn-ea"/>
                <a:sym typeface="+mn-lt"/>
              </a:rPr>
              <a:t>)</a:t>
            </a:r>
            <a:r>
              <a:rPr lang="zh-CN" altLang="zh-CN" sz="1400" dirty="0">
                <a:latin typeface="+mn-lt"/>
                <a:cs typeface="+mn-ea"/>
                <a:sym typeface="+mn-lt"/>
              </a:rPr>
              <a:t> </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n-lt"/>
                <a:cs typeface="+mn-ea"/>
                <a:sym typeface="+mn-lt"/>
              </a:rPr>
              <a:t>Tensor</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shape</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const</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vector</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2</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Int32</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n-lt"/>
                <a:cs typeface="+mn-ea"/>
                <a:sym typeface="+mn-lt"/>
              </a:rPr>
              <a:t>val</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endParaRPr kumimoji="0" lang="zh-CN" altLang="zh-CN" sz="1400" b="0" i="0" u="none" strike="noStrike" cap="none" normalizeH="0" baseline="0" dirty="0">
              <a:ln>
                <a:noFill/>
              </a:ln>
              <a:solidFill>
                <a:schemeClr val="tx1"/>
              </a:solidFill>
              <a:effectLst/>
              <a:latin typeface="+mn-lt"/>
              <a:cs typeface="+mn-ea"/>
              <a:sym typeface="+mn-lt"/>
            </a:endParaRPr>
          </a:p>
        </p:txBody>
      </p:sp>
      <p:sp>
        <p:nvSpPr>
          <p:cNvPr id="11" name="Rectangle 1"/>
          <p:cNvSpPr>
            <a:spLocks noChangeArrowheads="1"/>
          </p:cNvSpPr>
          <p:nvPr/>
        </p:nvSpPr>
        <p:spPr bwMode="auto">
          <a:xfrm>
            <a:off x="743030" y="3880876"/>
            <a:ext cx="6309189" cy="2308324"/>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construct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 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(x.shape)</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.flatten(x)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.fc3(x)</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33B3"/>
                </a:solidFill>
                <a:effectLst/>
                <a:cs typeface="+mn-ea"/>
                <a:sym typeface="+mn-lt"/>
              </a:rPr>
              <a:t>return </a:t>
            </a:r>
            <a:r>
              <a:rPr kumimoji="0" lang="zh-CN" altLang="zh-CN" sz="1200" b="0" i="0" u="none" strike="noStrike" cap="none" normalizeH="0" baseline="0" dirty="0">
                <a:ln>
                  <a:noFill/>
                </a:ln>
                <a:solidFill>
                  <a:srgbClr val="080808"/>
                </a:solidFill>
                <a:effectLst/>
                <a:cs typeface="+mn-ea"/>
                <a:sym typeface="+mn-lt"/>
              </a:rPr>
              <a:t>x</a:t>
            </a:r>
            <a:endParaRPr kumimoji="0" lang="zh-CN" altLang="zh-CN" sz="3200" b="0" i="0" u="none" strike="noStrike" cap="none" normalizeH="0" baseline="0" dirty="0">
              <a:ln>
                <a:noFill/>
              </a:ln>
              <a:solidFill>
                <a:schemeClr val="tx1"/>
              </a:solidFill>
              <a:effectLst/>
              <a:cs typeface="+mn-ea"/>
              <a:sym typeface="+mn-lt"/>
            </a:endParaRPr>
          </a:p>
        </p:txBody>
      </p:sp>
      <p:sp>
        <p:nvSpPr>
          <p:cNvPr id="12" name="文本框 11"/>
          <p:cNvSpPr txBox="1"/>
          <p:nvPr/>
        </p:nvSpPr>
        <p:spPr>
          <a:xfrm>
            <a:off x="3602010" y="4302003"/>
            <a:ext cx="1934724"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打印某层算子输出的</a:t>
            </a:r>
            <a:r>
              <a:rPr lang="en-US" altLang="zh-CN" sz="1200" kern="0" dirty="0">
                <a:solidFill>
                  <a:prstClr val="black"/>
                </a:solidFill>
                <a:cs typeface="+mn-ea"/>
                <a:sym typeface="+mn-lt"/>
              </a:rPr>
              <a:t>shape</a:t>
            </a:r>
            <a:r>
              <a:rPr lang="zh-CN" altLang="en-US" sz="1200" kern="0" dirty="0">
                <a:solidFill>
                  <a:prstClr val="black"/>
                </a:solidFill>
                <a:cs typeface="+mn-ea"/>
                <a:sym typeface="+mn-lt"/>
              </a:rPr>
              <a:t>，方便设置下一层算子的参数</a:t>
            </a:r>
          </a:p>
        </p:txBody>
      </p:sp>
      <p:sp>
        <p:nvSpPr>
          <p:cNvPr id="13" name="矩形 12">
            <a:extLst>
              <a:ext uri="{FF2B5EF4-FFF2-40B4-BE49-F238E27FC236}">
                <a16:creationId xmlns:a16="http://schemas.microsoft.com/office/drawing/2014/main" id="{0BAE57AA-D82E-4CBA-86F4-E8E3CAB8F390}"/>
              </a:ext>
            </a:extLst>
          </p:cNvPr>
          <p:cNvSpPr/>
          <p:nvPr/>
        </p:nvSpPr>
        <p:spPr>
          <a:xfrm>
            <a:off x="7456472" y="4088397"/>
            <a:ext cx="4013343" cy="646331"/>
          </a:xfrm>
          <a:prstGeom prst="rect">
            <a:avLst/>
          </a:prstGeom>
        </p:spPr>
        <p:txBody>
          <a:bodyPr wrap="square">
            <a:spAutoFit/>
          </a:bodyPr>
          <a:lstStyle/>
          <a:p>
            <a:r>
              <a:rPr lang="en-US" altLang="zh-CN" b="1" dirty="0">
                <a:cs typeface="+mn-ea"/>
                <a:sym typeface="+mn-lt"/>
              </a:rPr>
              <a:t>GRAPH</a:t>
            </a:r>
            <a:r>
              <a:rPr lang="zh-CN" altLang="en-US" dirty="0">
                <a:cs typeface="+mn-ea"/>
                <a:sym typeface="+mn-lt"/>
              </a:rPr>
              <a:t>模式性能高，可调用</a:t>
            </a:r>
            <a:r>
              <a:rPr lang="en-US" altLang="zh-CN" b="1" dirty="0">
                <a:cs typeface="+mn-ea"/>
                <a:sym typeface="+mn-lt"/>
              </a:rPr>
              <a:t>Print</a:t>
            </a:r>
            <a:r>
              <a:rPr lang="zh-CN" altLang="en-US" b="1" dirty="0">
                <a:cs typeface="+mn-ea"/>
                <a:sym typeface="+mn-lt"/>
              </a:rPr>
              <a:t>算子</a:t>
            </a:r>
            <a:r>
              <a:rPr lang="zh-CN" altLang="en-US" dirty="0">
                <a:cs typeface="+mn-ea"/>
                <a:sym typeface="+mn-lt"/>
              </a:rPr>
              <a:t>打印</a:t>
            </a:r>
            <a:r>
              <a:rPr lang="en-US" altLang="zh-CN" dirty="0">
                <a:cs typeface="+mn-ea"/>
                <a:sym typeface="+mn-lt"/>
              </a:rPr>
              <a:t>Tensor</a:t>
            </a:r>
            <a:r>
              <a:rPr lang="zh-CN" altLang="en-US" dirty="0">
                <a:cs typeface="+mn-ea"/>
                <a:sym typeface="+mn-lt"/>
              </a:rPr>
              <a:t>或字符串。</a:t>
            </a:r>
          </a:p>
        </p:txBody>
      </p:sp>
    </p:spTree>
    <p:extLst>
      <p:ext uri="{BB962C8B-B14F-4D97-AF65-F5344CB8AC3E}">
        <p14:creationId xmlns:p14="http://schemas.microsoft.com/office/powerpoint/2010/main" val="692060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模型调优</a:t>
            </a:r>
          </a:p>
        </p:txBody>
      </p:sp>
      <p:sp>
        <p:nvSpPr>
          <p:cNvPr id="5" name="文本占位符 4"/>
          <p:cNvSpPr>
            <a:spLocks noGrp="1"/>
          </p:cNvSpPr>
          <p:nvPr>
            <p:ph type="body" sz="quarter" idx="10"/>
          </p:nvPr>
        </p:nvSpPr>
        <p:spPr>
          <a:xfrm>
            <a:off x="442913" y="980604"/>
            <a:ext cx="11293475" cy="5220171"/>
          </a:xfrm>
        </p:spPr>
        <p:txBody>
          <a:bodyPr/>
          <a:lstStyle/>
          <a:p>
            <a:r>
              <a:rPr lang="en-US" altLang="zh-CN" sz="1600" dirty="0" err="1">
                <a:cs typeface="+mn-ea"/>
                <a:sym typeface="+mn-lt"/>
              </a:rPr>
              <a:t>mindspore.train.callback</a:t>
            </a:r>
            <a:r>
              <a:rPr lang="zh-CN" altLang="en-US" sz="1600" dirty="0">
                <a:cs typeface="+mn-ea"/>
                <a:sym typeface="+mn-lt"/>
              </a:rPr>
              <a:t>可用于训练</a:t>
            </a:r>
            <a:r>
              <a:rPr lang="en-US" altLang="zh-CN" sz="1600" dirty="0">
                <a:cs typeface="+mn-ea"/>
                <a:sym typeface="+mn-lt"/>
              </a:rPr>
              <a:t>/</a:t>
            </a:r>
            <a:r>
              <a:rPr lang="zh-CN" altLang="en-US" sz="1600" dirty="0">
                <a:cs typeface="+mn-ea"/>
                <a:sym typeface="+mn-lt"/>
              </a:rPr>
              <a:t>验证过程中执行特定的任务。常用的</a:t>
            </a:r>
            <a:r>
              <a:rPr lang="en-US" altLang="zh-CN" sz="1600" dirty="0">
                <a:cs typeface="+mn-ea"/>
                <a:sym typeface="+mn-lt"/>
              </a:rPr>
              <a:t>Callback</a:t>
            </a:r>
            <a:r>
              <a:rPr lang="zh-CN" altLang="en-US" sz="1600" dirty="0">
                <a:cs typeface="+mn-ea"/>
                <a:sym typeface="+mn-lt"/>
              </a:rPr>
              <a:t>如下：</a:t>
            </a:r>
          </a:p>
          <a:p>
            <a:pPr lvl="1"/>
            <a:r>
              <a:rPr lang="en-US" altLang="zh-CN" sz="1400" dirty="0" err="1">
                <a:cs typeface="+mn-ea"/>
                <a:sym typeface="+mn-lt"/>
              </a:rPr>
              <a:t>LossMonitor</a:t>
            </a:r>
            <a:r>
              <a:rPr lang="zh-CN" altLang="en-US" sz="1400" dirty="0">
                <a:cs typeface="+mn-ea"/>
                <a:sym typeface="+mn-lt"/>
              </a:rPr>
              <a:t>：监控</a:t>
            </a:r>
            <a:r>
              <a:rPr lang="en-US" altLang="zh-CN" sz="1400" dirty="0">
                <a:cs typeface="+mn-ea"/>
                <a:sym typeface="+mn-lt"/>
              </a:rPr>
              <a:t>loss</a:t>
            </a:r>
            <a:r>
              <a:rPr lang="zh-CN" altLang="en-US" sz="1400" dirty="0">
                <a:cs typeface="+mn-ea"/>
                <a:sym typeface="+mn-lt"/>
              </a:rPr>
              <a:t>值，当</a:t>
            </a:r>
            <a:r>
              <a:rPr lang="en-US" altLang="zh-CN" sz="1400" dirty="0">
                <a:cs typeface="+mn-ea"/>
                <a:sym typeface="+mn-lt"/>
              </a:rPr>
              <a:t>loss</a:t>
            </a:r>
            <a:r>
              <a:rPr lang="zh-CN" altLang="en-US" sz="1400" dirty="0">
                <a:cs typeface="+mn-ea"/>
                <a:sym typeface="+mn-lt"/>
              </a:rPr>
              <a:t>值为</a:t>
            </a:r>
            <a:r>
              <a:rPr lang="en-US" altLang="zh-CN" sz="1400" dirty="0">
                <a:cs typeface="+mn-ea"/>
                <a:sym typeface="+mn-lt"/>
              </a:rPr>
              <a:t>Nan</a:t>
            </a:r>
            <a:r>
              <a:rPr lang="zh-CN" altLang="en-US" sz="1400" dirty="0">
                <a:cs typeface="+mn-ea"/>
                <a:sym typeface="+mn-lt"/>
              </a:rPr>
              <a:t>或</a:t>
            </a:r>
            <a:r>
              <a:rPr lang="en-US" altLang="zh-CN" sz="1400" dirty="0" err="1">
                <a:cs typeface="+mn-ea"/>
                <a:sym typeface="+mn-lt"/>
              </a:rPr>
              <a:t>Inf</a:t>
            </a:r>
            <a:r>
              <a:rPr lang="zh-CN" altLang="en-US" sz="1400" dirty="0">
                <a:cs typeface="+mn-ea"/>
                <a:sym typeface="+mn-lt"/>
              </a:rPr>
              <a:t>时停止训练</a:t>
            </a:r>
          </a:p>
          <a:p>
            <a:pPr lvl="1"/>
            <a:r>
              <a:rPr lang="en-US" altLang="zh-CN" sz="1400" dirty="0" err="1">
                <a:cs typeface="+mn-ea"/>
                <a:sym typeface="+mn-lt"/>
              </a:rPr>
              <a:t>SummaryStep</a:t>
            </a:r>
            <a:r>
              <a:rPr lang="zh-CN" altLang="en-US" sz="1400" dirty="0">
                <a:cs typeface="+mn-ea"/>
                <a:sym typeface="+mn-lt"/>
              </a:rPr>
              <a:t>：把训练过程中的信息存储到文件中，用于后续查看或可视化展示</a:t>
            </a:r>
          </a:p>
          <a:p>
            <a:pPr lvl="1"/>
            <a:r>
              <a:rPr lang="en-US" altLang="zh-CN" sz="1400" dirty="0" err="1">
                <a:cs typeface="+mn-ea"/>
                <a:sym typeface="+mn-lt"/>
              </a:rPr>
              <a:t>ModelCheckpoint</a:t>
            </a:r>
            <a:r>
              <a:rPr lang="zh-CN" altLang="en-US" sz="1400" dirty="0">
                <a:cs typeface="+mn-ea"/>
                <a:sym typeface="+mn-lt"/>
              </a:rPr>
              <a:t>：保存模型文件和参数，用于再训练或推理</a:t>
            </a:r>
          </a:p>
          <a:p>
            <a:endParaRPr lang="en-US" altLang="zh-CN" dirty="0"/>
          </a:p>
          <a:p>
            <a:endParaRPr lang="en-US" altLang="zh-CN" dirty="0"/>
          </a:p>
          <a:p>
            <a:r>
              <a:rPr lang="en-US" altLang="zh-CN" sz="1600" dirty="0" err="1">
                <a:solidFill>
                  <a:srgbClr val="1D1D1A"/>
                </a:solidFill>
                <a:cs typeface="+mn-ea"/>
                <a:sym typeface="+mn-lt"/>
              </a:rPr>
              <a:t>mindspore.nn</a:t>
            </a:r>
            <a:r>
              <a:rPr lang="zh-CN" altLang="en-US" sz="1600" dirty="0">
                <a:solidFill>
                  <a:srgbClr val="1D1D1A"/>
                </a:solidFill>
                <a:cs typeface="+mn-ea"/>
                <a:sym typeface="+mn-lt"/>
              </a:rPr>
              <a:t>提供了多种</a:t>
            </a:r>
            <a:r>
              <a:rPr lang="en-US" altLang="zh-CN" sz="1600" dirty="0">
                <a:solidFill>
                  <a:srgbClr val="1D1D1A"/>
                </a:solidFill>
                <a:cs typeface="+mn-ea"/>
                <a:sym typeface="+mn-lt"/>
              </a:rPr>
              <a:t>Metric</a:t>
            </a:r>
            <a:r>
              <a:rPr lang="zh-CN" altLang="en-US" sz="1600" dirty="0">
                <a:solidFill>
                  <a:srgbClr val="1D1D1A"/>
                </a:solidFill>
                <a:cs typeface="+mn-ea"/>
                <a:sym typeface="+mn-lt"/>
              </a:rPr>
              <a:t>评估指标，如</a:t>
            </a:r>
            <a:r>
              <a:rPr lang="en-US" altLang="zh-CN" sz="1600" dirty="0">
                <a:solidFill>
                  <a:srgbClr val="1D1D1A"/>
                </a:solidFill>
                <a:cs typeface="+mn-ea"/>
                <a:sym typeface="+mn-lt"/>
              </a:rPr>
              <a:t>accuracy</a:t>
            </a:r>
            <a:r>
              <a:rPr lang="zh-CN" altLang="en-US" sz="1600" dirty="0">
                <a:solidFill>
                  <a:srgbClr val="1D1D1A"/>
                </a:solidFill>
                <a:cs typeface="+mn-ea"/>
                <a:sym typeface="+mn-lt"/>
              </a:rPr>
              <a:t>、</a:t>
            </a:r>
            <a:r>
              <a:rPr lang="en-US" altLang="zh-CN" sz="1600" dirty="0">
                <a:solidFill>
                  <a:srgbClr val="1D1D1A"/>
                </a:solidFill>
                <a:cs typeface="+mn-ea"/>
                <a:sym typeface="+mn-lt"/>
              </a:rPr>
              <a:t>loss</a:t>
            </a:r>
            <a:r>
              <a:rPr lang="zh-CN" altLang="en-US" sz="1600" dirty="0">
                <a:solidFill>
                  <a:srgbClr val="1D1D1A"/>
                </a:solidFill>
                <a:cs typeface="+mn-ea"/>
                <a:sym typeface="+mn-lt"/>
              </a:rPr>
              <a:t>、</a:t>
            </a:r>
            <a:r>
              <a:rPr lang="en-US" altLang="zh-CN" sz="1600" dirty="0">
                <a:solidFill>
                  <a:srgbClr val="1D1D1A"/>
                </a:solidFill>
                <a:cs typeface="+mn-ea"/>
                <a:sym typeface="+mn-lt"/>
              </a:rPr>
              <a:t>precision</a:t>
            </a:r>
            <a:r>
              <a:rPr lang="zh-CN" altLang="en-US" sz="1600" dirty="0">
                <a:solidFill>
                  <a:srgbClr val="1D1D1A"/>
                </a:solidFill>
                <a:cs typeface="+mn-ea"/>
                <a:sym typeface="+mn-lt"/>
              </a:rPr>
              <a:t>、</a:t>
            </a:r>
            <a:r>
              <a:rPr lang="en-US" altLang="zh-CN" sz="1600" dirty="0">
                <a:solidFill>
                  <a:srgbClr val="1D1D1A"/>
                </a:solidFill>
                <a:cs typeface="+mn-ea"/>
                <a:sym typeface="+mn-lt"/>
              </a:rPr>
              <a:t>recall</a:t>
            </a:r>
            <a:r>
              <a:rPr lang="zh-CN" altLang="en-US" sz="1600" dirty="0">
                <a:solidFill>
                  <a:srgbClr val="1D1D1A"/>
                </a:solidFill>
                <a:cs typeface="+mn-ea"/>
                <a:sym typeface="+mn-lt"/>
              </a:rPr>
              <a:t>、</a:t>
            </a:r>
            <a:r>
              <a:rPr lang="en-US" altLang="zh-CN" sz="1600" dirty="0">
                <a:solidFill>
                  <a:srgbClr val="1D1D1A"/>
                </a:solidFill>
                <a:cs typeface="+mn-ea"/>
                <a:sym typeface="+mn-lt"/>
              </a:rPr>
              <a:t>F1</a:t>
            </a:r>
            <a:r>
              <a:rPr lang="zh-CN" altLang="en-US" sz="1600" dirty="0">
                <a:solidFill>
                  <a:srgbClr val="1D1D1A"/>
                </a:solidFill>
                <a:cs typeface="+mn-ea"/>
                <a:sym typeface="+mn-lt"/>
              </a:rPr>
              <a:t>。</a:t>
            </a:r>
            <a:endParaRPr lang="en-US" altLang="zh-CN" sz="1600" dirty="0">
              <a:solidFill>
                <a:srgbClr val="1D1D1A"/>
              </a:solidFill>
              <a:cs typeface="+mn-ea"/>
              <a:sym typeface="+mn-lt"/>
            </a:endParaRPr>
          </a:p>
          <a:p>
            <a:pPr lvl="1"/>
            <a:r>
              <a:rPr lang="zh-CN" altLang="en-US" sz="1400" dirty="0">
                <a:solidFill>
                  <a:srgbClr val="1D1D1A"/>
                </a:solidFill>
                <a:cs typeface="+mn-ea"/>
                <a:sym typeface="+mn-lt"/>
              </a:rPr>
              <a:t>定义一个</a:t>
            </a:r>
            <a:r>
              <a:rPr lang="en-US" altLang="zh-CN" sz="1400" dirty="0">
                <a:solidFill>
                  <a:srgbClr val="1D1D1A"/>
                </a:solidFill>
                <a:cs typeface="+mn-ea"/>
                <a:sym typeface="+mn-lt"/>
              </a:rPr>
              <a:t>metrics</a:t>
            </a:r>
            <a:r>
              <a:rPr lang="zh-CN" altLang="en-US" sz="1400" dirty="0">
                <a:solidFill>
                  <a:srgbClr val="1D1D1A"/>
                </a:solidFill>
                <a:cs typeface="+mn-ea"/>
                <a:sym typeface="+mn-lt"/>
              </a:rPr>
              <a:t>字典</a:t>
            </a:r>
            <a:r>
              <a:rPr lang="en-US" altLang="zh-CN" sz="1400" dirty="0">
                <a:solidFill>
                  <a:srgbClr val="1D1D1A"/>
                </a:solidFill>
                <a:cs typeface="+mn-ea"/>
                <a:sym typeface="+mn-lt"/>
              </a:rPr>
              <a:t>/</a:t>
            </a:r>
            <a:r>
              <a:rPr lang="zh-CN" altLang="en-US" sz="1400" dirty="0">
                <a:solidFill>
                  <a:srgbClr val="1D1D1A"/>
                </a:solidFill>
                <a:cs typeface="+mn-ea"/>
                <a:sym typeface="+mn-lt"/>
              </a:rPr>
              <a:t>元组，里面包含多种指标，传递给</a:t>
            </a:r>
            <a:r>
              <a:rPr lang="en-US" altLang="zh-CN" sz="1400" dirty="0">
                <a:solidFill>
                  <a:srgbClr val="1D1D1A"/>
                </a:solidFill>
                <a:cs typeface="+mn-ea"/>
                <a:sym typeface="+mn-lt"/>
              </a:rPr>
              <a:t>Model</a:t>
            </a:r>
          </a:p>
          <a:p>
            <a:pPr lvl="1"/>
            <a:r>
              <a:rPr lang="zh-CN" altLang="en-US" sz="1400" dirty="0">
                <a:solidFill>
                  <a:srgbClr val="1D1D1A"/>
                </a:solidFill>
                <a:cs typeface="+mn-ea"/>
                <a:sym typeface="+mn-lt"/>
              </a:rPr>
              <a:t>然后调用</a:t>
            </a:r>
            <a:r>
              <a:rPr lang="en-US" altLang="zh-CN" sz="1400" dirty="0" err="1">
                <a:solidFill>
                  <a:srgbClr val="1D1D1A"/>
                </a:solidFill>
                <a:cs typeface="+mn-ea"/>
                <a:sym typeface="+mn-lt"/>
              </a:rPr>
              <a:t>model.eval</a:t>
            </a:r>
            <a:r>
              <a:rPr lang="zh-CN" altLang="en-US" sz="1400" dirty="0">
                <a:solidFill>
                  <a:srgbClr val="1D1D1A"/>
                </a:solidFill>
                <a:cs typeface="+mn-ea"/>
                <a:sym typeface="+mn-lt"/>
              </a:rPr>
              <a:t>接口来计算这些指标</a:t>
            </a:r>
            <a:endParaRPr lang="en-US" altLang="zh-CN" sz="1400" dirty="0">
              <a:solidFill>
                <a:srgbClr val="1D1D1A"/>
              </a:solidFill>
              <a:cs typeface="+mn-ea"/>
              <a:sym typeface="+mn-lt"/>
            </a:endParaRPr>
          </a:p>
          <a:p>
            <a:pPr lvl="1"/>
            <a:r>
              <a:rPr lang="en-US" altLang="zh-CN" sz="1400" dirty="0" err="1">
                <a:solidFill>
                  <a:srgbClr val="1D1D1A"/>
                </a:solidFill>
                <a:cs typeface="+mn-ea"/>
                <a:sym typeface="+mn-lt"/>
              </a:rPr>
              <a:t>model.eval</a:t>
            </a:r>
            <a:r>
              <a:rPr lang="zh-CN" altLang="en-US" sz="1400" dirty="0">
                <a:solidFill>
                  <a:srgbClr val="1D1D1A"/>
                </a:solidFill>
                <a:cs typeface="+mn-ea"/>
                <a:sym typeface="+mn-lt"/>
              </a:rPr>
              <a:t>会返回一个字典，包含各个指标及其对应的值</a:t>
            </a:r>
          </a:p>
          <a:p>
            <a:pPr lvl="1"/>
            <a:endParaRPr lang="zh-CN" altLang="en-US" sz="1600" dirty="0">
              <a:cs typeface="+mn-ea"/>
              <a:sym typeface="+mn-lt"/>
            </a:endParaRPr>
          </a:p>
          <a:p>
            <a:pPr marL="11113" lvl="0" indent="0" defTabSz="1187798">
              <a:spcAft>
                <a:spcPts val="600"/>
              </a:spcAft>
              <a:buClr>
                <a:srgbClr val="000000"/>
              </a:buClr>
              <a:buNone/>
              <a:tabLst>
                <a:tab pos="1208088" algn="ctr"/>
              </a:tabLst>
            </a:pPr>
            <a:endParaRPr lang="zh-CN" altLang="en-US" sz="1600" dirty="0">
              <a:solidFill>
                <a:srgbClr val="1D1D1A"/>
              </a:solidFill>
              <a:cs typeface="+mn-ea"/>
              <a:sym typeface="+mn-lt"/>
            </a:endParaRPr>
          </a:p>
          <a:p>
            <a:endParaRPr lang="zh-CN" altLang="en-US" dirty="0"/>
          </a:p>
        </p:txBody>
      </p:sp>
      <p:sp>
        <p:nvSpPr>
          <p:cNvPr id="7" name="Rectangle 2"/>
          <p:cNvSpPr>
            <a:spLocks noChangeArrowheads="1"/>
          </p:cNvSpPr>
          <p:nvPr/>
        </p:nvSpPr>
        <p:spPr bwMode="auto">
          <a:xfrm>
            <a:off x="732029" y="2798369"/>
            <a:ext cx="10740640" cy="738664"/>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打印</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888888"/>
                </a:solidFill>
                <a:effectLst/>
                <a:uLnTx/>
                <a:uFillTx/>
                <a:cs typeface="+mn-ea"/>
                <a:sym typeface="+mn-lt"/>
              </a:rPr>
              <a:t>epoch: 2 step 1875, loss is 0.4737345278263092</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
        <p:nvSpPr>
          <p:cNvPr id="9" name="Rectangle 3"/>
          <p:cNvSpPr>
            <a:spLocks noChangeArrowheads="1"/>
          </p:cNvSpPr>
          <p:nvPr/>
        </p:nvSpPr>
        <p:spPr bwMode="auto">
          <a:xfrm>
            <a:off x="715784" y="5453124"/>
            <a:ext cx="10751965" cy="738664"/>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888888"/>
                </a:solidFill>
                <a:effectLst/>
                <a:uLnTx/>
                <a:uFillTx/>
                <a:cs typeface="+mn-ea"/>
                <a:sym typeface="+mn-lt"/>
              </a:rPr>
              <a:t>{'loss': 0.10531254443608654, '</a:t>
            </a:r>
            <a:r>
              <a:rPr kumimoji="0" lang="en-US" altLang="zh-CN" sz="1400" b="0" i="0" u="none" strike="noStrike" kern="0" cap="none" spc="0" normalizeH="0" baseline="0" noProof="0" dirty="0" err="1">
                <a:ln>
                  <a:noFill/>
                </a:ln>
                <a:solidFill>
                  <a:srgbClr val="888888"/>
                </a:solidFill>
                <a:effectLst/>
                <a:uLnTx/>
                <a:uFillTx/>
                <a:cs typeface="+mn-ea"/>
                <a:sym typeface="+mn-lt"/>
              </a:rPr>
              <a:t>acc</a:t>
            </a:r>
            <a:r>
              <a:rPr kumimoji="0" lang="en-US" altLang="zh-CN" sz="1400" b="0" i="0" u="none" strike="noStrike" kern="0" cap="none" spc="0" normalizeH="0" baseline="0" noProof="0" dirty="0">
                <a:ln>
                  <a:noFill/>
                </a:ln>
                <a:solidFill>
                  <a:srgbClr val="888888"/>
                </a:solidFill>
                <a:effectLst/>
                <a:uLnTx/>
                <a:uFillTx/>
                <a:cs typeface="+mn-ea"/>
                <a:sym typeface="+mn-lt"/>
              </a:rPr>
              <a:t>': 0.9701522435897436}</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Tree>
    <p:extLst>
      <p:ext uri="{BB962C8B-B14F-4D97-AF65-F5344CB8AC3E}">
        <p14:creationId xmlns:p14="http://schemas.microsoft.com/office/powerpoint/2010/main" val="32253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模型训练和验证</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42913" y="1025610"/>
            <a:ext cx="11293475" cy="4879805"/>
          </a:xfrm>
        </p:spPr>
        <p:txBody>
          <a:bodyPr/>
          <a:lstStyle/>
          <a:p>
            <a:r>
              <a:rPr lang="en-US" altLang="zh-CN" sz="1600" dirty="0" err="1">
                <a:cs typeface="+mn-ea"/>
                <a:sym typeface="+mn-lt"/>
              </a:rPr>
              <a:t>mindspore.train.Model</a:t>
            </a:r>
            <a:r>
              <a:rPr lang="zh-CN" altLang="en-US" sz="1600" dirty="0">
                <a:cs typeface="+mn-ea"/>
                <a:sym typeface="+mn-lt"/>
              </a:rPr>
              <a:t>提供了高阶模型训练和验证接口。</a:t>
            </a:r>
            <a:endParaRPr lang="en-US" altLang="zh-CN" sz="1600" dirty="0">
              <a:cs typeface="+mn-ea"/>
              <a:sym typeface="+mn-lt"/>
            </a:endParaRPr>
          </a:p>
          <a:p>
            <a:pPr lvl="1"/>
            <a:r>
              <a:rPr lang="zh-CN" altLang="en-US" sz="1400" dirty="0">
                <a:cs typeface="+mn-ea"/>
                <a:sym typeface="+mn-lt"/>
              </a:rPr>
              <a:t>传入</a:t>
            </a:r>
            <a:r>
              <a:rPr lang="en-US" altLang="zh-CN" sz="1400" dirty="0">
                <a:cs typeface="+mn-ea"/>
                <a:sym typeface="+mn-lt"/>
              </a:rPr>
              <a:t>net</a:t>
            </a:r>
            <a:r>
              <a:rPr lang="zh-CN" altLang="en-US" sz="1400" dirty="0">
                <a:cs typeface="+mn-ea"/>
                <a:sym typeface="+mn-lt"/>
              </a:rPr>
              <a:t>、</a:t>
            </a:r>
            <a:r>
              <a:rPr lang="en-US" altLang="zh-CN" sz="1400" dirty="0">
                <a:cs typeface="+mn-ea"/>
                <a:sym typeface="+mn-lt"/>
              </a:rPr>
              <a:t>loss</a:t>
            </a:r>
            <a:r>
              <a:rPr lang="zh-CN" altLang="en-US" sz="1400" dirty="0">
                <a:cs typeface="+mn-ea"/>
                <a:sym typeface="+mn-lt"/>
              </a:rPr>
              <a:t>和</a:t>
            </a:r>
            <a:r>
              <a:rPr lang="en-US" altLang="zh-CN" sz="1400" dirty="0">
                <a:cs typeface="+mn-ea"/>
                <a:sym typeface="+mn-lt"/>
              </a:rPr>
              <a:t>opt</a:t>
            </a:r>
            <a:r>
              <a:rPr lang="zh-CN" altLang="en-US" sz="1400" dirty="0">
                <a:cs typeface="+mn-ea"/>
                <a:sym typeface="+mn-lt"/>
              </a:rPr>
              <a:t>，并完成</a:t>
            </a:r>
            <a:r>
              <a:rPr lang="en-US" altLang="zh-CN" sz="1400" dirty="0">
                <a:cs typeface="+mn-ea"/>
                <a:sym typeface="+mn-lt"/>
              </a:rPr>
              <a:t>Model</a:t>
            </a:r>
            <a:r>
              <a:rPr lang="zh-CN" altLang="en-US" sz="1400" dirty="0">
                <a:cs typeface="+mn-ea"/>
                <a:sym typeface="+mn-lt"/>
              </a:rPr>
              <a:t>的初始化</a:t>
            </a:r>
            <a:endParaRPr lang="en-US" altLang="zh-CN" sz="1400" dirty="0">
              <a:cs typeface="+mn-ea"/>
              <a:sym typeface="+mn-lt"/>
            </a:endParaRPr>
          </a:p>
          <a:p>
            <a:pPr lvl="1"/>
            <a:r>
              <a:rPr lang="zh-CN" altLang="en-US" sz="1400" dirty="0">
                <a:cs typeface="+mn-ea"/>
                <a:sym typeface="+mn-lt"/>
              </a:rPr>
              <a:t>然后调用</a:t>
            </a:r>
            <a:r>
              <a:rPr lang="en-US" altLang="zh-CN" sz="1400" dirty="0">
                <a:cs typeface="+mn-ea"/>
                <a:sym typeface="+mn-lt"/>
              </a:rPr>
              <a:t>train</a:t>
            </a:r>
            <a:r>
              <a:rPr lang="zh-CN" altLang="en-US" sz="1400" dirty="0">
                <a:cs typeface="+mn-ea"/>
                <a:sym typeface="+mn-lt"/>
              </a:rPr>
              <a:t>接口，指定迭代次数（</a:t>
            </a:r>
            <a:r>
              <a:rPr lang="en-US" altLang="zh-CN" sz="1400" dirty="0" err="1">
                <a:cs typeface="+mn-ea"/>
                <a:sym typeface="+mn-lt"/>
              </a:rPr>
              <a:t>num_epochs</a:t>
            </a:r>
            <a:r>
              <a:rPr lang="zh-CN" altLang="en-US" sz="1400" dirty="0">
                <a:cs typeface="+mn-ea"/>
                <a:sym typeface="+mn-lt"/>
              </a:rPr>
              <a:t>）、数据集（</a:t>
            </a:r>
            <a:r>
              <a:rPr lang="en-US" altLang="zh-CN" sz="1400" dirty="0">
                <a:cs typeface="+mn-ea"/>
                <a:sym typeface="+mn-lt"/>
              </a:rPr>
              <a:t>dataset</a:t>
            </a:r>
            <a:r>
              <a:rPr lang="zh-CN" altLang="en-US" sz="1400" dirty="0">
                <a:cs typeface="+mn-ea"/>
                <a:sym typeface="+mn-lt"/>
              </a:rPr>
              <a:t>）、回调（</a:t>
            </a:r>
            <a:r>
              <a:rPr lang="en-US" altLang="zh-CN" sz="1400" dirty="0">
                <a:cs typeface="+mn-ea"/>
                <a:sym typeface="+mn-lt"/>
              </a:rPr>
              <a:t>callback</a:t>
            </a:r>
            <a:r>
              <a:rPr lang="zh-CN" altLang="en-US" sz="1400" dirty="0">
                <a:cs typeface="+mn-ea"/>
                <a:sym typeface="+mn-lt"/>
              </a:rPr>
              <a:t>）</a:t>
            </a:r>
            <a:endParaRPr lang="en-US" altLang="zh-CN" sz="1400" dirty="0">
              <a:cs typeface="+mn-ea"/>
              <a:sym typeface="+mn-lt"/>
            </a:endParaRPr>
          </a:p>
          <a:p>
            <a:pPr marL="302279" lvl="1" indent="-302279" algn="just">
              <a:spcBef>
                <a:spcPts val="792"/>
              </a:spcBef>
              <a:buFont typeface="Wingdings" panose="05000000000000000000" pitchFamily="2" charset="2"/>
              <a:buChar char="l"/>
            </a:pPr>
            <a:r>
              <a:rPr lang="zh-CN" altLang="en-US" sz="1400" dirty="0">
                <a:cs typeface="+mn-ea"/>
                <a:sym typeface="+mn-lt"/>
              </a:rPr>
              <a:t>训练包含两层循环：外层为数据集的多代（</a:t>
            </a:r>
            <a:r>
              <a:rPr lang="en-US" altLang="zh-CN" sz="1400" dirty="0">
                <a:cs typeface="+mn-ea"/>
                <a:sym typeface="+mn-lt"/>
              </a:rPr>
              <a:t>epoch</a:t>
            </a:r>
            <a:r>
              <a:rPr lang="zh-CN" altLang="en-US" sz="1400" dirty="0">
                <a:cs typeface="+mn-ea"/>
                <a:sym typeface="+mn-lt"/>
              </a:rPr>
              <a:t>）循环，内层为</a:t>
            </a:r>
            <a:r>
              <a:rPr lang="en-US" altLang="zh-CN" sz="1400" dirty="0">
                <a:cs typeface="+mn-ea"/>
                <a:sym typeface="+mn-lt"/>
              </a:rPr>
              <a:t>epoch</a:t>
            </a:r>
            <a:r>
              <a:rPr lang="zh-CN" altLang="en-US" sz="1400" dirty="0">
                <a:cs typeface="+mn-ea"/>
                <a:sym typeface="+mn-lt"/>
              </a:rPr>
              <a:t>内多步（</a:t>
            </a:r>
            <a:r>
              <a:rPr lang="en-US" altLang="zh-CN" sz="1400" dirty="0">
                <a:cs typeface="+mn-ea"/>
                <a:sym typeface="+mn-lt"/>
              </a:rPr>
              <a:t>batch/step</a:t>
            </a:r>
            <a:r>
              <a:rPr lang="zh-CN" altLang="en-US" sz="1400" dirty="0">
                <a:cs typeface="+mn-ea"/>
                <a:sym typeface="+mn-lt"/>
              </a:rPr>
              <a:t>）的迭代</a:t>
            </a: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r>
              <a:rPr lang="en-US" altLang="zh-CN" sz="1400" dirty="0">
                <a:cs typeface="+mn-ea"/>
                <a:sym typeface="+mn-lt"/>
              </a:rPr>
              <a:t>LeNet5</a:t>
            </a:r>
            <a:r>
              <a:rPr lang="zh-CN" altLang="en-US" sz="1400" dirty="0">
                <a:cs typeface="+mn-ea"/>
                <a:sym typeface="+mn-lt"/>
              </a:rPr>
              <a:t>完整代码示例：</a:t>
            </a:r>
            <a:r>
              <a:rPr lang="en-US" altLang="zh-CN" sz="1400" dirty="0">
                <a:cs typeface="+mn-ea"/>
                <a:sym typeface="+mn-lt"/>
              </a:rPr>
              <a:t>https://gitee.com/mindspore/course/tree/master/checkpoint</a:t>
            </a:r>
            <a:endParaRPr lang="zh-CN" altLang="en-US" sz="1400" dirty="0">
              <a:cs typeface="+mn-ea"/>
              <a:sym typeface="+mn-lt"/>
            </a:endParaRPr>
          </a:p>
          <a:p>
            <a:pPr marL="302279" lvl="1" indent="-302279" algn="just">
              <a:spcBef>
                <a:spcPts val="792"/>
              </a:spcBef>
              <a:buFont typeface="Wingdings" panose="05000000000000000000" pitchFamily="2" charset="2"/>
              <a:buChar char="l"/>
            </a:pPr>
            <a:endParaRPr lang="zh-CN" altLang="en-US" sz="1400" dirty="0">
              <a:cs typeface="+mn-ea"/>
              <a:sym typeface="+mn-lt"/>
            </a:endParaRPr>
          </a:p>
          <a:p>
            <a:pPr marL="403039" lvl="1" indent="0">
              <a:buNone/>
            </a:pPr>
            <a:endParaRPr lang="zh-CN" altLang="en-US" sz="1400" dirty="0">
              <a:cs typeface="+mn-ea"/>
              <a:sym typeface="+mn-lt"/>
            </a:endParaRPr>
          </a:p>
          <a:p>
            <a:pPr lvl="1"/>
            <a:endParaRPr lang="en-US" altLang="zh-CN" sz="1600" dirty="0">
              <a:cs typeface="+mn-ea"/>
              <a:sym typeface="+mn-lt"/>
            </a:endParaRPr>
          </a:p>
          <a:p>
            <a:pPr lvl="1"/>
            <a:endParaRPr lang="zh-CN" altLang="en-US" sz="1400" dirty="0">
              <a:cs typeface="+mn-ea"/>
              <a:sym typeface="+mn-lt"/>
            </a:endParaRPr>
          </a:p>
          <a:p>
            <a:endParaRPr lang="zh-CN" altLang="en-US" dirty="0"/>
          </a:p>
        </p:txBody>
      </p:sp>
      <p:sp>
        <p:nvSpPr>
          <p:cNvPr id="10" name="Rectangle 1"/>
          <p:cNvSpPr>
            <a:spLocks noChangeArrowheads="1"/>
          </p:cNvSpPr>
          <p:nvPr/>
        </p:nvSpPr>
        <p:spPr bwMode="auto">
          <a:xfrm>
            <a:off x="729175" y="2748051"/>
            <a:ext cx="9734339" cy="3108543"/>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train</a:t>
            </a:r>
            <a:r>
              <a:rPr kumimoji="0" lang="zh-CN" altLang="zh-CN" sz="1400" b="0" i="0" u="none" strike="noStrike" kern="0" cap="none" spc="0" normalizeH="0" baseline="0" noProof="0" dirty="0">
                <a:ln>
                  <a:noFill/>
                </a:ln>
                <a:solidFill>
                  <a:srgbClr val="080808"/>
                </a:solidFill>
                <a:effectLst/>
                <a:uLnTx/>
                <a:uFillTx/>
                <a:cs typeface="+mn-ea"/>
                <a:sym typeface="+mn-lt"/>
              </a:rPr>
              <a:t>(data_dir, lr=</a:t>
            </a:r>
            <a:r>
              <a:rPr kumimoji="0" lang="zh-CN" altLang="zh-CN" sz="1400" b="0" i="0" u="none" strike="noStrike" kern="0" cap="none" spc="0" normalizeH="0" baseline="0" noProof="0" dirty="0">
                <a:ln>
                  <a:noFill/>
                </a:ln>
                <a:solidFill>
                  <a:srgbClr val="1750EB"/>
                </a:solidFill>
                <a:effectLst/>
                <a:uLnTx/>
                <a:uFillTx/>
                <a:cs typeface="+mn-ea"/>
                <a:sym typeface="+mn-lt"/>
              </a:rPr>
              <a:t>0.01</a:t>
            </a:r>
            <a:r>
              <a:rPr kumimoji="0" lang="zh-CN" altLang="zh-CN" sz="1400" b="0" i="0" u="none" strike="noStrike" kern="0" cap="none" spc="0" normalizeH="0" baseline="0" noProof="0" dirty="0">
                <a:ln>
                  <a:noFill/>
                </a:ln>
                <a:solidFill>
                  <a:srgbClr val="080808"/>
                </a:solidFill>
                <a:effectLst/>
                <a:uLnTx/>
                <a:uFillTx/>
                <a:cs typeface="+mn-ea"/>
                <a:sym typeface="+mn-lt"/>
              </a:rPr>
              <a:t>, momentum=</a:t>
            </a:r>
            <a:r>
              <a:rPr kumimoji="0" lang="zh-CN" altLang="zh-CN" sz="1400" b="0" i="0" u="none" strike="noStrike" kern="0" cap="none" spc="0" normalizeH="0" baseline="0" noProof="0" dirty="0">
                <a:ln>
                  <a:noFill/>
                </a:ln>
                <a:solidFill>
                  <a:srgbClr val="1750EB"/>
                </a:solidFill>
                <a:effectLst/>
                <a:uLnTx/>
                <a:uFillTx/>
                <a:cs typeface="+mn-ea"/>
                <a:sym typeface="+mn-lt"/>
              </a:rPr>
              <a:t>0.9</a:t>
            </a:r>
            <a:r>
              <a:rPr kumimoji="0" lang="zh-CN" altLang="zh-CN" sz="1400" b="0" i="0" u="none" strike="noStrike" kern="0" cap="none" spc="0" normalizeH="0" baseline="0" noProof="0" dirty="0">
                <a:ln>
                  <a:noFill/>
                </a:ln>
                <a:solidFill>
                  <a:srgbClr val="080808"/>
                </a:solidFill>
                <a:effectLst/>
                <a:uLnTx/>
                <a:uFillTx/>
                <a:cs typeface="+mn-ea"/>
                <a:sym typeface="+mn-lt"/>
              </a:rPr>
              <a:t>, num_epochs=</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ds_train = create_dataset(data_dir)</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ds_eval = create_dataset(data_dir, </a:t>
            </a:r>
            <a:r>
              <a:rPr kumimoji="0" lang="zh-CN" altLang="zh-CN" sz="1400" b="0" i="0" u="none" strike="noStrike" kern="0" cap="none" spc="0" normalizeH="0" baseline="0" noProof="0" dirty="0">
                <a:ln>
                  <a:noFill/>
                </a:ln>
                <a:solidFill>
                  <a:srgbClr val="660099"/>
                </a:solidFill>
                <a:effectLst/>
                <a:uLnTx/>
                <a:uFillTx/>
                <a:cs typeface="+mn-ea"/>
                <a:sym typeface="+mn-lt"/>
              </a:rPr>
              <a:t>training</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net = LeNet5()</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 = nn.loss.SoftmaxCrossEntropyWithLogits(</a:t>
            </a:r>
            <a:r>
              <a:rPr kumimoji="0" lang="zh-CN" altLang="zh-CN" sz="1400" b="0" i="0" u="none" strike="noStrike" kern="0" cap="none" spc="0" normalizeH="0" baseline="0" noProof="0" dirty="0">
                <a:ln>
                  <a:noFill/>
                </a:ln>
                <a:solidFill>
                  <a:srgbClr val="660099"/>
                </a:solidFill>
                <a:effectLst/>
                <a:uLnTx/>
                <a:uFillTx/>
                <a:cs typeface="+mn-ea"/>
                <a:sym typeface="+mn-lt"/>
              </a:rPr>
              <a:t>is_grad</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sparse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reduction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'mean'</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opt = nn.Momentum(net.trainable_params(), lr, momentum)</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model = Model(net, loss, opt, </a:t>
            </a: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dataset_sink_mode can be True when using Ascend</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metrics = model.eval(ds_eval,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0080"/>
                </a:solidFill>
                <a:effectLst/>
                <a:uLnTx/>
                <a:uFillTx/>
                <a:cs typeface="+mn-ea"/>
                <a:sym typeface="+mn-lt"/>
              </a:rPr>
              <a:t>print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 metrics)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11" name="圆角矩形 10"/>
          <p:cNvSpPr/>
          <p:nvPr/>
        </p:nvSpPr>
        <p:spPr>
          <a:xfrm>
            <a:off x="733973" y="3624583"/>
            <a:ext cx="8934275" cy="91567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12" name="圆角矩形 11"/>
          <p:cNvSpPr/>
          <p:nvPr/>
        </p:nvSpPr>
        <p:spPr>
          <a:xfrm>
            <a:off x="733973" y="4675461"/>
            <a:ext cx="5394121" cy="294478"/>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13" name="圆角矩形 12"/>
          <p:cNvSpPr/>
          <p:nvPr/>
        </p:nvSpPr>
        <p:spPr>
          <a:xfrm>
            <a:off x="733973" y="5118788"/>
            <a:ext cx="7835317" cy="49194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Tree>
    <p:extLst>
      <p:ext uri="{BB962C8B-B14F-4D97-AF65-F5344CB8AC3E}">
        <p14:creationId xmlns:p14="http://schemas.microsoft.com/office/powerpoint/2010/main" val="1541485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lt"/>
              </a:rPr>
              <a:t>模型保存和加载</a:t>
            </a:r>
            <a:endParaRPr lang="zh-CN" altLang="en-US" dirty="0"/>
          </a:p>
        </p:txBody>
      </p:sp>
      <p:sp>
        <p:nvSpPr>
          <p:cNvPr id="5" name="文本占位符 4"/>
          <p:cNvSpPr>
            <a:spLocks noGrp="1"/>
          </p:cNvSpPr>
          <p:nvPr>
            <p:ph type="body" sz="quarter" idx="10"/>
          </p:nvPr>
        </p:nvSpPr>
        <p:spPr/>
        <p:txBody>
          <a:bodyPr/>
          <a:lstStyle/>
          <a:p>
            <a:r>
              <a:rPr lang="en-US" altLang="zh-CN" sz="1600" dirty="0" err="1">
                <a:sym typeface="+mn-lt"/>
              </a:rPr>
              <a:t>ModelCheckpoint</a:t>
            </a:r>
            <a:r>
              <a:rPr lang="zh-CN" altLang="en-US" sz="1600" dirty="0">
                <a:sym typeface="+mn-lt"/>
              </a:rPr>
              <a:t>会生成模型（</a:t>
            </a:r>
            <a:r>
              <a:rPr lang="en-US" altLang="zh-CN" sz="1600" dirty="0">
                <a:sym typeface="+mn-lt"/>
              </a:rPr>
              <a:t>.meta</a:t>
            </a:r>
            <a:r>
              <a:rPr lang="zh-CN" altLang="en-US" sz="1600" dirty="0">
                <a:sym typeface="+mn-lt"/>
              </a:rPr>
              <a:t>）和</a:t>
            </a:r>
            <a:r>
              <a:rPr lang="en-US" altLang="zh-CN" sz="1600" dirty="0" err="1">
                <a:sym typeface="+mn-lt"/>
              </a:rPr>
              <a:t>Chekpoint</a:t>
            </a:r>
            <a:r>
              <a:rPr lang="zh-CN" altLang="en-US" sz="1600" dirty="0">
                <a:sym typeface="+mn-lt"/>
              </a:rPr>
              <a:t>（</a:t>
            </a:r>
            <a:r>
              <a:rPr lang="en-US" altLang="zh-CN" sz="1600" dirty="0">
                <a:sym typeface="+mn-lt"/>
              </a:rPr>
              <a:t>.</a:t>
            </a:r>
            <a:r>
              <a:rPr lang="en-US" altLang="zh-CN" sz="1600" dirty="0" err="1">
                <a:sym typeface="+mn-lt"/>
              </a:rPr>
              <a:t>ckpt</a:t>
            </a:r>
            <a:r>
              <a:rPr lang="zh-CN" altLang="en-US" sz="1600" dirty="0">
                <a:sym typeface="+mn-lt"/>
              </a:rPr>
              <a:t>）文件，如每个</a:t>
            </a:r>
            <a:r>
              <a:rPr lang="en-US" altLang="zh-CN" sz="1600" dirty="0">
                <a:sym typeface="+mn-lt"/>
              </a:rPr>
              <a:t>epoch</a:t>
            </a:r>
            <a:r>
              <a:rPr lang="zh-CN" altLang="en-US" sz="1600" dirty="0">
                <a:sym typeface="+mn-lt"/>
              </a:rPr>
              <a:t>结束时，都保存一次</a:t>
            </a:r>
            <a:r>
              <a:rPr lang="en-US" altLang="zh-CN" sz="1600" dirty="0">
                <a:sym typeface="+mn-lt"/>
              </a:rPr>
              <a:t>checkpoint</a:t>
            </a:r>
            <a:r>
              <a:rPr lang="zh-CN" altLang="en-US" sz="1600" dirty="0">
                <a:sym typeface="+mn-lt"/>
              </a:rPr>
              <a:t>。</a:t>
            </a:r>
          </a:p>
          <a:p>
            <a:endParaRPr lang="en-US" altLang="zh-CN" sz="1600" dirty="0"/>
          </a:p>
          <a:p>
            <a:endParaRPr lang="en-US" altLang="zh-CN" sz="1600" dirty="0"/>
          </a:p>
          <a:p>
            <a:endParaRPr lang="en-US" altLang="zh-CN" sz="1600" dirty="0"/>
          </a:p>
          <a:p>
            <a:endParaRPr lang="en-US" altLang="zh-CN" sz="1600" dirty="0"/>
          </a:p>
          <a:p>
            <a:r>
              <a:rPr lang="zh-CN" altLang="en-US" sz="1600" dirty="0">
                <a:sym typeface="+mn-lt"/>
              </a:rPr>
              <a:t>如果训练中断后想继续做训练，或者加载模型做微调（</a:t>
            </a:r>
            <a:r>
              <a:rPr lang="en-US" altLang="zh-CN" sz="1600" dirty="0">
                <a:sym typeface="+mn-lt"/>
              </a:rPr>
              <a:t>Fine-tuning</a:t>
            </a:r>
            <a:r>
              <a:rPr lang="zh-CN" altLang="en-US" sz="1600" dirty="0">
                <a:sym typeface="+mn-lt"/>
              </a:rPr>
              <a:t>）</a:t>
            </a:r>
            <a:r>
              <a:rPr lang="en-US" altLang="zh-CN" sz="1600" dirty="0">
                <a:sym typeface="+mn-lt"/>
              </a:rPr>
              <a:t>, </a:t>
            </a:r>
            <a:r>
              <a:rPr lang="zh-CN" altLang="en-US" sz="1600" dirty="0">
                <a:sym typeface="+mn-lt"/>
              </a:rPr>
              <a:t>先使用</a:t>
            </a:r>
            <a:r>
              <a:rPr lang="en-US" altLang="zh-CN" sz="1600" dirty="0" err="1">
                <a:sym typeface="+mn-lt"/>
              </a:rPr>
              <a:t>mindspore.train.serialization</a:t>
            </a:r>
            <a:r>
              <a:rPr lang="zh-CN" altLang="en-US" sz="1600" dirty="0">
                <a:sym typeface="+mn-lt"/>
              </a:rPr>
              <a:t>提供的</a:t>
            </a:r>
            <a:r>
              <a:rPr lang="en-US" altLang="zh-CN" sz="1600" dirty="0" err="1">
                <a:sym typeface="+mn-lt"/>
              </a:rPr>
              <a:t>load_checkpoint</a:t>
            </a:r>
            <a:r>
              <a:rPr lang="zh-CN" altLang="en-US" sz="1600" dirty="0">
                <a:sym typeface="+mn-lt"/>
              </a:rPr>
              <a:t>、</a:t>
            </a:r>
            <a:r>
              <a:rPr lang="en-US" altLang="zh-CN" sz="1600" dirty="0" err="1">
                <a:sym typeface="+mn-lt"/>
              </a:rPr>
              <a:t>load_param_into_net</a:t>
            </a:r>
            <a:r>
              <a:rPr lang="zh-CN" altLang="en-US" sz="1600" dirty="0">
                <a:sym typeface="+mn-lt"/>
              </a:rPr>
              <a:t>功能，再行训练。</a:t>
            </a:r>
            <a:endParaRPr lang="en-US" altLang="zh-CN" sz="1600" dirty="0">
              <a:sym typeface="+mn-lt"/>
            </a:endParaRPr>
          </a:p>
          <a:p>
            <a:endParaRPr lang="en-US" altLang="zh-CN" sz="1600" dirty="0">
              <a:sym typeface="+mn-lt"/>
            </a:endParaRPr>
          </a:p>
          <a:p>
            <a:endParaRPr lang="en-US" altLang="zh-CN" sz="1600" dirty="0">
              <a:sym typeface="+mn-lt"/>
            </a:endParaRPr>
          </a:p>
          <a:p>
            <a:endParaRPr lang="en-US" altLang="zh-CN" sz="1600" dirty="0">
              <a:sym typeface="+mn-lt"/>
            </a:endParaRPr>
          </a:p>
          <a:p>
            <a:r>
              <a:rPr lang="en-US" altLang="zh-CN" sz="1600" dirty="0">
                <a:cs typeface="+mn-ea"/>
                <a:sym typeface="+mn-lt"/>
              </a:rPr>
              <a:t>Checkpoint</a:t>
            </a:r>
            <a:r>
              <a:rPr lang="zh-CN" altLang="en-US" sz="1600" dirty="0">
                <a:cs typeface="+mn-ea"/>
                <a:sym typeface="+mn-lt"/>
              </a:rPr>
              <a:t>完整代码示例：</a:t>
            </a:r>
            <a:r>
              <a:rPr lang="en-US" altLang="zh-CN" sz="1600" dirty="0">
                <a:cs typeface="+mn-ea"/>
                <a:sym typeface="+mn-lt"/>
              </a:rPr>
              <a:t>https://gitee.com/mindspore/course/tree/master/checkpoint</a:t>
            </a:r>
            <a:endParaRPr lang="zh-CN" altLang="en-US" sz="1600" dirty="0">
              <a:cs typeface="+mn-ea"/>
              <a:sym typeface="+mn-lt"/>
            </a:endParaRPr>
          </a:p>
          <a:p>
            <a:endParaRPr lang="zh-CN" altLang="en-US" sz="1600" dirty="0">
              <a:sym typeface="+mn-lt"/>
            </a:endParaRPr>
          </a:p>
          <a:p>
            <a:endParaRPr lang="en-US" altLang="zh-CN" dirty="0"/>
          </a:p>
        </p:txBody>
      </p:sp>
      <p:sp>
        <p:nvSpPr>
          <p:cNvPr id="6" name="Rectangle 1"/>
          <p:cNvSpPr>
            <a:spLocks noChangeArrowheads="1"/>
          </p:cNvSpPr>
          <p:nvPr/>
        </p:nvSpPr>
        <p:spPr bwMode="auto">
          <a:xfrm>
            <a:off x="725680" y="1573115"/>
            <a:ext cx="10740640" cy="1600438"/>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ckpt_cfg = CheckpointConfig(</a:t>
            </a:r>
            <a:r>
              <a:rPr kumimoji="0" lang="zh-CN" altLang="zh-CN" sz="1400" b="0" i="0" u="none" strike="noStrike" kern="0" cap="none" spc="0" normalizeH="0" baseline="0" noProof="0" dirty="0">
                <a:ln>
                  <a:noFill/>
                </a:ln>
                <a:solidFill>
                  <a:srgbClr val="660099"/>
                </a:solidFill>
                <a:effectLst/>
                <a:uLnTx/>
                <a:uFillTx/>
                <a:cs typeface="+mn-ea"/>
                <a:sym typeface="+mn-lt"/>
              </a:rPr>
              <a:t>save_checkpoint_steps</a:t>
            </a:r>
            <a:r>
              <a:rPr kumimoji="0" lang="zh-CN" altLang="zh-CN" sz="1400" b="0" i="0" u="none" strike="noStrike" kern="0" cap="none" spc="0" normalizeH="0" baseline="0" noProof="0" dirty="0">
                <a:ln>
                  <a:noFill/>
                </a:ln>
                <a:solidFill>
                  <a:srgbClr val="080808"/>
                </a:solidFill>
                <a:effectLst/>
                <a:uLnTx/>
                <a:uFillTx/>
                <a:cs typeface="+mn-ea"/>
                <a:sym typeface="+mn-lt"/>
              </a:rPr>
              <a:t>=steps_per_epoch, </a:t>
            </a:r>
            <a:r>
              <a:rPr kumimoji="0" lang="zh-CN" altLang="zh-CN" sz="1400" b="0" i="0" u="none" strike="noStrike" kern="0" cap="none" spc="0" normalizeH="0" baseline="0" noProof="0" dirty="0">
                <a:ln>
                  <a:noFill/>
                </a:ln>
                <a:solidFill>
                  <a:srgbClr val="660099"/>
                </a:solidFill>
                <a:effectLst/>
                <a:uLnTx/>
                <a:uFillTx/>
                <a:cs typeface="+mn-ea"/>
                <a:sym typeface="+mn-lt"/>
              </a:rPr>
              <a:t>keep_checkpoint_max</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5</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1D1D1A"/>
                </a:solidFill>
                <a:effectLst/>
                <a:uLnTx/>
                <a:uFillTx/>
                <a:cs typeface="+mn-ea"/>
                <a:sym typeface="+mn-lt"/>
              </a:rPr>
              <a:t>ckpt_cb </a:t>
            </a:r>
            <a:r>
              <a:rPr kumimoji="0" lang="zh-CN" altLang="zh-CN" sz="1400" b="0" i="0" u="none" strike="noStrike" kern="0" cap="none" spc="0" normalizeH="0" baseline="0" noProof="0" dirty="0">
                <a:ln>
                  <a:noFill/>
                </a:ln>
                <a:solidFill>
                  <a:srgbClr val="080808"/>
                </a:solidFill>
                <a:effectLst/>
                <a:uLnTx/>
                <a:uFillTx/>
                <a:cs typeface="+mn-ea"/>
                <a:sym typeface="+mn-lt"/>
              </a:rPr>
              <a:t>= ModelCheckpoint(</a:t>
            </a:r>
            <a:r>
              <a:rPr kumimoji="0" lang="zh-CN" altLang="zh-CN" sz="1400" b="0" i="0" u="none" strike="noStrike" kern="0" cap="none" spc="0" normalizeH="0" baseline="0" noProof="0" dirty="0">
                <a:ln>
                  <a:noFill/>
                </a:ln>
                <a:solidFill>
                  <a:srgbClr val="660099"/>
                </a:solidFill>
                <a:effectLst/>
                <a:uLnTx/>
                <a:uFillTx/>
                <a:cs typeface="+mn-ea"/>
                <a:sym typeface="+mn-lt"/>
              </a:rPr>
              <a:t>prefix</a:t>
            </a:r>
            <a:r>
              <a:rPr kumimoji="0" lang="zh-CN" altLang="zh-CN" sz="1400" b="0" i="0" u="none" strike="noStrike" kern="0" cap="none" spc="0" normalizeH="0" baseline="0" noProof="0" dirty="0">
                <a:ln>
                  <a:noFill/>
                </a:ln>
                <a:solidFill>
                  <a:srgbClr val="080808"/>
                </a:solidFill>
                <a:effectLst/>
                <a:uLnTx/>
                <a:uFillTx/>
                <a:cs typeface="+mn-ea"/>
                <a:sym typeface="+mn-lt"/>
              </a:rPr>
              <a:t>=ckpt_name, </a:t>
            </a:r>
            <a:r>
              <a:rPr kumimoji="0" lang="zh-CN" altLang="zh-CN" sz="1400" b="0" i="0" u="none" strike="noStrike" kern="0" cap="none" spc="0" normalizeH="0" baseline="0" noProof="0" dirty="0">
                <a:ln>
                  <a:noFill/>
                </a:ln>
                <a:solidFill>
                  <a:srgbClr val="660099"/>
                </a:solidFill>
                <a:effectLst/>
                <a:uLnTx/>
                <a:uFillTx/>
                <a:cs typeface="+mn-ea"/>
                <a:sym typeface="+mn-lt"/>
              </a:rPr>
              <a:t>directory</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'ckpt'</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config</a:t>
            </a:r>
            <a:r>
              <a:rPr kumimoji="0" lang="zh-CN" altLang="zh-CN" sz="1400" b="0" i="0" u="none" strike="noStrike" kern="0" cap="none" spc="0" normalizeH="0" baseline="0" noProof="0" dirty="0">
                <a:ln>
                  <a:noFill/>
                </a:ln>
                <a:solidFill>
                  <a:srgbClr val="080808"/>
                </a:solidFill>
                <a:effectLst/>
                <a:uLnTx/>
                <a:uFillTx/>
                <a:cs typeface="+mn-ea"/>
                <a:sym typeface="+mn-lt"/>
              </a:rPr>
              <a:t>=ckpt_cfg)</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=[ckpt_cb, 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=dataset_sink)</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666666"/>
                </a:solidFill>
                <a:effectLst/>
                <a:uLnTx/>
                <a:uFillTx/>
                <a:cs typeface="+mn-ea"/>
                <a:sym typeface="+mn-lt"/>
              </a:rPr>
              <a:t>lenet-1_1875.ckpt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666666"/>
                </a:solidFill>
                <a:effectLst/>
                <a:uLnTx/>
                <a:uFillTx/>
                <a:cs typeface="+mn-ea"/>
                <a:sym typeface="+mn-lt"/>
              </a:rPr>
              <a:t>lenet-2_1875.ckpt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666666"/>
                </a:solidFill>
                <a:effectLst/>
                <a:uLnTx/>
                <a:uFillTx/>
                <a:cs typeface="+mn-ea"/>
                <a:sym typeface="+mn-lt"/>
              </a:rPr>
              <a:t>lenet-graph.meta</a:t>
            </a:r>
            <a:endParaRPr kumimoji="0" lang="zh-CN" altLang="zh-CN" sz="1400" b="0" i="0" u="none" strike="noStrike" kern="0" cap="none" spc="0" normalizeH="0" baseline="0" noProof="0" dirty="0">
              <a:ln>
                <a:noFill/>
              </a:ln>
              <a:solidFill>
                <a:srgbClr val="666666"/>
              </a:solidFill>
              <a:effectLst/>
              <a:uLnTx/>
              <a:uFillTx/>
              <a:cs typeface="+mn-ea"/>
              <a:sym typeface="+mn-lt"/>
            </a:endParaRPr>
          </a:p>
        </p:txBody>
      </p:sp>
      <p:sp>
        <p:nvSpPr>
          <p:cNvPr id="7" name="圆角矩形 6"/>
          <p:cNvSpPr/>
          <p:nvPr/>
        </p:nvSpPr>
        <p:spPr>
          <a:xfrm>
            <a:off x="740797" y="1573116"/>
            <a:ext cx="8808441" cy="4863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8" name="圆角矩形 7"/>
          <p:cNvSpPr/>
          <p:nvPr/>
        </p:nvSpPr>
        <p:spPr>
          <a:xfrm>
            <a:off x="4516049" y="2059506"/>
            <a:ext cx="721453" cy="2348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9" name="Rectangle 3"/>
          <p:cNvSpPr>
            <a:spLocks noChangeArrowheads="1"/>
          </p:cNvSpPr>
          <p:nvPr/>
        </p:nvSpPr>
        <p:spPr bwMode="auto">
          <a:xfrm>
            <a:off x="775476" y="4062725"/>
            <a:ext cx="10740638" cy="1384995"/>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CKPT_1 = </a:t>
            </a:r>
            <a:r>
              <a:rPr kumimoji="0" lang="zh-CN" altLang="zh-CN" sz="1400" b="1" i="0" u="none" strike="noStrike" kern="0" cap="none" spc="0" normalizeH="0" baseline="0" noProof="0" dirty="0">
                <a:ln>
                  <a:noFill/>
                </a:ln>
                <a:solidFill>
                  <a:srgbClr val="008080"/>
                </a:solidFill>
                <a:effectLst/>
                <a:uLnTx/>
                <a:uFillTx/>
                <a:cs typeface="+mn-ea"/>
                <a:sym typeface="+mn-lt"/>
              </a:rPr>
              <a:t>'ckpt/lenet-2_1875.ckpt‘</a:t>
            </a:r>
            <a:endParaRPr kumimoji="0" lang="en-US" altLang="zh-CN" sz="1400" b="1" i="0" u="none" strike="noStrike" kern="0" cap="none" spc="0" normalizeH="0" baseline="0" noProof="0" dirty="0">
              <a:ln>
                <a:noFill/>
              </a:ln>
              <a:solidFill>
                <a:srgbClr val="008080"/>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加载模型，返回参数字典</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load_checkpoint</a:t>
            </a:r>
            <a:r>
              <a:rPr kumimoji="0" lang="en-US" altLang="zh-CN" sz="1400" b="0" i="0" u="none" strike="noStrike" kern="0" cap="none" spc="0" normalizeH="0" baseline="0" noProof="0" dirty="0">
                <a:ln>
                  <a:noFill/>
                </a:ln>
                <a:solidFill>
                  <a:srgbClr val="1D1D1A"/>
                </a:solidFill>
                <a:effectLst/>
                <a:uLnTx/>
                <a:uFillTx/>
                <a:cs typeface="+mn-ea"/>
                <a:sym typeface="+mn-lt"/>
              </a:rPr>
              <a:t>(CKPT_1)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分别将参数加载到网络和优化器上</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(net,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(opt,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Tree>
    <p:extLst>
      <p:ext uri="{BB962C8B-B14F-4D97-AF65-F5344CB8AC3E}">
        <p14:creationId xmlns:p14="http://schemas.microsoft.com/office/powerpoint/2010/main" val="405112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fontAlgn="auto">
              <a:buSzPct val="60000"/>
              <a:buFont typeface="Wingdings" panose="05000000000000000000" pitchFamily="2" charset="2"/>
              <a:buChar char="n"/>
            </a:pPr>
            <a:r>
              <a:rPr lang="zh-CN" altLang="en-US" b="1" dirty="0">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401544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模型推理</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zh-CN" altLang="en-US" sz="1200" dirty="0">
                <a:cs typeface="+mn-ea"/>
                <a:sym typeface="+mn-lt"/>
              </a:rPr>
              <a:t>使用</a:t>
            </a:r>
            <a:r>
              <a:rPr lang="en-US" altLang="zh-CN" sz="1200" dirty="0" err="1">
                <a:cs typeface="+mn-ea"/>
                <a:sym typeface="+mn-lt"/>
              </a:rPr>
              <a:t>MindSpore</a:t>
            </a:r>
            <a:r>
              <a:rPr lang="zh-CN" altLang="en-US" sz="1200" dirty="0">
                <a:cs typeface="+mn-ea"/>
                <a:sym typeface="+mn-lt"/>
              </a:rPr>
              <a:t>做推理</a:t>
            </a:r>
            <a:endParaRPr lang="en-US" altLang="zh-CN" sz="1200" dirty="0">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cs typeface="+mn-ea"/>
                <a:sym typeface="+mn-lt"/>
              </a:rPr>
              <a:t>调用</a:t>
            </a:r>
            <a:r>
              <a:rPr lang="en-US" altLang="zh-CN" sz="1200" dirty="0" err="1">
                <a:cs typeface="+mn-ea"/>
                <a:sym typeface="+mn-lt"/>
              </a:rPr>
              <a:t>model.predict</a:t>
            </a:r>
            <a:r>
              <a:rPr lang="en-US" altLang="zh-CN" sz="1200" dirty="0">
                <a:cs typeface="+mn-ea"/>
                <a:sym typeface="+mn-lt"/>
              </a:rPr>
              <a:t>()</a:t>
            </a:r>
            <a:r>
              <a:rPr lang="zh-CN" altLang="en-US" sz="1200" dirty="0">
                <a:cs typeface="+mn-ea"/>
                <a:sym typeface="+mn-lt"/>
              </a:rPr>
              <a:t>接口进行推理</a:t>
            </a:r>
            <a:endParaRPr lang="en-US" altLang="zh-CN" sz="12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r>
              <a:rPr lang="zh-CN" altLang="en-US" sz="1200" dirty="0">
                <a:solidFill>
                  <a:srgbClr val="1D1D1A"/>
                </a:solidFill>
                <a:cs typeface="+mn-ea"/>
                <a:sym typeface="+mn-lt"/>
              </a:rPr>
              <a:t>使用其他平台做推理</a:t>
            </a:r>
            <a:endParaRPr lang="en-US" altLang="zh-CN" sz="1200" dirty="0">
              <a:solidFill>
                <a:srgbClr val="1D1D1A"/>
              </a:solidFill>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solidFill>
                  <a:srgbClr val="1D1D1A"/>
                </a:solidFill>
                <a:cs typeface="+mn-ea"/>
                <a:sym typeface="+mn-lt"/>
              </a:rPr>
              <a:t>调用</a:t>
            </a:r>
            <a:r>
              <a:rPr lang="en-US" altLang="zh-CN" sz="1200" dirty="0" err="1">
                <a:solidFill>
                  <a:srgbClr val="1D1D1A"/>
                </a:solidFill>
                <a:cs typeface="+mn-ea"/>
                <a:sym typeface="+mn-lt"/>
              </a:rPr>
              <a:t>mindspore.train.serialization</a:t>
            </a:r>
            <a:r>
              <a:rPr lang="zh-CN" altLang="en-US" sz="1200" dirty="0">
                <a:solidFill>
                  <a:srgbClr val="1D1D1A"/>
                </a:solidFill>
                <a:cs typeface="+mn-ea"/>
                <a:sym typeface="+mn-lt"/>
              </a:rPr>
              <a:t>提供的</a:t>
            </a:r>
            <a:r>
              <a:rPr lang="en-US" altLang="zh-CN" sz="1200" dirty="0">
                <a:solidFill>
                  <a:srgbClr val="1D1D1A"/>
                </a:solidFill>
                <a:cs typeface="+mn-ea"/>
                <a:sym typeface="+mn-lt"/>
              </a:rPr>
              <a:t>export()</a:t>
            </a:r>
            <a:r>
              <a:rPr lang="zh-CN" altLang="en-US" sz="1200" dirty="0">
                <a:solidFill>
                  <a:srgbClr val="1D1D1A"/>
                </a:solidFill>
                <a:cs typeface="+mn-ea"/>
                <a:sym typeface="+mn-lt"/>
              </a:rPr>
              <a:t>接口，导出</a:t>
            </a:r>
            <a:r>
              <a:rPr lang="en-US" altLang="zh-CN" sz="1200" dirty="0">
                <a:solidFill>
                  <a:srgbClr val="1D1D1A"/>
                </a:solidFill>
                <a:cs typeface="+mn-ea"/>
                <a:sym typeface="+mn-lt"/>
              </a:rPr>
              <a:t>ONNX</a:t>
            </a:r>
            <a:r>
              <a:rPr lang="zh-CN" altLang="en-US" sz="1200" dirty="0">
                <a:solidFill>
                  <a:srgbClr val="1D1D1A"/>
                </a:solidFill>
                <a:cs typeface="+mn-ea"/>
                <a:sym typeface="+mn-lt"/>
              </a:rPr>
              <a:t>等格式的模型文件</a:t>
            </a:r>
            <a:endParaRPr lang="en-US" altLang="zh-CN" sz="1200" dirty="0">
              <a:solidFill>
                <a:srgbClr val="1D1D1A"/>
              </a:solidFill>
              <a:cs typeface="+mn-ea"/>
              <a:sym typeface="+mn-lt"/>
            </a:endParaRPr>
          </a:p>
          <a:p>
            <a:pPr lvl="1"/>
            <a:r>
              <a:rPr lang="zh-CN" altLang="en-US" sz="1200" dirty="0">
                <a:solidFill>
                  <a:srgbClr val="1D1D1A"/>
                </a:solidFill>
                <a:cs typeface="+mn-ea"/>
                <a:sym typeface="+mn-lt"/>
              </a:rPr>
              <a:t>在任何支持</a:t>
            </a:r>
            <a:r>
              <a:rPr lang="en-US" altLang="zh-CN" sz="1200" dirty="0">
                <a:solidFill>
                  <a:srgbClr val="1D1D1A"/>
                </a:solidFill>
                <a:cs typeface="+mn-ea"/>
                <a:sym typeface="+mn-lt"/>
              </a:rPr>
              <a:t>ONNX</a:t>
            </a:r>
            <a:r>
              <a:rPr lang="zh-CN" altLang="en-US" sz="1200" dirty="0">
                <a:solidFill>
                  <a:srgbClr val="1D1D1A"/>
                </a:solidFill>
                <a:cs typeface="+mn-ea"/>
                <a:sym typeface="+mn-lt"/>
              </a:rPr>
              <a:t>模型文件的平台上进行推理</a:t>
            </a:r>
            <a:endParaRPr lang="en-US" altLang="zh-CN" sz="1200" dirty="0">
              <a:cs typeface="+mn-ea"/>
              <a:sym typeface="+mn-lt"/>
            </a:endParaRPr>
          </a:p>
          <a:p>
            <a:pPr marL="349060" lvl="2" indent="0" algn="just">
              <a:spcBef>
                <a:spcPts val="792"/>
              </a:spcBef>
              <a:buNone/>
            </a:pPr>
            <a:endParaRPr lang="en-US" altLang="zh-CN" sz="1200" dirty="0">
              <a:cs typeface="+mn-ea"/>
              <a:sym typeface="+mn-lt"/>
            </a:endParaRPr>
          </a:p>
          <a:p>
            <a:pPr lvl="1"/>
            <a:endParaRPr lang="en-US" altLang="zh-CN" sz="1400" dirty="0">
              <a:cs typeface="+mn-ea"/>
              <a:sym typeface="+mn-lt"/>
            </a:endParaRPr>
          </a:p>
          <a:p>
            <a:endParaRPr lang="zh-CN" altLang="en-US" dirty="0"/>
          </a:p>
        </p:txBody>
      </p:sp>
      <p:sp>
        <p:nvSpPr>
          <p:cNvPr id="6" name="Rectangle 2"/>
          <p:cNvSpPr>
            <a:spLocks noChangeArrowheads="1"/>
          </p:cNvSpPr>
          <p:nvPr/>
        </p:nvSpPr>
        <p:spPr bwMode="auto">
          <a:xfrm>
            <a:off x="724103" y="2124496"/>
            <a:ext cx="10743794" cy="2123658"/>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80808"/>
                </a:solidFill>
                <a:effectLst/>
                <a:uLnTx/>
                <a:uFillTx/>
                <a:cs typeface="+mn-ea"/>
                <a:sym typeface="+mn-lt"/>
              </a:rPr>
              <a:t>CKPT_2 = </a:t>
            </a:r>
            <a:r>
              <a:rPr kumimoji="0" lang="zh-CN" altLang="zh-CN" sz="1200" b="1" i="0" u="none" strike="noStrike" kern="0" cap="none" spc="0" normalizeH="0" baseline="0" noProof="0" dirty="0">
                <a:ln>
                  <a:noFill/>
                </a:ln>
                <a:solidFill>
                  <a:srgbClr val="008080"/>
                </a:solidFill>
                <a:effectLst/>
                <a:uLnTx/>
                <a:uFillTx/>
                <a:cs typeface="+mn-ea"/>
                <a:sym typeface="+mn-lt"/>
              </a:rPr>
              <a:t>'ckpt/lenet_1-2_1875.ckpt'</a:t>
            </a:r>
            <a:br>
              <a:rPr kumimoji="0" lang="zh-CN" altLang="zh-CN" sz="1200" b="1" i="0" u="none" strike="noStrike" kern="0" cap="none" spc="0" normalizeH="0" baseline="0" noProof="0" dirty="0">
                <a:ln>
                  <a:noFill/>
                </a:ln>
                <a:solidFill>
                  <a:srgbClr val="008080"/>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infer</a:t>
            </a:r>
            <a:r>
              <a:rPr kumimoji="0" lang="zh-CN" altLang="zh-CN" sz="1200" b="0" i="0" u="none" strike="noStrike" kern="0" cap="none" spc="0" normalizeH="0" baseline="0" noProof="0" dirty="0">
                <a:ln>
                  <a:noFill/>
                </a:ln>
                <a:solidFill>
                  <a:srgbClr val="080808"/>
                </a:solidFill>
                <a:effectLst/>
                <a:uLnTx/>
                <a:uFillTx/>
                <a:cs typeface="+mn-ea"/>
                <a:sym typeface="+mn-lt"/>
              </a:rPr>
              <a:t>(data_dir):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ds = create_dataset(data_dir, </a:t>
            </a:r>
            <a:r>
              <a:rPr kumimoji="0" lang="zh-CN" altLang="zh-CN" sz="1200" b="0" i="0" u="none" strike="noStrike" kern="0" cap="none" spc="0" normalizeH="0" baseline="0" noProof="0" dirty="0">
                <a:ln>
                  <a:noFill/>
                </a:ln>
                <a:solidFill>
                  <a:srgbClr val="660099"/>
                </a:solidFill>
                <a:effectLst/>
                <a:uLnTx/>
                <a:uFillTx/>
                <a:cs typeface="+mn-ea"/>
                <a:sym typeface="+mn-lt"/>
              </a:rPr>
              <a:t>training</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0033B3"/>
                </a:solidFill>
                <a:effectLst/>
                <a:uLnTx/>
                <a:uFillTx/>
                <a:cs typeface="+mn-ea"/>
                <a:sym typeface="+mn-lt"/>
              </a:rPr>
              <a:t>False</a:t>
            </a:r>
            <a:r>
              <a:rPr kumimoji="0" lang="zh-CN" altLang="zh-CN" sz="1200" b="0" i="0" u="none" strike="noStrike" kern="0" cap="none" spc="0" normalizeH="0" baseline="0" noProof="0" dirty="0">
                <a:ln>
                  <a:noFill/>
                </a:ln>
                <a:solidFill>
                  <a:srgbClr val="080808"/>
                </a:solidFill>
                <a:effectLst/>
                <a:uLnTx/>
                <a:uFillTx/>
                <a:cs typeface="+mn-ea"/>
                <a:sym typeface="+mn-lt"/>
              </a:rPr>
              <a:t>).create_dict_iterator()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data = ds.get_next()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images = 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labels = data[</a:t>
            </a:r>
            <a:r>
              <a:rPr kumimoji="0" lang="zh-CN" altLang="zh-CN" sz="1200" b="1" i="0" u="none" strike="noStrike" kern="0" cap="none" spc="0" normalizeH="0" baseline="0" noProof="0" dirty="0">
                <a:ln>
                  <a:noFill/>
                </a:ln>
                <a:solidFill>
                  <a:srgbClr val="008080"/>
                </a:solidFill>
                <a:effectLst/>
                <a:uLnTx/>
                <a:uFillTx/>
                <a:cs typeface="+mn-ea"/>
                <a:sym typeface="+mn-lt"/>
              </a:rPr>
              <a:t>'label'</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net = LeNet5()</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load_checkpoint(CKPT_2, </a:t>
            </a:r>
            <a:r>
              <a:rPr kumimoji="0" lang="zh-CN" altLang="zh-CN" sz="1200" b="0" i="0" u="none" strike="noStrike" kern="0" cap="none" spc="0" normalizeH="0" baseline="0" noProof="0" dirty="0">
                <a:ln>
                  <a:noFill/>
                </a:ln>
                <a:solidFill>
                  <a:srgbClr val="660099"/>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model = Model(net)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 = model.predict(Tensor(data[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preds = np.argmax(output.asnumpy(), </a:t>
            </a:r>
            <a:r>
              <a:rPr kumimoji="0" lang="zh-CN" altLang="zh-CN" sz="1200" b="0" i="0" u="none" strike="noStrike" kern="0" cap="none" spc="0" normalizeH="0" baseline="0" noProof="0" dirty="0">
                <a:ln>
                  <a:noFill/>
                </a:ln>
                <a:solidFill>
                  <a:srgbClr val="660099"/>
                </a:solidFill>
                <a:effectLst/>
                <a:uLnTx/>
                <a:uFillTx/>
                <a:cs typeface="+mn-ea"/>
                <a:sym typeface="+mn-lt"/>
              </a:rPr>
              <a:t>axis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1200" b="0" i="0" u="none" strike="noStrike" kern="0" cap="none" spc="0" normalizeH="0" baseline="0" noProof="0" dirty="0">
              <a:ln>
                <a:noFill/>
              </a:ln>
              <a:solidFill>
                <a:srgbClr val="1D1D1A"/>
              </a:solidFill>
              <a:effectLst/>
              <a:uLnTx/>
              <a:uFillTx/>
              <a:cs typeface="+mn-ea"/>
              <a:sym typeface="+mn-lt"/>
            </a:endParaRPr>
          </a:p>
        </p:txBody>
      </p:sp>
      <p:sp>
        <p:nvSpPr>
          <p:cNvPr id="7" name="圆角矩形 6"/>
          <p:cNvSpPr/>
          <p:nvPr/>
        </p:nvSpPr>
        <p:spPr>
          <a:xfrm>
            <a:off x="756177" y="3450372"/>
            <a:ext cx="3650570" cy="753714"/>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8" name="Rectangle 3"/>
          <p:cNvSpPr>
            <a:spLocks noChangeArrowheads="1"/>
          </p:cNvSpPr>
          <p:nvPr/>
        </p:nvSpPr>
        <p:spPr bwMode="auto">
          <a:xfrm>
            <a:off x="726022" y="5641972"/>
            <a:ext cx="10743794" cy="523220"/>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input = np.random.uniform(</a:t>
            </a:r>
            <a:r>
              <a:rPr kumimoji="0" lang="zh-CN" altLang="zh-CN" sz="1400" b="0" i="0" u="none" strike="noStrike" kern="0" cap="none" spc="0" normalizeH="0" baseline="0" noProof="0" dirty="0">
                <a:ln>
                  <a:noFill/>
                </a:ln>
                <a:solidFill>
                  <a:srgbClr val="1750EB"/>
                </a:solidFill>
                <a:effectLst/>
                <a:uLnTx/>
                <a:uFillTx/>
                <a:cs typeface="+mn-ea"/>
                <a:sym typeface="+mn-lt"/>
              </a:rPr>
              <a:t>0.0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size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]).astype(np.float32)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export(resnet, Tensor(input), </a:t>
            </a:r>
            <a:r>
              <a:rPr kumimoji="0" lang="zh-CN" altLang="zh-CN" sz="1400" b="0" i="0" u="none" strike="noStrike" kern="0" cap="none" spc="0" normalizeH="0" baseline="0" noProof="0" dirty="0">
                <a:ln>
                  <a:noFill/>
                </a:ln>
                <a:solidFill>
                  <a:srgbClr val="660099"/>
                </a:solidFill>
                <a:effectLst/>
                <a:uLnTx/>
                <a:uFillTx/>
                <a:cs typeface="+mn-ea"/>
                <a:sym typeface="+mn-lt"/>
              </a:rPr>
              <a:t>file_name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'resnet50-2_32.pb'</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file_format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'ONNX'</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
        <p:nvSpPr>
          <p:cNvPr id="9" name="圆角矩形 8"/>
          <p:cNvSpPr/>
          <p:nvPr/>
        </p:nvSpPr>
        <p:spPr>
          <a:xfrm>
            <a:off x="736937" y="5903582"/>
            <a:ext cx="7402608" cy="2348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Tree>
    <p:extLst>
      <p:ext uri="{BB962C8B-B14F-4D97-AF65-F5344CB8AC3E}">
        <p14:creationId xmlns:p14="http://schemas.microsoft.com/office/powerpoint/2010/main" val="701780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部署推理服务</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是一个轻量级、高性能的服务模块，旨在帮助</a:t>
            </a:r>
            <a:r>
              <a:rPr lang="en-US" altLang="zh-CN" sz="1400" dirty="0" err="1">
                <a:cs typeface="+mn-ea"/>
                <a:sym typeface="+mn-lt"/>
              </a:rPr>
              <a:t>MindSpore</a:t>
            </a:r>
            <a:r>
              <a:rPr lang="zh-CN" altLang="en-US" sz="1400" dirty="0">
                <a:cs typeface="+mn-ea"/>
                <a:sym typeface="+mn-lt"/>
              </a:rPr>
              <a:t>开发者在生产环境中高效部署在线推理服务。</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zh-CN" altLang="en-US" sz="1400" dirty="0">
                <a:cs typeface="+mn-ea"/>
                <a:sym typeface="+mn-lt"/>
              </a:rPr>
              <a:t>完成模型训练</a:t>
            </a:r>
            <a:endParaRPr lang="en-US" altLang="zh-CN" sz="1400" dirty="0">
              <a:cs typeface="+mn-ea"/>
              <a:sym typeface="+mn-lt"/>
            </a:endParaRPr>
          </a:p>
          <a:p>
            <a:pPr lvl="1"/>
            <a:r>
              <a:rPr lang="zh-CN" altLang="en-US" sz="1400" dirty="0">
                <a:cs typeface="+mn-ea"/>
                <a:sym typeface="+mn-lt"/>
              </a:rPr>
              <a:t>导出</a:t>
            </a:r>
            <a:r>
              <a:rPr lang="en-US" altLang="zh-CN" sz="1400" dirty="0" err="1">
                <a:cs typeface="+mn-ea"/>
                <a:sym typeface="+mn-lt"/>
              </a:rPr>
              <a:t>MindSpore</a:t>
            </a:r>
            <a:r>
              <a:rPr lang="zh-CN" altLang="en-US" sz="1400" dirty="0">
                <a:cs typeface="+mn-ea"/>
                <a:sym typeface="+mn-lt"/>
              </a:rPr>
              <a:t>模型（</a:t>
            </a:r>
            <a:r>
              <a:rPr lang="en-US" altLang="zh-CN" sz="1400" dirty="0">
                <a:cs typeface="+mn-ea"/>
                <a:sym typeface="+mn-lt"/>
              </a:rPr>
              <a:t>BINARY</a:t>
            </a:r>
            <a:r>
              <a:rPr lang="zh-CN" altLang="en-US" sz="1400" dirty="0">
                <a:cs typeface="+mn-ea"/>
                <a:sym typeface="+mn-lt"/>
              </a:rPr>
              <a:t>格式）</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创建推理服务</a:t>
            </a:r>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marL="403039" lvl="1" indent="0">
              <a:buNone/>
            </a:pPr>
            <a:endParaRPr lang="en-US" altLang="zh-CN" sz="1200" dirty="0">
              <a:cs typeface="+mn-ea"/>
              <a:sym typeface="+mn-lt"/>
            </a:endParaRPr>
          </a:p>
          <a:p>
            <a:endParaRPr lang="en-US" altLang="zh-CN" sz="1400" dirty="0">
              <a:cs typeface="+mn-ea"/>
              <a:sym typeface="+mn-lt"/>
            </a:endParaRPr>
          </a:p>
          <a:p>
            <a:pPr marL="0" indent="0">
              <a:buNone/>
            </a:pPr>
            <a:r>
              <a:rPr lang="zh-CN" altLang="en-US" sz="1400" dirty="0">
                <a:cs typeface="+mn-ea"/>
                <a:sym typeface="+mn-lt"/>
              </a:rPr>
              <a:t>指导文档链接：</a:t>
            </a:r>
            <a:r>
              <a:rPr lang="en-US" altLang="zh-CN" sz="1400" dirty="0">
                <a:cs typeface="+mn-ea"/>
                <a:sym typeface="+mn-lt"/>
              </a:rPr>
              <a:t> https://www.mindspore.cn/serving/docs/zh-CN/master/index.html</a:t>
            </a:r>
            <a:endParaRPr lang="zh-CN" altLang="en-US" sz="1400" dirty="0">
              <a:cs typeface="+mn-ea"/>
              <a:sym typeface="+mn-lt"/>
            </a:endParaRPr>
          </a:p>
          <a:p>
            <a:endParaRPr lang="zh-CN" altLang="en-US" dirty="0"/>
          </a:p>
        </p:txBody>
      </p:sp>
      <p:sp>
        <p:nvSpPr>
          <p:cNvPr id="6" name="矩形 5"/>
          <p:cNvSpPr/>
          <p:nvPr/>
        </p:nvSpPr>
        <p:spPr>
          <a:xfrm>
            <a:off x="552400" y="2732827"/>
            <a:ext cx="10743794" cy="523220"/>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ms_serving</a:t>
            </a:r>
            <a:r>
              <a:rPr kumimoji="0" lang="en-US" altLang="zh-CN" sz="1400" b="0" i="0" u="none" strike="noStrike" kern="0" cap="none" spc="0" normalizeH="0" baseline="0" noProof="0" dirty="0">
                <a:ln>
                  <a:noFill/>
                </a:ln>
                <a:solidFill>
                  <a:srgbClr val="1D1D1A"/>
                </a:solidFill>
                <a:effectLst/>
                <a:uLnTx/>
                <a:uFillTx/>
                <a:cs typeface="+mn-ea"/>
                <a:sym typeface="+mn-lt"/>
              </a:rPr>
              <a:t> [--help] [--</a:t>
            </a:r>
            <a:r>
              <a:rPr kumimoji="0" lang="en-US" altLang="zh-CN" sz="1400" b="0" i="0" u="none" strike="noStrike" kern="0" cap="none" spc="0" normalizeH="0" baseline="0" noProof="0" dirty="0" err="1">
                <a:ln>
                  <a:noFill/>
                </a:ln>
                <a:solidFill>
                  <a:srgbClr val="1D1D1A"/>
                </a:solidFill>
                <a:effectLst/>
                <a:uLnTx/>
                <a:uFillTx/>
                <a:cs typeface="+mn-ea"/>
                <a:sym typeface="+mn-lt"/>
              </a:rPr>
              <a:t>model_path</a:t>
            </a:r>
            <a:r>
              <a:rPr kumimoji="0" lang="en-US" altLang="zh-CN" sz="1400" b="0" i="0" u="none" strike="noStrike" kern="0" cap="none" spc="0" normalizeH="0" baseline="0" noProof="0" dirty="0">
                <a:ln>
                  <a:noFill/>
                </a:ln>
                <a:solidFill>
                  <a:srgbClr val="1D1D1A"/>
                </a:solidFill>
                <a:effectLst/>
                <a:uLnTx/>
                <a:uFillTx/>
                <a:cs typeface="+mn-ea"/>
                <a:sym typeface="+mn-lt"/>
              </a:rPr>
              <a:t> &lt;MODEL_PATH&gt;] [--</a:t>
            </a:r>
            <a:r>
              <a:rPr kumimoji="0" lang="en-US" altLang="zh-CN" sz="1400" b="0" i="0" u="none" strike="noStrike" kern="0" cap="none" spc="0" normalizeH="0" baseline="0" noProof="0" dirty="0" err="1">
                <a:ln>
                  <a:noFill/>
                </a:ln>
                <a:solidFill>
                  <a:srgbClr val="1D1D1A"/>
                </a:solidFill>
                <a:effectLst/>
                <a:uLnTx/>
                <a:uFillTx/>
                <a:cs typeface="+mn-ea"/>
                <a:sym typeface="+mn-lt"/>
              </a:rPr>
              <a:t>model_name</a:t>
            </a:r>
            <a:r>
              <a:rPr kumimoji="0" lang="en-US" altLang="zh-CN" sz="1400" b="0" i="0" u="none" strike="noStrike" kern="0" cap="none" spc="0" normalizeH="0" baseline="0" noProof="0" dirty="0">
                <a:ln>
                  <a:noFill/>
                </a:ln>
                <a:solidFill>
                  <a:srgbClr val="1D1D1A"/>
                </a:solidFill>
                <a:effectLst/>
                <a:uLnTx/>
                <a:uFillTx/>
                <a:cs typeface="+mn-ea"/>
                <a:sym typeface="+mn-lt"/>
              </a:rPr>
              <a:t> &lt;MODEL_NAME&gt;]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           [--port &lt;PORT&gt;] [--</a:t>
            </a:r>
            <a:r>
              <a:rPr kumimoji="0" lang="en-US" altLang="zh-CN" sz="1400" b="0" i="0" u="none" strike="noStrike" kern="0" cap="none" spc="0" normalizeH="0" baseline="0" noProof="0" dirty="0" err="1">
                <a:ln>
                  <a:noFill/>
                </a:ln>
                <a:solidFill>
                  <a:srgbClr val="1D1D1A"/>
                </a:solidFill>
                <a:effectLst/>
                <a:uLnTx/>
                <a:uFillTx/>
                <a:cs typeface="+mn-ea"/>
                <a:sym typeface="+mn-lt"/>
              </a:rPr>
              <a:t>device_id</a:t>
            </a:r>
            <a:r>
              <a:rPr kumimoji="0" lang="en-US" altLang="zh-CN" sz="1400" b="0" i="0" u="none" strike="noStrike" kern="0" cap="none" spc="0" normalizeH="0" baseline="0" noProof="0" dirty="0">
                <a:ln>
                  <a:noFill/>
                </a:ln>
                <a:solidFill>
                  <a:srgbClr val="1D1D1A"/>
                </a:solidFill>
                <a:effectLst/>
                <a:uLnTx/>
                <a:uFillTx/>
                <a:cs typeface="+mn-ea"/>
                <a:sym typeface="+mn-lt"/>
              </a:rPr>
              <a:t> &lt;DEVICE_ID&gt;]</a:t>
            </a:r>
          </a:p>
        </p:txBody>
      </p:sp>
      <p:graphicFrame>
        <p:nvGraphicFramePr>
          <p:cNvPr id="8" name="表格 7"/>
          <p:cNvGraphicFramePr>
            <a:graphicFrameLocks noGrp="1"/>
          </p:cNvGraphicFramePr>
          <p:nvPr>
            <p:extLst>
              <p:ext uri="{D42A27DB-BD31-4B8C-83A1-F6EECF244321}">
                <p14:modId xmlns:p14="http://schemas.microsoft.com/office/powerpoint/2010/main" val="3098945054"/>
              </p:ext>
            </p:extLst>
          </p:nvPr>
        </p:nvGraphicFramePr>
        <p:xfrm>
          <a:off x="552400" y="3486298"/>
          <a:ext cx="10743793" cy="1881636"/>
        </p:xfrm>
        <a:graphic>
          <a:graphicData uri="http://schemas.openxmlformats.org/drawingml/2006/table">
            <a:tbl>
              <a:tblPr/>
              <a:tblGrid>
                <a:gridCol w="3247208">
                  <a:extLst>
                    <a:ext uri="{9D8B030D-6E8A-4147-A177-3AD203B41FA5}">
                      <a16:colId xmlns:a16="http://schemas.microsoft.com/office/drawing/2014/main" val="20000"/>
                    </a:ext>
                  </a:extLst>
                </a:gridCol>
                <a:gridCol w="838899">
                  <a:extLst>
                    <a:ext uri="{9D8B030D-6E8A-4147-A177-3AD203B41FA5}">
                      <a16:colId xmlns:a16="http://schemas.microsoft.com/office/drawing/2014/main" val="20001"/>
                    </a:ext>
                  </a:extLst>
                </a:gridCol>
                <a:gridCol w="2952925">
                  <a:extLst>
                    <a:ext uri="{9D8B030D-6E8A-4147-A177-3AD203B41FA5}">
                      <a16:colId xmlns:a16="http://schemas.microsoft.com/office/drawing/2014/main" val="20002"/>
                    </a:ext>
                  </a:extLst>
                </a:gridCol>
                <a:gridCol w="1275126">
                  <a:extLst>
                    <a:ext uri="{9D8B030D-6E8A-4147-A177-3AD203B41FA5}">
                      <a16:colId xmlns:a16="http://schemas.microsoft.com/office/drawing/2014/main" val="20003"/>
                    </a:ext>
                  </a:extLst>
                </a:gridCol>
                <a:gridCol w="1241919">
                  <a:extLst>
                    <a:ext uri="{9D8B030D-6E8A-4147-A177-3AD203B41FA5}">
                      <a16:colId xmlns:a16="http://schemas.microsoft.com/office/drawing/2014/main" val="20004"/>
                    </a:ext>
                  </a:extLst>
                </a:gridCol>
                <a:gridCol w="1187716">
                  <a:extLst>
                    <a:ext uri="{9D8B030D-6E8A-4147-A177-3AD203B41FA5}">
                      <a16:colId xmlns:a16="http://schemas.microsoft.com/office/drawing/2014/main" val="20005"/>
                    </a:ext>
                  </a:extLst>
                </a:gridCol>
              </a:tblGrid>
              <a:tr h="161787">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参数名</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属性</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功能描述</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参数类型</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默认值</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取值范围</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dirty="0">
                          <a:effectLst/>
                          <a:latin typeface="+mn-lt"/>
                          <a:ea typeface="+mn-ea"/>
                          <a:cs typeface="+mn-ea"/>
                          <a:sym typeface="+mn-lt"/>
                        </a:rPr>
                        <a:t>--help</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显示启动命令的帮助信息</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--model_path &lt;MODEL_PATH</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必选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指定待加载模型的存放路径</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str</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空</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--model_name &lt;MODEL_NAME</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必选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指定待加载模型的文件名</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str</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空</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--port &lt;PORT</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a:t>
                      </a:r>
                      <a:r>
                        <a:rPr lang="en-US" sz="1400" dirty="0">
                          <a:effectLst/>
                          <a:latin typeface="+mn-lt"/>
                          <a:ea typeface="+mn-ea"/>
                          <a:cs typeface="+mn-ea"/>
                          <a:sym typeface="+mn-lt"/>
                        </a:rPr>
                        <a:t>Serving</a:t>
                      </a:r>
                      <a:r>
                        <a:rPr lang="zh-CN" altLang="en-US" sz="1400" dirty="0">
                          <a:effectLst/>
                          <a:latin typeface="+mn-lt"/>
                          <a:ea typeface="+mn-ea"/>
                          <a:cs typeface="+mn-ea"/>
                          <a:sym typeface="+mn-lt"/>
                        </a:rPr>
                        <a:t>对外的端口号</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int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5500</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1~65535</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dirty="0">
                          <a:effectLst/>
                          <a:latin typeface="+mn-lt"/>
                          <a:ea typeface="+mn-ea"/>
                          <a:cs typeface="+mn-ea"/>
                          <a:sym typeface="+mn-lt"/>
                        </a:rPr>
                        <a:t>--</a:t>
                      </a:r>
                      <a:r>
                        <a:rPr lang="en-US" sz="1400" dirty="0" err="1">
                          <a:effectLst/>
                          <a:latin typeface="+mn-lt"/>
                          <a:ea typeface="+mn-ea"/>
                          <a:cs typeface="+mn-ea"/>
                          <a:sym typeface="+mn-lt"/>
                        </a:rPr>
                        <a:t>device_id</a:t>
                      </a:r>
                      <a:r>
                        <a:rPr lang="en-US" sz="1400" dirty="0">
                          <a:effectLst/>
                          <a:latin typeface="+mn-lt"/>
                          <a:ea typeface="+mn-ea"/>
                          <a:cs typeface="+mn-ea"/>
                          <a:sym typeface="+mn-lt"/>
                        </a:rPr>
                        <a:t> &lt;DEVICE_ID&gt;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指定使用的设备号</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int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0</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dirty="0">
                          <a:effectLst/>
                          <a:latin typeface="+mn-lt"/>
                          <a:ea typeface="+mn-ea"/>
                          <a:cs typeface="+mn-ea"/>
                          <a:sym typeface="+mn-lt"/>
                        </a:rPr>
                        <a:t>0~7</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471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a:t>
            </a:r>
            <a:endParaRPr lang="en-US" altLang="zh-CN" dirty="0"/>
          </a:p>
          <a:p>
            <a:pPr lvl="1"/>
            <a:r>
              <a:rPr lang="zh-CN" altLang="en-US" dirty="0"/>
              <a:t>了解</a:t>
            </a:r>
            <a:r>
              <a:rPr lang="en-US" altLang="zh-CN" dirty="0" err="1"/>
              <a:t>MindSpore</a:t>
            </a:r>
            <a:r>
              <a:rPr lang="zh-CN" altLang="en-US" dirty="0"/>
              <a:t>在华为全栈全场景</a:t>
            </a:r>
            <a:r>
              <a:rPr lang="en-US" altLang="zh-CN" dirty="0"/>
              <a:t>AI</a:t>
            </a:r>
            <a:r>
              <a:rPr lang="zh-CN" altLang="en-US" dirty="0"/>
              <a:t>解决方案中的作用</a:t>
            </a:r>
            <a:endParaRPr lang="en-US" altLang="zh-CN" dirty="0"/>
          </a:p>
          <a:p>
            <a:pPr lvl="1"/>
            <a:r>
              <a:rPr lang="zh-CN" altLang="en-US" dirty="0"/>
              <a:t>了解</a:t>
            </a:r>
            <a:r>
              <a:rPr lang="en-US" altLang="zh-CN" dirty="0" err="1"/>
              <a:t>MindSpore</a:t>
            </a:r>
            <a:r>
              <a:rPr lang="zh-CN" altLang="en-US" dirty="0"/>
              <a:t>的编程概念</a:t>
            </a:r>
          </a:p>
          <a:p>
            <a:pPr lvl="1"/>
            <a:r>
              <a:rPr lang="zh-CN" altLang="en-US" dirty="0"/>
              <a:t>了解</a:t>
            </a:r>
            <a:r>
              <a:rPr lang="en-US" altLang="zh-CN" dirty="0" err="1"/>
              <a:t>MindSpore</a:t>
            </a:r>
            <a:r>
              <a:rPr lang="zh-CN" altLang="en-US" dirty="0"/>
              <a:t>的开发流程</a:t>
            </a:r>
            <a:endParaRPr lang="en-US" altLang="zh-CN" dirty="0"/>
          </a:p>
          <a:p>
            <a:pPr lvl="1"/>
            <a:r>
              <a:rPr lang="zh-CN" altLang="en-US" dirty="0"/>
              <a:t>了解</a:t>
            </a:r>
            <a:r>
              <a:rPr lang="en-US" altLang="zh-CN" dirty="0" err="1"/>
              <a:t>MindSpore</a:t>
            </a:r>
            <a:r>
              <a:rPr lang="zh-CN" altLang="en-US" dirty="0"/>
              <a:t>的网络迁移</a:t>
            </a:r>
          </a:p>
          <a:p>
            <a:pPr lvl="1"/>
            <a:endParaRPr lang="en-US" altLang="zh-CN" dirty="0"/>
          </a:p>
          <a:p>
            <a:endParaRPr lang="zh-CN" altLang="en-US" dirty="0"/>
          </a:p>
        </p:txBody>
      </p:sp>
    </p:spTree>
    <p:extLst>
      <p:ext uri="{BB962C8B-B14F-4D97-AF65-F5344CB8AC3E}">
        <p14:creationId xmlns:p14="http://schemas.microsoft.com/office/powerpoint/2010/main" val="1405184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rPr>
              <a:t>开发流程</a:t>
            </a:r>
            <a:endParaRPr lang="en-US" altLang="zh-CN" dirty="0">
              <a:solidFill>
                <a:schemeClr val="bg1">
                  <a:lumMod val="50000"/>
                </a:schemeClr>
              </a:solidFill>
              <a:cs typeface="+mn-ea"/>
            </a:endParaRPr>
          </a:p>
          <a:p>
            <a:r>
              <a:rPr lang="zh-CN" altLang="en-US" b="1" dirty="0">
                <a:sym typeface="+mn-lt"/>
              </a:rPr>
              <a:t>网络迁移</a:t>
            </a:r>
            <a:endParaRPr lang="en-US" altLang="zh-CN" b="1" dirty="0">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179410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1</a:t>
            </a:r>
            <a:r>
              <a:rPr lang="zh-CN" altLang="en-US" dirty="0"/>
              <a:t>）</a:t>
            </a:r>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p>
          <a:p>
            <a:endParaRPr lang="zh-CN" altLang="en-US" dirty="0"/>
          </a:p>
        </p:txBody>
      </p:sp>
      <p:sp>
        <p:nvSpPr>
          <p:cNvPr id="6" name="矩形 5"/>
          <p:cNvSpPr/>
          <p:nvPr/>
        </p:nvSpPr>
        <p:spPr>
          <a:xfrm>
            <a:off x="2961458" y="5945947"/>
            <a:ext cx="1069524" cy="307777"/>
          </a:xfrm>
          <a:prstGeom prst="rect">
            <a:avLst/>
          </a:prstGeom>
        </p:spPr>
        <p:txBody>
          <a:bodyPr wrap="none">
            <a:spAutoFit/>
          </a:bodyPr>
          <a:lstStyle/>
          <a:p>
            <a:r>
              <a:rPr lang="en-US" altLang="zh-CN" sz="1400" dirty="0">
                <a:solidFill>
                  <a:prstClr val="black"/>
                </a:solidFill>
                <a:cs typeface="+mn-ea"/>
                <a:sym typeface="+mn-lt"/>
              </a:rPr>
              <a:t>MindSpore</a:t>
            </a:r>
            <a:endParaRPr lang="zh-CN" altLang="en-US" sz="1400" dirty="0">
              <a:solidFill>
                <a:prstClr val="black"/>
              </a:solidFill>
              <a:cs typeface="+mn-ea"/>
              <a:sym typeface="+mn-lt"/>
            </a:endParaRPr>
          </a:p>
        </p:txBody>
      </p:sp>
      <p:sp>
        <p:nvSpPr>
          <p:cNvPr id="8" name="矩形 7"/>
          <p:cNvSpPr/>
          <p:nvPr/>
        </p:nvSpPr>
        <p:spPr>
          <a:xfrm>
            <a:off x="7664324" y="5949839"/>
            <a:ext cx="1561646" cy="307777"/>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cs typeface="+mn-ea"/>
                <a:sym typeface="+mn-lt"/>
              </a:rPr>
              <a:t>Tensorflow.keras</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9" name="Rectangle 2"/>
          <p:cNvSpPr>
            <a:spLocks noChangeArrowheads="1"/>
          </p:cNvSpPr>
          <p:nvPr/>
        </p:nvSpPr>
        <p:spPr bwMode="auto">
          <a:xfrm>
            <a:off x="2237945" y="1494495"/>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7" name="Rectangle 1"/>
          <p:cNvSpPr>
            <a:spLocks noChangeArrowheads="1"/>
          </p:cNvSpPr>
          <p:nvPr/>
        </p:nvSpPr>
        <p:spPr bwMode="auto">
          <a:xfrm>
            <a:off x="6591643" y="1469148"/>
            <a:ext cx="3792106"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a:ln>
                  <a:noFill/>
                </a:ln>
                <a:solidFill>
                  <a:srgbClr val="0033B3"/>
                </a:solidFill>
                <a:effectLst/>
                <a:uLnTx/>
                <a:uFillTx/>
                <a:cs typeface="+mn-ea"/>
                <a:sym typeface="+mn-lt"/>
              </a:rPr>
              <a:t>class </a:t>
            </a:r>
            <a:r>
              <a:rPr kumimoji="0" lang="zh-CN" altLang="zh-CN" sz="1200" b="0" i="0" u="none" strike="noStrike" kern="0" cap="none" spc="0" normalizeH="0" baseline="0" noProof="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(tf.keras.Model):</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B200B2"/>
                </a:solidFill>
                <a:effectLst/>
                <a:uLnTx/>
                <a:uFillTx/>
                <a:cs typeface="+mn-ea"/>
                <a:sym typeface="+mn-lt"/>
              </a:rPr>
              <a:t>__</a:t>
            </a:r>
            <a:r>
              <a:rPr kumimoji="0" lang="zh-CN" altLang="zh-CN" sz="1200" b="0" i="0" u="none" strike="noStrike" kern="0" cap="none" spc="0" normalizeH="0" baseline="0" noProof="0" dirty="0">
                <a:ln>
                  <a:noFill/>
                </a:ln>
                <a:solidFill>
                  <a:srgbClr val="B200B2"/>
                </a:solidFill>
                <a:effectLst/>
                <a:uLnTx/>
                <a:uFillTx/>
                <a:cs typeface="+mn-ea"/>
                <a:sym typeface="+mn-lt"/>
              </a:rPr>
              <a:t>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MyModel,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conv1 = tf</a:t>
            </a:r>
            <a:r>
              <a:rPr kumimoji="0" lang="zh-CN" altLang="zh-CN" sz="1200" b="0" i="0" u="none" strike="noStrike" kern="0" cap="none" spc="0" normalizeH="0" baseline="0" noProof="0" dirty="0">
                <a:ln>
                  <a:noFill/>
                </a:ln>
                <a:solidFill>
                  <a:srgbClr val="080808"/>
                </a:solidFill>
                <a:effectLst/>
                <a:uLnTx/>
                <a:uFillTx/>
                <a:cs typeface="+mn-ea"/>
                <a:sym typeface="+mn-lt"/>
              </a:rPr>
              <a:t>.keras.layers.Conv2D()</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.relu = tf</a:t>
            </a:r>
            <a:r>
              <a:rPr kumimoji="0" lang="zh-CN" altLang="zh-CN" sz="1200" b="0" i="0" u="none" strike="noStrike" kern="0" cap="none" spc="0" normalizeH="0" baseline="0" noProof="0" dirty="0">
                <a:ln>
                  <a:noFill/>
                </a:ln>
                <a:solidFill>
                  <a:srgbClr val="080808"/>
                </a:solidFill>
                <a:effectLst/>
                <a:uLnTx/>
                <a:uFillTx/>
                <a:cs typeface="+mn-ea"/>
                <a:sym typeface="+mn-lt"/>
              </a:rPr>
              <a:t>.keras.layers.ReLU()</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fc1 = tf</a:t>
            </a:r>
            <a:r>
              <a:rPr kumimoji="0" lang="zh-CN" altLang="zh-CN" sz="1200" b="0" i="0" u="none" strike="noStrike" kern="0" cap="none" spc="0" normalizeH="0" baseline="0" noProof="0" dirty="0">
                <a:ln>
                  <a:noFill/>
                </a:ln>
                <a:solidFill>
                  <a:srgbClr val="080808"/>
                </a:solidFill>
                <a:effectLst/>
                <a:uLnTx/>
                <a:uFillTx/>
                <a:cs typeface="+mn-ea"/>
                <a:sym typeface="+mn-lt"/>
              </a:rPr>
              <a:t>.keras.layers.Dense()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000000"/>
                </a:solidFill>
                <a:effectLst/>
                <a:uLnTx/>
                <a:uFillTx/>
                <a:cs typeface="+mn-ea"/>
                <a:sym typeface="+mn-lt"/>
              </a:rPr>
              <a:t>call</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 x</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return </a:t>
            </a:r>
            <a:r>
              <a:rPr kumimoji="0" lang="zh-CN" altLang="zh-CN" sz="1200" b="0" i="0" u="none" strike="noStrike" kern="0" cap="none" spc="0" normalizeH="0" baseline="0" noProof="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model = Net</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a:t>
            </a:r>
            <a:r>
              <a:rPr kumimoji="0" lang="zh-CN" altLang="zh-CN" sz="1200" b="0" i="0" u="none" strike="noStrike" kern="0" cap="none" spc="0" normalizeH="0" baseline="0" noProof="0">
                <a:ln>
                  <a:noFill/>
                </a:ln>
                <a:solidFill>
                  <a:srgbClr val="080808"/>
                </a:solidFill>
                <a:effectLst/>
                <a:uLnTx/>
                <a:uFillTx/>
                <a:cs typeface="+mn-ea"/>
                <a:sym typeface="+mn-lt"/>
              </a:rPr>
              <a:t>_fn = tf</a:t>
            </a:r>
            <a:r>
              <a:rPr kumimoji="0" lang="zh-CN" altLang="zh-CN" sz="1200" b="0" i="0" u="none" strike="noStrike" kern="0" cap="none" spc="0" normalizeH="0" baseline="0" noProof="0" dirty="0">
                <a:ln>
                  <a:noFill/>
                </a:ln>
                <a:solidFill>
                  <a:srgbClr val="080808"/>
                </a:solidFill>
                <a:effectLst/>
                <a:uLnTx/>
                <a:uFillTx/>
                <a:cs typeface="+mn-ea"/>
                <a:sym typeface="+mn-lt"/>
              </a:rPr>
              <a:t>.keras.losses.SparseCategoricalCrossentropy()</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opt = tf</a:t>
            </a:r>
            <a:r>
              <a:rPr kumimoji="0" lang="zh-CN" altLang="zh-CN" sz="1200" b="0" i="0" u="none" strike="noStrike" kern="0" cap="none" spc="0" normalizeH="0" baseline="0" noProof="0" dirty="0">
                <a:ln>
                  <a:noFill/>
                </a:ln>
                <a:solidFill>
                  <a:srgbClr val="080808"/>
                </a:solidFill>
                <a:effectLst/>
                <a:uLnTx/>
                <a:uFillTx/>
                <a:cs typeface="+mn-ea"/>
                <a:sym typeface="+mn-lt"/>
              </a:rPr>
              <a:t>.keras.optimizers.Adam()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data = tf</a:t>
            </a:r>
            <a:r>
              <a:rPr kumimoji="0" lang="zh-CN" altLang="zh-CN" sz="1200" b="0" i="0" u="none" strike="noStrike" kern="0" cap="none" spc="0" normalizeH="0" baseline="0" noProof="0" dirty="0">
                <a:ln>
                  <a:noFill/>
                </a:ln>
                <a:solidFill>
                  <a:srgbClr val="080808"/>
                </a:solidFill>
                <a:effectLst/>
                <a:uLnTx/>
                <a:uFillTx/>
                <a:cs typeface="+mn-ea"/>
                <a:sym typeface="+mn-lt"/>
              </a:rPr>
              <a:t>.keras.datasets.cifar10.load_data()</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model.compile(</a:t>
            </a:r>
            <a:r>
              <a:rPr kumimoji="0" lang="zh-CN" altLang="zh-CN" sz="1200" b="0" i="0" u="none" strike="noStrike" kern="0" cap="none" spc="0" normalizeH="0" baseline="0" noProof="0" dirty="0">
                <a:ln>
                  <a:noFill/>
                </a:ln>
                <a:solidFill>
                  <a:srgbClr val="660099"/>
                </a:solidFill>
                <a:effectLst/>
                <a:uLnTx/>
                <a:uFillTx/>
                <a:cs typeface="+mn-ea"/>
                <a:sym typeface="+mn-lt"/>
              </a:rPr>
              <a:t>optimizer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opt, </a:t>
            </a:r>
            <a:r>
              <a:rPr kumimoji="0" lang="zh-CN" altLang="zh-CN" sz="1200" b="0" i="0" u="none" strike="noStrike" kern="0" cap="none" spc="0" normalizeH="0" baseline="0" noProof="0">
                <a:ln>
                  <a:noFill/>
                </a:ln>
                <a:solidFill>
                  <a:srgbClr val="660099"/>
                </a:solidFill>
                <a:effectLst/>
                <a:uLnTx/>
                <a:uFillTx/>
                <a:cs typeface="+mn-ea"/>
                <a:sym typeface="+mn-lt"/>
              </a:rPr>
              <a:t>loss</a:t>
            </a:r>
            <a:r>
              <a:rPr kumimoji="0" lang="zh-CN" altLang="zh-CN" sz="1200" b="0" i="0" u="none" strike="noStrike" kern="0" cap="none" spc="0" normalizeH="0" baseline="0" noProof="0" dirty="0">
                <a:ln>
                  <a:noFill/>
                </a:ln>
                <a:solidFill>
                  <a:srgbClr val="080808"/>
                </a:solidFill>
                <a:effectLst/>
                <a:uLnTx/>
                <a:uFillTx/>
                <a:cs typeface="+mn-ea"/>
                <a:sym typeface="+mn-lt"/>
              </a:rPr>
              <a:t>=loss_</a:t>
            </a:r>
            <a:r>
              <a:rPr kumimoji="0" lang="zh-CN" altLang="zh-CN" sz="1200" b="0" i="0" u="none" strike="noStrike" kern="0" cap="none" spc="0" normalizeH="0" baseline="0" noProof="0">
                <a:ln>
                  <a:noFill/>
                </a:ln>
                <a:solidFill>
                  <a:srgbClr val="080808"/>
                </a:solidFill>
                <a:effectLst/>
                <a:uLnTx/>
                <a:uFillTx/>
                <a:cs typeface="+mn-ea"/>
                <a:sym typeface="+mn-lt"/>
              </a:rPr>
              <a:t>fn, </a:t>
            </a:r>
            <a:r>
              <a:rPr kumimoji="0" lang="zh-CN" altLang="zh-CN" sz="1200" b="0" i="0" u="none" strike="noStrike" kern="0" cap="none" spc="0" normalizeH="0" baseline="0" noProof="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'accuracy'</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model.fit(data[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1750EB"/>
                </a:solidFill>
                <a:effectLst/>
                <a:uLnTx/>
                <a:uFillTx/>
                <a:cs typeface="+mn-ea"/>
                <a:sym typeface="+mn-lt"/>
              </a:rPr>
              <a:t>1</a:t>
            </a: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model.evaluate(data[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3392506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2</a:t>
            </a:r>
            <a:r>
              <a:rPr lang="zh-CN" altLang="en-US" dirty="0"/>
              <a:t>）</a:t>
            </a:r>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p>
          <a:p>
            <a:endParaRPr lang="zh-CN" altLang="en-US" dirty="0"/>
          </a:p>
        </p:txBody>
      </p:sp>
      <p:sp>
        <p:nvSpPr>
          <p:cNvPr id="6" name="矩形 5"/>
          <p:cNvSpPr/>
          <p:nvPr/>
        </p:nvSpPr>
        <p:spPr>
          <a:xfrm>
            <a:off x="1225312" y="5961859"/>
            <a:ext cx="941283" cy="276999"/>
          </a:xfrm>
          <a:prstGeom prst="rect">
            <a:avLst/>
          </a:prstGeom>
        </p:spPr>
        <p:txBody>
          <a:bodyPr wrap="none">
            <a:spAutoFit/>
          </a:bodyPr>
          <a:lstStyle/>
          <a:p>
            <a:r>
              <a:rPr lang="en-US" altLang="zh-CN" sz="1200" dirty="0">
                <a:solidFill>
                  <a:prstClr val="black"/>
                </a:solidFill>
                <a:cs typeface="+mn-ea"/>
                <a:sym typeface="+mn-lt"/>
              </a:rPr>
              <a:t>MindSpore</a:t>
            </a:r>
            <a:endParaRPr lang="zh-CN" altLang="en-US" sz="1200" dirty="0">
              <a:solidFill>
                <a:prstClr val="black"/>
              </a:solidFill>
              <a:cs typeface="+mn-ea"/>
              <a:sym typeface="+mn-lt"/>
            </a:endParaRPr>
          </a:p>
        </p:txBody>
      </p:sp>
      <p:sp>
        <p:nvSpPr>
          <p:cNvPr id="7" name="Rectangle 3"/>
          <p:cNvSpPr>
            <a:spLocks noChangeArrowheads="1"/>
          </p:cNvSpPr>
          <p:nvPr/>
        </p:nvSpPr>
        <p:spPr bwMode="auto">
          <a:xfrm>
            <a:off x="3973739" y="1472789"/>
            <a:ext cx="7496076" cy="4536000"/>
          </a:xfrm>
          <a:prstGeom prst="rect">
            <a:avLst/>
          </a:prstGeom>
          <a:solidFill>
            <a:sysClr val="window" lastClr="FFFFFF">
              <a:lumMod val="85000"/>
            </a:sysClr>
          </a:solidFill>
          <a:ln>
            <a:noFill/>
          </a:ln>
          <a:effectLst/>
        </p:spPr>
        <p:txBody>
          <a:bodyPr vert="horz" wrap="square" lIns="91440" tIns="45720" rIns="91440" bIns="45720" numCol="2"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(nn.Module):</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nn.Linear()</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forward</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F.relu(x)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nn.CrossEntropyLoss()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optim.SGD(</a:t>
            </a:r>
            <a:r>
              <a:rPr kumimoji="0" lang="zh-CN" altLang="zh-CN" sz="1200" b="0" i="0" u="none" strike="noStrike" kern="0" cap="none" spc="0" normalizeH="0" baseline="0" noProof="0" dirty="0">
                <a:ln>
                  <a:noFill/>
                </a:ln>
                <a:solidFill>
                  <a:srgbClr val="660099"/>
                </a:solidFill>
                <a:effectLst/>
                <a:uLnTx/>
                <a:uFillTx/>
                <a:cs typeface="+mn-ea"/>
                <a:sym typeface="+mn-lt"/>
              </a:rPr>
              <a:t>momentum</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0.9</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torchvision.datasets.CIFAR10()</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loader = torch.utils.data.DataLoader(dataset)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epoch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range</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i, 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enumerate</a:t>
            </a:r>
            <a:r>
              <a:rPr kumimoji="0" lang="zh-CN" altLang="zh-CN" sz="1200" b="0" i="0" u="none" strike="noStrike" kern="0" cap="none" spc="0" normalizeH="0" baseline="0" noProof="0" dirty="0">
                <a:ln>
                  <a:noFill/>
                </a:ln>
                <a:solidFill>
                  <a:srgbClr val="080808"/>
                </a:solidFill>
                <a:effectLst/>
                <a:uLnTx/>
                <a:uFillTx/>
                <a:cs typeface="+mn-ea"/>
                <a:sym typeface="+mn-lt"/>
              </a:rPr>
              <a:t>(loader, </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opt.zero_grad()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 = loss_fn(outputs,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loss.backward()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opt.step()</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with </a:t>
            </a:r>
            <a:r>
              <a:rPr kumimoji="0" lang="zh-CN" altLang="zh-CN" sz="1200" b="0" i="0" u="none" strike="noStrike" kern="0" cap="none" spc="0" normalizeH="0" baseline="0" noProof="0" dirty="0">
                <a:ln>
                  <a:noFill/>
                </a:ln>
                <a:solidFill>
                  <a:srgbClr val="080808"/>
                </a:solidFill>
                <a:effectLst/>
                <a:uLnTx/>
                <a:uFillTx/>
                <a:cs typeface="+mn-ea"/>
                <a:sym typeface="+mn-lt"/>
              </a:rPr>
              <a:t>torch.no_grad():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80808"/>
                </a:solidFill>
                <a:effectLst/>
                <a:uLnTx/>
                <a:uFillTx/>
                <a:cs typeface="+mn-ea"/>
                <a:sym typeface="+mn-lt"/>
              </a:rPr>
              <a:t>dataloader: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_, pred = torch.max(outputs.data, </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total +=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].size(</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correct += (pred == labels).sum().item()</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acc = </a:t>
            </a:r>
            <a:r>
              <a:rPr kumimoji="0" lang="zh-CN" altLang="zh-CN" sz="1200" b="0" i="0" u="none" strike="noStrike" kern="0" cap="none" spc="0" normalizeH="0" baseline="0" noProof="0" dirty="0">
                <a:ln>
                  <a:noFill/>
                </a:ln>
                <a:solidFill>
                  <a:srgbClr val="1750EB"/>
                </a:solidFill>
                <a:effectLst/>
                <a:uLnTx/>
                <a:uFillTx/>
                <a:cs typeface="+mn-ea"/>
                <a:sym typeface="+mn-lt"/>
              </a:rPr>
              <a:t>100 </a:t>
            </a:r>
            <a:r>
              <a:rPr kumimoji="0" lang="zh-CN" altLang="zh-CN" sz="1200" b="0" i="0" u="none" strike="noStrike" kern="0" cap="none" spc="0" normalizeH="0" baseline="0" noProof="0" dirty="0">
                <a:ln>
                  <a:noFill/>
                </a:ln>
                <a:solidFill>
                  <a:srgbClr val="080808"/>
                </a:solidFill>
                <a:effectLst/>
                <a:uLnTx/>
                <a:uFillTx/>
                <a:cs typeface="+mn-ea"/>
                <a:sym typeface="+mn-lt"/>
              </a:rPr>
              <a:t>* correct / total</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8" name="矩形 7"/>
          <p:cNvSpPr/>
          <p:nvPr/>
        </p:nvSpPr>
        <p:spPr>
          <a:xfrm>
            <a:off x="6821409" y="5961859"/>
            <a:ext cx="710451" cy="276999"/>
          </a:xfrm>
          <a:prstGeom prst="rect">
            <a:avLst/>
          </a:prstGeom>
        </p:spPr>
        <p:txBody>
          <a:bodyPr wrap="none">
            <a:spAutoFit/>
          </a:bodyPr>
          <a:lstStyle/>
          <a:p>
            <a:r>
              <a:rPr lang="en-US" altLang="zh-CN" sz="1200" dirty="0" err="1">
                <a:solidFill>
                  <a:prstClr val="black"/>
                </a:solidFill>
                <a:cs typeface="+mn-ea"/>
                <a:sym typeface="+mn-lt"/>
              </a:rPr>
              <a:t>Pytorch</a:t>
            </a:r>
            <a:endParaRPr lang="zh-CN" altLang="en-US" sz="1200" dirty="0">
              <a:solidFill>
                <a:prstClr val="black"/>
              </a:solidFill>
              <a:cs typeface="+mn-ea"/>
              <a:sym typeface="+mn-lt"/>
            </a:endParaRPr>
          </a:p>
        </p:txBody>
      </p:sp>
      <p:sp>
        <p:nvSpPr>
          <p:cNvPr id="9" name="Rectangle 2"/>
          <p:cNvSpPr>
            <a:spLocks noChangeArrowheads="1"/>
          </p:cNvSpPr>
          <p:nvPr/>
        </p:nvSpPr>
        <p:spPr bwMode="auto">
          <a:xfrm>
            <a:off x="743715" y="1465502"/>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63617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网络迁移：算子映射</a:t>
            </a:r>
          </a:p>
        </p:txBody>
      </p:sp>
      <p:sp>
        <p:nvSpPr>
          <p:cNvPr id="5" name="文本占位符 4"/>
          <p:cNvSpPr>
            <a:spLocks noGrp="1"/>
          </p:cNvSpPr>
          <p:nvPr>
            <p:ph type="body" sz="quarter" idx="10"/>
          </p:nvPr>
        </p:nvSpPr>
        <p:spPr>
          <a:xfrm>
            <a:off x="455612" y="1047750"/>
            <a:ext cx="11293475" cy="5283602"/>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cs typeface="+mn-ea"/>
              <a:sym typeface="+mn-lt"/>
            </a:endParaRPr>
          </a:p>
          <a:p>
            <a:r>
              <a:rPr lang="en-US" altLang="zh-CN" sz="1200" dirty="0">
                <a:cs typeface="+mn-ea"/>
                <a:sym typeface="+mn-lt"/>
              </a:rPr>
              <a:t>API</a:t>
            </a:r>
            <a:r>
              <a:rPr lang="zh-CN" altLang="en-US" sz="1200" dirty="0">
                <a:cs typeface="+mn-ea"/>
                <a:sym typeface="+mn-lt"/>
              </a:rPr>
              <a:t>映射：</a:t>
            </a:r>
            <a:r>
              <a:rPr lang="en-US" altLang="zh-CN" sz="1200" dirty="0">
                <a:cs typeface="+mn-ea"/>
                <a:sym typeface="+mn-lt"/>
              </a:rPr>
              <a:t> https://www.mindspore.cn/docs/note/zh-CN/r1.3/index.html#operator_api</a:t>
            </a:r>
          </a:p>
          <a:p>
            <a:r>
              <a:rPr lang="zh-CN" altLang="en-US" sz="1200" dirty="0">
                <a:cs typeface="+mn-ea"/>
                <a:sym typeface="+mn-lt"/>
              </a:rPr>
              <a:t>网络迁移教程：</a:t>
            </a:r>
            <a:r>
              <a:rPr lang="en-US" altLang="zh-CN" sz="1200" dirty="0">
                <a:cs typeface="+mn-ea"/>
                <a:sym typeface="+mn-lt"/>
              </a:rPr>
              <a:t> https://www.mindspore.cn/docs/migration_guide/zh-CN/r1.3/index.html</a:t>
            </a:r>
          </a:p>
        </p:txBody>
      </p:sp>
      <p:pic>
        <p:nvPicPr>
          <p:cNvPr id="6" name="图片 5"/>
          <p:cNvPicPr>
            <a:picLocks noChangeAspect="1"/>
          </p:cNvPicPr>
          <p:nvPr/>
        </p:nvPicPr>
        <p:blipFill>
          <a:blip r:embed="rId3"/>
          <a:stretch>
            <a:fillRect/>
          </a:stretch>
        </p:blipFill>
        <p:spPr>
          <a:xfrm>
            <a:off x="1275700" y="944563"/>
            <a:ext cx="9903333" cy="4507992"/>
          </a:xfrm>
          <a:prstGeom prst="rect">
            <a:avLst/>
          </a:prstGeom>
        </p:spPr>
      </p:pic>
    </p:spTree>
    <p:extLst>
      <p:ext uri="{BB962C8B-B14F-4D97-AF65-F5344CB8AC3E}">
        <p14:creationId xmlns:p14="http://schemas.microsoft.com/office/powerpoint/2010/main" val="1821581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MindSpore</a:t>
            </a:r>
            <a:r>
              <a:rPr lang="zh-CN" altLang="en-US" dirty="0"/>
              <a:t>的开发流程都有哪些？（多选）</a:t>
            </a:r>
            <a:endParaRPr lang="en-US" altLang="zh-CN" dirty="0"/>
          </a:p>
          <a:p>
            <a:pPr lvl="1"/>
            <a:r>
              <a:rPr lang="zh-CN" altLang="en-US" dirty="0"/>
              <a:t>数据处理</a:t>
            </a:r>
            <a:endParaRPr lang="en-US" altLang="zh-CN" dirty="0"/>
          </a:p>
          <a:p>
            <a:pPr lvl="1"/>
            <a:r>
              <a:rPr lang="zh-CN" altLang="en-US" dirty="0"/>
              <a:t>模型定义</a:t>
            </a:r>
            <a:endParaRPr lang="en-US" altLang="zh-CN" dirty="0"/>
          </a:p>
          <a:p>
            <a:pPr lvl="1"/>
            <a:r>
              <a:rPr lang="zh-CN" altLang="en-US" dirty="0"/>
              <a:t>模型训练</a:t>
            </a:r>
            <a:endParaRPr lang="en-US" altLang="zh-CN" dirty="0"/>
          </a:p>
          <a:p>
            <a:pPr lvl="1"/>
            <a:r>
              <a:rPr lang="zh-CN" altLang="en-US" dirty="0"/>
              <a:t>模型推理</a:t>
            </a:r>
            <a:endParaRPr lang="en-US" altLang="zh-CN" dirty="0"/>
          </a:p>
          <a:p>
            <a:endParaRPr lang="zh-CN" altLang="en-US" dirty="0"/>
          </a:p>
        </p:txBody>
      </p:sp>
    </p:spTree>
    <p:extLst>
      <p:ext uri="{BB962C8B-B14F-4D97-AF65-F5344CB8AC3E}">
        <p14:creationId xmlns:p14="http://schemas.microsoft.com/office/powerpoint/2010/main" val="530091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本章主要介绍了</a:t>
            </a:r>
            <a:r>
              <a:rPr lang="en-US" altLang="zh-CN" dirty="0" err="1"/>
              <a:t>MindSpore</a:t>
            </a:r>
            <a:r>
              <a:rPr lang="zh-CN" altLang="en-US" dirty="0"/>
              <a:t>的编程概念和详细的开发流程，以及网络迁移的案例。</a:t>
            </a:r>
          </a:p>
          <a:p>
            <a:endParaRPr lang="zh-CN" altLang="en-US" dirty="0"/>
          </a:p>
        </p:txBody>
      </p:sp>
    </p:spTree>
    <p:extLst>
      <p:ext uri="{BB962C8B-B14F-4D97-AF65-F5344CB8AC3E}">
        <p14:creationId xmlns:p14="http://schemas.microsoft.com/office/powerpoint/2010/main" val="3926486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a:xfrm>
            <a:off x="1019175" y="1844675"/>
            <a:ext cx="10153650" cy="4356100"/>
          </a:xfrm>
        </p:spPr>
        <p:txBody>
          <a:bodyPr/>
          <a:lstStyle/>
          <a:p>
            <a:endParaRPr lang="en-US" altLang="zh-CN" sz="1400" dirty="0"/>
          </a:p>
          <a:p>
            <a:endParaRPr lang="en-US" altLang="zh-CN" sz="1400" dirty="0"/>
          </a:p>
          <a:p>
            <a:endParaRPr lang="en-US" altLang="zh-CN" sz="1400" dirty="0"/>
          </a:p>
          <a:p>
            <a:endParaRPr lang="en-US" altLang="zh-CN" sz="1400" dirty="0"/>
          </a:p>
          <a:p>
            <a:r>
              <a:rPr lang="en-US" altLang="zh-CN" sz="1800" dirty="0" err="1">
                <a:cs typeface="+mn-ea"/>
                <a:sym typeface="+mn-lt"/>
              </a:rPr>
              <a:t>MindSpore</a:t>
            </a:r>
            <a:r>
              <a:rPr lang="zh-CN" altLang="en-US" sz="1800" dirty="0">
                <a:cs typeface="+mn-ea"/>
                <a:sym typeface="+mn-lt"/>
              </a:rPr>
              <a:t>社区：</a:t>
            </a:r>
            <a:r>
              <a:rPr lang="en-US" altLang="zh-CN" sz="1800" dirty="0">
                <a:cs typeface="+mn-ea"/>
                <a:sym typeface="+mn-lt"/>
                <a:hlinkClick r:id="rId3"/>
              </a:rPr>
              <a:t>https://gitee.com/mindspore/community</a:t>
            </a:r>
            <a:endParaRPr lang="en-US" altLang="zh-CN" sz="1800" dirty="0">
              <a:cs typeface="+mn-ea"/>
              <a:sym typeface="+mn-lt"/>
            </a:endParaRPr>
          </a:p>
          <a:p>
            <a:r>
              <a:rPr lang="zh-CN" altLang="en-US" sz="1800" dirty="0">
                <a:cs typeface="+mn-ea"/>
                <a:sym typeface="+mn-lt"/>
              </a:rPr>
              <a:t>优秀开发者及布道师招募：</a:t>
            </a:r>
            <a:r>
              <a:rPr lang="en-US" altLang="zh-CN" sz="1800" dirty="0">
                <a:cs typeface="+mn-ea"/>
                <a:sym typeface="+mn-lt"/>
                <a:hlinkClick r:id="rId4"/>
              </a:rPr>
              <a:t>https://www.mindspore.cn/evangelist</a:t>
            </a:r>
            <a:endParaRPr lang="en-US" altLang="zh-CN" sz="1800" dirty="0">
              <a:cs typeface="+mn-ea"/>
              <a:sym typeface="+mn-lt"/>
            </a:endParaRPr>
          </a:p>
          <a:p>
            <a:r>
              <a:rPr lang="zh-CN" altLang="en-US" sz="1800" dirty="0">
                <a:cs typeface="+mn-ea"/>
                <a:sym typeface="+mn-lt"/>
              </a:rPr>
              <a:t>高校开发者微信群：添加微信</a:t>
            </a:r>
            <a:r>
              <a:rPr lang="en-US" altLang="zh-CN" sz="1800" dirty="0">
                <a:cs typeface="+mn-ea"/>
                <a:sym typeface="+mn-lt"/>
              </a:rPr>
              <a:t>mindspore0328</a:t>
            </a:r>
            <a:r>
              <a:rPr lang="zh-CN" altLang="en-US" sz="1800" dirty="0">
                <a:cs typeface="+mn-ea"/>
                <a:sym typeface="+mn-lt"/>
              </a:rPr>
              <a:t>，备注“开发者”</a:t>
            </a:r>
            <a:endParaRPr lang="en-US" altLang="zh-CN" sz="1800" dirty="0">
              <a:cs typeface="+mn-ea"/>
              <a:sym typeface="+mn-lt"/>
            </a:endParaRPr>
          </a:p>
          <a:p>
            <a:r>
              <a:rPr lang="zh-CN" altLang="en-US" sz="1800" dirty="0">
                <a:cs typeface="+mn-ea"/>
                <a:sym typeface="+mn-lt"/>
              </a:rPr>
              <a:t>官方交流</a:t>
            </a:r>
            <a:r>
              <a:rPr lang="en-US" altLang="zh-CN" sz="1800" dirty="0">
                <a:cs typeface="+mn-ea"/>
                <a:sym typeface="+mn-lt"/>
              </a:rPr>
              <a:t>QQ</a:t>
            </a:r>
            <a:r>
              <a:rPr lang="zh-CN" altLang="en-US" sz="1800" dirty="0">
                <a:cs typeface="+mn-ea"/>
                <a:sym typeface="+mn-lt"/>
              </a:rPr>
              <a:t>群：</a:t>
            </a:r>
            <a:r>
              <a:rPr lang="en-US" altLang="zh-CN" sz="1800" dirty="0">
                <a:cs typeface="+mn-ea"/>
                <a:sym typeface="+mn-lt"/>
              </a:rPr>
              <a:t>871543426</a:t>
            </a:r>
          </a:p>
          <a:p>
            <a:r>
              <a:rPr lang="zh-CN" altLang="en-US" sz="1800" dirty="0">
                <a:cs typeface="+mn-ea"/>
                <a:sym typeface="+mn-lt"/>
              </a:rPr>
              <a:t>官方微信公众号：</a:t>
            </a:r>
            <a:r>
              <a:rPr lang="en-US" altLang="zh-CN" sz="1800" dirty="0" err="1">
                <a:cs typeface="+mn-ea"/>
                <a:sym typeface="+mn-lt"/>
              </a:rPr>
              <a:t>MindSpore</a:t>
            </a:r>
            <a:endParaRPr lang="en-US" altLang="zh-CN" sz="1800" dirty="0">
              <a:cs typeface="+mn-ea"/>
              <a:sym typeface="+mn-lt"/>
            </a:endParaRPr>
          </a:p>
          <a:p>
            <a:endParaRPr lang="zh-CN" altLang="en-US" dirty="0"/>
          </a:p>
        </p:txBody>
      </p:sp>
      <p:grpSp>
        <p:nvGrpSpPr>
          <p:cNvPr id="5" name="组合 4"/>
          <p:cNvGrpSpPr/>
          <p:nvPr/>
        </p:nvGrpSpPr>
        <p:grpSpPr>
          <a:xfrm>
            <a:off x="8202436" y="3819444"/>
            <a:ext cx="2818299" cy="2254322"/>
            <a:chOff x="8440813" y="3080553"/>
            <a:chExt cx="3020502" cy="2857500"/>
          </a:xfrm>
        </p:grpSpPr>
        <p:pic>
          <p:nvPicPr>
            <p:cNvPr id="6" name="Picture 4" descr="https://dsfile.devcloud.huaweicloud.com/CompetitionUploadService/v1/noauth/competition/downLoad/image?uuid=70b04410d79f49c8b79ebc9b4a7f81d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0813" y="308055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690971" y="5484372"/>
              <a:ext cx="2770344" cy="428977"/>
            </a:xfrm>
            <a:prstGeom prst="rect">
              <a:avLst/>
            </a:prstGeom>
          </p:spPr>
          <p:txBody>
            <a:bodyPr wrap="square">
              <a:spAutoFit/>
            </a:bodyPr>
            <a:lstStyle/>
            <a:p>
              <a:r>
                <a:rPr lang="zh-CN" altLang="en-US" sz="1599" dirty="0">
                  <a:solidFill>
                    <a:srgbClr val="1D1D1A"/>
                  </a:solidFill>
                  <a:cs typeface="+mn-ea"/>
                  <a:sym typeface="+mn-lt"/>
                </a:rPr>
                <a:t>小助手</a:t>
              </a:r>
              <a:r>
                <a:rPr lang="en-US" altLang="zh-CN" sz="1599" dirty="0">
                  <a:solidFill>
                    <a:srgbClr val="1D1D1A"/>
                  </a:solidFill>
                  <a:cs typeface="+mn-ea"/>
                  <a:sym typeface="+mn-lt"/>
                </a:rPr>
                <a:t>mindspore0328</a:t>
              </a:r>
            </a:p>
          </p:txBody>
        </p:sp>
      </p:grpSp>
      <p:sp>
        <p:nvSpPr>
          <p:cNvPr id="8" name="圆角矩形 244"/>
          <p:cNvSpPr/>
          <p:nvPr/>
        </p:nvSpPr>
        <p:spPr>
          <a:xfrm>
            <a:off x="6320744" y="1536167"/>
            <a:ext cx="4183849"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13">
              <a:defRPr sz="3400" b="0"/>
            </a:pPr>
            <a:endParaRPr sz="918" kern="0">
              <a:solidFill>
                <a:prstClr val="black"/>
              </a:solidFill>
              <a:cs typeface="+mn-ea"/>
              <a:sym typeface="+mn-lt"/>
            </a:endParaRPr>
          </a:p>
        </p:txBody>
      </p:sp>
      <p:sp>
        <p:nvSpPr>
          <p:cNvPr id="9" name="圆角矩形 244"/>
          <p:cNvSpPr/>
          <p:nvPr/>
        </p:nvSpPr>
        <p:spPr>
          <a:xfrm>
            <a:off x="1400698" y="1536167"/>
            <a:ext cx="2962770"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13">
              <a:defRPr sz="3400" b="0"/>
            </a:pPr>
            <a:endParaRPr sz="918" kern="0">
              <a:solidFill>
                <a:prstClr val="black"/>
              </a:solidFill>
              <a:cs typeface="+mn-ea"/>
              <a:sym typeface="+mn-lt"/>
            </a:endParaRPr>
          </a:p>
        </p:txBody>
      </p:sp>
      <p:sp>
        <p:nvSpPr>
          <p:cNvPr id="10" name="矩形 2"/>
          <p:cNvSpPr txBox="1"/>
          <p:nvPr/>
        </p:nvSpPr>
        <p:spPr>
          <a:xfrm>
            <a:off x="1699208" y="2919452"/>
            <a:ext cx="2548634"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339" rIns="12339">
            <a:spAutoFit/>
          </a:bodyPr>
          <a:lstStyle>
            <a:lvl1pPr defTabSz="1521354">
              <a:defRPr sz="7000">
                <a:solidFill>
                  <a:srgbClr val="FFFFFF"/>
                </a:solidFill>
              </a:defRPr>
            </a:lvl1pPr>
          </a:lstStyle>
          <a:p>
            <a:pPr>
              <a:defRPr/>
            </a:pPr>
            <a:r>
              <a:rPr sz="1400" kern="0" dirty="0">
                <a:solidFill>
                  <a:schemeClr val="tx1"/>
                </a:solidFill>
                <a:cs typeface="+mn-ea"/>
                <a:sym typeface="+mn-lt"/>
              </a:rPr>
              <a:t>https://www.mindspore.cn</a:t>
            </a:r>
            <a:endParaRPr sz="1800" kern="0" dirty="0">
              <a:solidFill>
                <a:schemeClr val="tx1"/>
              </a:solidFill>
              <a:cs typeface="+mn-ea"/>
              <a:sym typeface="+mn-lt"/>
            </a:endParaRPr>
          </a:p>
        </p:txBody>
      </p:sp>
      <p:sp>
        <p:nvSpPr>
          <p:cNvPr id="11" name="矩形 26"/>
          <p:cNvSpPr txBox="1"/>
          <p:nvPr/>
        </p:nvSpPr>
        <p:spPr>
          <a:xfrm>
            <a:off x="7728728" y="2872231"/>
            <a:ext cx="2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339" rIns="12339">
            <a:spAutoFit/>
          </a:bodyPr>
          <a:lstStyle>
            <a:lvl1pPr defTabSz="1521354">
              <a:defRPr sz="7000">
                <a:solidFill>
                  <a:srgbClr val="FFFFFF"/>
                </a:solidFill>
              </a:defRPr>
            </a:lvl1pPr>
          </a:lstStyle>
          <a:p>
            <a:pPr>
              <a:defRPr/>
            </a:pPr>
            <a:r>
              <a:rPr sz="1400" kern="0" dirty="0">
                <a:solidFill>
                  <a:schemeClr val="tx1"/>
                </a:solidFill>
                <a:cs typeface="+mn-ea"/>
                <a:sym typeface="+mn-lt"/>
              </a:rPr>
              <a:t>https://gitee.com/mindspore</a:t>
            </a:r>
          </a:p>
        </p:txBody>
      </p:sp>
      <p:sp>
        <p:nvSpPr>
          <p:cNvPr id="12" name="形状"/>
          <p:cNvSpPr/>
          <p:nvPr/>
        </p:nvSpPr>
        <p:spPr>
          <a:xfrm>
            <a:off x="1550856" y="1969362"/>
            <a:ext cx="1129756" cy="986109"/>
          </a:xfrm>
          <a:custGeom>
            <a:avLst/>
            <a:gdLst/>
            <a:ahLst/>
            <a:cxnLst>
              <a:cxn ang="0">
                <a:pos x="wd2" y="hd2"/>
              </a:cxn>
              <a:cxn ang="5400000">
                <a:pos x="wd2" y="hd2"/>
              </a:cxn>
              <a:cxn ang="10800000">
                <a:pos x="wd2" y="hd2"/>
              </a:cxn>
              <a:cxn ang="16200000">
                <a:pos x="wd2" y="hd2"/>
              </a:cxn>
            </a:cxnLst>
            <a:rect l="0" t="0" r="r" b="b"/>
            <a:pathLst>
              <a:path w="21600" h="21600" extrusionOk="0">
                <a:moveTo>
                  <a:pt x="0" y="1856"/>
                </a:moveTo>
                <a:lnTo>
                  <a:pt x="0" y="1856"/>
                </a:lnTo>
                <a:cubicBezTo>
                  <a:pt x="0" y="831"/>
                  <a:pt x="728" y="0"/>
                  <a:pt x="1627" y="0"/>
                </a:cubicBezTo>
                <a:lnTo>
                  <a:pt x="19973" y="0"/>
                </a:lnTo>
                <a:lnTo>
                  <a:pt x="19973" y="0"/>
                </a:lnTo>
                <a:cubicBezTo>
                  <a:pt x="20872" y="0"/>
                  <a:pt x="21600" y="831"/>
                  <a:pt x="21600" y="1856"/>
                </a:cubicBezTo>
                <a:lnTo>
                  <a:pt x="21600" y="19744"/>
                </a:lnTo>
                <a:lnTo>
                  <a:pt x="21600" y="19744"/>
                </a:lnTo>
                <a:cubicBezTo>
                  <a:pt x="21600" y="20769"/>
                  <a:pt x="20872" y="21600"/>
                  <a:pt x="19973" y="21600"/>
                </a:cubicBezTo>
                <a:lnTo>
                  <a:pt x="1627" y="21600"/>
                </a:lnTo>
                <a:lnTo>
                  <a:pt x="1627" y="21600"/>
                </a:lnTo>
                <a:cubicBezTo>
                  <a:pt x="728" y="21600"/>
                  <a:pt x="0" y="20769"/>
                  <a:pt x="0" y="19744"/>
                </a:cubicBezTo>
                <a:close/>
              </a:path>
            </a:pathLst>
          </a:custGeom>
          <a:solidFill>
            <a:srgbClr val="EDEDED"/>
          </a:solidFill>
          <a:ln w="12700" cap="flat">
            <a:noFill/>
            <a:miter lim="400000"/>
          </a:ln>
          <a:effectLst>
            <a:reflection stA="10000" endPos="40000" dir="5400000" sy="-100000" algn="bl" rotWithShape="0"/>
          </a:effectLst>
        </p:spPr>
        <p:txBody>
          <a:bodyPr wrap="square" lIns="12339" tIns="12339" rIns="12339" bIns="12339" numCol="1" anchor="ctr">
            <a:noAutofit/>
          </a:bodyPr>
          <a:lstStyle/>
          <a:p>
            <a:pPr defTabSz="410602">
              <a:defRPr sz="6200">
                <a:latin typeface="DengXian"/>
                <a:ea typeface="DengXian"/>
                <a:cs typeface="DengXian"/>
                <a:sym typeface="DengXian"/>
              </a:defRPr>
            </a:pPr>
            <a:endParaRPr sz="1673">
              <a:solidFill>
                <a:prstClr val="black"/>
              </a:solidFill>
              <a:latin typeface="DengXian"/>
              <a:ea typeface="DengXian"/>
              <a:cs typeface="+mn-ea"/>
              <a:sym typeface="+mn-lt"/>
            </a:endParaRPr>
          </a:p>
        </p:txBody>
      </p:sp>
      <p:pic>
        <p:nvPicPr>
          <p:cNvPr id="13" name="image36.png" descr="image36.png"/>
          <p:cNvPicPr>
            <a:picLocks noChangeAspect="1"/>
          </p:cNvPicPr>
          <p:nvPr/>
        </p:nvPicPr>
        <p:blipFill>
          <a:blip r:embed="rId6"/>
          <a:srcRect r="2"/>
          <a:stretch>
            <a:fillRect/>
          </a:stretch>
        </p:blipFill>
        <p:spPr>
          <a:xfrm>
            <a:off x="1658089" y="1999616"/>
            <a:ext cx="1152887" cy="1010321"/>
          </a:xfrm>
          <a:custGeom>
            <a:avLst/>
            <a:gdLst/>
            <a:ahLst/>
            <a:cxnLst>
              <a:cxn ang="0">
                <a:pos x="wd2" y="hd2"/>
              </a:cxn>
              <a:cxn ang="5400000">
                <a:pos x="wd2" y="hd2"/>
              </a:cxn>
              <a:cxn ang="10800000">
                <a:pos x="wd2" y="hd2"/>
              </a:cxn>
              <a:cxn ang="16200000">
                <a:pos x="wd2" y="hd2"/>
              </a:cxn>
            </a:cxnLst>
            <a:rect l="0" t="0" r="r" b="b"/>
            <a:pathLst>
              <a:path w="21600" h="21600" extrusionOk="0">
                <a:moveTo>
                  <a:pt x="1627" y="0"/>
                </a:moveTo>
                <a:cubicBezTo>
                  <a:pt x="728" y="0"/>
                  <a:pt x="0" y="831"/>
                  <a:pt x="0" y="1856"/>
                </a:cubicBezTo>
                <a:lnTo>
                  <a:pt x="0" y="19744"/>
                </a:lnTo>
                <a:cubicBezTo>
                  <a:pt x="0" y="20769"/>
                  <a:pt x="728" y="21600"/>
                  <a:pt x="1627" y="21600"/>
                </a:cubicBezTo>
                <a:lnTo>
                  <a:pt x="19973" y="21600"/>
                </a:lnTo>
                <a:cubicBezTo>
                  <a:pt x="20872" y="21600"/>
                  <a:pt x="21600" y="20769"/>
                  <a:pt x="21600" y="19744"/>
                </a:cubicBezTo>
                <a:lnTo>
                  <a:pt x="21600" y="1856"/>
                </a:lnTo>
                <a:cubicBezTo>
                  <a:pt x="21600" y="831"/>
                  <a:pt x="20872" y="0"/>
                  <a:pt x="19973" y="0"/>
                </a:cubicBezTo>
                <a:lnTo>
                  <a:pt x="1627" y="0"/>
                </a:lnTo>
                <a:close/>
              </a:path>
            </a:pathLst>
          </a:custGeom>
          <a:ln w="12700" cap="flat">
            <a:noFill/>
            <a:miter lim="400000"/>
          </a:ln>
          <a:effectLst>
            <a:reflection stA="38000" endPos="40000" dir="5400000" sy="-100000" algn="bl" rotWithShape="0"/>
          </a:effectLst>
        </p:spPr>
      </p:pic>
      <p:pic>
        <p:nvPicPr>
          <p:cNvPr id="14" name="image37.png" descr="image37.png"/>
          <p:cNvPicPr>
            <a:picLocks noChangeAspect="1"/>
          </p:cNvPicPr>
          <p:nvPr/>
        </p:nvPicPr>
        <p:blipFill>
          <a:blip r:embed="rId7"/>
          <a:srcRect b="2"/>
          <a:stretch>
            <a:fillRect/>
          </a:stretch>
        </p:blipFill>
        <p:spPr>
          <a:xfrm>
            <a:off x="6357431" y="1726619"/>
            <a:ext cx="2425566" cy="999401"/>
          </a:xfrm>
          <a:custGeom>
            <a:avLst/>
            <a:gdLst/>
            <a:ahLst/>
            <a:cxnLst>
              <a:cxn ang="0">
                <a:pos x="wd2" y="hd2"/>
              </a:cxn>
              <a:cxn ang="5400000">
                <a:pos x="wd2" y="hd2"/>
              </a:cxn>
              <a:cxn ang="10800000">
                <a:pos x="wd2" y="hd2"/>
              </a:cxn>
              <a:cxn ang="16200000">
                <a:pos x="wd2" y="hd2"/>
              </a:cxn>
            </a:cxnLst>
            <a:rect l="0" t="0" r="r" b="b"/>
            <a:pathLst>
              <a:path w="21600" h="21600" extrusionOk="0">
                <a:moveTo>
                  <a:pt x="371" y="0"/>
                </a:moveTo>
                <a:cubicBezTo>
                  <a:pt x="166" y="0"/>
                  <a:pt x="0" y="403"/>
                  <a:pt x="0" y="900"/>
                </a:cubicBezTo>
                <a:lnTo>
                  <a:pt x="0" y="20700"/>
                </a:lnTo>
                <a:cubicBezTo>
                  <a:pt x="0" y="21197"/>
                  <a:pt x="166" y="21600"/>
                  <a:pt x="371" y="21600"/>
                </a:cubicBezTo>
                <a:lnTo>
                  <a:pt x="21229" y="21600"/>
                </a:lnTo>
                <a:cubicBezTo>
                  <a:pt x="21434" y="21600"/>
                  <a:pt x="21600" y="21197"/>
                  <a:pt x="21600" y="20700"/>
                </a:cubicBezTo>
                <a:lnTo>
                  <a:pt x="21600" y="900"/>
                </a:lnTo>
                <a:cubicBezTo>
                  <a:pt x="21600" y="403"/>
                  <a:pt x="21434" y="0"/>
                  <a:pt x="21229" y="0"/>
                </a:cubicBezTo>
                <a:lnTo>
                  <a:pt x="371" y="0"/>
                </a:lnTo>
                <a:close/>
              </a:path>
            </a:pathLst>
          </a:custGeom>
          <a:ln w="12700">
            <a:miter lim="400000"/>
          </a:ln>
          <a:effectLst>
            <a:reflection stA="10000" endPos="40000" dir="5400000" sy="-100000" algn="bl" rotWithShape="0"/>
          </a:effectLst>
        </p:spPr>
      </p:pic>
      <p:pic>
        <p:nvPicPr>
          <p:cNvPr id="15" name="Picture 2" descr="Picture 2"/>
          <p:cNvPicPr>
            <a:picLocks noChangeAspect="1"/>
          </p:cNvPicPr>
          <p:nvPr/>
        </p:nvPicPr>
        <p:blipFill>
          <a:blip r:embed="rId8"/>
          <a:stretch>
            <a:fillRect/>
          </a:stretch>
        </p:blipFill>
        <p:spPr>
          <a:xfrm>
            <a:off x="9411132" y="1838455"/>
            <a:ext cx="999427" cy="999427"/>
          </a:xfrm>
          <a:prstGeom prst="rect">
            <a:avLst/>
          </a:prstGeom>
          <a:ln w="12700">
            <a:miter lim="400000"/>
          </a:ln>
        </p:spPr>
      </p:pic>
      <p:pic>
        <p:nvPicPr>
          <p:cNvPr id="16" name="Picture 4" descr="Picture 4"/>
          <p:cNvPicPr>
            <a:picLocks noChangeAspect="1"/>
          </p:cNvPicPr>
          <p:nvPr/>
        </p:nvPicPr>
        <p:blipFill>
          <a:blip r:embed="rId9"/>
          <a:stretch>
            <a:fillRect/>
          </a:stretch>
        </p:blipFill>
        <p:spPr>
          <a:xfrm>
            <a:off x="3248414" y="2025948"/>
            <a:ext cx="999427" cy="999427"/>
          </a:xfrm>
          <a:prstGeom prst="rect">
            <a:avLst/>
          </a:prstGeom>
          <a:ln w="12700">
            <a:miter lim="400000"/>
          </a:ln>
        </p:spPr>
      </p:pic>
      <p:sp>
        <p:nvSpPr>
          <p:cNvPr id="17" name="文本占位符 16"/>
          <p:cNvSpPr txBox="1">
            <a:spLocks/>
          </p:cNvSpPr>
          <p:nvPr/>
        </p:nvSpPr>
        <p:spPr>
          <a:xfrm>
            <a:off x="2340423" y="1609771"/>
            <a:ext cx="1266203" cy="233696"/>
          </a:xfrm>
          <a:prstGeom prst="rect">
            <a:avLst/>
          </a:prstGeom>
        </p:spPr>
        <p:txBody>
          <a:bodyPr>
            <a:noAutofit/>
          </a:bodyPr>
          <a:lstStyle>
            <a:lvl1pPr marL="228600" indent="-228600" algn="l" defTabSz="868680" rtl="0" eaLnBrk="1" latinLnBrk="0" hangingPunct="1">
              <a:lnSpc>
                <a:spcPct val="90000"/>
              </a:lnSpc>
              <a:spcBef>
                <a:spcPts val="900"/>
              </a:spcBef>
              <a:buFont typeface="Arial" panose="020B0604020202020204" pitchFamily="34" charset="0"/>
              <a:buChar char="•"/>
              <a:defRPr sz="665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cs typeface="+mn-ea"/>
                <a:sym typeface="+mn-lt"/>
              </a:rPr>
              <a:t>官方网站</a:t>
            </a:r>
          </a:p>
        </p:txBody>
      </p:sp>
      <p:sp>
        <p:nvSpPr>
          <p:cNvPr id="18" name="文本占位符 16"/>
          <p:cNvSpPr/>
          <p:nvPr/>
        </p:nvSpPr>
        <p:spPr>
          <a:xfrm>
            <a:off x="7811474" y="1617543"/>
            <a:ext cx="1248701" cy="233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339" rIns="12339" anchor="ctr">
            <a:noAutofit/>
          </a:bodyPr>
          <a:lstStyle>
            <a:lvl1pPr defTabSz="868680">
              <a:lnSpc>
                <a:spcPct val="90000"/>
              </a:lnSpc>
              <a:spcBef>
                <a:spcPts val="900"/>
              </a:spcBef>
              <a:defRPr sz="6650" b="0">
                <a:solidFill>
                  <a:srgbClr val="FFFFFF"/>
                </a:solidFill>
                <a:latin typeface="FZLanTingHeiS-R-GB"/>
                <a:ea typeface="FZLanTingHeiS-R-GB"/>
                <a:cs typeface="FZLanTingHeiS-R-GB"/>
                <a:sym typeface="FZLanTingHeiS-R-GB"/>
              </a:defRPr>
            </a:lvl1pPr>
          </a:lstStyle>
          <a:p>
            <a:r>
              <a:rPr sz="1600" dirty="0" err="1">
                <a:solidFill>
                  <a:schemeClr val="tx1"/>
                </a:solidFill>
                <a:latin typeface="+mn-ea"/>
                <a:ea typeface="+mn-ea"/>
                <a:cs typeface="+mn-ea"/>
                <a:sym typeface="+mn-lt"/>
              </a:rPr>
              <a:t>代码托管平台</a:t>
            </a:r>
            <a:endParaRPr sz="1600" dirty="0">
              <a:solidFill>
                <a:schemeClr val="tx1"/>
              </a:solidFill>
              <a:latin typeface="+mn-ea"/>
              <a:ea typeface="+mn-ea"/>
              <a:cs typeface="+mn-ea"/>
              <a:sym typeface="+mn-lt"/>
            </a:endParaRPr>
          </a:p>
        </p:txBody>
      </p:sp>
    </p:spTree>
    <p:extLst>
      <p:ext uri="{BB962C8B-B14F-4D97-AF65-F5344CB8AC3E}">
        <p14:creationId xmlns:p14="http://schemas.microsoft.com/office/powerpoint/2010/main" val="2476789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p>
        </p:txBody>
      </p:sp>
      <p:graphicFrame>
        <p:nvGraphicFramePr>
          <p:cNvPr id="4" name="表格 3"/>
          <p:cNvGraphicFramePr>
            <a:graphicFrameLocks noGrp="1"/>
          </p:cNvGraphicFramePr>
          <p:nvPr>
            <p:extLst>
              <p:ext uri="{D42A27DB-BD31-4B8C-83A1-F6EECF244321}">
                <p14:modId xmlns:p14="http://schemas.microsoft.com/office/powerpoint/2010/main" val="3468748524"/>
              </p:ext>
            </p:extLst>
          </p:nvPr>
        </p:nvGraphicFramePr>
        <p:xfrm>
          <a:off x="1971062" y="1336577"/>
          <a:ext cx="8336963" cy="4721200"/>
        </p:xfrm>
        <a:graphic>
          <a:graphicData uri="http://schemas.openxmlformats.org/drawingml/2006/table">
            <a:tbl>
              <a:tblPr firstRow="1" bandRow="1"/>
              <a:tblGrid>
                <a:gridCol w="2318188">
                  <a:extLst>
                    <a:ext uri="{9D8B030D-6E8A-4147-A177-3AD203B41FA5}">
                      <a16:colId xmlns:a16="http://schemas.microsoft.com/office/drawing/2014/main" val="20000"/>
                    </a:ext>
                  </a:extLst>
                </a:gridCol>
                <a:gridCol w="3400007">
                  <a:extLst>
                    <a:ext uri="{9D8B030D-6E8A-4147-A177-3AD203B41FA5}">
                      <a16:colId xmlns:a16="http://schemas.microsoft.com/office/drawing/2014/main" val="20001"/>
                    </a:ext>
                  </a:extLst>
                </a:gridCol>
                <a:gridCol w="2618768">
                  <a:extLst>
                    <a:ext uri="{9D8B030D-6E8A-4147-A177-3AD203B41FA5}">
                      <a16:colId xmlns:a16="http://schemas.microsoft.com/office/drawing/2014/main" val="20002"/>
                    </a:ext>
                  </a:extLst>
                </a:gridCol>
              </a:tblGrid>
              <a:tr h="207668">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缩略语</a:t>
                      </a: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全称</a:t>
                      </a: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中文释义</a:t>
                      </a: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Artificial Intelligence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200" dirty="0">
                          <a:latin typeface="+mn-lt"/>
                          <a:ea typeface="+mn-ea"/>
                          <a:cs typeface="+mn-ea"/>
                          <a:sym typeface="+mn-lt"/>
                        </a:rPr>
                        <a:t>人工智能</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2596">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CANN</a:t>
                      </a: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200">
                          <a:solidFill>
                            <a:schemeClr val="tx1">
                              <a:lumMod val="85000"/>
                              <a:lumOff val="15000"/>
                            </a:schemeClr>
                          </a:solidFill>
                          <a:latin typeface="+mn-lt"/>
                          <a:ea typeface="+mn-ea"/>
                          <a:cs typeface="+mn-ea"/>
                          <a:sym typeface="+mn-lt"/>
                        </a:rPr>
                        <a:t>Compute Architecture for Neural Networks</a:t>
                      </a:r>
                      <a:endParaRPr lang="zh-CN" altLang="en-US" sz="1200" dirty="0">
                        <a:solidFill>
                          <a:schemeClr val="tx1">
                            <a:lumMod val="85000"/>
                            <a:lumOff val="15000"/>
                          </a:schemeClr>
                        </a:solidFill>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b="0" i="0" kern="1200" dirty="0">
                          <a:solidFill>
                            <a:schemeClr val="tx1"/>
                          </a:solidFill>
                          <a:effectLst/>
                          <a:latin typeface="+mn-lt"/>
                          <a:ea typeface="+mn-ea"/>
                          <a:cs typeface="+mn-ea"/>
                          <a:sym typeface="+mn-lt"/>
                        </a:rPr>
                        <a:t>神经网络计算架构</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NAIE</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Network AI Engine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网络智能体</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Neural-network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神经网络处理器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GPU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Graphics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图形处理器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Central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中央处理器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TF</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err="1">
                          <a:latin typeface="+mn-lt"/>
                          <a:ea typeface="+mn-ea"/>
                          <a:cs typeface="+mn-ea"/>
                          <a:sym typeface="+mn-lt"/>
                        </a:rPr>
                        <a:t>TensorFlow</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是一个端到端开源机器学习平台</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MNIST</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Modified National Institute of Standards and Technology</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是美国国家标准与技术研究院收集整理的大型手写数字数据集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CIFAR-10</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Canadian Institute for Advanced Research, 10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是一个包含</a:t>
                      </a:r>
                      <a:r>
                        <a:rPr lang="en-US" altLang="zh-CN" sz="1200" dirty="0">
                          <a:latin typeface="+mn-lt"/>
                          <a:ea typeface="+mn-ea"/>
                          <a:cs typeface="+mn-ea"/>
                          <a:sym typeface="+mn-lt"/>
                        </a:rPr>
                        <a:t>10</a:t>
                      </a:r>
                      <a:r>
                        <a:rPr lang="zh-CN" altLang="en-US" sz="1200" dirty="0">
                          <a:latin typeface="+mn-lt"/>
                          <a:ea typeface="+mn-ea"/>
                          <a:cs typeface="+mn-ea"/>
                          <a:sym typeface="+mn-lt"/>
                        </a:rPr>
                        <a:t>种类别常见物体的彩色图像数据集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VOC</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Visual Object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是常用于图像分类、目标检测等计算机视觉领域的数据集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200" dirty="0">
                          <a:latin typeface="+mn-lt"/>
                          <a:ea typeface="+mn-ea"/>
                          <a:cs typeface="+mn-ea"/>
                          <a:sym typeface="+mn-lt"/>
                        </a:rPr>
                        <a:t>COCO</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Common Objects in Context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是常用于图像分类、目标检测、图像分割等计算机视觉领域的数据集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CHW</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Channel,</a:t>
                      </a:r>
                      <a:r>
                        <a:rPr lang="en-US" altLang="zh-CN" sz="1200" baseline="0">
                          <a:latin typeface="+mn-lt"/>
                          <a:ea typeface="+mn-ea"/>
                          <a:cs typeface="+mn-ea"/>
                          <a:sym typeface="+mn-lt"/>
                        </a:rPr>
                        <a:t> Height, Weight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通道，高度，宽度</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SGD</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Stochastic Gradient Descent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随机梯度下降算法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001840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p>
        </p:txBody>
      </p:sp>
      <p:graphicFrame>
        <p:nvGraphicFramePr>
          <p:cNvPr id="4" name="表格 3"/>
          <p:cNvGraphicFramePr>
            <a:graphicFrameLocks noGrp="1"/>
          </p:cNvGraphicFramePr>
          <p:nvPr>
            <p:extLst>
              <p:ext uri="{D42A27DB-BD31-4B8C-83A1-F6EECF244321}">
                <p14:modId xmlns:p14="http://schemas.microsoft.com/office/powerpoint/2010/main" val="2325410778"/>
              </p:ext>
            </p:extLst>
          </p:nvPr>
        </p:nvGraphicFramePr>
        <p:xfrm>
          <a:off x="1913195" y="1498624"/>
          <a:ext cx="8336963" cy="3078444"/>
        </p:xfrm>
        <a:graphic>
          <a:graphicData uri="http://schemas.openxmlformats.org/drawingml/2006/table">
            <a:tbl>
              <a:tblPr firstRow="1" bandRow="1"/>
              <a:tblGrid>
                <a:gridCol w="2318188">
                  <a:extLst>
                    <a:ext uri="{9D8B030D-6E8A-4147-A177-3AD203B41FA5}">
                      <a16:colId xmlns:a16="http://schemas.microsoft.com/office/drawing/2014/main" val="20000"/>
                    </a:ext>
                  </a:extLst>
                </a:gridCol>
                <a:gridCol w="3400007">
                  <a:extLst>
                    <a:ext uri="{9D8B030D-6E8A-4147-A177-3AD203B41FA5}">
                      <a16:colId xmlns:a16="http://schemas.microsoft.com/office/drawing/2014/main" val="20001"/>
                    </a:ext>
                  </a:extLst>
                </a:gridCol>
                <a:gridCol w="2618768">
                  <a:extLst>
                    <a:ext uri="{9D8B030D-6E8A-4147-A177-3AD203B41FA5}">
                      <a16:colId xmlns:a16="http://schemas.microsoft.com/office/drawing/2014/main" val="20002"/>
                    </a:ext>
                  </a:extLst>
                </a:gridCol>
              </a:tblGrid>
              <a:tr h="207668">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缩略语</a:t>
                      </a: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全称</a:t>
                      </a: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中文释义</a:t>
                      </a: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err="1">
                          <a:latin typeface="+mn-lt"/>
                          <a:ea typeface="+mn-ea"/>
                          <a:cs typeface="+mn-ea"/>
                          <a:sym typeface="+mn-lt"/>
                        </a:rPr>
                        <a:t>RMSProp</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Root Mean Square Propagation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是一种自适应学习率优化算法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Adam</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Adaptive Momentum</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是一种自适应动量的随机优化算法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LARS</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Least Angle Regression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最小角回归算法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FTRL</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Follow The Regularized Leader</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是一种在线学习场景下求解稀疏化模型的优化算法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NAG</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Nesterov Accelerated Gradient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是一种基于动量优化器改进的优化算法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ONNX</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Open Neural Network Exchange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是一种用于存储机器学习模型的开放式文件存储格式</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API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Application Programming Interface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应用程序接口</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37251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整体介绍</a:t>
            </a:r>
            <a:endParaRPr lang="en-US" altLang="zh-CN" b="1" dirty="0">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82566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1D1D1A"/>
                </a:solidFill>
                <a:cs typeface="+mn-ea"/>
                <a:sym typeface="+mn-lt"/>
              </a:rPr>
              <a:t>华为</a:t>
            </a:r>
            <a:r>
              <a:rPr lang="en-US" altLang="zh-CN" dirty="0">
                <a:solidFill>
                  <a:srgbClr val="1D1D1A"/>
                </a:solidFill>
                <a:cs typeface="+mn-ea"/>
                <a:sym typeface="+mn-lt"/>
              </a:rPr>
              <a:t>AI</a:t>
            </a:r>
            <a:r>
              <a:rPr lang="zh-CN" altLang="en-US" dirty="0">
                <a:solidFill>
                  <a:srgbClr val="1D1D1A"/>
                </a:solidFill>
                <a:cs typeface="+mn-ea"/>
                <a:sym typeface="+mn-lt"/>
              </a:rPr>
              <a:t>：构筑业界最强</a:t>
            </a:r>
            <a:r>
              <a:rPr lang="en-US" altLang="zh-CN" dirty="0">
                <a:solidFill>
                  <a:srgbClr val="1D1D1A"/>
                </a:solidFill>
                <a:cs typeface="+mn-ea"/>
                <a:sym typeface="+mn-lt"/>
              </a:rPr>
              <a:t>AI</a:t>
            </a:r>
            <a:r>
              <a:rPr lang="zh-CN" altLang="en-US" dirty="0">
                <a:solidFill>
                  <a:srgbClr val="1D1D1A"/>
                </a:solidFill>
                <a:cs typeface="+mn-ea"/>
                <a:sym typeface="+mn-lt"/>
              </a:rPr>
              <a:t>算力平台，使能千行百业智能化转型</a:t>
            </a:r>
            <a:endParaRPr lang="zh-CN" altLang="en-US" dirty="0"/>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78" y="515703"/>
            <a:ext cx="12152878" cy="6755444"/>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234" y="2219794"/>
            <a:ext cx="251902" cy="251902"/>
          </a:xfrm>
          <a:prstGeom prst="rect">
            <a:avLst/>
          </a:prstGeom>
        </p:spPr>
      </p:pic>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954" y="4784037"/>
            <a:ext cx="251902" cy="251902"/>
          </a:xfrm>
          <a:prstGeom prst="rect">
            <a:avLst/>
          </a:prstGeom>
        </p:spPr>
      </p:pic>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5682" y="2195755"/>
            <a:ext cx="359859" cy="359859"/>
          </a:xfrm>
          <a:prstGeom prst="rect">
            <a:avLst/>
          </a:prstGeom>
        </p:spPr>
      </p:pic>
      <p:pic>
        <p:nvPicPr>
          <p:cNvPr id="45" name="图片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6268" y="3230053"/>
            <a:ext cx="323873" cy="323873"/>
          </a:xfrm>
          <a:prstGeom prst="rect">
            <a:avLst/>
          </a:prstGeom>
        </p:spPr>
      </p:pic>
      <p:pic>
        <p:nvPicPr>
          <p:cNvPr id="46" name="图片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81084" y="3201489"/>
            <a:ext cx="359859" cy="359859"/>
          </a:xfrm>
          <a:prstGeom prst="rect">
            <a:avLst/>
          </a:prstGeom>
        </p:spPr>
      </p:pic>
      <p:pic>
        <p:nvPicPr>
          <p:cNvPr id="47" name="图片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3057" y="3211010"/>
            <a:ext cx="359859" cy="359859"/>
          </a:xfrm>
          <a:prstGeom prst="rect">
            <a:avLst/>
          </a:prstGeom>
        </p:spPr>
      </p:pic>
      <p:pic>
        <p:nvPicPr>
          <p:cNvPr id="48" name="图片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1180" y="2214798"/>
            <a:ext cx="359859" cy="359859"/>
          </a:xfrm>
          <a:prstGeom prst="rect">
            <a:avLst/>
          </a:prstGeom>
        </p:spPr>
      </p:pic>
      <p:pic>
        <p:nvPicPr>
          <p:cNvPr id="49" name="图片 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78720" y="3201489"/>
            <a:ext cx="359859" cy="359859"/>
          </a:xfrm>
          <a:prstGeom prst="rect">
            <a:avLst/>
          </a:prstGeom>
        </p:spPr>
      </p:pic>
      <p:pic>
        <p:nvPicPr>
          <p:cNvPr id="50" name="图片 4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3536" y="2195755"/>
            <a:ext cx="359859" cy="359859"/>
          </a:xfrm>
          <a:prstGeom prst="rect">
            <a:avLst/>
          </a:prstGeom>
        </p:spPr>
      </p:pic>
      <p:pic>
        <p:nvPicPr>
          <p:cNvPr id="51" name="图片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75234" y="2220844"/>
            <a:ext cx="251902" cy="251902"/>
          </a:xfrm>
          <a:prstGeom prst="rect">
            <a:avLst/>
          </a:prstGeom>
        </p:spPr>
      </p:pic>
      <p:pic>
        <p:nvPicPr>
          <p:cNvPr id="52" name="图片 5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26401" y="2162916"/>
            <a:ext cx="359859" cy="359859"/>
          </a:xfrm>
          <a:prstGeom prst="rect">
            <a:avLst/>
          </a:prstGeom>
        </p:spPr>
      </p:pic>
      <p:sp>
        <p:nvSpPr>
          <p:cNvPr id="53" name="文本框 52"/>
          <p:cNvSpPr txBox="1"/>
          <p:nvPr/>
        </p:nvSpPr>
        <p:spPr>
          <a:xfrm>
            <a:off x="1288100" y="1460947"/>
            <a:ext cx="800219"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行业应用</a:t>
            </a:r>
          </a:p>
        </p:txBody>
      </p:sp>
      <p:sp>
        <p:nvSpPr>
          <p:cNvPr id="54" name="文本框 53"/>
          <p:cNvSpPr txBox="1"/>
          <p:nvPr/>
        </p:nvSpPr>
        <p:spPr>
          <a:xfrm>
            <a:off x="1288100" y="2765363"/>
            <a:ext cx="800219"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应用使能</a:t>
            </a:r>
          </a:p>
        </p:txBody>
      </p:sp>
      <p:sp>
        <p:nvSpPr>
          <p:cNvPr id="55" name="文本框 54"/>
          <p:cNvSpPr txBox="1"/>
          <p:nvPr/>
        </p:nvSpPr>
        <p:spPr>
          <a:xfrm>
            <a:off x="1369853" y="4060257"/>
            <a:ext cx="636713"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AI</a:t>
            </a:r>
            <a:r>
              <a:rPr lang="zh-CN" altLang="en-US" sz="1200" b="1" dirty="0">
                <a:solidFill>
                  <a:srgbClr val="1D1D1A"/>
                </a:solidFill>
                <a:cs typeface="+mn-ea"/>
                <a:sym typeface="+mn-lt"/>
              </a:rPr>
              <a:t>框架</a:t>
            </a:r>
          </a:p>
        </p:txBody>
      </p:sp>
      <p:sp>
        <p:nvSpPr>
          <p:cNvPr id="56" name="文本框 55"/>
          <p:cNvSpPr txBox="1"/>
          <p:nvPr/>
        </p:nvSpPr>
        <p:spPr>
          <a:xfrm>
            <a:off x="1062075" y="4898130"/>
            <a:ext cx="1252266"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AI</a:t>
            </a:r>
            <a:r>
              <a:rPr lang="zh-CN" altLang="en-US" sz="1200" b="1" dirty="0">
                <a:solidFill>
                  <a:srgbClr val="1D1D1A"/>
                </a:solidFill>
                <a:cs typeface="+mn-ea"/>
                <a:sym typeface="+mn-lt"/>
              </a:rPr>
              <a:t>异构计算框架</a:t>
            </a:r>
          </a:p>
        </p:txBody>
      </p:sp>
      <p:sp>
        <p:nvSpPr>
          <p:cNvPr id="57" name="文本框 56"/>
          <p:cNvSpPr txBox="1"/>
          <p:nvPr/>
        </p:nvSpPr>
        <p:spPr>
          <a:xfrm>
            <a:off x="1113372" y="5736002"/>
            <a:ext cx="1149674"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Atlas</a:t>
            </a:r>
            <a:r>
              <a:rPr lang="zh-CN" altLang="en-US" sz="1200" b="1" dirty="0">
                <a:solidFill>
                  <a:srgbClr val="1D1D1A"/>
                </a:solidFill>
                <a:cs typeface="+mn-ea"/>
                <a:sym typeface="+mn-lt"/>
              </a:rPr>
              <a:t>系列硬件</a:t>
            </a:r>
          </a:p>
        </p:txBody>
      </p:sp>
      <p:sp>
        <p:nvSpPr>
          <p:cNvPr id="58" name="文本框 57"/>
          <p:cNvSpPr txBox="1"/>
          <p:nvPr/>
        </p:nvSpPr>
        <p:spPr>
          <a:xfrm>
            <a:off x="2759517" y="2232171"/>
            <a:ext cx="907621" cy="276999"/>
          </a:xfrm>
          <a:prstGeom prst="rect">
            <a:avLst/>
          </a:prstGeom>
          <a:noFill/>
        </p:spPr>
        <p:txBody>
          <a:bodyPr wrap="none" rtlCol="0" anchor="ctr">
            <a:spAutoFit/>
          </a:bodyPr>
          <a:lstStyle/>
          <a:p>
            <a:pPr algn="just" defTabSz="914034"/>
            <a:r>
              <a:rPr lang="en-US" altLang="zh-CN" sz="1200" dirty="0" err="1">
                <a:solidFill>
                  <a:srgbClr val="CB121D"/>
                </a:solidFill>
                <a:cs typeface="+mn-ea"/>
                <a:sym typeface="+mn-lt"/>
              </a:rPr>
              <a:t>ModelArts</a:t>
            </a:r>
            <a:endParaRPr lang="zh-CN" altLang="en-US" sz="1200" dirty="0">
              <a:solidFill>
                <a:srgbClr val="CB121D"/>
              </a:solidFill>
              <a:cs typeface="+mn-ea"/>
              <a:sym typeface="+mn-lt"/>
            </a:endParaRPr>
          </a:p>
        </p:txBody>
      </p:sp>
      <p:sp>
        <p:nvSpPr>
          <p:cNvPr id="59" name="文本框 58"/>
          <p:cNvSpPr txBox="1"/>
          <p:nvPr/>
        </p:nvSpPr>
        <p:spPr>
          <a:xfrm>
            <a:off x="5064862" y="2232171"/>
            <a:ext cx="1015021" cy="276999"/>
          </a:xfrm>
          <a:prstGeom prst="rect">
            <a:avLst/>
          </a:prstGeom>
          <a:noFill/>
        </p:spPr>
        <p:txBody>
          <a:bodyPr wrap="none" rtlCol="0" anchor="ctr">
            <a:spAutoFit/>
          </a:bodyPr>
          <a:lstStyle/>
          <a:p>
            <a:pPr algn="just" defTabSz="914034"/>
            <a:r>
              <a:rPr lang="en-US" altLang="zh-CN" sz="1200" dirty="0" err="1">
                <a:solidFill>
                  <a:srgbClr val="CB121D"/>
                </a:solidFill>
                <a:cs typeface="+mn-ea"/>
                <a:sym typeface="+mn-lt"/>
              </a:rPr>
              <a:t>HiAi</a:t>
            </a:r>
            <a:r>
              <a:rPr lang="en-US" altLang="zh-CN" sz="1200" dirty="0">
                <a:solidFill>
                  <a:srgbClr val="CB121D"/>
                </a:solidFill>
                <a:cs typeface="+mn-ea"/>
                <a:sym typeface="+mn-lt"/>
              </a:rPr>
              <a:t> Service</a:t>
            </a:r>
            <a:endParaRPr lang="zh-CN" altLang="en-US" sz="1200" dirty="0">
              <a:solidFill>
                <a:srgbClr val="CB121D"/>
              </a:solidFill>
              <a:cs typeface="+mn-ea"/>
              <a:sym typeface="+mn-lt"/>
            </a:endParaRPr>
          </a:p>
        </p:txBody>
      </p:sp>
      <p:sp>
        <p:nvSpPr>
          <p:cNvPr id="60" name="文本框 59"/>
          <p:cNvSpPr txBox="1"/>
          <p:nvPr/>
        </p:nvSpPr>
        <p:spPr>
          <a:xfrm>
            <a:off x="7268239" y="2232171"/>
            <a:ext cx="954107" cy="276999"/>
          </a:xfrm>
          <a:prstGeom prst="rect">
            <a:avLst/>
          </a:prstGeom>
          <a:noFill/>
        </p:spPr>
        <p:txBody>
          <a:bodyPr wrap="none" rtlCol="0" anchor="ctr">
            <a:spAutoFit/>
          </a:bodyPr>
          <a:lstStyle/>
          <a:p>
            <a:pPr algn="just" defTabSz="914034"/>
            <a:r>
              <a:rPr lang="zh-CN" altLang="en-US" sz="1200" dirty="0">
                <a:solidFill>
                  <a:srgbClr val="1D1D1A"/>
                </a:solidFill>
                <a:cs typeface="+mn-ea"/>
                <a:sym typeface="+mn-lt"/>
              </a:rPr>
              <a:t>第三方平台</a:t>
            </a:r>
          </a:p>
        </p:txBody>
      </p:sp>
      <p:cxnSp>
        <p:nvCxnSpPr>
          <p:cNvPr id="61" name="直接连接符 60"/>
          <p:cNvCxnSpPr/>
          <p:nvPr/>
        </p:nvCxnSpPr>
        <p:spPr>
          <a:xfrm>
            <a:off x="2485054" y="2658973"/>
            <a:ext cx="5865109"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768231" y="2777019"/>
            <a:ext cx="1298753" cy="276999"/>
          </a:xfrm>
          <a:prstGeom prst="rect">
            <a:avLst/>
          </a:prstGeom>
          <a:noFill/>
        </p:spPr>
        <p:txBody>
          <a:bodyPr wrap="none" rtlCol="0" anchor="ctr">
            <a:spAutoFit/>
          </a:bodyPr>
          <a:lstStyle/>
          <a:p>
            <a:pPr algn="just" defTabSz="914034"/>
            <a:r>
              <a:rPr lang="en-US" altLang="zh-CN" sz="1200" b="1" dirty="0" err="1">
                <a:solidFill>
                  <a:srgbClr val="1D1D1A"/>
                </a:solidFill>
                <a:cs typeface="+mn-ea"/>
                <a:sym typeface="+mn-lt"/>
              </a:rPr>
              <a:t>MindX</a:t>
            </a:r>
            <a:r>
              <a:rPr lang="en-US" altLang="zh-CN" sz="1200" b="1" dirty="0">
                <a:solidFill>
                  <a:srgbClr val="1D1D1A"/>
                </a:solidFill>
                <a:cs typeface="+mn-ea"/>
                <a:sym typeface="+mn-lt"/>
              </a:rPr>
              <a:t> </a:t>
            </a:r>
            <a:r>
              <a:rPr lang="zh-CN" altLang="en-US" sz="1200" b="1" dirty="0">
                <a:solidFill>
                  <a:srgbClr val="1D1D1A"/>
                </a:solidFill>
                <a:cs typeface="+mn-ea"/>
                <a:sym typeface="+mn-lt"/>
              </a:rPr>
              <a:t>使能应用</a:t>
            </a:r>
          </a:p>
        </p:txBody>
      </p:sp>
      <p:sp>
        <p:nvSpPr>
          <p:cNvPr id="63" name="文本框 62"/>
          <p:cNvSpPr txBox="1"/>
          <p:nvPr/>
        </p:nvSpPr>
        <p:spPr>
          <a:xfrm>
            <a:off x="2694583" y="3133230"/>
            <a:ext cx="1107996"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DL</a:t>
            </a:r>
          </a:p>
          <a:p>
            <a:pPr algn="just" defTabSz="914034">
              <a:lnSpc>
                <a:spcPts val="1599"/>
              </a:lnSpc>
            </a:pPr>
            <a:r>
              <a:rPr lang="zh-CN" altLang="en-US" sz="1200" dirty="0">
                <a:solidFill>
                  <a:srgbClr val="EBEBEB">
                    <a:lumMod val="50000"/>
                  </a:srgbClr>
                </a:solidFill>
                <a:cs typeface="+mn-ea"/>
                <a:sym typeface="+mn-lt"/>
              </a:rPr>
              <a:t>深度学习使能</a:t>
            </a:r>
          </a:p>
        </p:txBody>
      </p:sp>
      <p:sp>
        <p:nvSpPr>
          <p:cNvPr id="64" name="文本框 63"/>
          <p:cNvSpPr txBox="1"/>
          <p:nvPr/>
        </p:nvSpPr>
        <p:spPr>
          <a:xfrm>
            <a:off x="4206807" y="3133230"/>
            <a:ext cx="1107996"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Edge</a:t>
            </a:r>
          </a:p>
          <a:p>
            <a:pPr algn="just" defTabSz="914034">
              <a:lnSpc>
                <a:spcPts val="1599"/>
              </a:lnSpc>
            </a:pPr>
            <a:r>
              <a:rPr lang="zh-CN" altLang="en-US" sz="1200" dirty="0">
                <a:solidFill>
                  <a:srgbClr val="EBEBEB">
                    <a:lumMod val="50000"/>
                  </a:srgbClr>
                </a:solidFill>
                <a:cs typeface="+mn-ea"/>
                <a:sym typeface="+mn-lt"/>
              </a:rPr>
              <a:t>智能边缘使能</a:t>
            </a:r>
          </a:p>
        </p:txBody>
      </p:sp>
      <p:sp>
        <p:nvSpPr>
          <p:cNvPr id="65" name="文本框 64"/>
          <p:cNvSpPr txBox="1"/>
          <p:nvPr/>
        </p:nvSpPr>
        <p:spPr>
          <a:xfrm>
            <a:off x="5818794" y="3133230"/>
            <a:ext cx="952505"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ModelZoo</a:t>
            </a:r>
            <a:endParaRPr lang="en-US" altLang="zh-CN" sz="1200" dirty="0">
              <a:solidFill>
                <a:srgbClr val="CB121D"/>
              </a:solidFill>
              <a:cs typeface="+mn-ea"/>
              <a:sym typeface="+mn-lt"/>
            </a:endParaRPr>
          </a:p>
          <a:p>
            <a:pPr algn="just" defTabSz="914034">
              <a:lnSpc>
                <a:spcPts val="1599"/>
              </a:lnSpc>
            </a:pPr>
            <a:r>
              <a:rPr lang="zh-CN" altLang="en-US" sz="1200" dirty="0">
                <a:solidFill>
                  <a:srgbClr val="EBEBEB">
                    <a:lumMod val="50000"/>
                  </a:srgbClr>
                </a:solidFill>
                <a:cs typeface="+mn-ea"/>
                <a:sym typeface="+mn-lt"/>
              </a:rPr>
              <a:t>优选模型库</a:t>
            </a:r>
          </a:p>
        </p:txBody>
      </p:sp>
      <p:sp>
        <p:nvSpPr>
          <p:cNvPr id="66" name="文本框 65"/>
          <p:cNvSpPr txBox="1"/>
          <p:nvPr/>
        </p:nvSpPr>
        <p:spPr>
          <a:xfrm>
            <a:off x="7303504" y="3133230"/>
            <a:ext cx="970137"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SDK</a:t>
            </a:r>
          </a:p>
          <a:p>
            <a:pPr algn="just" defTabSz="914034">
              <a:lnSpc>
                <a:spcPts val="1599"/>
              </a:lnSpc>
            </a:pPr>
            <a:r>
              <a:rPr lang="zh-CN" altLang="en-US" sz="1200" dirty="0">
                <a:solidFill>
                  <a:srgbClr val="EBEBEB">
                    <a:lumMod val="50000"/>
                  </a:srgbClr>
                </a:solidFill>
                <a:cs typeface="+mn-ea"/>
                <a:sym typeface="+mn-lt"/>
              </a:rPr>
              <a:t>行业</a:t>
            </a:r>
            <a:r>
              <a:rPr lang="en-US" altLang="zh-CN" sz="1200" dirty="0">
                <a:solidFill>
                  <a:srgbClr val="EBEBEB">
                    <a:lumMod val="50000"/>
                  </a:srgbClr>
                </a:solidFill>
                <a:cs typeface="+mn-ea"/>
                <a:sym typeface="+mn-lt"/>
              </a:rPr>
              <a:t>SDK</a:t>
            </a:r>
            <a:endParaRPr lang="zh-CN" altLang="en-US" sz="1200" dirty="0">
              <a:solidFill>
                <a:srgbClr val="EBEBEB">
                  <a:lumMod val="50000"/>
                </a:srgbClr>
              </a:solidFill>
              <a:cs typeface="+mn-ea"/>
              <a:sym typeface="+mn-lt"/>
            </a:endParaRPr>
          </a:p>
        </p:txBody>
      </p:sp>
      <p:sp>
        <p:nvSpPr>
          <p:cNvPr id="67" name="文本框 66"/>
          <p:cNvSpPr txBox="1"/>
          <p:nvPr/>
        </p:nvSpPr>
        <p:spPr>
          <a:xfrm>
            <a:off x="5115337" y="4778726"/>
            <a:ext cx="614271" cy="276999"/>
          </a:xfrm>
          <a:prstGeom prst="rect">
            <a:avLst/>
          </a:prstGeom>
          <a:noFill/>
        </p:spPr>
        <p:txBody>
          <a:bodyPr wrap="none" rtlCol="0" anchor="ctr">
            <a:spAutoFit/>
          </a:bodyPr>
          <a:lstStyle/>
          <a:p>
            <a:pPr algn="just" defTabSz="914034"/>
            <a:r>
              <a:rPr lang="en-US" altLang="zh-CN" sz="1200" dirty="0">
                <a:solidFill>
                  <a:srgbClr val="CB121D"/>
                </a:solidFill>
                <a:cs typeface="+mn-ea"/>
                <a:sym typeface="+mn-lt"/>
              </a:rPr>
              <a:t>CANN</a:t>
            </a:r>
          </a:p>
        </p:txBody>
      </p:sp>
      <p:sp>
        <p:nvSpPr>
          <p:cNvPr id="68" name="文本框 67"/>
          <p:cNvSpPr txBox="1"/>
          <p:nvPr/>
        </p:nvSpPr>
        <p:spPr>
          <a:xfrm>
            <a:off x="3767624" y="5044584"/>
            <a:ext cx="3108543" cy="297517"/>
          </a:xfrm>
          <a:prstGeom prst="rect">
            <a:avLst/>
          </a:prstGeom>
          <a:noFill/>
        </p:spPr>
        <p:txBody>
          <a:bodyPr wrap="none" rtlCol="0" anchor="ctr">
            <a:spAutoFit/>
          </a:bodyPr>
          <a:lstStyle/>
          <a:p>
            <a:pPr algn="just" defTabSz="914034">
              <a:lnSpc>
                <a:spcPts val="1599"/>
              </a:lnSpc>
            </a:pPr>
            <a:r>
              <a:rPr lang="zh-CN" altLang="en-US" sz="1200" dirty="0">
                <a:solidFill>
                  <a:srgbClr val="EBEBEB">
                    <a:lumMod val="50000"/>
                  </a:srgbClr>
                </a:solidFill>
                <a:cs typeface="+mn-ea"/>
                <a:sym typeface="+mn-lt"/>
              </a:rPr>
              <a:t>统一异构计算架构，释放昇腾硬件澎湃算力</a:t>
            </a:r>
          </a:p>
        </p:txBody>
      </p:sp>
      <p:pic>
        <p:nvPicPr>
          <p:cNvPr id="69" name="SDC - 半罩球 X系列.331.png" descr="SDC - 半罩球 X系列.331.png"/>
          <p:cNvPicPr>
            <a:picLocks noChangeAspect="1"/>
          </p:cNvPicPr>
          <p:nvPr/>
        </p:nvPicPr>
        <p:blipFill>
          <a:blip r:embed="rId15"/>
          <a:stretch>
            <a:fillRect/>
          </a:stretch>
        </p:blipFill>
        <p:spPr>
          <a:xfrm>
            <a:off x="3131130" y="5768126"/>
            <a:ext cx="353048" cy="414140"/>
          </a:xfrm>
          <a:prstGeom prst="rect">
            <a:avLst/>
          </a:prstGeom>
          <a:ln w="12700" cap="flat">
            <a:noFill/>
            <a:miter lim="400000"/>
          </a:ln>
          <a:effectLst/>
        </p:spPr>
      </p:pic>
      <p:pic>
        <p:nvPicPr>
          <p:cNvPr id="70" name="Picture 2" descr="Picture 2"/>
          <p:cNvPicPr>
            <a:picLocks noChangeAspect="1"/>
          </p:cNvPicPr>
          <p:nvPr/>
        </p:nvPicPr>
        <p:blipFill>
          <a:blip r:embed="rId16"/>
          <a:srcRect/>
          <a:stretch>
            <a:fillRect/>
          </a:stretch>
        </p:blipFill>
        <p:spPr>
          <a:xfrm>
            <a:off x="2525568" y="5789413"/>
            <a:ext cx="264678" cy="352524"/>
          </a:xfrm>
          <a:prstGeom prst="rect">
            <a:avLst/>
          </a:prstGeom>
          <a:ln w="12700" cap="flat">
            <a:noFill/>
            <a:miter lim="400000"/>
          </a:ln>
          <a:effectLst/>
        </p:spPr>
      </p:pic>
      <p:grpSp>
        <p:nvGrpSpPr>
          <p:cNvPr id="71" name="组合 2"/>
          <p:cNvGrpSpPr/>
          <p:nvPr/>
        </p:nvGrpSpPr>
        <p:grpSpPr>
          <a:xfrm>
            <a:off x="10606194" y="5809561"/>
            <a:ext cx="603980" cy="284437"/>
            <a:chOff x="155230" y="97866"/>
            <a:chExt cx="1189665" cy="560256"/>
          </a:xfrm>
        </p:grpSpPr>
        <p:sp>
          <p:nvSpPr>
            <p:cNvPr id="72" name="Freeform 8"/>
            <p:cNvSpPr/>
            <p:nvPr/>
          </p:nvSpPr>
          <p:spPr>
            <a:xfrm>
              <a:off x="155230" y="97866"/>
              <a:ext cx="888662" cy="560256"/>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00B0F0">
                    <a:alpha val="20000"/>
                  </a:srgbClr>
                </a:gs>
                <a:gs pos="100000">
                  <a:srgbClr val="00B0F0">
                    <a:alpha val="5000"/>
                  </a:srgbClr>
                </a:gs>
              </a:gsLst>
              <a:lin ang="5400000" scaled="0"/>
            </a:gradFill>
            <a:ln w="6350" cap="flat">
              <a:solidFill>
                <a:schemeClr val="tx2">
                  <a:lumMod val="50000"/>
                </a:schemeClr>
              </a:solidFill>
              <a:prstDash val="solid"/>
              <a:round/>
            </a:ln>
            <a:effectLst/>
          </p:spPr>
          <p:txBody>
            <a:bodyPr wrap="square" lIns="27082" tIns="27082" rIns="27082" bIns="27082" numCol="1" anchor="ctr">
              <a:noAutofit/>
            </a:bodyPr>
            <a:lstStyle/>
            <a:p>
              <a:pPr defTabSz="1924170">
                <a:defRPr sz="1400" b="0">
                  <a:latin typeface="Arial"/>
                  <a:ea typeface="Arial"/>
                  <a:cs typeface="Arial"/>
                  <a:sym typeface="Arial"/>
                </a:defRPr>
              </a:pPr>
              <a:endParaRPr sz="1200">
                <a:solidFill>
                  <a:srgbClr val="1D1D1A"/>
                </a:solidFill>
                <a:cs typeface="+mn-ea"/>
                <a:sym typeface="+mn-lt"/>
              </a:endParaRPr>
            </a:p>
          </p:txBody>
        </p:sp>
        <p:sp>
          <p:nvSpPr>
            <p:cNvPr id="73" name="矩形 55"/>
            <p:cNvSpPr txBox="1"/>
            <p:nvPr/>
          </p:nvSpPr>
          <p:spPr>
            <a:xfrm>
              <a:off x="206929" y="416857"/>
              <a:ext cx="1137966" cy="2244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3248295">
                <a:defRPr sz="1400" b="0">
                  <a:latin typeface="Arial"/>
                  <a:ea typeface="Arial"/>
                  <a:cs typeface="Arial"/>
                  <a:sym typeface="Arial"/>
                </a:defRPr>
              </a:lvl1pPr>
            </a:lstStyle>
            <a:p>
              <a:r>
                <a:rPr sz="1200" dirty="0">
                  <a:solidFill>
                    <a:srgbClr val="1D1D1A"/>
                  </a:solidFill>
                  <a:latin typeface="+mn-lt"/>
                  <a:ea typeface="+mn-ea"/>
                  <a:cs typeface="+mn-ea"/>
                  <a:sym typeface="+mn-lt"/>
                </a:rPr>
                <a:t>Cloud</a:t>
              </a:r>
            </a:p>
          </p:txBody>
        </p:sp>
      </p:grpSp>
      <p:sp>
        <p:nvSpPr>
          <p:cNvPr id="74" name="文本框 73"/>
          <p:cNvSpPr txBox="1"/>
          <p:nvPr/>
        </p:nvSpPr>
        <p:spPr>
          <a:xfrm>
            <a:off x="8720115" y="2564596"/>
            <a:ext cx="369332" cy="2269211"/>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全流程开发工具链   </a:t>
            </a:r>
            <a:r>
              <a:rPr lang="en-US" altLang="zh-CN" sz="1200" dirty="0" err="1">
                <a:solidFill>
                  <a:srgbClr val="CB121D"/>
                </a:solidFill>
                <a:cs typeface="+mn-ea"/>
                <a:sym typeface="+mn-lt"/>
              </a:rPr>
              <a:t>MindStudio</a:t>
            </a:r>
            <a:endParaRPr lang="en-US" altLang="zh-CN" sz="1200" dirty="0">
              <a:solidFill>
                <a:srgbClr val="CB121D"/>
              </a:solidFill>
              <a:cs typeface="+mn-ea"/>
              <a:sym typeface="+mn-lt"/>
            </a:endParaRPr>
          </a:p>
        </p:txBody>
      </p:sp>
      <p:sp>
        <p:nvSpPr>
          <p:cNvPr id="75" name="文本框 74"/>
          <p:cNvSpPr txBox="1"/>
          <p:nvPr/>
        </p:nvSpPr>
        <p:spPr>
          <a:xfrm>
            <a:off x="9624637" y="2564595"/>
            <a:ext cx="369332" cy="2655535"/>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管理运维工具   </a:t>
            </a:r>
            <a:r>
              <a:rPr lang="en-US" altLang="zh-CN" sz="1200" dirty="0" err="1">
                <a:solidFill>
                  <a:srgbClr val="CB121D"/>
                </a:solidFill>
                <a:cs typeface="+mn-ea"/>
                <a:sym typeface="+mn-lt"/>
              </a:rPr>
              <a:t>FusionDirector</a:t>
            </a:r>
            <a:r>
              <a:rPr lang="en-US" altLang="zh-CN" sz="1200" dirty="0">
                <a:solidFill>
                  <a:srgbClr val="CB121D"/>
                </a:solidFill>
                <a:cs typeface="+mn-ea"/>
                <a:sym typeface="+mn-lt"/>
              </a:rPr>
              <a:t>/Smart</a:t>
            </a:r>
          </a:p>
        </p:txBody>
      </p:sp>
      <p:sp>
        <p:nvSpPr>
          <p:cNvPr id="76" name="文本框 75"/>
          <p:cNvSpPr txBox="1"/>
          <p:nvPr/>
        </p:nvSpPr>
        <p:spPr>
          <a:xfrm>
            <a:off x="10538680" y="2564597"/>
            <a:ext cx="369332" cy="2206693"/>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昇腾社区   </a:t>
            </a:r>
            <a:r>
              <a:rPr lang="en-US" altLang="zh-CN" sz="1200" dirty="0">
                <a:solidFill>
                  <a:srgbClr val="CB121D"/>
                </a:solidFill>
                <a:cs typeface="+mn-ea"/>
                <a:sym typeface="+mn-lt"/>
              </a:rPr>
              <a:t>ascend.huawei.com</a:t>
            </a:r>
          </a:p>
        </p:txBody>
      </p:sp>
      <p:pic>
        <p:nvPicPr>
          <p:cNvPr id="77" name="图片 7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753264" y="5682954"/>
            <a:ext cx="775235" cy="582023"/>
          </a:xfrm>
          <a:prstGeom prst="rect">
            <a:avLst/>
          </a:prstGeom>
        </p:spPr>
      </p:pic>
      <p:pic>
        <p:nvPicPr>
          <p:cNvPr id="78" name="图片 7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633670" y="5658230"/>
            <a:ext cx="781999" cy="587100"/>
          </a:xfrm>
          <a:prstGeom prst="rect">
            <a:avLst/>
          </a:prstGeom>
        </p:spPr>
      </p:pic>
      <p:pic>
        <p:nvPicPr>
          <p:cNvPr id="79" name="图片 7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05378" y="5740380"/>
            <a:ext cx="622071" cy="467032"/>
          </a:xfrm>
          <a:prstGeom prst="rect">
            <a:avLst/>
          </a:prstGeom>
        </p:spPr>
      </p:pic>
      <p:pic>
        <p:nvPicPr>
          <p:cNvPr id="80" name="图片 7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604373" y="5758039"/>
            <a:ext cx="641633" cy="481718"/>
          </a:xfrm>
          <a:prstGeom prst="rect">
            <a:avLst/>
          </a:prstGeom>
        </p:spPr>
      </p:pic>
      <p:pic>
        <p:nvPicPr>
          <p:cNvPr id="81" name="图片 8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041971" y="5682144"/>
            <a:ext cx="785685" cy="589868"/>
          </a:xfrm>
          <a:prstGeom prst="rect">
            <a:avLst/>
          </a:prstGeom>
        </p:spPr>
      </p:pic>
      <p:pic>
        <p:nvPicPr>
          <p:cNvPr id="82" name="图片 8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93342" y="5758285"/>
            <a:ext cx="578352" cy="434210"/>
          </a:xfrm>
          <a:prstGeom prst="rect">
            <a:avLst/>
          </a:prstGeom>
        </p:spPr>
      </p:pic>
      <p:pic>
        <p:nvPicPr>
          <p:cNvPr id="83" name="图片 8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891237" y="5697388"/>
            <a:ext cx="738386" cy="554357"/>
          </a:xfrm>
          <a:prstGeom prst="rect">
            <a:avLst/>
          </a:prstGeom>
        </p:spPr>
      </p:pic>
      <p:pic>
        <p:nvPicPr>
          <p:cNvPr id="84" name="图片 83"/>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937236" y="5706909"/>
            <a:ext cx="713021" cy="535315"/>
          </a:xfrm>
          <a:prstGeom prst="rect">
            <a:avLst/>
          </a:prstGeom>
        </p:spPr>
      </p:pic>
      <p:cxnSp>
        <p:nvCxnSpPr>
          <p:cNvPr id="85" name="直接连接符 84"/>
          <p:cNvCxnSpPr/>
          <p:nvPr/>
        </p:nvCxnSpPr>
        <p:spPr>
          <a:xfrm rot="5400000">
            <a:off x="4085016"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6560549"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3144129"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端</a:t>
            </a:r>
          </a:p>
        </p:txBody>
      </p:sp>
      <p:sp>
        <p:nvSpPr>
          <p:cNvPr id="88" name="文本框 87"/>
          <p:cNvSpPr txBox="1"/>
          <p:nvPr/>
        </p:nvSpPr>
        <p:spPr>
          <a:xfrm>
            <a:off x="5419716"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边</a:t>
            </a:r>
          </a:p>
        </p:txBody>
      </p:sp>
      <p:sp>
        <p:nvSpPr>
          <p:cNvPr id="89" name="文本框 88"/>
          <p:cNvSpPr txBox="1"/>
          <p:nvPr/>
        </p:nvSpPr>
        <p:spPr>
          <a:xfrm>
            <a:off x="8942589"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云</a:t>
            </a:r>
          </a:p>
        </p:txBody>
      </p:sp>
      <p:sp>
        <p:nvSpPr>
          <p:cNvPr id="90" name="文本框 89"/>
          <p:cNvSpPr txBox="1"/>
          <p:nvPr/>
        </p:nvSpPr>
        <p:spPr>
          <a:xfrm>
            <a:off x="4191997" y="1445824"/>
            <a:ext cx="4493539" cy="297517"/>
          </a:xfrm>
          <a:prstGeom prst="rect">
            <a:avLst/>
          </a:prstGeom>
          <a:noFill/>
        </p:spPr>
        <p:txBody>
          <a:bodyPr wrap="none" rtlCol="0" anchor="ctr">
            <a:spAutoFit/>
          </a:bodyPr>
          <a:lstStyle/>
          <a:p>
            <a:pPr algn="ctr" defTabSz="914034">
              <a:lnSpc>
                <a:spcPts val="1599"/>
              </a:lnSpc>
            </a:pPr>
            <a:r>
              <a:rPr lang="zh-CN" altLang="en-US" sz="1200" dirty="0">
                <a:solidFill>
                  <a:srgbClr val="EBEBEB">
                    <a:lumMod val="50000"/>
                  </a:srgbClr>
                </a:solidFill>
                <a:cs typeface="+mn-ea"/>
                <a:sym typeface="+mn-lt"/>
              </a:rPr>
              <a:t>能源、金融、公共、交通、运营商、制造、教育等更多行业应用</a:t>
            </a:r>
          </a:p>
        </p:txBody>
      </p:sp>
      <p:pic>
        <p:nvPicPr>
          <p:cNvPr id="91" name="图片 90"/>
          <p:cNvPicPr>
            <a:picLocks noChangeAspect="1"/>
          </p:cNvPicPr>
          <p:nvPr/>
        </p:nvPicPr>
        <p:blipFill rotWithShape="1">
          <a:blip r:embed="rId25" cstate="print">
            <a:extLst>
              <a:ext uri="{28A0092B-C50C-407E-A947-70E740481C1C}">
                <a14:useLocalDpi xmlns:a14="http://schemas.microsoft.com/office/drawing/2010/main" val="0"/>
              </a:ext>
            </a:extLst>
          </a:blip>
          <a:srcRect b="29967"/>
          <a:stretch/>
        </p:blipFill>
        <p:spPr>
          <a:xfrm>
            <a:off x="4476085" y="3822669"/>
            <a:ext cx="569618" cy="398920"/>
          </a:xfrm>
          <a:prstGeom prst="rect">
            <a:avLst/>
          </a:prstGeom>
        </p:spPr>
      </p:pic>
      <p:sp>
        <p:nvSpPr>
          <p:cNvPr id="92" name="文本框 91"/>
          <p:cNvSpPr txBox="1"/>
          <p:nvPr/>
        </p:nvSpPr>
        <p:spPr>
          <a:xfrm>
            <a:off x="4937883" y="3940854"/>
            <a:ext cx="1304588" cy="276999"/>
          </a:xfrm>
          <a:prstGeom prst="rect">
            <a:avLst/>
          </a:prstGeom>
          <a:noFill/>
        </p:spPr>
        <p:txBody>
          <a:bodyPr wrap="none" rtlCol="0" anchor="ctr">
            <a:spAutoFit/>
          </a:bodyPr>
          <a:lstStyle/>
          <a:p>
            <a:pPr algn="just" defTabSz="914034"/>
            <a:r>
              <a:rPr lang="zh-CN" altLang="en-US" sz="1200" dirty="0">
                <a:solidFill>
                  <a:srgbClr val="CB121D"/>
                </a:solidFill>
                <a:cs typeface="+mn-ea"/>
                <a:sym typeface="+mn-lt"/>
              </a:rPr>
              <a:t>昇思</a:t>
            </a:r>
            <a:r>
              <a:rPr lang="en-US" altLang="zh-CN" sz="1200" dirty="0" err="1">
                <a:solidFill>
                  <a:srgbClr val="CB121D"/>
                </a:solidFill>
                <a:cs typeface="+mn-ea"/>
                <a:sym typeface="+mn-lt"/>
              </a:rPr>
              <a:t>MindSpore</a:t>
            </a:r>
            <a:endParaRPr lang="en-US" altLang="zh-CN" sz="1200" dirty="0">
              <a:solidFill>
                <a:srgbClr val="CB121D"/>
              </a:solidFill>
              <a:cs typeface="+mn-ea"/>
              <a:sym typeface="+mn-lt"/>
            </a:endParaRPr>
          </a:p>
        </p:txBody>
      </p:sp>
      <p:sp>
        <p:nvSpPr>
          <p:cNvPr id="93" name="文本框 92"/>
          <p:cNvSpPr txBox="1"/>
          <p:nvPr/>
        </p:nvSpPr>
        <p:spPr>
          <a:xfrm>
            <a:off x="3655228" y="4206712"/>
            <a:ext cx="3252814" cy="297517"/>
          </a:xfrm>
          <a:prstGeom prst="rect">
            <a:avLst/>
          </a:prstGeom>
          <a:noFill/>
        </p:spPr>
        <p:txBody>
          <a:bodyPr wrap="none" rtlCol="0" anchor="ctr">
            <a:spAutoFit/>
          </a:bodyPr>
          <a:lstStyle/>
          <a:p>
            <a:pPr algn="just" defTabSz="914034">
              <a:lnSpc>
                <a:spcPts val="1599"/>
              </a:lnSpc>
            </a:pPr>
            <a:r>
              <a:rPr lang="zh-CN" altLang="en-US" sz="1200" dirty="0">
                <a:solidFill>
                  <a:srgbClr val="EBEBEB">
                    <a:lumMod val="50000"/>
                  </a:srgbClr>
                </a:solidFill>
                <a:cs typeface="+mn-ea"/>
                <a:sym typeface="+mn-lt"/>
              </a:rPr>
              <a:t>匹配昇腾</a:t>
            </a:r>
            <a:r>
              <a:rPr lang="en-US" altLang="zh-CN" sz="1200" dirty="0">
                <a:solidFill>
                  <a:srgbClr val="EBEBEB">
                    <a:lumMod val="50000"/>
                  </a:srgbClr>
                </a:solidFill>
                <a:cs typeface="+mn-ea"/>
                <a:sym typeface="+mn-lt"/>
              </a:rPr>
              <a:t>AI</a:t>
            </a:r>
            <a:r>
              <a:rPr lang="zh-CN" altLang="en-US" sz="1200" dirty="0">
                <a:solidFill>
                  <a:srgbClr val="EBEBEB">
                    <a:lumMod val="50000"/>
                  </a:srgbClr>
                </a:solidFill>
                <a:cs typeface="+mn-ea"/>
                <a:sym typeface="+mn-lt"/>
              </a:rPr>
              <a:t>处理器算力的全场景深度学习框架</a:t>
            </a:r>
          </a:p>
        </p:txBody>
      </p:sp>
    </p:spTree>
    <p:extLst>
      <p:ext uri="{BB962C8B-B14F-4D97-AF65-F5344CB8AC3E}">
        <p14:creationId xmlns:p14="http://schemas.microsoft.com/office/powerpoint/2010/main" val="80888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99E1F8A-89F9-427C-8BEC-B1C360B0BB12}"/>
              </a:ext>
            </a:extLst>
          </p:cNvPr>
          <p:cNvSpPr>
            <a:spLocks noGrp="1"/>
          </p:cNvSpPr>
          <p:nvPr>
            <p:ph type="title"/>
          </p:nvPr>
        </p:nvSpPr>
        <p:spPr/>
        <p:txBody>
          <a:bodyPr>
            <a:normAutofit/>
          </a:bodyPr>
          <a:lstStyle/>
          <a:p>
            <a:r>
              <a:rPr lang="en-US" altLang="zh-CN" dirty="0" err="1"/>
              <a:t>MindSpore</a:t>
            </a:r>
            <a:r>
              <a:rPr lang="en-US" altLang="zh-CN" dirty="0"/>
              <a:t> </a:t>
            </a:r>
            <a:r>
              <a:rPr lang="zh-CN" altLang="en-US" dirty="0"/>
              <a:t>全场景</a:t>
            </a:r>
            <a:r>
              <a:rPr lang="en-US" altLang="zh-CN" dirty="0"/>
              <a:t>AI</a:t>
            </a:r>
            <a:r>
              <a:rPr lang="zh-CN" altLang="en-US" dirty="0"/>
              <a:t>计算框架架构图</a:t>
            </a:r>
          </a:p>
        </p:txBody>
      </p:sp>
      <p:grpSp>
        <p:nvGrpSpPr>
          <p:cNvPr id="8" name="组合 7"/>
          <p:cNvGrpSpPr/>
          <p:nvPr/>
        </p:nvGrpSpPr>
        <p:grpSpPr>
          <a:xfrm>
            <a:off x="1623964" y="985929"/>
            <a:ext cx="7168902" cy="5256296"/>
            <a:chOff x="2309479" y="1006135"/>
            <a:chExt cx="7171702" cy="5258349"/>
          </a:xfrm>
        </p:grpSpPr>
        <p:sp>
          <p:nvSpPr>
            <p:cNvPr id="91" name="矩形 90"/>
            <p:cNvSpPr/>
            <p:nvPr/>
          </p:nvSpPr>
          <p:spPr>
            <a:xfrm>
              <a:off x="2309480" y="1006135"/>
              <a:ext cx="2867024" cy="80243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Model Zoo</a:t>
              </a:r>
            </a:p>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89" name="矩形 88"/>
            <p:cNvSpPr/>
            <p:nvPr/>
          </p:nvSpPr>
          <p:spPr>
            <a:xfrm>
              <a:off x="5295289" y="1006135"/>
              <a:ext cx="2066448"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Extend</a:t>
              </a:r>
            </a:p>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GNN/</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深度概率编程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强化学习</a:t>
              </a:r>
            </a:p>
          </p:txBody>
        </p:sp>
        <p:sp>
          <p:nvSpPr>
            <p:cNvPr id="90" name="矩形 89"/>
            <p:cNvSpPr/>
            <p:nvPr/>
          </p:nvSpPr>
          <p:spPr>
            <a:xfrm>
              <a:off x="2309479" y="2820158"/>
              <a:ext cx="979023" cy="22692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Data</a:t>
              </a:r>
            </a:p>
          </p:txBody>
        </p:sp>
        <p:sp>
          <p:nvSpPr>
            <p:cNvPr id="105" name="矩形 104"/>
            <p:cNvSpPr/>
            <p:nvPr/>
          </p:nvSpPr>
          <p:spPr>
            <a:xfrm>
              <a:off x="3387690" y="4460678"/>
              <a:ext cx="5081236" cy="628691"/>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Runtime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Cloud/Lite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p>
          </p:txBody>
        </p:sp>
        <p:sp>
          <p:nvSpPr>
            <p:cNvPr id="106" name="圆角矩形 105"/>
            <p:cNvSpPr/>
            <p:nvPr/>
          </p:nvSpPr>
          <p:spPr>
            <a:xfrm>
              <a:off x="3629199"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异构调度</a:t>
              </a:r>
              <a:endParaRPr lang="en-US" altLang="zh-CN" sz="1000" dirty="0">
                <a:solidFill>
                  <a:srgbClr val="1D1D1A"/>
                </a:solidFill>
                <a:ea typeface="方正兰亭黑简体" panose="02000000000000000000" pitchFamily="2" charset="-122"/>
              </a:endParaRPr>
            </a:p>
          </p:txBody>
        </p:sp>
        <p:sp>
          <p:nvSpPr>
            <p:cNvPr id="107" name="圆角矩形 106"/>
            <p:cNvSpPr/>
            <p:nvPr/>
          </p:nvSpPr>
          <p:spPr>
            <a:xfrm>
              <a:off x="5248091"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异构并行</a:t>
              </a:r>
            </a:p>
          </p:txBody>
        </p:sp>
        <p:sp>
          <p:nvSpPr>
            <p:cNvPr id="108" name="矩形 107"/>
            <p:cNvSpPr/>
            <p:nvPr/>
          </p:nvSpPr>
          <p:spPr>
            <a:xfrm>
              <a:off x="3403998" y="2820158"/>
              <a:ext cx="5064929" cy="1531415"/>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Compiler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9" name="圆角矩形 108"/>
            <p:cNvSpPr/>
            <p:nvPr/>
          </p:nvSpPr>
          <p:spPr>
            <a:xfrm>
              <a:off x="3564697" y="3734456"/>
              <a:ext cx="4760296" cy="2475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ea typeface="方正兰亭黑简体" panose="02000000000000000000" pitchFamily="2" charset="-122"/>
                </a:rPr>
                <a:t>MindIR</a:t>
              </a:r>
              <a:endPar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0" name="圆角矩形 109"/>
            <p:cNvSpPr/>
            <p:nvPr/>
          </p:nvSpPr>
          <p:spPr>
            <a:xfrm>
              <a:off x="7098564" y="3126151"/>
              <a:ext cx="1226427" cy="5488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a:solidFill>
                    <a:srgbClr val="1D1D1A"/>
                  </a:solidFill>
                  <a:ea typeface="方正兰亭黑简体" panose="02000000000000000000" pitchFamily="2" charset="-122"/>
                </a:rPr>
                <a:t>量化</a:t>
              </a:r>
              <a:r>
                <a:rPr lang="en-US" altLang="zh-CN" sz="1000">
                  <a:solidFill>
                    <a:srgbClr val="1D1D1A"/>
                  </a:solidFill>
                  <a:ea typeface="方正兰亭黑简体" panose="02000000000000000000" pitchFamily="2" charset="-122"/>
                </a:rPr>
                <a:t>/</a:t>
              </a:r>
              <a:r>
                <a:rPr lang="zh-CN" altLang="en-US" sz="1000">
                  <a:solidFill>
                    <a:srgbClr val="1D1D1A"/>
                  </a:solidFill>
                  <a:ea typeface="方正兰亭黑简体" panose="02000000000000000000" pitchFamily="2" charset="-122"/>
                </a:rPr>
                <a:t>剪枝</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1" name="圆角矩形 110"/>
            <p:cNvSpPr/>
            <p:nvPr/>
          </p:nvSpPr>
          <p:spPr>
            <a:xfrm>
              <a:off x="5720626" y="4037078"/>
              <a:ext cx="2604365"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MindAKG(</a:t>
              </a:r>
              <a:r>
                <a:rPr lang="zh-CN" altLang="en-US" sz="1000" dirty="0">
                  <a:solidFill>
                    <a:srgbClr val="1D1D1A"/>
                  </a:solidFill>
                  <a:ea typeface="方正兰亭黑简体" panose="02000000000000000000" pitchFamily="2" charset="-122"/>
                </a:rPr>
                <a:t>算子自动生成</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2" name="矩形 111"/>
            <p:cNvSpPr/>
            <p:nvPr/>
          </p:nvSpPr>
          <p:spPr>
            <a:xfrm>
              <a:off x="6978776" y="1900889"/>
              <a:ext cx="1466492" cy="838496"/>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第三方前端</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3" name="圆角矩形 112"/>
            <p:cNvSpPr/>
            <p:nvPr/>
          </p:nvSpPr>
          <p:spPr>
            <a:xfrm>
              <a:off x="4727131"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图算融合</a:t>
              </a:r>
            </a:p>
          </p:txBody>
        </p:sp>
        <p:sp>
          <p:nvSpPr>
            <p:cNvPr id="114" name="圆角矩形 113"/>
            <p:cNvSpPr/>
            <p:nvPr/>
          </p:nvSpPr>
          <p:spPr>
            <a:xfrm>
              <a:off x="356469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内存优化</a:t>
              </a:r>
            </a:p>
          </p:txBody>
        </p:sp>
        <p:sp>
          <p:nvSpPr>
            <p:cNvPr id="115" name="圆角矩形 114"/>
            <p:cNvSpPr/>
            <p:nvPr/>
          </p:nvSpPr>
          <p:spPr>
            <a:xfrm>
              <a:off x="588956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流水线执行</a:t>
              </a:r>
            </a:p>
          </p:txBody>
        </p:sp>
        <p:sp>
          <p:nvSpPr>
            <p:cNvPr id="116" name="圆角矩形 115"/>
            <p:cNvSpPr/>
            <p:nvPr/>
          </p:nvSpPr>
          <p:spPr>
            <a:xfrm>
              <a:off x="4415887" y="312615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自动微分</a:t>
              </a:r>
            </a:p>
          </p:txBody>
        </p:sp>
        <p:sp>
          <p:nvSpPr>
            <p:cNvPr id="117" name="圆角矩形 116"/>
            <p:cNvSpPr/>
            <p:nvPr/>
          </p:nvSpPr>
          <p:spPr>
            <a:xfrm>
              <a:off x="3564697" y="3126151"/>
              <a:ext cx="788292"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类型推导</a:t>
              </a:r>
            </a:p>
          </p:txBody>
        </p:sp>
        <p:sp>
          <p:nvSpPr>
            <p:cNvPr id="118" name="圆角矩形 117"/>
            <p:cNvSpPr/>
            <p:nvPr/>
          </p:nvSpPr>
          <p:spPr>
            <a:xfrm>
              <a:off x="5239401" y="3126151"/>
              <a:ext cx="830233"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自动并行</a:t>
              </a:r>
            </a:p>
          </p:txBody>
        </p:sp>
        <p:sp>
          <p:nvSpPr>
            <p:cNvPr id="119" name="圆角矩形 118"/>
            <p:cNvSpPr/>
            <p:nvPr/>
          </p:nvSpPr>
          <p:spPr>
            <a:xfrm>
              <a:off x="6132532" y="3126151"/>
              <a:ext cx="79225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二阶优化</a:t>
              </a:r>
            </a:p>
          </p:txBody>
        </p:sp>
        <p:sp>
          <p:nvSpPr>
            <p:cNvPr id="120" name="矩形 119"/>
            <p:cNvSpPr/>
            <p:nvPr/>
          </p:nvSpPr>
          <p:spPr>
            <a:xfrm>
              <a:off x="2309479" y="1901562"/>
              <a:ext cx="4579614" cy="83782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MindExpression</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（表达层）</a:t>
              </a:r>
              <a:endPar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21" name="圆角矩形 120"/>
            <p:cNvSpPr/>
            <p:nvPr/>
          </p:nvSpPr>
          <p:spPr>
            <a:xfrm>
              <a:off x="3564697" y="4037078"/>
              <a:ext cx="205861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硬件相关优化</a:t>
              </a:r>
            </a:p>
          </p:txBody>
        </p:sp>
        <p:sp>
          <p:nvSpPr>
            <p:cNvPr id="96" name="矩形 95"/>
            <p:cNvSpPr/>
            <p:nvPr/>
          </p:nvSpPr>
          <p:spPr>
            <a:xfrm>
              <a:off x="8575441" y="1900889"/>
              <a:ext cx="901582" cy="16605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Insight</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7" name="圆角矩形 96"/>
            <p:cNvSpPr/>
            <p:nvPr/>
          </p:nvSpPr>
          <p:spPr>
            <a:xfrm>
              <a:off x="8661528" y="2475327"/>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网络</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调试</a:t>
              </a:r>
            </a:p>
          </p:txBody>
        </p:sp>
        <p:sp>
          <p:nvSpPr>
            <p:cNvPr id="98" name="圆角矩形 97"/>
            <p:cNvSpPr/>
            <p:nvPr/>
          </p:nvSpPr>
          <p:spPr>
            <a:xfrm>
              <a:off x="8653458" y="2862289"/>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精度</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p>
          </p:txBody>
        </p:sp>
        <p:sp>
          <p:nvSpPr>
            <p:cNvPr id="99" name="圆角矩形 98"/>
            <p:cNvSpPr/>
            <p:nvPr/>
          </p:nvSpPr>
          <p:spPr>
            <a:xfrm>
              <a:off x="8661528" y="3229218"/>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p>
          </p:txBody>
        </p:sp>
        <p:sp>
          <p:nvSpPr>
            <p:cNvPr id="100" name="矩形 99"/>
            <p:cNvSpPr/>
            <p:nvPr/>
          </p:nvSpPr>
          <p:spPr>
            <a:xfrm>
              <a:off x="2309479" y="5221476"/>
              <a:ext cx="7167545" cy="4877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1" name="圆角矩形 100"/>
            <p:cNvSpPr/>
            <p:nvPr/>
          </p:nvSpPr>
          <p:spPr>
            <a:xfrm>
              <a:off x="2687983"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CANN</a:t>
              </a:r>
            </a:p>
          </p:txBody>
        </p:sp>
        <p:sp>
          <p:nvSpPr>
            <p:cNvPr id="102" name="圆角矩形 101"/>
            <p:cNvSpPr/>
            <p:nvPr/>
          </p:nvSpPr>
          <p:spPr>
            <a:xfrm>
              <a:off x="6020090"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Eigen</a:t>
              </a:r>
            </a:p>
          </p:txBody>
        </p:sp>
        <p:sp>
          <p:nvSpPr>
            <p:cNvPr id="103" name="圆角矩形 102"/>
            <p:cNvSpPr/>
            <p:nvPr/>
          </p:nvSpPr>
          <p:spPr>
            <a:xfrm>
              <a:off x="4354037"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CUDA</a:t>
              </a:r>
            </a:p>
          </p:txBody>
        </p:sp>
        <p:sp>
          <p:nvSpPr>
            <p:cNvPr id="104" name="圆角矩形 103"/>
            <p:cNvSpPr/>
            <p:nvPr/>
          </p:nvSpPr>
          <p:spPr>
            <a:xfrm>
              <a:off x="7686144"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a:solidFill>
                    <a:srgbClr val="1D1D1A"/>
                  </a:solidFill>
                  <a:ea typeface="方正兰亭黑简体" panose="02000000000000000000" pitchFamily="2" charset="-122"/>
                </a:rPr>
                <a:t>oneDNN</a:t>
              </a:r>
              <a:endParaRPr lang="en-US" altLang="zh-CN" sz="1200" b="1" dirty="0">
                <a:solidFill>
                  <a:srgbClr val="1D1D1A"/>
                </a:solidFill>
                <a:ea typeface="方正兰亭黑简体" panose="02000000000000000000" pitchFamily="2" charset="-122"/>
              </a:endParaRPr>
            </a:p>
          </p:txBody>
        </p:sp>
        <p:sp>
          <p:nvSpPr>
            <p:cNvPr id="38" name="矩形 37"/>
            <p:cNvSpPr/>
            <p:nvPr/>
          </p:nvSpPr>
          <p:spPr>
            <a:xfrm>
              <a:off x="2309479" y="5766281"/>
              <a:ext cx="7167545" cy="4982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39" name="圆角矩形 38"/>
            <p:cNvSpPr/>
            <p:nvPr/>
          </p:nvSpPr>
          <p:spPr>
            <a:xfrm>
              <a:off x="3516819"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NPU</a:t>
              </a:r>
            </a:p>
          </p:txBody>
        </p:sp>
        <p:sp>
          <p:nvSpPr>
            <p:cNvPr id="40" name="圆角矩形 39"/>
            <p:cNvSpPr/>
            <p:nvPr/>
          </p:nvSpPr>
          <p:spPr>
            <a:xfrm>
              <a:off x="6848926"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CPU</a:t>
              </a:r>
            </a:p>
          </p:txBody>
        </p:sp>
        <p:sp>
          <p:nvSpPr>
            <p:cNvPr id="41" name="圆角矩形 40"/>
            <p:cNvSpPr/>
            <p:nvPr/>
          </p:nvSpPr>
          <p:spPr>
            <a:xfrm>
              <a:off x="5182872"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GPU</a:t>
              </a:r>
            </a:p>
          </p:txBody>
        </p:sp>
        <p:sp>
          <p:nvSpPr>
            <p:cNvPr id="43" name="矩形 42"/>
            <p:cNvSpPr/>
            <p:nvPr/>
          </p:nvSpPr>
          <p:spPr>
            <a:xfrm>
              <a:off x="8579599" y="3675007"/>
              <a:ext cx="901582" cy="1414362"/>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Armour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3" name="圆角矩形 92"/>
            <p:cNvSpPr/>
            <p:nvPr/>
          </p:nvSpPr>
          <p:spPr>
            <a:xfrm>
              <a:off x="8673036" y="4246515"/>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密态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4" name="圆角矩形 93"/>
            <p:cNvSpPr/>
            <p:nvPr/>
          </p:nvSpPr>
          <p:spPr>
            <a:xfrm>
              <a:off x="8678665" y="4633988"/>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可信</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7" name="圆角矩形 46"/>
            <p:cNvSpPr/>
            <p:nvPr/>
          </p:nvSpPr>
          <p:spPr>
            <a:xfrm>
              <a:off x="7044886"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仓颉</a:t>
              </a:r>
            </a:p>
          </p:txBody>
        </p:sp>
        <p:sp>
          <p:nvSpPr>
            <p:cNvPr id="48" name="圆角矩形 47"/>
            <p:cNvSpPr/>
            <p:nvPr/>
          </p:nvSpPr>
          <p:spPr>
            <a:xfrm>
              <a:off x="7768273"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Julia</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9" name="圆角矩形 48"/>
            <p:cNvSpPr/>
            <p:nvPr/>
          </p:nvSpPr>
          <p:spPr>
            <a:xfrm>
              <a:off x="6866985" y="4740156"/>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内置算子库</a:t>
              </a:r>
            </a:p>
          </p:txBody>
        </p:sp>
        <p:sp>
          <p:nvSpPr>
            <p:cNvPr id="50" name="矩形 49"/>
            <p:cNvSpPr/>
            <p:nvPr/>
          </p:nvSpPr>
          <p:spPr>
            <a:xfrm>
              <a:off x="7478773" y="1006135"/>
              <a:ext cx="1974247"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MindScience</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电磁仿真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分子模拟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量子计算</a:t>
              </a:r>
            </a:p>
          </p:txBody>
        </p:sp>
        <p:sp>
          <p:nvSpPr>
            <p:cNvPr id="51" name="圆角矩形 50"/>
            <p:cNvSpPr/>
            <p:nvPr/>
          </p:nvSpPr>
          <p:spPr>
            <a:xfrm>
              <a:off x="2517687"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Vision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53" name="圆角矩形 52"/>
            <p:cNvSpPr/>
            <p:nvPr/>
          </p:nvSpPr>
          <p:spPr>
            <a:xfrm>
              <a:off x="4302360" y="1269103"/>
              <a:ext cx="794716" cy="48988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b="1" dirty="0">
                  <a:solidFill>
                    <a:srgbClr val="1D1D1A"/>
                  </a:solidFill>
                  <a:ea typeface="方正兰亭黑简体" panose="02000000000000000000" pitchFamily="2" charset="-122"/>
                </a:rPr>
                <a:t>Model</a:t>
              </a:r>
            </a:p>
            <a:p>
              <a:pPr algn="ctr" defTabSz="914034"/>
              <a:r>
                <a:rPr lang="en-US" altLang="zh-CN" sz="1000" b="1" dirty="0">
                  <a:solidFill>
                    <a:srgbClr val="1D1D1A"/>
                  </a:solidFill>
                  <a:ea typeface="方正兰亭黑简体" panose="02000000000000000000" pitchFamily="2" charset="-122"/>
                </a:rPr>
                <a:t>Hub</a:t>
              </a:r>
              <a:endParaRPr lang="zh-CN" altLang="en-US" sz="1000" b="1" dirty="0">
                <a:solidFill>
                  <a:srgbClr val="1D1D1A"/>
                </a:solidFill>
                <a:ea typeface="方正兰亭黑简体" panose="02000000000000000000" pitchFamily="2" charset="-122"/>
              </a:endParaRPr>
            </a:p>
          </p:txBody>
        </p:sp>
        <p:sp>
          <p:nvSpPr>
            <p:cNvPr id="54" name="圆角矩形 53"/>
            <p:cNvSpPr/>
            <p:nvPr/>
          </p:nvSpPr>
          <p:spPr>
            <a:xfrm>
              <a:off x="3410023"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NLP</a:t>
              </a:r>
              <a:endParaRPr lang="zh-CN" altLang="en-US" sz="1000" dirty="0">
                <a:solidFill>
                  <a:srgbClr val="1D1D1A"/>
                </a:solidFill>
                <a:ea typeface="方正兰亭黑简体" panose="02000000000000000000" pitchFamily="2" charset="-122"/>
              </a:endParaRPr>
            </a:p>
          </p:txBody>
        </p:sp>
        <p:sp>
          <p:nvSpPr>
            <p:cNvPr id="55" name="圆角矩形 54"/>
            <p:cNvSpPr/>
            <p:nvPr/>
          </p:nvSpPr>
          <p:spPr>
            <a:xfrm>
              <a:off x="2517687"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Audio</a:t>
              </a:r>
              <a:endParaRPr lang="zh-CN" altLang="en-US" sz="1000" dirty="0">
                <a:solidFill>
                  <a:srgbClr val="1D1D1A"/>
                </a:solidFill>
                <a:ea typeface="方正兰亭黑简体" panose="02000000000000000000" pitchFamily="2" charset="-122"/>
              </a:endParaRPr>
            </a:p>
          </p:txBody>
        </p:sp>
        <p:sp>
          <p:nvSpPr>
            <p:cNvPr id="56" name="圆角矩形 55"/>
            <p:cNvSpPr/>
            <p:nvPr/>
          </p:nvSpPr>
          <p:spPr>
            <a:xfrm>
              <a:off x="3419983"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Rec</a:t>
              </a:r>
              <a:endParaRPr lang="zh-CN" altLang="en-US" sz="1000" dirty="0">
                <a:solidFill>
                  <a:srgbClr val="1D1D1A"/>
                </a:solidFill>
                <a:ea typeface="方正兰亭黑简体" panose="02000000000000000000" pitchFamily="2" charset="-122"/>
              </a:endParaRPr>
            </a:p>
          </p:txBody>
        </p:sp>
        <p:sp>
          <p:nvSpPr>
            <p:cNvPr id="59" name="圆角矩形 58"/>
            <p:cNvSpPr/>
            <p:nvPr/>
          </p:nvSpPr>
          <p:spPr>
            <a:xfrm>
              <a:off x="2455414" y="2434899"/>
              <a:ext cx="4294180"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动静态图一致</a:t>
              </a:r>
            </a:p>
          </p:txBody>
        </p:sp>
        <p:sp>
          <p:nvSpPr>
            <p:cNvPr id="60" name="圆角矩形 59"/>
            <p:cNvSpPr/>
            <p:nvPr/>
          </p:nvSpPr>
          <p:spPr>
            <a:xfrm>
              <a:off x="5956272" y="2151645"/>
              <a:ext cx="79332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err="1">
                  <a:solidFill>
                    <a:srgbClr val="1D1D1A"/>
                  </a:solidFill>
                  <a:ea typeface="方正兰亭黑简体" panose="02000000000000000000" pitchFamily="2" charset="-122"/>
                </a:rPr>
                <a:t>Numpy</a:t>
              </a:r>
              <a:endParaRPr lang="zh-CN" altLang="en-US" sz="1000" dirty="0">
                <a:solidFill>
                  <a:srgbClr val="1D1D1A"/>
                </a:solidFill>
                <a:ea typeface="方正兰亭黑简体" panose="02000000000000000000" pitchFamily="2" charset="-122"/>
              </a:endParaRPr>
            </a:p>
          </p:txBody>
        </p:sp>
        <p:sp>
          <p:nvSpPr>
            <p:cNvPr id="61" name="圆角矩形 60"/>
            <p:cNvSpPr/>
            <p:nvPr/>
          </p:nvSpPr>
          <p:spPr>
            <a:xfrm>
              <a:off x="3326071" y="2151645"/>
              <a:ext cx="7606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Ops</a:t>
              </a:r>
              <a:endParaRPr lang="zh-CN" altLang="en-US" sz="1000" dirty="0">
                <a:solidFill>
                  <a:srgbClr val="1D1D1A"/>
                </a:solidFill>
                <a:ea typeface="方正兰亭黑简体" panose="02000000000000000000" pitchFamily="2" charset="-122"/>
              </a:endParaRPr>
            </a:p>
          </p:txBody>
        </p:sp>
        <p:sp>
          <p:nvSpPr>
            <p:cNvPr id="62" name="圆角矩形 61"/>
            <p:cNvSpPr/>
            <p:nvPr/>
          </p:nvSpPr>
          <p:spPr>
            <a:xfrm>
              <a:off x="2455414" y="2151645"/>
              <a:ext cx="78829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NN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3" name="圆角矩形 62"/>
            <p:cNvSpPr/>
            <p:nvPr/>
          </p:nvSpPr>
          <p:spPr>
            <a:xfrm>
              <a:off x="4169051" y="2151645"/>
              <a:ext cx="830233"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Dataset</a:t>
              </a:r>
              <a:endParaRPr lang="zh-CN" altLang="en-US" sz="1000" dirty="0">
                <a:solidFill>
                  <a:srgbClr val="1D1D1A"/>
                </a:solidFill>
                <a:ea typeface="方正兰亭黑简体" panose="02000000000000000000" pitchFamily="2" charset="-122"/>
              </a:endParaRPr>
            </a:p>
          </p:txBody>
        </p:sp>
        <p:sp>
          <p:nvSpPr>
            <p:cNvPr id="64" name="圆角矩形 63"/>
            <p:cNvSpPr/>
            <p:nvPr/>
          </p:nvSpPr>
          <p:spPr>
            <a:xfrm>
              <a:off x="5081648" y="2151645"/>
              <a:ext cx="792259"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Train/Infer</a:t>
              </a:r>
              <a:endParaRPr lang="zh-CN" altLang="en-US" sz="1000" dirty="0">
                <a:solidFill>
                  <a:srgbClr val="1D1D1A"/>
                </a:solidFill>
                <a:ea typeface="方正兰亭黑简体" panose="02000000000000000000" pitchFamily="2" charset="-122"/>
              </a:endParaRPr>
            </a:p>
          </p:txBody>
        </p:sp>
        <p:sp>
          <p:nvSpPr>
            <p:cNvPr id="65" name="圆角矩形 64"/>
            <p:cNvSpPr/>
            <p:nvPr/>
          </p:nvSpPr>
          <p:spPr>
            <a:xfrm>
              <a:off x="2426874" y="3431800"/>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数据加载</a:t>
              </a:r>
            </a:p>
          </p:txBody>
        </p:sp>
        <p:sp>
          <p:nvSpPr>
            <p:cNvPr id="66" name="圆角矩形 65"/>
            <p:cNvSpPr/>
            <p:nvPr/>
          </p:nvSpPr>
          <p:spPr>
            <a:xfrm>
              <a:off x="2426874" y="3838477"/>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数据格式</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7" name="圆角矩形 66"/>
            <p:cNvSpPr/>
            <p:nvPr/>
          </p:nvSpPr>
          <p:spPr>
            <a:xfrm>
              <a:off x="2426874" y="4245154"/>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数据增强</a:t>
              </a:r>
            </a:p>
          </p:txBody>
        </p:sp>
        <p:sp>
          <p:nvSpPr>
            <p:cNvPr id="68" name="圆角矩形 67"/>
            <p:cNvSpPr/>
            <p:nvPr/>
          </p:nvSpPr>
          <p:spPr>
            <a:xfrm>
              <a:off x="2426874" y="465183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异构加速</a:t>
              </a:r>
            </a:p>
          </p:txBody>
        </p:sp>
      </p:grpSp>
      <p:grpSp>
        <p:nvGrpSpPr>
          <p:cNvPr id="7" name="组合 6"/>
          <p:cNvGrpSpPr/>
          <p:nvPr/>
        </p:nvGrpSpPr>
        <p:grpSpPr>
          <a:xfrm flipH="1">
            <a:off x="64058" y="4573632"/>
            <a:ext cx="8728808" cy="1738944"/>
            <a:chOff x="2292284" y="4984139"/>
            <a:chExt cx="8732221" cy="1739624"/>
          </a:xfrm>
        </p:grpSpPr>
        <p:sp>
          <p:nvSpPr>
            <p:cNvPr id="79" name="圆角矩形 78"/>
            <p:cNvSpPr/>
            <p:nvPr/>
          </p:nvSpPr>
          <p:spPr>
            <a:xfrm>
              <a:off x="2292284" y="5590563"/>
              <a:ext cx="7197159" cy="1133200"/>
            </a:xfrm>
            <a:prstGeom prst="roundRect">
              <a:avLst>
                <a:gd name="adj" fmla="val 5636"/>
              </a:avLst>
            </a:prstGeom>
            <a:solidFill>
              <a:srgbClr val="FF0000">
                <a:alpha val="5098"/>
              </a:srgbClr>
            </a:solid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80" name="左大括号 79"/>
            <p:cNvSpPr/>
            <p:nvPr/>
          </p:nvSpPr>
          <p:spPr>
            <a:xfrm>
              <a:off x="9806788" y="5033557"/>
              <a:ext cx="45719" cy="125999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sp>
          <p:nvSpPr>
            <p:cNvPr id="82" name="矩形 81"/>
            <p:cNvSpPr/>
            <p:nvPr/>
          </p:nvSpPr>
          <p:spPr>
            <a:xfrm>
              <a:off x="9916509" y="4984139"/>
              <a:ext cx="1107996" cy="830997"/>
            </a:xfrm>
            <a:prstGeom prst="rect">
              <a:avLst/>
            </a:prstGeom>
          </p:spPr>
          <p:txBody>
            <a:bodyPr wrap="none">
              <a:spAutoFit/>
            </a:bodyPr>
            <a:lstStyle/>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异构计算框架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硬件</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驱动</a:t>
              </a:r>
              <a:endPar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底层</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算子</a:t>
              </a:r>
            </a:p>
          </p:txBody>
        </p:sp>
        <p:sp>
          <p:nvSpPr>
            <p:cNvPr id="83" name="矩形 82"/>
            <p:cNvSpPr/>
            <p:nvPr/>
          </p:nvSpPr>
          <p:spPr>
            <a:xfrm>
              <a:off x="9916506" y="5717726"/>
              <a:ext cx="954480" cy="574741"/>
            </a:xfrm>
            <a:prstGeom prst="rect">
              <a:avLst/>
            </a:prstGeom>
          </p:spPr>
          <p:txBody>
            <a:bodyPr wrap="none">
              <a:spAutoFit/>
            </a:bodyPr>
            <a:lstStyle/>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多样化硬件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腾、鲲鹏</a:t>
              </a:r>
            </a:p>
          </p:txBody>
        </p:sp>
      </p:grpSp>
      <p:grpSp>
        <p:nvGrpSpPr>
          <p:cNvPr id="122" name="组合 121"/>
          <p:cNvGrpSpPr/>
          <p:nvPr/>
        </p:nvGrpSpPr>
        <p:grpSpPr>
          <a:xfrm>
            <a:off x="190794" y="2792394"/>
            <a:ext cx="7636746" cy="1569421"/>
            <a:chOff x="350575" y="2057742"/>
            <a:chExt cx="7639729" cy="1570034"/>
          </a:xfrm>
        </p:grpSpPr>
        <p:sp>
          <p:nvSpPr>
            <p:cNvPr id="123" name="圆角矩形 122"/>
            <p:cNvSpPr/>
            <p:nvPr/>
          </p:nvSpPr>
          <p:spPr>
            <a:xfrm>
              <a:off x="2833314" y="2057742"/>
              <a:ext cx="5156990" cy="1570034"/>
            </a:xfrm>
            <a:prstGeom prst="roundRect">
              <a:avLst>
                <a:gd name="adj" fmla="val 5359"/>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666666"/>
                </a:solidFill>
                <a:effectLst/>
                <a:uLnTx/>
                <a:uFillTx/>
                <a:ea typeface="方正兰亭黑简体" panose="02000000000000000000" pitchFamily="2" charset="-122"/>
              </a:endParaRPr>
            </a:p>
          </p:txBody>
        </p:sp>
        <p:sp>
          <p:nvSpPr>
            <p:cNvPr id="124" name="矩形 123"/>
            <p:cNvSpPr/>
            <p:nvPr/>
          </p:nvSpPr>
          <p:spPr>
            <a:xfrm>
              <a:off x="350575" y="2296049"/>
              <a:ext cx="954107" cy="1061829"/>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编译优化层</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硬件无关优化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硬件相关优化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推理部署优化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25" name="左大括号 124"/>
            <p:cNvSpPr/>
            <p:nvPr/>
          </p:nvSpPr>
          <p:spPr>
            <a:xfrm flipH="1">
              <a:off x="1290696" y="2304874"/>
              <a:ext cx="262921" cy="1052959"/>
            </a:xfrm>
            <a:prstGeom prst="leftBrac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26" name="直接连接符 125"/>
            <p:cNvCxnSpPr>
              <a:stCxn id="125" idx="1"/>
              <a:endCxn id="123" idx="1"/>
            </p:cNvCxnSpPr>
            <p:nvPr/>
          </p:nvCxnSpPr>
          <p:spPr>
            <a:xfrm>
              <a:off x="1553617" y="2831354"/>
              <a:ext cx="1279697" cy="11405"/>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55211" y="1842898"/>
            <a:ext cx="6005759" cy="888658"/>
            <a:chOff x="768393" y="2056769"/>
            <a:chExt cx="6008105" cy="889005"/>
          </a:xfrm>
        </p:grpSpPr>
        <p:sp>
          <p:nvSpPr>
            <p:cNvPr id="128" name="圆角矩形 127"/>
            <p:cNvSpPr/>
            <p:nvPr/>
          </p:nvSpPr>
          <p:spPr>
            <a:xfrm>
              <a:off x="2060209" y="2073666"/>
              <a:ext cx="4716289" cy="872108"/>
            </a:xfrm>
            <a:prstGeom prst="roundRect">
              <a:avLst>
                <a:gd name="adj" fmla="val 8929"/>
              </a:avLst>
            </a:prstGeom>
            <a:solidFill>
              <a:schemeClr val="tx2">
                <a:alpha val="20000"/>
              </a:schemeClr>
            </a:solid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29" name="矩形 128"/>
            <p:cNvSpPr/>
            <p:nvPr/>
          </p:nvSpPr>
          <p:spPr>
            <a:xfrm>
              <a:off x="768393" y="2056769"/>
              <a:ext cx="954480" cy="807716"/>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API</a:t>
              </a:r>
              <a:r>
                <a:rPr kumimoji="0" lang="zh-CN" altLang="en-US"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表达</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层</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nn</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cell</a:t>
              </a: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metrics</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loss</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30" name="左大括号 129"/>
            <p:cNvSpPr/>
            <p:nvPr/>
          </p:nvSpPr>
          <p:spPr>
            <a:xfrm flipH="1">
              <a:off x="1683554" y="2123384"/>
              <a:ext cx="159045" cy="764382"/>
            </a:xfrm>
            <a:prstGeom prst="leftBrac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31" name="直接连接符 130"/>
            <p:cNvCxnSpPr>
              <a:stCxn id="130" idx="1"/>
              <a:endCxn id="128" idx="1"/>
            </p:cNvCxnSpPr>
            <p:nvPr/>
          </p:nvCxnSpPr>
          <p:spPr>
            <a:xfrm>
              <a:off x="1842599" y="2505575"/>
              <a:ext cx="217610" cy="414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18242" y="799435"/>
            <a:ext cx="4281784" cy="1061414"/>
            <a:chOff x="689846" y="803232"/>
            <a:chExt cx="4283457" cy="1061829"/>
          </a:xfrm>
        </p:grpSpPr>
        <p:sp>
          <p:nvSpPr>
            <p:cNvPr id="134" name="圆角矩形 133"/>
            <p:cNvSpPr/>
            <p:nvPr/>
          </p:nvSpPr>
          <p:spPr>
            <a:xfrm>
              <a:off x="2106279" y="956848"/>
              <a:ext cx="2867024" cy="861880"/>
            </a:xfrm>
            <a:prstGeom prst="roundRect">
              <a:avLst>
                <a:gd name="adj" fmla="val 11535"/>
              </a:avLst>
            </a:prstGeom>
            <a:solidFill>
              <a:srgbClr val="CCEFDC">
                <a:alpha val="20000"/>
              </a:srgbClr>
            </a:solidFill>
            <a:ln w="254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32" name="矩形 131"/>
            <p:cNvSpPr/>
            <p:nvPr/>
          </p:nvSpPr>
          <p:spPr>
            <a:xfrm>
              <a:off x="689846" y="803232"/>
              <a:ext cx="936475" cy="1061829"/>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网络模型</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170+</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模型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10+AI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套件</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匹配模型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hub</a:t>
              </a:r>
            </a:p>
          </p:txBody>
        </p:sp>
        <p:sp>
          <p:nvSpPr>
            <p:cNvPr id="133" name="左大括号 132"/>
            <p:cNvSpPr/>
            <p:nvPr/>
          </p:nvSpPr>
          <p:spPr>
            <a:xfrm flipH="1">
              <a:off x="1646220" y="977167"/>
              <a:ext cx="159045" cy="785355"/>
            </a:xfrm>
            <a:prstGeom prst="leftBrace">
              <a:avLst/>
            </a:prstGeom>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grpSp>
      <p:sp>
        <p:nvSpPr>
          <p:cNvPr id="78" name="矩形 77">
            <a:extLst>
              <a:ext uri="{FF2B5EF4-FFF2-40B4-BE49-F238E27FC236}">
                <a16:creationId xmlns:a16="http://schemas.microsoft.com/office/drawing/2014/main" id="{BCF7ADA6-4740-4EC2-8614-A7A1601273BF}"/>
              </a:ext>
            </a:extLst>
          </p:cNvPr>
          <p:cNvSpPr/>
          <p:nvPr/>
        </p:nvSpPr>
        <p:spPr>
          <a:xfrm>
            <a:off x="9003060" y="965120"/>
            <a:ext cx="2866086" cy="583306"/>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034"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endParaRPr>
          </a:p>
        </p:txBody>
      </p:sp>
      <p:sp>
        <p:nvSpPr>
          <p:cNvPr id="81" name="矩形 80">
            <a:extLst>
              <a:ext uri="{FF2B5EF4-FFF2-40B4-BE49-F238E27FC236}">
                <a16:creationId xmlns:a16="http://schemas.microsoft.com/office/drawing/2014/main" id="{AC7A9F03-2666-43E7-A1AA-5183FFDC7F13}"/>
              </a:ext>
            </a:extLst>
          </p:cNvPr>
          <p:cNvSpPr/>
          <p:nvPr/>
        </p:nvSpPr>
        <p:spPr>
          <a:xfrm>
            <a:off x="9001188" y="1706392"/>
            <a:ext cx="2866086" cy="4257753"/>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034"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1D1D1A"/>
              </a:solidFill>
              <a:effectLst/>
              <a:uLnTx/>
              <a:uFillTx/>
              <a:ea typeface="方正兰亭黑简体" panose="02000000000000000000" pitchFamily="2" charset="-122"/>
            </a:endParaRPr>
          </a:p>
        </p:txBody>
      </p:sp>
      <p:sp>
        <p:nvSpPr>
          <p:cNvPr id="84" name="矩形 83">
            <a:extLst>
              <a:ext uri="{FF2B5EF4-FFF2-40B4-BE49-F238E27FC236}">
                <a16:creationId xmlns:a16="http://schemas.microsoft.com/office/drawing/2014/main" id="{5F3EA70F-C2A1-410C-B340-36B082E61C47}"/>
              </a:ext>
            </a:extLst>
          </p:cNvPr>
          <p:cNvSpPr/>
          <p:nvPr/>
        </p:nvSpPr>
        <p:spPr>
          <a:xfrm>
            <a:off x="9116419" y="1886379"/>
            <a:ext cx="2584930" cy="867591"/>
          </a:xfrm>
          <a:prstGeom prst="rect">
            <a:avLst/>
          </a:prstGeom>
        </p:spPr>
        <p:txBody>
          <a:bodyPr wrap="square">
            <a:spAutoFit/>
          </a:bodyPr>
          <a:lstStyle/>
          <a:p>
            <a:pPr marL="0" marR="0" lvl="0" indent="0" algn="ctr" defTabSz="914034"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rPr>
              <a:t>MindSpore </a:t>
            </a:r>
            <a:r>
              <a:rPr kumimoji="0" lang="zh-CN" altLang="en-US" sz="1200" b="1" i="0" u="none" strike="noStrike" kern="1200" cap="none" spc="0" normalizeH="0" baseline="0" noProof="0" dirty="0">
                <a:ln>
                  <a:noFill/>
                </a:ln>
                <a:solidFill>
                  <a:prstClr val="black"/>
                </a:solidFill>
                <a:effectLst/>
                <a:uLnTx/>
                <a:uFillTx/>
                <a:ea typeface="方正兰亭黑简体" panose="02000000000000000000" pitchFamily="2" charset="-122"/>
              </a:rPr>
              <a:t>架构特点：</a:t>
            </a:r>
            <a:endPar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用户态易用；</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运行态高效；</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部署态灵活；</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p:txBody>
      </p:sp>
      <p:sp>
        <p:nvSpPr>
          <p:cNvPr id="85" name="梯形 84">
            <a:extLst>
              <a:ext uri="{FF2B5EF4-FFF2-40B4-BE49-F238E27FC236}">
                <a16:creationId xmlns:a16="http://schemas.microsoft.com/office/drawing/2014/main" id="{88A64EBB-CE31-42BF-BAA4-A6B9A8823ECA}"/>
              </a:ext>
            </a:extLst>
          </p:cNvPr>
          <p:cNvSpPr/>
          <p:nvPr/>
        </p:nvSpPr>
        <p:spPr bwMode="auto">
          <a:xfrm>
            <a:off x="9034944" y="5964146"/>
            <a:ext cx="2841975" cy="296731"/>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itchFamily="34" charset="0"/>
              <a:sym typeface="Helvetica"/>
            </a:endParaRPr>
          </a:p>
        </p:txBody>
      </p:sp>
      <p:sp>
        <p:nvSpPr>
          <p:cNvPr id="86" name="矩形 85">
            <a:extLst>
              <a:ext uri="{FF2B5EF4-FFF2-40B4-BE49-F238E27FC236}">
                <a16:creationId xmlns:a16="http://schemas.microsoft.com/office/drawing/2014/main" id="{771072E6-FF93-4F5F-B04B-D9CA56861890}"/>
              </a:ext>
            </a:extLst>
          </p:cNvPr>
          <p:cNvSpPr/>
          <p:nvPr/>
        </p:nvSpPr>
        <p:spPr bwMode="auto">
          <a:xfrm>
            <a:off x="9039133" y="6260878"/>
            <a:ext cx="2837785" cy="37306"/>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itchFamily="34" charset="0"/>
              <a:sym typeface="Helvetica"/>
            </a:endParaRPr>
          </a:p>
        </p:txBody>
      </p:sp>
      <p:sp>
        <p:nvSpPr>
          <p:cNvPr id="87" name="矩形 86">
            <a:extLst>
              <a:ext uri="{FF2B5EF4-FFF2-40B4-BE49-F238E27FC236}">
                <a16:creationId xmlns:a16="http://schemas.microsoft.com/office/drawing/2014/main" id="{FC00AA58-D2FF-4699-BF5D-EA4B78F68920}"/>
              </a:ext>
            </a:extLst>
          </p:cNvPr>
          <p:cNvSpPr/>
          <p:nvPr/>
        </p:nvSpPr>
        <p:spPr>
          <a:xfrm>
            <a:off x="9157043" y="3476067"/>
            <a:ext cx="2584930" cy="2353572"/>
          </a:xfrm>
          <a:prstGeom prst="rect">
            <a:avLst/>
          </a:prstGeom>
        </p:spPr>
        <p:txBody>
          <a:bodyPr wrap="square">
            <a:spAutoFit/>
          </a:bodyPr>
          <a:lstStyle/>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自动并行：</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通过自动并行机制、数据</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pipeline</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处理等手段降低超大模型训练门槛。</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支持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科学计算的高阶</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高纬、多范式编程。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通用计算</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+DSA</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rPr>
              <a:t>通过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图算融合对性能进行优化，自动算子生成技术简化异构（</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 DSA </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）编程，发挥多样性算力的性能。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端边云统一的可信架构：</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解决企业级部署和可信的挑战。</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pic>
        <p:nvPicPr>
          <p:cNvPr id="88" name="Picture 19" descr="\\Bchief-sever180\共享\华为\2016\6月\D-201606417-金融营销材料设计-刘泉\文件\link\组 26.png">
            <a:extLst>
              <a:ext uri="{FF2B5EF4-FFF2-40B4-BE49-F238E27FC236}">
                <a16:creationId xmlns:a16="http://schemas.microsoft.com/office/drawing/2014/main" id="{F2F2A0AF-B30B-436E-A38C-3F63D9B81703}"/>
              </a:ext>
            </a:extLst>
          </p:cNvPr>
          <p:cNvPicPr>
            <a:picLocks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flipV="1">
            <a:off x="9178804" y="3097414"/>
            <a:ext cx="2515664" cy="287248"/>
          </a:xfrm>
          <a:prstGeom prst="rect">
            <a:avLst/>
          </a:prstGeom>
          <a:noFill/>
        </p:spPr>
      </p:pic>
      <p:sp>
        <p:nvSpPr>
          <p:cNvPr id="92" name="矩形 91">
            <a:extLst>
              <a:ext uri="{FF2B5EF4-FFF2-40B4-BE49-F238E27FC236}">
                <a16:creationId xmlns:a16="http://schemas.microsoft.com/office/drawing/2014/main" id="{A9F3D884-3057-4A3C-AC6A-0DE2DAC0F9D0}"/>
              </a:ext>
            </a:extLst>
          </p:cNvPr>
          <p:cNvSpPr/>
          <p:nvPr/>
        </p:nvSpPr>
        <p:spPr>
          <a:xfrm>
            <a:off x="9629018" y="2775400"/>
            <a:ext cx="1609038" cy="397482"/>
          </a:xfrm>
          <a:prstGeom prst="rect">
            <a:avLst/>
          </a:prstGeom>
          <a:noFill/>
          <a:ln w="3175" cap="flat" cmpd="sng" algn="ctr">
            <a:no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rPr>
              <a:t>MindSpore </a:t>
            </a:r>
            <a:r>
              <a:rPr kumimoji="0" lang="zh-CN" altLang="en-US"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rPr>
              <a:t>特性</a:t>
            </a:r>
            <a:endParaRPr kumimoji="0" lang="en-US" altLang="zh-CN"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endParaRPr>
          </a:p>
        </p:txBody>
      </p:sp>
      <p:sp>
        <p:nvSpPr>
          <p:cNvPr id="95" name="矩形 94">
            <a:extLst>
              <a:ext uri="{FF2B5EF4-FFF2-40B4-BE49-F238E27FC236}">
                <a16:creationId xmlns:a16="http://schemas.microsoft.com/office/drawing/2014/main" id="{BCC710CB-2568-4322-9BEF-CC8C85AC1827}"/>
              </a:ext>
            </a:extLst>
          </p:cNvPr>
          <p:cNvSpPr/>
          <p:nvPr/>
        </p:nvSpPr>
        <p:spPr>
          <a:xfrm>
            <a:off x="9008664" y="998886"/>
            <a:ext cx="2858609" cy="307777"/>
          </a:xfrm>
          <a:prstGeom prst="rect">
            <a:avLst/>
          </a:prstGeom>
        </p:spPr>
        <p:txBody>
          <a:bodyPr wrap="square">
            <a:spAutoFit/>
          </a:bodyPr>
          <a:lstStyle/>
          <a:p>
            <a:pPr marL="0" marR="0" lvl="0" indent="0" algn="ctr" defTabSz="914111" rtl="0" eaLnBrk="1"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全场景</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AI</a:t>
            </a: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计算框架</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MindSpore</a:t>
            </a:r>
          </a:p>
        </p:txBody>
      </p:sp>
    </p:spTree>
    <p:extLst>
      <p:ext uri="{BB962C8B-B14F-4D97-AF65-F5344CB8AC3E}">
        <p14:creationId xmlns:p14="http://schemas.microsoft.com/office/powerpoint/2010/main" val="76009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b="1" dirty="0">
                <a:cs typeface="+mn-ea"/>
                <a:sym typeface="+mn-lt"/>
              </a:rPr>
              <a:t>编程概念</a:t>
            </a:r>
            <a:endParaRPr lang="en-US" altLang="zh-CN" b="1" dirty="0">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66417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sz="3600" dirty="0"/>
              <a:t>编程概念：张量（</a:t>
            </a:r>
            <a:r>
              <a:rPr lang="en-US" altLang="zh-CN" sz="3600" dirty="0"/>
              <a:t>Tensor）</a:t>
            </a:r>
            <a:br>
              <a:rPr lang="en-US" altLang="zh-CN" dirty="0"/>
            </a:br>
            <a:endParaRPr lang="zh-CN" altLang="en-US" dirty="0"/>
          </a:p>
        </p:txBody>
      </p:sp>
      <p:sp>
        <p:nvSpPr>
          <p:cNvPr id="3" name="文本占位符 2"/>
          <p:cNvSpPr>
            <a:spLocks noGrp="1"/>
          </p:cNvSpPr>
          <p:nvPr>
            <p:ph type="body" sz="quarter" idx="10"/>
          </p:nvPr>
        </p:nvSpPr>
        <p:spPr>
          <a:xfrm>
            <a:off x="455612" y="1047750"/>
            <a:ext cx="11293475" cy="5153025"/>
          </a:xfrm>
        </p:spPr>
        <p:txBody>
          <a:bodyPr/>
          <a:lstStyle/>
          <a:p>
            <a:r>
              <a:rPr lang="en-US" altLang="zh-CN" dirty="0" err="1">
                <a:cs typeface="+mn-ea"/>
                <a:sym typeface="+mn-lt"/>
              </a:rPr>
              <a:t>MindSpore</a:t>
            </a:r>
            <a:r>
              <a:rPr lang="zh-CN" altLang="en-US" dirty="0">
                <a:cs typeface="+mn-ea"/>
                <a:sym typeface="+mn-lt"/>
              </a:rPr>
              <a:t>中最基础的数据结构是张量 </a:t>
            </a:r>
            <a:r>
              <a:rPr lang="en-US" altLang="zh-CN" dirty="0">
                <a:cs typeface="+mn-ea"/>
                <a:sym typeface="+mn-lt"/>
              </a:rPr>
              <a:t>(Tensor)</a:t>
            </a:r>
            <a:r>
              <a:rPr lang="zh-CN" altLang="en-US" dirty="0">
                <a:cs typeface="+mn-ea"/>
                <a:sym typeface="+mn-lt"/>
              </a:rPr>
              <a:t>，是计算的基础：</a:t>
            </a:r>
          </a:p>
          <a:p>
            <a:pPr lvl="1"/>
            <a:r>
              <a:rPr lang="zh-CN" altLang="en-US" dirty="0">
                <a:cs typeface="+mn-ea"/>
                <a:sym typeface="+mn-lt"/>
              </a:rPr>
              <a:t>是</a:t>
            </a:r>
            <a:r>
              <a:rPr lang="en-US" altLang="zh-CN" dirty="0">
                <a:cs typeface="+mn-ea"/>
                <a:sym typeface="+mn-lt"/>
              </a:rPr>
              <a:t>Parameter</a:t>
            </a:r>
            <a:r>
              <a:rPr lang="zh-CN" altLang="en-US" dirty="0">
                <a:cs typeface="+mn-ea"/>
                <a:sym typeface="+mn-lt"/>
              </a:rPr>
              <a:t>（权重和偏置）的载体，</a:t>
            </a:r>
            <a:r>
              <a:rPr lang="en-US" altLang="zh-CN" dirty="0">
                <a:cs typeface="+mn-ea"/>
                <a:sym typeface="+mn-lt"/>
              </a:rPr>
              <a:t>Feature</a:t>
            </a:r>
            <a:r>
              <a:rPr lang="zh-CN" altLang="en-US" dirty="0">
                <a:cs typeface="+mn-ea"/>
                <a:sym typeface="+mn-lt"/>
              </a:rPr>
              <a:t> </a:t>
            </a:r>
            <a:r>
              <a:rPr lang="en-US" altLang="zh-CN" dirty="0">
                <a:cs typeface="+mn-ea"/>
                <a:sym typeface="+mn-lt"/>
              </a:rPr>
              <a:t>Map</a:t>
            </a:r>
            <a:r>
              <a:rPr lang="zh-CN" altLang="en-US" dirty="0">
                <a:cs typeface="+mn-ea"/>
                <a:sym typeface="+mn-lt"/>
              </a:rPr>
              <a:t>的载体；</a:t>
            </a:r>
          </a:p>
          <a:p>
            <a:pPr lvl="1"/>
            <a:r>
              <a:rPr lang="zh-CN" altLang="en-US" dirty="0">
                <a:cs typeface="+mn-ea"/>
                <a:sym typeface="+mn-lt"/>
              </a:rPr>
              <a:t>可与</a:t>
            </a:r>
            <a:r>
              <a:rPr lang="en-US" altLang="zh-CN" dirty="0" err="1">
                <a:cs typeface="+mn-ea"/>
                <a:sym typeface="+mn-lt"/>
              </a:rPr>
              <a:t>numpy.ndarray</a:t>
            </a:r>
            <a:r>
              <a:rPr lang="zh-CN" altLang="en-US" dirty="0">
                <a:cs typeface="+mn-ea"/>
                <a:sym typeface="+mn-lt"/>
              </a:rPr>
              <a:t>无缝转换。</a:t>
            </a:r>
          </a:p>
          <a:p>
            <a:endParaRPr lang="zh-CN" altLang="en-US" dirty="0"/>
          </a:p>
        </p:txBody>
      </p:sp>
      <p:sp>
        <p:nvSpPr>
          <p:cNvPr id="7" name="文本框 6"/>
          <p:cNvSpPr txBox="1"/>
          <p:nvPr/>
        </p:nvSpPr>
        <p:spPr>
          <a:xfrm>
            <a:off x="1811036" y="2740682"/>
            <a:ext cx="3842305" cy="1569660"/>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altLang="zh-CN" sz="1600" dirty="0">
                <a:solidFill>
                  <a:prstClr val="black"/>
                </a:solidFill>
                <a:cs typeface="+mn-ea"/>
                <a:sym typeface="+mn-lt"/>
              </a:rPr>
              <a:t>Tensor</a:t>
            </a:r>
            <a:r>
              <a:rPr lang="zh-CN" altLang="en-US" sz="1600" dirty="0">
                <a:solidFill>
                  <a:prstClr val="black"/>
                </a:solidFill>
                <a:cs typeface="+mn-ea"/>
                <a:sym typeface="+mn-lt"/>
              </a:rPr>
              <a:t>声明和使用</a:t>
            </a:r>
          </a:p>
          <a:p>
            <a:pPr marL="625475" indent="-269875"/>
            <a:r>
              <a:rPr lang="en-US" altLang="zh-CN" sz="1600" dirty="0">
                <a:cs typeface="+mn-ea"/>
                <a:sym typeface="+mn-lt"/>
              </a:rPr>
              <a:t>t1 = Tensor(</a:t>
            </a:r>
            <a:r>
              <a:rPr lang="en-US" altLang="zh-CN" sz="1600" dirty="0" err="1">
                <a:cs typeface="+mn-ea"/>
                <a:sym typeface="+mn-lt"/>
              </a:rPr>
              <a:t>np.zeros</a:t>
            </a:r>
            <a:r>
              <a:rPr lang="en-US" altLang="zh-CN" sz="1600" dirty="0">
                <a:cs typeface="+mn-ea"/>
                <a:sym typeface="+mn-lt"/>
              </a:rPr>
              <a:t>([1, 2, 3]), ms.float32)</a:t>
            </a:r>
          </a:p>
          <a:p>
            <a:pPr marL="625475" indent="-269875"/>
            <a:r>
              <a:rPr lang="en-US" altLang="zh-CN" sz="1600" dirty="0">
                <a:cs typeface="+mn-ea"/>
                <a:sym typeface="+mn-lt"/>
              </a:rPr>
              <a:t>assert </a:t>
            </a:r>
            <a:r>
              <a:rPr lang="en-US" altLang="zh-CN" sz="1600" dirty="0" err="1">
                <a:cs typeface="+mn-ea"/>
                <a:sym typeface="+mn-lt"/>
              </a:rPr>
              <a:t>isinstance</a:t>
            </a:r>
            <a:r>
              <a:rPr lang="en-US" altLang="zh-CN" sz="1600" dirty="0">
                <a:cs typeface="+mn-ea"/>
                <a:sym typeface="+mn-lt"/>
              </a:rPr>
              <a:t>(t1, Tensor)</a:t>
            </a:r>
          </a:p>
          <a:p>
            <a:pPr marL="625475" indent="-269875"/>
            <a:r>
              <a:rPr lang="en-US" altLang="zh-CN" sz="1600" dirty="0">
                <a:cs typeface="+mn-ea"/>
                <a:sym typeface="+mn-lt"/>
              </a:rPr>
              <a:t>assert t1.shape == (1, 2, 3)</a:t>
            </a:r>
          </a:p>
          <a:p>
            <a:pPr marL="625475" indent="-269875"/>
            <a:r>
              <a:rPr lang="en-US" altLang="zh-CN" sz="1600" dirty="0">
                <a:cs typeface="+mn-ea"/>
                <a:sym typeface="+mn-lt"/>
              </a:rPr>
              <a:t>assert t1.dtype == ms.float32</a:t>
            </a:r>
          </a:p>
        </p:txBody>
      </p:sp>
      <p:sp>
        <p:nvSpPr>
          <p:cNvPr id="8" name="文本框 7"/>
          <p:cNvSpPr txBox="1"/>
          <p:nvPr/>
        </p:nvSpPr>
        <p:spPr>
          <a:xfrm>
            <a:off x="1811039" y="4397789"/>
            <a:ext cx="3842302" cy="1631216"/>
          </a:xfrm>
          <a:prstGeom prst="rect">
            <a:avLst/>
          </a:prstGeom>
          <a:solidFill>
            <a:schemeClr val="bg1">
              <a:lumMod val="85000"/>
            </a:schemeClr>
          </a:solidFill>
        </p:spPr>
        <p:txBody>
          <a:bodyPr wrap="square" rtlCol="0">
            <a:spAutoFit/>
          </a:bodyPr>
          <a:lstStyle/>
          <a:p>
            <a:pPr marL="342900" indent="-342900">
              <a:buFont typeface="+mj-lt"/>
              <a:buAutoNum type="arabicPeriod" startAt="2"/>
            </a:pPr>
            <a:r>
              <a:rPr lang="en-US" altLang="zh-CN" sz="1600" dirty="0">
                <a:solidFill>
                  <a:prstClr val="black"/>
                </a:solidFill>
                <a:cs typeface="+mn-ea"/>
                <a:sym typeface="+mn-lt"/>
              </a:rPr>
              <a:t>Tensor</a:t>
            </a:r>
            <a:r>
              <a:rPr lang="zh-CN" altLang="en-US" sz="1600" dirty="0">
                <a:solidFill>
                  <a:prstClr val="black"/>
                </a:solidFill>
                <a:cs typeface="+mn-ea"/>
                <a:sym typeface="+mn-lt"/>
              </a:rPr>
              <a:t>是</a:t>
            </a:r>
            <a:r>
              <a:rPr lang="en-US" altLang="zh-CN" sz="1600" dirty="0">
                <a:solidFill>
                  <a:prstClr val="black"/>
                </a:solidFill>
                <a:cs typeface="+mn-ea"/>
                <a:sym typeface="+mn-lt"/>
              </a:rPr>
              <a:t>Parameter</a:t>
            </a:r>
            <a:r>
              <a:rPr lang="zh-CN" altLang="en-US" sz="1600" dirty="0">
                <a:solidFill>
                  <a:prstClr val="black"/>
                </a:solidFill>
                <a:cs typeface="+mn-ea"/>
                <a:sym typeface="+mn-lt"/>
              </a:rPr>
              <a:t>的数据载体</a:t>
            </a:r>
          </a:p>
          <a:p>
            <a:pPr marL="355600" lvl="1"/>
            <a:r>
              <a:rPr lang="en-US" altLang="zh-CN" sz="1600" dirty="0">
                <a:solidFill>
                  <a:prstClr val="black"/>
                </a:solidFill>
                <a:cs typeface="+mn-ea"/>
                <a:sym typeface="+mn-lt"/>
              </a:rPr>
              <a:t>Parameter</a:t>
            </a:r>
            <a:r>
              <a:rPr lang="zh-CN" altLang="en-US" sz="1600" dirty="0">
                <a:solidFill>
                  <a:prstClr val="black"/>
                </a:solidFill>
                <a:cs typeface="+mn-ea"/>
                <a:sym typeface="+mn-lt"/>
              </a:rPr>
              <a:t>的属性：</a:t>
            </a:r>
          </a:p>
          <a:p>
            <a:pPr marL="742990" lvl="1" indent="-285750">
              <a:buFont typeface="Arial" panose="020B0604020202020204" pitchFamily="34" charset="0"/>
              <a:buChar char="•"/>
            </a:pPr>
            <a:r>
              <a:rPr lang="en-US" altLang="zh-CN" sz="1600">
                <a:solidFill>
                  <a:prstClr val="black"/>
                </a:solidFill>
                <a:cs typeface="+mn-ea"/>
                <a:sym typeface="+mn-lt"/>
              </a:rPr>
              <a:t>default_input: Tensor</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name: str</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requires_grad: bool</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layerwise_parallel: bool</a:t>
            </a:r>
            <a:endParaRPr lang="zh-CN" altLang="en-US" sz="1600" dirty="0">
              <a:solidFill>
                <a:prstClr val="black"/>
              </a:solidFill>
              <a:cs typeface="+mn-ea"/>
              <a:sym typeface="+mn-lt"/>
            </a:endParaRPr>
          </a:p>
        </p:txBody>
      </p:sp>
      <p:sp>
        <p:nvSpPr>
          <p:cNvPr id="9" name="文本框 8"/>
          <p:cNvSpPr txBox="1"/>
          <p:nvPr/>
        </p:nvSpPr>
        <p:spPr>
          <a:xfrm>
            <a:off x="6326512" y="2730864"/>
            <a:ext cx="3080825" cy="3293209"/>
          </a:xfrm>
          <a:prstGeom prst="rect">
            <a:avLst/>
          </a:prstGeom>
          <a:solidFill>
            <a:schemeClr val="bg1">
              <a:lumMod val="85000"/>
            </a:schemeClr>
          </a:solidFill>
        </p:spPr>
        <p:txBody>
          <a:bodyPr wrap="square" rtlCol="0">
            <a:spAutoFit/>
          </a:bodyPr>
          <a:lstStyle/>
          <a:p>
            <a:pPr marL="342900" indent="-342900">
              <a:buFont typeface="+mj-lt"/>
              <a:buAutoNum type="arabicPeriod" startAt="3"/>
            </a:pPr>
            <a:r>
              <a:rPr lang="en-US" altLang="zh-CN" sz="1600" dirty="0">
                <a:solidFill>
                  <a:prstClr val="black"/>
                </a:solidFill>
                <a:cs typeface="+mn-ea"/>
                <a:sym typeface="+mn-lt"/>
              </a:rPr>
              <a:t>Tensor</a:t>
            </a:r>
            <a:r>
              <a:rPr lang="zh-CN" altLang="en-US" sz="1600" dirty="0">
                <a:solidFill>
                  <a:prstClr val="black"/>
                </a:solidFill>
                <a:cs typeface="+mn-ea"/>
                <a:sym typeface="+mn-lt"/>
              </a:rPr>
              <a:t>常见的操作</a:t>
            </a:r>
            <a:endParaRPr lang="en-US" altLang="zh-CN" sz="1600" dirty="0">
              <a:solidFill>
                <a:prstClr val="black"/>
              </a:solidFill>
              <a:cs typeface="+mn-ea"/>
              <a:sym typeface="+mn-lt"/>
            </a:endParaRPr>
          </a:p>
          <a:p>
            <a:pPr lvl="1"/>
            <a:r>
              <a:rPr lang="en-US" altLang="zh-CN" sz="1600" dirty="0">
                <a:cs typeface="+mn-ea"/>
                <a:sym typeface="+mn-lt"/>
              </a:rPr>
              <a:t>// </a:t>
            </a:r>
            <a:r>
              <a:rPr lang="zh-CN" altLang="en-US" sz="1600" dirty="0">
                <a:cs typeface="+mn-ea"/>
                <a:sym typeface="+mn-lt"/>
              </a:rPr>
              <a:t>转换成</a:t>
            </a:r>
            <a:r>
              <a:rPr lang="en-US" altLang="zh-CN" sz="1600" dirty="0" err="1">
                <a:cs typeface="+mn-ea"/>
                <a:sym typeface="+mn-lt"/>
              </a:rPr>
              <a:t>Numpy</a:t>
            </a:r>
            <a:r>
              <a:rPr lang="zh-CN" altLang="en-US" sz="1600" dirty="0">
                <a:cs typeface="+mn-ea"/>
                <a:sym typeface="+mn-lt"/>
              </a:rPr>
              <a:t>数组</a:t>
            </a:r>
            <a:r>
              <a:rPr lang="en-US" altLang="zh-CN" sz="1600" dirty="0">
                <a:cs typeface="+mn-ea"/>
                <a:sym typeface="+mn-lt"/>
              </a:rPr>
              <a:t> </a:t>
            </a:r>
          </a:p>
          <a:p>
            <a:pPr lvl="1"/>
            <a:r>
              <a:rPr lang="en-US" altLang="zh-CN" sz="1600" dirty="0" err="1">
                <a:cs typeface="+mn-ea"/>
                <a:sym typeface="+mn-lt"/>
              </a:rPr>
              <a:t>asnumpy</a:t>
            </a:r>
            <a:r>
              <a:rPr lang="en-US" altLang="zh-CN" sz="1600" dirty="0">
                <a:cs typeface="+mn-ea"/>
                <a:sym typeface="+mn-lt"/>
              </a:rPr>
              <a:t>()</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的大小</a:t>
            </a:r>
            <a:endParaRPr lang="en-US" altLang="zh-CN" sz="1600" dirty="0">
              <a:cs typeface="+mn-ea"/>
              <a:sym typeface="+mn-lt"/>
            </a:endParaRPr>
          </a:p>
          <a:p>
            <a:pPr lvl="1"/>
            <a:r>
              <a:rPr lang="en-US" altLang="zh-CN" sz="1600" dirty="0">
                <a:cs typeface="+mn-ea"/>
                <a:sym typeface="+mn-lt"/>
              </a:rPr>
              <a:t>size()</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的维数</a:t>
            </a:r>
            <a:endParaRPr lang="en-US" altLang="zh-CN" sz="1600" dirty="0">
              <a:cs typeface="+mn-ea"/>
              <a:sym typeface="+mn-lt"/>
            </a:endParaRPr>
          </a:p>
          <a:p>
            <a:pPr lvl="1"/>
            <a:r>
              <a:rPr lang="en-US" altLang="zh-CN" sz="1600" dirty="0">
                <a:cs typeface="+mn-ea"/>
                <a:sym typeface="+mn-lt"/>
              </a:rPr>
              <a:t>dim()</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dtype</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设置</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set_dtype</a:t>
            </a:r>
            <a:r>
              <a:rPr lang="en-US" altLang="zh-CN" sz="1600" dirty="0">
                <a:cs typeface="+mn-ea"/>
                <a:sym typeface="+mn-lt"/>
              </a:rPr>
              <a:t>()</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的形状</a:t>
            </a:r>
            <a:r>
              <a:rPr lang="en-US" altLang="zh-CN" sz="1600" dirty="0">
                <a:cs typeface="+mn-ea"/>
                <a:sym typeface="+mn-lt"/>
              </a:rPr>
              <a:t>.</a:t>
            </a:r>
          </a:p>
          <a:p>
            <a:pPr lvl="1"/>
            <a:r>
              <a:rPr lang="en-US" altLang="zh-CN" sz="1600" dirty="0">
                <a:cs typeface="+mn-ea"/>
                <a:sym typeface="+mn-lt"/>
              </a:rPr>
              <a:t>shape</a:t>
            </a:r>
          </a:p>
        </p:txBody>
      </p:sp>
    </p:spTree>
    <p:extLst>
      <p:ext uri="{BB962C8B-B14F-4D97-AF65-F5344CB8AC3E}">
        <p14:creationId xmlns:p14="http://schemas.microsoft.com/office/powerpoint/2010/main" val="274820307"/>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fidpmvyv">
      <a:majorFont>
        <a:latin typeface="Huawei Sans" panose="020B0A04020102020204"/>
        <a:ea typeface="微软雅黑"/>
        <a:cs typeface=""/>
      </a:majorFont>
      <a:minorFont>
        <a:latin typeface="Huawei Sans" panose="020B060402020202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60F2-6186-408B-A0DC-5CA5E58B604F}">
  <ds:schemaRefs>
    <ds:schemaRef ds:uri="http://purl.org/dc/terms/"/>
    <ds:schemaRef ds:uri="http://schemas.openxmlformats.org/package/2006/metadata/core-propertie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475f1e55-3009-46d8-9566-5d569a2b3a98"/>
    <ds:schemaRef ds:uri="http://schemas.microsoft.com/office/2006/metadata/properties"/>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5369</TotalTime>
  <Words>7722</Words>
  <Application>Microsoft Office PowerPoint</Application>
  <PresentationFormat>宽屏</PresentationFormat>
  <Paragraphs>766</Paragraphs>
  <Slides>49</Slides>
  <Notes>49</Notes>
  <HiddenSlides>1</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49</vt:i4>
      </vt:variant>
    </vt:vector>
  </HeadingPairs>
  <TitlesOfParts>
    <vt:vector size="64" baseType="lpstr">
      <vt:lpstr>-apple-system</vt:lpstr>
      <vt:lpstr>等线</vt:lpstr>
      <vt:lpstr>等线</vt:lpstr>
      <vt:lpstr>方正兰亭黑简体</vt:lpstr>
      <vt:lpstr>Microsoft YaHei</vt:lpstr>
      <vt:lpstr>Microsoft YaHei</vt:lpstr>
      <vt:lpstr>Arial</vt:lpstr>
      <vt:lpstr>Cambria Math</vt:lpstr>
      <vt:lpstr>Huawei Sans</vt:lpstr>
      <vt:lpstr>Wingdings</vt:lpstr>
      <vt:lpstr>2_标题页模板</vt:lpstr>
      <vt:lpstr>3_功能页模板</vt:lpstr>
      <vt:lpstr>4_内容页模板</vt:lpstr>
      <vt:lpstr>5_感谢页模板</vt:lpstr>
      <vt:lpstr>6_Chart page</vt:lpstr>
      <vt:lpstr>PowerPoint 演示文稿</vt:lpstr>
      <vt:lpstr>MindSpore开发实践</vt:lpstr>
      <vt:lpstr>PowerPoint 演示文稿</vt:lpstr>
      <vt:lpstr>PowerPoint 演示文稿</vt:lpstr>
      <vt:lpstr>PowerPoint 演示文稿</vt:lpstr>
      <vt:lpstr>华为AI：构筑业界最强AI算力平台，使能千行百业智能化转型</vt:lpstr>
      <vt:lpstr>MindSpore 全场景AI计算框架架构图</vt:lpstr>
      <vt:lpstr>PowerPoint 演示文稿</vt:lpstr>
      <vt:lpstr>编程概念：张量（Tensor） </vt:lpstr>
      <vt:lpstr>编程概念：算子（Operation）</vt:lpstr>
      <vt:lpstr>编程概念：Cell</vt:lpstr>
      <vt:lpstr>常用模块</vt:lpstr>
      <vt:lpstr>PowerPoint 演示文稿</vt:lpstr>
      <vt:lpstr>基于LeNet-5的手写数字识别</vt:lpstr>
      <vt:lpstr>开发流程</vt:lpstr>
      <vt:lpstr>代码示例（1）</vt:lpstr>
      <vt:lpstr>代码示例（2）</vt:lpstr>
      <vt:lpstr>代码示例（3） </vt:lpstr>
      <vt:lpstr>PowerPoint 演示文稿</vt:lpstr>
      <vt:lpstr>数据处理Pipeline</vt:lpstr>
      <vt:lpstr>加载数据集</vt:lpstr>
      <vt:lpstr>数据处理</vt:lpstr>
      <vt:lpstr>常用操作</vt:lpstr>
      <vt:lpstr>代码实例 </vt:lpstr>
      <vt:lpstr>PowerPoint 演示文稿</vt:lpstr>
      <vt:lpstr>卷积（Convolution） </vt:lpstr>
      <vt:lpstr>激活函数 </vt:lpstr>
      <vt:lpstr>全连接（Dense）</vt:lpstr>
      <vt:lpstr>网络定义</vt:lpstr>
      <vt:lpstr>损失函数（Loss）</vt:lpstr>
      <vt:lpstr>优化器（Optimizer） </vt:lpstr>
      <vt:lpstr>PowerPoint 演示文稿</vt:lpstr>
      <vt:lpstr>代码调试</vt:lpstr>
      <vt:lpstr>模型调优</vt:lpstr>
      <vt:lpstr>模型训练和验证 </vt:lpstr>
      <vt:lpstr>模型保存和加载</vt:lpstr>
      <vt:lpstr>PowerPoint 演示文稿</vt:lpstr>
      <vt:lpstr>模型推理 </vt:lpstr>
      <vt:lpstr>部署推理服务 </vt:lpstr>
      <vt:lpstr>PowerPoint 演示文稿</vt:lpstr>
      <vt:lpstr>编程接口对比（1）</vt:lpstr>
      <vt:lpstr>编程接口对比（2）</vt:lpstr>
      <vt:lpstr>网络迁移：算子映射</vt:lpstr>
      <vt:lpstr>PowerPoint 演示文稿</vt:lpstr>
      <vt:lpstr>PowerPoint 演示文稿</vt:lpstr>
      <vt:lpstr>PowerPoint 演示文稿</vt:lpstr>
      <vt:lpstr>缩略语表</vt:lpstr>
      <vt:lpstr>缩略语表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旭坤 颜</cp:lastModifiedBy>
  <cp:revision>385</cp:revision>
  <cp:lastPrinted>2020-07-31T09:33:18Z</cp:lastPrinted>
  <dcterms:created xsi:type="dcterms:W3CDTF">2018-11-29T10:16:29Z</dcterms:created>
  <dcterms:modified xsi:type="dcterms:W3CDTF">2021-12-29T04:29:14Z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(3)jOuVa9KetQy4jlVzKHnEc+/3pOsErt0GQnUz8q6fil3ewyExpED5kQr6cDU/ABebvevD/pvF
KZwxYxzlA8y+cFTHXjhzkT8fyjLtNeLgbNp9ncoup99C1tQmmNEDfz6iMxQq8Yhic0A/4tTZ
wGN4O7eDBhhb9W4a/CpfCjCzXoIyOhDoMVNT+gIGUzWtbhswi0oYOCHJiSPRWE5cQvv+TZbD
1b3NTH4uG4qAuJjN0Z</vt:lpwstr>
  </property>
  <property fmtid="{D5CDD505-2E9C-101B-9397-08002B2CF9AE}" pid="3" name="_2015_ms_pID_7253431">
    <vt:lpwstr>VNfKeqUtea00abEVMCFEYgyqy8oC5StaiV000sYaaOk5chm+Krhqjo
fp88Hmw0s1Qvzh3+DP3SA1rkyYyY4Ex3xtvC+P2yp6OkeQXRB5HmdS+HWpaYU8kD1zTekm99
w2M+gljoIpnpLsChKKLfFD/lCiBfZp2ROv65XgOSQ5XkNSQ7AUBEJ28gR3sUWgD71jovzOlu
BWb04zIJZbq/VzJS3L4KWhcjun/kpAKbIkUK</vt:lpwstr>
  </property>
  <property fmtid="{D5CDD505-2E9C-101B-9397-08002B2CF9AE}" pid="4" name="_2015_ms_pID_7253432">
    <vt:lpwstr>tQ==</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1640220694</vt:lpwstr>
  </property>
</Properties>
</file>