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04" r:id="rId1"/>
  </p:sldMasterIdLst>
  <p:notesMasterIdLst>
    <p:notesMasterId r:id="rId72"/>
  </p:notesMasterIdLst>
  <p:handoutMasterIdLst>
    <p:handoutMasterId r:id="rId73"/>
  </p:handoutMasterIdLst>
  <p:sldIdLst>
    <p:sldId id="256" r:id="rId2"/>
    <p:sldId id="330" r:id="rId3"/>
    <p:sldId id="329" r:id="rId4"/>
    <p:sldId id="336" r:id="rId5"/>
    <p:sldId id="344" r:id="rId6"/>
    <p:sldId id="345" r:id="rId7"/>
    <p:sldId id="346" r:id="rId8"/>
    <p:sldId id="347" r:id="rId9"/>
    <p:sldId id="348" r:id="rId10"/>
    <p:sldId id="349" r:id="rId11"/>
    <p:sldId id="350" r:id="rId12"/>
    <p:sldId id="351" r:id="rId13"/>
    <p:sldId id="354" r:id="rId14"/>
    <p:sldId id="352" r:id="rId15"/>
    <p:sldId id="353" r:id="rId16"/>
    <p:sldId id="355" r:id="rId17"/>
    <p:sldId id="268" r:id="rId18"/>
    <p:sldId id="359" r:id="rId19"/>
    <p:sldId id="360" r:id="rId20"/>
    <p:sldId id="361" r:id="rId21"/>
    <p:sldId id="317" r:id="rId22"/>
    <p:sldId id="371" r:id="rId23"/>
    <p:sldId id="364" r:id="rId24"/>
    <p:sldId id="363" r:id="rId25"/>
    <p:sldId id="362" r:id="rId26"/>
    <p:sldId id="370" r:id="rId27"/>
    <p:sldId id="369" r:id="rId28"/>
    <p:sldId id="368" r:id="rId29"/>
    <p:sldId id="367" r:id="rId30"/>
    <p:sldId id="366" r:id="rId31"/>
    <p:sldId id="372" r:id="rId32"/>
    <p:sldId id="356" r:id="rId33"/>
    <p:sldId id="373" r:id="rId34"/>
    <p:sldId id="374" r:id="rId35"/>
    <p:sldId id="402" r:id="rId36"/>
    <p:sldId id="403" r:id="rId37"/>
    <p:sldId id="357" r:id="rId38"/>
    <p:sldId id="342" r:id="rId39"/>
    <p:sldId id="284" r:id="rId40"/>
    <p:sldId id="377" r:id="rId41"/>
    <p:sldId id="297" r:id="rId42"/>
    <p:sldId id="404" r:id="rId43"/>
    <p:sldId id="376" r:id="rId44"/>
    <p:sldId id="378" r:id="rId45"/>
    <p:sldId id="379" r:id="rId46"/>
    <p:sldId id="380" r:id="rId47"/>
    <p:sldId id="381" r:id="rId48"/>
    <p:sldId id="343" r:id="rId49"/>
    <p:sldId id="383" r:id="rId50"/>
    <p:sldId id="384" r:id="rId51"/>
    <p:sldId id="385" r:id="rId52"/>
    <p:sldId id="382" r:id="rId53"/>
    <p:sldId id="387" r:id="rId54"/>
    <p:sldId id="391" r:id="rId55"/>
    <p:sldId id="388" r:id="rId56"/>
    <p:sldId id="287" r:id="rId57"/>
    <p:sldId id="389" r:id="rId58"/>
    <p:sldId id="390" r:id="rId59"/>
    <p:sldId id="288" r:id="rId60"/>
    <p:sldId id="290" r:id="rId61"/>
    <p:sldId id="291" r:id="rId62"/>
    <p:sldId id="292" r:id="rId63"/>
    <p:sldId id="293" r:id="rId64"/>
    <p:sldId id="294" r:id="rId65"/>
    <p:sldId id="313" r:id="rId66"/>
    <p:sldId id="314" r:id="rId67"/>
    <p:sldId id="400" r:id="rId68"/>
    <p:sldId id="401" r:id="rId69"/>
    <p:sldId id="399" r:id="rId70"/>
    <p:sldId id="397" r:id="rId71"/>
  </p:sldIdLst>
  <p:sldSz cx="12192000" cy="6858000"/>
  <p:notesSz cx="7099300" cy="10234613"/>
  <p:defaultTextStyle>
    <a:defPPr>
      <a:defRPr lang="zh-CN"/>
    </a:defPPr>
    <a:lvl1pPr algn="l" rtl="0" eaLnBrk="0" fontAlgn="base" hangingPunct="0">
      <a:spcBef>
        <a:spcPct val="0"/>
      </a:spcBef>
      <a:spcAft>
        <a:spcPct val="0"/>
      </a:spcAft>
      <a:defRPr sz="4200" kern="1200">
        <a:solidFill>
          <a:schemeClr val="tx2"/>
        </a:solidFill>
        <a:latin typeface="Garamond" pitchFamily="18" charset="0"/>
        <a:ea typeface="宋体" pitchFamily="2" charset="-122"/>
        <a:cs typeface="+mn-cs"/>
      </a:defRPr>
    </a:lvl1pPr>
    <a:lvl2pPr marL="457200" algn="l" rtl="0" eaLnBrk="0" fontAlgn="base" hangingPunct="0">
      <a:spcBef>
        <a:spcPct val="0"/>
      </a:spcBef>
      <a:spcAft>
        <a:spcPct val="0"/>
      </a:spcAft>
      <a:defRPr sz="4200" kern="1200">
        <a:solidFill>
          <a:schemeClr val="tx2"/>
        </a:solidFill>
        <a:latin typeface="Garamond" pitchFamily="18" charset="0"/>
        <a:ea typeface="宋体" pitchFamily="2" charset="-122"/>
        <a:cs typeface="+mn-cs"/>
      </a:defRPr>
    </a:lvl2pPr>
    <a:lvl3pPr marL="914400" algn="l" rtl="0" eaLnBrk="0" fontAlgn="base" hangingPunct="0">
      <a:spcBef>
        <a:spcPct val="0"/>
      </a:spcBef>
      <a:spcAft>
        <a:spcPct val="0"/>
      </a:spcAft>
      <a:defRPr sz="4200" kern="1200">
        <a:solidFill>
          <a:schemeClr val="tx2"/>
        </a:solidFill>
        <a:latin typeface="Garamond" pitchFamily="18" charset="0"/>
        <a:ea typeface="宋体" pitchFamily="2" charset="-122"/>
        <a:cs typeface="+mn-cs"/>
      </a:defRPr>
    </a:lvl3pPr>
    <a:lvl4pPr marL="1371600" algn="l" rtl="0" eaLnBrk="0" fontAlgn="base" hangingPunct="0">
      <a:spcBef>
        <a:spcPct val="0"/>
      </a:spcBef>
      <a:spcAft>
        <a:spcPct val="0"/>
      </a:spcAft>
      <a:defRPr sz="4200" kern="1200">
        <a:solidFill>
          <a:schemeClr val="tx2"/>
        </a:solidFill>
        <a:latin typeface="Garamond" pitchFamily="18" charset="0"/>
        <a:ea typeface="宋体" pitchFamily="2" charset="-122"/>
        <a:cs typeface="+mn-cs"/>
      </a:defRPr>
    </a:lvl4pPr>
    <a:lvl5pPr marL="1828800" algn="l" rtl="0" eaLnBrk="0" fontAlgn="base" hangingPunct="0">
      <a:spcBef>
        <a:spcPct val="0"/>
      </a:spcBef>
      <a:spcAft>
        <a:spcPct val="0"/>
      </a:spcAft>
      <a:defRPr sz="4200" kern="1200">
        <a:solidFill>
          <a:schemeClr val="tx2"/>
        </a:solidFill>
        <a:latin typeface="Garamond" pitchFamily="18" charset="0"/>
        <a:ea typeface="宋体" pitchFamily="2" charset="-122"/>
        <a:cs typeface="+mn-cs"/>
      </a:defRPr>
    </a:lvl5pPr>
    <a:lvl6pPr marL="2286000" algn="l" defTabSz="914400" rtl="0" eaLnBrk="1" latinLnBrk="0" hangingPunct="1">
      <a:defRPr sz="4200" kern="1200">
        <a:solidFill>
          <a:schemeClr val="tx2"/>
        </a:solidFill>
        <a:latin typeface="Garamond" pitchFamily="18" charset="0"/>
        <a:ea typeface="宋体" pitchFamily="2" charset="-122"/>
        <a:cs typeface="+mn-cs"/>
      </a:defRPr>
    </a:lvl6pPr>
    <a:lvl7pPr marL="2743200" algn="l" defTabSz="914400" rtl="0" eaLnBrk="1" latinLnBrk="0" hangingPunct="1">
      <a:defRPr sz="4200" kern="1200">
        <a:solidFill>
          <a:schemeClr val="tx2"/>
        </a:solidFill>
        <a:latin typeface="Garamond" pitchFamily="18" charset="0"/>
        <a:ea typeface="宋体" pitchFamily="2" charset="-122"/>
        <a:cs typeface="+mn-cs"/>
      </a:defRPr>
    </a:lvl7pPr>
    <a:lvl8pPr marL="3200400" algn="l" defTabSz="914400" rtl="0" eaLnBrk="1" latinLnBrk="0" hangingPunct="1">
      <a:defRPr sz="4200" kern="1200">
        <a:solidFill>
          <a:schemeClr val="tx2"/>
        </a:solidFill>
        <a:latin typeface="Garamond" pitchFamily="18" charset="0"/>
        <a:ea typeface="宋体" pitchFamily="2" charset="-122"/>
        <a:cs typeface="+mn-cs"/>
      </a:defRPr>
    </a:lvl8pPr>
    <a:lvl9pPr marL="3657600" algn="l" defTabSz="914400" rtl="0" eaLnBrk="1" latinLnBrk="0" hangingPunct="1">
      <a:defRPr sz="4200" kern="1200">
        <a:solidFill>
          <a:schemeClr val="tx2"/>
        </a:solidFill>
        <a:latin typeface="Garamond" pitchFamily="18"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0709"/>
    <a:srgbClr val="C00000"/>
    <a:srgbClr val="9900CC"/>
    <a:srgbClr val="FF9900"/>
    <a:srgbClr val="CC9900"/>
    <a:srgbClr val="777777"/>
    <a:srgbClr val="808080"/>
    <a:srgbClr val="000000"/>
    <a:srgbClr val="B2B2B2"/>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60" autoAdjust="0"/>
    <p:restoredTop sz="87701" autoAdjust="0"/>
  </p:normalViewPr>
  <p:slideViewPr>
    <p:cSldViewPr>
      <p:cViewPr varScale="1">
        <p:scale>
          <a:sx n="141" d="100"/>
          <a:sy n="141" d="100"/>
        </p:scale>
        <p:origin x="604" y="8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4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solidFill>
                  <a:schemeClr val="tx1"/>
                </a:solidFill>
                <a:latin typeface="Arial" charset="0"/>
                <a:ea typeface="宋体" charset="0"/>
                <a:cs typeface="宋体" charset="0"/>
              </a:defRPr>
            </a:lvl1pPr>
          </a:lstStyle>
          <a:p>
            <a:pPr>
              <a:defRPr/>
            </a:pPr>
            <a:endParaRPr lang="zh-CN" altLang="en-US"/>
          </a:p>
        </p:txBody>
      </p:sp>
      <p:sp>
        <p:nvSpPr>
          <p:cNvPr id="522243"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smtClean="0">
                <a:solidFill>
                  <a:schemeClr val="tx1"/>
                </a:solidFill>
                <a:latin typeface="Arial" pitchFamily="34" charset="0"/>
              </a:defRPr>
            </a:lvl1pPr>
          </a:lstStyle>
          <a:p>
            <a:pPr>
              <a:defRPr/>
            </a:pPr>
            <a:fld id="{184A2447-B079-4F7A-9F4D-F32BE9E1F2C2}" type="datetimeFigureOut">
              <a:rPr lang="zh-CN" altLang="en-US"/>
              <a:pPr>
                <a:defRPr/>
              </a:pPr>
              <a:t>2023/9/21</a:t>
            </a:fld>
            <a:endParaRPr lang="en-US" altLang="zh-CN"/>
          </a:p>
        </p:txBody>
      </p:sp>
      <p:sp>
        <p:nvSpPr>
          <p:cNvPr id="522244"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solidFill>
                  <a:schemeClr val="tx1"/>
                </a:solidFill>
                <a:latin typeface="Arial" charset="0"/>
                <a:ea typeface="宋体" charset="0"/>
                <a:cs typeface="宋体" charset="0"/>
              </a:defRPr>
            </a:lvl1pPr>
          </a:lstStyle>
          <a:p>
            <a:pPr>
              <a:defRPr/>
            </a:pPr>
            <a:endParaRPr lang="en-US" altLang="zh-CN"/>
          </a:p>
        </p:txBody>
      </p:sp>
      <p:sp>
        <p:nvSpPr>
          <p:cNvPr id="522245"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smtClean="0">
                <a:solidFill>
                  <a:schemeClr val="tx1"/>
                </a:solidFill>
                <a:latin typeface="Arial" pitchFamily="34" charset="0"/>
              </a:defRPr>
            </a:lvl1pPr>
          </a:lstStyle>
          <a:p>
            <a:pPr>
              <a:defRPr/>
            </a:pPr>
            <a:fld id="{1103A74D-A2AB-4CF5-B6F7-831A45C3FA21}" type="slidenum">
              <a:rPr lang="zh-CN" altLang="en-US"/>
              <a:pPr>
                <a:defRPr/>
              </a:pPr>
              <a:t>‹#›</a:t>
            </a:fld>
            <a:endParaRPr lang="en-US" altLang="zh-CN"/>
          </a:p>
        </p:txBody>
      </p:sp>
    </p:spTree>
    <p:extLst>
      <p:ext uri="{BB962C8B-B14F-4D97-AF65-F5344CB8AC3E}">
        <p14:creationId xmlns:p14="http://schemas.microsoft.com/office/powerpoint/2010/main" val="3586972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9048" tIns="49524" rIns="99048" bIns="49524" numCol="1" anchor="t" anchorCtr="0" compatLnSpc="1">
            <a:prstTxWarp prst="textNoShape">
              <a:avLst/>
            </a:prstTxWarp>
          </a:bodyPr>
          <a:lstStyle>
            <a:lvl1pPr defTabSz="990600" eaLnBrk="1" hangingPunct="1">
              <a:defRPr sz="1300">
                <a:solidFill>
                  <a:schemeClr val="tx1"/>
                </a:solidFill>
                <a:latin typeface="Arial" charset="0"/>
                <a:ea typeface="宋体" charset="0"/>
                <a:cs typeface="宋体" charset="0"/>
              </a:defRPr>
            </a:lvl1pPr>
          </a:lstStyle>
          <a:p>
            <a:pPr>
              <a:defRPr/>
            </a:pPr>
            <a:endParaRPr lang="en-US" altLang="zh-CN"/>
          </a:p>
        </p:txBody>
      </p:sp>
      <p:sp>
        <p:nvSpPr>
          <p:cNvPr id="5123" name="Rectangle 3"/>
          <p:cNvSpPr>
            <a:spLocks noGrp="1" noChangeArrowheads="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9048" tIns="49524" rIns="99048" bIns="49524" numCol="1" anchor="t" anchorCtr="0" compatLnSpc="1">
            <a:prstTxWarp prst="textNoShape">
              <a:avLst/>
            </a:prstTxWarp>
          </a:bodyPr>
          <a:lstStyle>
            <a:lvl1pPr algn="r" defTabSz="990600" eaLnBrk="1" hangingPunct="1">
              <a:defRPr sz="1300">
                <a:solidFill>
                  <a:schemeClr val="tx1"/>
                </a:solidFill>
                <a:latin typeface="Arial" charset="0"/>
                <a:ea typeface="宋体" charset="0"/>
                <a:cs typeface="宋体" charset="0"/>
              </a:defRPr>
            </a:lvl1pPr>
          </a:lstStyle>
          <a:p>
            <a:pPr>
              <a:defRPr/>
            </a:pPr>
            <a:endParaRPr lang="en-US" altLang="zh-CN"/>
          </a:p>
        </p:txBody>
      </p:sp>
      <p:sp>
        <p:nvSpPr>
          <p:cNvPr id="22532"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5" name="Rectangle 5"/>
          <p:cNvSpPr>
            <a:spLocks noGrp="1" noChangeArrowheads="1"/>
          </p:cNvSpPr>
          <p:nvPr>
            <p:ph type="body" sz="quarter" idx="3"/>
          </p:nvPr>
        </p:nvSpPr>
        <p:spPr bwMode="auto">
          <a:xfrm>
            <a:off x="709613" y="4860925"/>
            <a:ext cx="5680075" cy="4605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9048" tIns="49524" rIns="99048" bIns="49524" numCol="1" anchor="b" anchorCtr="0" compatLnSpc="1">
            <a:prstTxWarp prst="textNoShape">
              <a:avLst/>
            </a:prstTxWarp>
          </a:bodyPr>
          <a:lstStyle>
            <a:lvl1pPr defTabSz="990600" eaLnBrk="1" hangingPunct="1">
              <a:defRPr sz="1300">
                <a:solidFill>
                  <a:schemeClr val="tx1"/>
                </a:solidFill>
                <a:latin typeface="Arial" charset="0"/>
                <a:ea typeface="宋体" charset="0"/>
                <a:cs typeface="宋体" charset="0"/>
              </a:defRPr>
            </a:lvl1pPr>
          </a:lstStyle>
          <a:p>
            <a:pPr>
              <a:defRPr/>
            </a:pPr>
            <a:endParaRPr lang="en-US" altLang="zh-CN"/>
          </a:p>
        </p:txBody>
      </p:sp>
      <p:sp>
        <p:nvSpPr>
          <p:cNvPr id="5127" name="Rectangle 7"/>
          <p:cNvSpPr>
            <a:spLocks noGrp="1" noChangeArrowheads="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9048" tIns="49524" rIns="99048" bIns="49524" numCol="1" anchor="b" anchorCtr="0" compatLnSpc="1">
            <a:prstTxWarp prst="textNoShape">
              <a:avLst/>
            </a:prstTxWarp>
          </a:bodyPr>
          <a:lstStyle>
            <a:lvl1pPr algn="r" defTabSz="990600" eaLnBrk="1" hangingPunct="1">
              <a:defRPr sz="1300" smtClean="0">
                <a:solidFill>
                  <a:schemeClr val="tx1"/>
                </a:solidFill>
                <a:latin typeface="Arial" pitchFamily="34" charset="0"/>
              </a:defRPr>
            </a:lvl1pPr>
          </a:lstStyle>
          <a:p>
            <a:pPr>
              <a:defRPr/>
            </a:pPr>
            <a:fld id="{6FCA5345-486C-4B7F-BCB9-AB43721F810B}" type="slidenum">
              <a:rPr lang="en-US" altLang="zh-CN"/>
              <a:pPr>
                <a:defRPr/>
              </a:pPr>
              <a:t>‹#›</a:t>
            </a:fld>
            <a:endParaRPr lang="en-US" altLang="zh-CN"/>
          </a:p>
        </p:txBody>
      </p:sp>
    </p:spTree>
    <p:extLst>
      <p:ext uri="{BB962C8B-B14F-4D97-AF65-F5344CB8AC3E}">
        <p14:creationId xmlns:p14="http://schemas.microsoft.com/office/powerpoint/2010/main" val="39069353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812800" y="1219200"/>
            <a:ext cx="105664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C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sz="4200"/>
          </a:p>
        </p:txBody>
      </p:sp>
      <p:sp>
        <p:nvSpPr>
          <p:cNvPr id="5" name="Line 8"/>
          <p:cNvSpPr>
            <a:spLocks noChangeShapeType="1"/>
          </p:cNvSpPr>
          <p:nvPr/>
        </p:nvSpPr>
        <p:spPr bwMode="auto">
          <a:xfrm>
            <a:off x="2641601" y="3962400"/>
            <a:ext cx="8682567" cy="0"/>
          </a:xfrm>
          <a:prstGeom prst="line">
            <a:avLst/>
          </a:prstGeom>
          <a:noFill/>
          <a:ln w="19050">
            <a:solidFill>
              <a:srgbClr val="C00000"/>
            </a:solidFill>
            <a:round/>
            <a:headEnd/>
            <a:tailEnd/>
          </a:ln>
          <a:extLst>
            <a:ext uri="{909E8E84-426E-40dd-AFC4-6F175D3DCCD1}">
              <a14:hiddenFill xmlns="" xmlns:a14="http://schemas.microsoft.com/office/drawing/2010/main">
                <a:noFill/>
              </a14:hiddenFill>
            </a:ext>
          </a:extLst>
        </p:spPr>
        <p:txBody>
          <a:bodyPr/>
          <a:lstStyle/>
          <a:p>
            <a:endParaRPr lang="zh-CN" altLang="en-US" sz="4200"/>
          </a:p>
        </p:txBody>
      </p:sp>
      <p:sp>
        <p:nvSpPr>
          <p:cNvPr id="113666" name="Rectangle 2"/>
          <p:cNvSpPr>
            <a:spLocks noGrp="1" noChangeArrowheads="1"/>
          </p:cNvSpPr>
          <p:nvPr>
            <p:ph type="ctrTitle"/>
          </p:nvPr>
        </p:nvSpPr>
        <p:spPr>
          <a:xfrm>
            <a:off x="1219201" y="1524000"/>
            <a:ext cx="10164233" cy="1752600"/>
          </a:xfrm>
          <a:prstGeom prst="rect">
            <a:avLst/>
          </a:prstGeom>
        </p:spPr>
        <p:txBody>
          <a:bodyPr/>
          <a:lstStyle>
            <a:lvl1pPr>
              <a:defRPr sz="5000"/>
            </a:lvl1pPr>
          </a:lstStyle>
          <a:p>
            <a:r>
              <a:rPr lang="zh-CN" altLang="en-US"/>
              <a:t>单击此处编辑母版标题样式</a:t>
            </a:r>
            <a:endParaRPr lang="en-US" altLang="zh-CN"/>
          </a:p>
        </p:txBody>
      </p:sp>
      <p:sp>
        <p:nvSpPr>
          <p:cNvPr id="113667" name="Rectangle 3"/>
          <p:cNvSpPr>
            <a:spLocks noGrp="1" noChangeArrowheads="1"/>
          </p:cNvSpPr>
          <p:nvPr>
            <p:ph type="subTitle" idx="1"/>
          </p:nvPr>
        </p:nvSpPr>
        <p:spPr>
          <a:xfrm>
            <a:off x="2641600" y="3962400"/>
            <a:ext cx="8737600" cy="1752600"/>
          </a:xfrm>
          <a:prstGeom prst="rect">
            <a:avLst/>
          </a:prstGeom>
        </p:spPr>
        <p:txBody>
          <a:bodyPr/>
          <a:lstStyle>
            <a:lvl1pPr marL="0" indent="0">
              <a:buFont typeface="Wingdings" pitchFamily="2" charset="2"/>
              <a:buNone/>
              <a:defRPr sz="2800"/>
            </a:lvl1pPr>
          </a:lstStyle>
          <a:p>
            <a:r>
              <a:rPr lang="zh-CN" altLang="en-US"/>
              <a:t>单击此处编辑母版副标题样式</a:t>
            </a:r>
            <a:endParaRPr lang="en-US" altLang="zh-CN"/>
          </a:p>
        </p:txBody>
      </p:sp>
      <p:sp>
        <p:nvSpPr>
          <p:cNvPr id="6" name="Footer Placeholder 5"/>
          <p:cNvSpPr>
            <a:spLocks noGrp="1" noChangeArrowheads="1"/>
          </p:cNvSpPr>
          <p:nvPr>
            <p:ph type="ftr" sz="quarter" idx="10"/>
          </p:nvPr>
        </p:nvSpPr>
        <p:spPr bwMode="auto">
          <a:xfrm>
            <a:off x="4165600" y="6243638"/>
            <a:ext cx="3860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200">
                <a:solidFill>
                  <a:schemeClr val="tx1"/>
                </a:solidFill>
                <a:latin typeface="Garamond" charset="0"/>
                <a:ea typeface="宋体" charset="0"/>
                <a:cs typeface="宋体" charset="0"/>
              </a:defRPr>
            </a:lvl1pPr>
          </a:lstStyle>
          <a:p>
            <a:pPr>
              <a:defRPr/>
            </a:pPr>
            <a:endParaRPr lang="en-US" altLang="zh-CN"/>
          </a:p>
        </p:txBody>
      </p:sp>
      <p:sp>
        <p:nvSpPr>
          <p:cNvPr id="7" name="Slide Number Placeholder 6"/>
          <p:cNvSpPr>
            <a:spLocks noGrp="1" noChangeArrowheads="1"/>
          </p:cNvSpPr>
          <p:nvPr>
            <p:ph type="sldNum" sz="quarter" idx="11"/>
          </p:nvPr>
        </p:nvSpPr>
        <p:spPr>
          <a:xfrm>
            <a:off x="8737600" y="6243638"/>
            <a:ext cx="2844800" cy="457200"/>
          </a:xfrm>
          <a:prstGeom prst="rect">
            <a:avLst/>
          </a:prstGeom>
        </p:spPr>
        <p:txBody>
          <a:bodyPr/>
          <a:lstStyle>
            <a:lvl1pPr>
              <a:defRPr smtClean="0"/>
            </a:lvl1pPr>
          </a:lstStyle>
          <a:p>
            <a:pPr>
              <a:defRPr/>
            </a:pPr>
            <a:fld id="{E66A959A-5742-4DC2-85CC-4AB82F1C0E9B}" type="slidenum">
              <a:rPr lang="en-US" altLang="zh-CN" smtClean="0"/>
              <a:pPr>
                <a:defRPr/>
              </a:pPr>
              <a:t>‹#›</a:t>
            </a:fld>
            <a:endParaRPr lang="en-US" altLang="zh-CN"/>
          </a:p>
        </p:txBody>
      </p:sp>
    </p:spTree>
    <p:extLst>
      <p:ext uri="{BB962C8B-B14F-4D97-AF65-F5344CB8AC3E}">
        <p14:creationId xmlns:p14="http://schemas.microsoft.com/office/powerpoint/2010/main" val="2280443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容与标题">
    <p:spTree>
      <p:nvGrpSpPr>
        <p:cNvPr id="1" name=""/>
        <p:cNvGrpSpPr/>
        <p:nvPr/>
      </p:nvGrpSpPr>
      <p:grpSpPr>
        <a:xfrm>
          <a:off x="0" y="0"/>
          <a:ext cx="0" cy="0"/>
          <a:chOff x="0" y="0"/>
          <a:chExt cx="0" cy="0"/>
        </a:xfrm>
      </p:grpSpPr>
      <p:sp>
        <p:nvSpPr>
          <p:cNvPr id="7" name="Line 8"/>
          <p:cNvSpPr>
            <a:spLocks noChangeShapeType="1"/>
          </p:cNvSpPr>
          <p:nvPr/>
        </p:nvSpPr>
        <p:spPr bwMode="auto">
          <a:xfrm>
            <a:off x="609600" y="6172200"/>
            <a:ext cx="10972800" cy="0"/>
          </a:xfrm>
          <a:prstGeom prst="line">
            <a:avLst/>
          </a:prstGeom>
          <a:noFill/>
          <a:ln w="19050">
            <a:solidFill>
              <a:srgbClr val="C00000"/>
            </a:solidFill>
            <a:round/>
            <a:headEnd/>
            <a:tailEnd/>
          </a:ln>
          <a:extLst>
            <a:ext uri="{909E8E84-426E-40dd-AFC4-6F175D3DCCD1}">
              <a14:hiddenFill xmlns="" xmlns:a14="http://schemas.microsoft.com/office/drawing/2010/main">
                <a:noFill/>
              </a14:hiddenFill>
            </a:ext>
          </a:extLst>
        </p:spPr>
        <p:txBody>
          <a:bodyPr/>
          <a:lstStyle/>
          <a:p>
            <a:endParaRPr lang="zh-CN" altLang="en-US" sz="4200"/>
          </a:p>
        </p:txBody>
      </p:sp>
      <p:sp>
        <p:nvSpPr>
          <p:cNvPr id="9" name="Rectangle 2"/>
          <p:cNvSpPr>
            <a:spLocks noGrp="1" noChangeArrowheads="1"/>
          </p:cNvSpPr>
          <p:nvPr>
            <p:ph type="title" idx="4294967295"/>
          </p:nvPr>
        </p:nvSpPr>
        <p:spPr>
          <a:xfrm>
            <a:off x="840000" y="363598"/>
            <a:ext cx="10516800" cy="903600"/>
          </a:xfrm>
          <a:prstGeom prst="rect">
            <a:avLst/>
          </a:prstGeom>
          <a:noFill/>
        </p:spPr>
        <p:txBody>
          <a:bodyPr anchor="ctr">
            <a:normAutofit/>
          </a:bodyPr>
          <a:lstStyle>
            <a:lvl1pPr>
              <a:defRPr b="1">
                <a:latin typeface="Arial"/>
                <a:cs typeface="Arial"/>
              </a:defRPr>
            </a:lvl1pPr>
          </a:lstStyle>
          <a:p>
            <a:r>
              <a:rPr lang="zh-CN" altLang="en-US"/>
              <a:t>单击此处编辑母版标题样式</a:t>
            </a:r>
            <a:endParaRPr lang="zh-CN" altLang="en-US" dirty="0"/>
          </a:p>
        </p:txBody>
      </p:sp>
      <p:sp>
        <p:nvSpPr>
          <p:cNvPr id="10" name="Rectangle 3"/>
          <p:cNvSpPr>
            <a:spLocks noGrp="1" noChangeArrowheads="1"/>
          </p:cNvSpPr>
          <p:nvPr>
            <p:ph type="body" idx="4294967295"/>
          </p:nvPr>
        </p:nvSpPr>
        <p:spPr>
          <a:xfrm>
            <a:off x="840000" y="1483201"/>
            <a:ext cx="10516800" cy="4713451"/>
          </a:xfrm>
          <a:prstGeom prst="rect">
            <a:avLst/>
          </a:prstGeom>
          <a:noFill/>
        </p:spPr>
        <p:txBody>
          <a:bodyPr>
            <a:normAutofit/>
          </a:bodyPr>
          <a:lstStyle>
            <a:lvl1pPr>
              <a:defRPr b="1" baseline="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6" name="Slide Number Placeholder 3">
            <a:extLst>
              <a:ext uri="{FF2B5EF4-FFF2-40B4-BE49-F238E27FC236}">
                <a16:creationId xmlns:a16="http://schemas.microsoft.com/office/drawing/2014/main" id="{3D56B4CA-9A12-4BC4-B103-364B4F6435D6}"/>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b="1">
                <a:solidFill>
                  <a:schemeClr val="bg1"/>
                </a:solidFill>
              </a:defRPr>
            </a:lvl1pPr>
          </a:lstStyle>
          <a:p>
            <a:pPr>
              <a:defRPr/>
            </a:pPr>
            <a:fld id="{D62988EB-CF20-4CAC-94BF-79D0ECBB93DA}" type="slidenum">
              <a:rPr lang="en-US" altLang="zh-CN" smtClean="0"/>
              <a:pPr>
                <a:defRPr/>
              </a:pPr>
              <a:t>‹#›</a:t>
            </a:fld>
            <a:endParaRPr lang="en-US" altLang="zh-CN"/>
          </a:p>
        </p:txBody>
      </p:sp>
      <p:sp>
        <p:nvSpPr>
          <p:cNvPr id="8" name="Line 8">
            <a:extLst>
              <a:ext uri="{FF2B5EF4-FFF2-40B4-BE49-F238E27FC236}">
                <a16:creationId xmlns:a16="http://schemas.microsoft.com/office/drawing/2014/main" id="{A842EC24-8F54-4EB1-8E49-A4FE252A5329}"/>
              </a:ext>
            </a:extLst>
          </p:cNvPr>
          <p:cNvSpPr>
            <a:spLocks noChangeShapeType="1"/>
          </p:cNvSpPr>
          <p:nvPr userDrawn="1"/>
        </p:nvSpPr>
        <p:spPr bwMode="auto">
          <a:xfrm>
            <a:off x="609600" y="6172200"/>
            <a:ext cx="10972800" cy="0"/>
          </a:xfrm>
          <a:prstGeom prst="line">
            <a:avLst/>
          </a:prstGeom>
          <a:noFill/>
          <a:ln w="19050">
            <a:solidFill>
              <a:srgbClr val="C00000"/>
            </a:solidFill>
            <a:round/>
            <a:headEnd/>
            <a:tailEnd/>
          </a:ln>
          <a:extLst>
            <a:ext uri="{909E8E84-426E-40dd-AFC4-6F175D3DCCD1}">
              <a14:hiddenFill xmlns:a14="http://schemas.microsoft.com/office/drawing/2010/main" xmlns="">
                <a:noFill/>
              </a14:hiddenFill>
            </a:ext>
          </a:extLst>
        </p:spPr>
        <p:txBody>
          <a:bodyPr/>
          <a:lstStyle/>
          <a:p>
            <a:pPr lvl="0"/>
            <a:endParaRPr lang="zh-CN" altLang="en-US"/>
          </a:p>
        </p:txBody>
      </p:sp>
    </p:spTree>
    <p:extLst>
      <p:ext uri="{BB962C8B-B14F-4D97-AF65-F5344CB8AC3E}">
        <p14:creationId xmlns:p14="http://schemas.microsoft.com/office/powerpoint/2010/main" val="1300933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1EC0C2BC-D0B8-4DB0-80EB-9997146F958C}" type="slidenum">
              <a:rPr lang="zh-CN" altLang="en-US" smtClean="0"/>
              <a:pPr/>
              <a:t>‹#›</a:t>
            </a:fld>
            <a:endParaRPr lang="zh-CN" altLang="en-US"/>
          </a:p>
        </p:txBody>
      </p:sp>
    </p:spTree>
    <p:extLst>
      <p:ext uri="{BB962C8B-B14F-4D97-AF65-F5344CB8AC3E}">
        <p14:creationId xmlns:p14="http://schemas.microsoft.com/office/powerpoint/2010/main" val="28281681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4"/>
            <a:ext cx="10972800" cy="1139825"/>
          </a:xfrm>
          <a:prstGeom prst="rect">
            <a:avLst/>
          </a:prstGeom>
        </p:spPr>
        <p:txBody>
          <a:bodyPr/>
          <a:lstStyle>
            <a:lvl1pPr>
              <a:defRPr b="1">
                <a:latin typeface="+mn-lt"/>
              </a:defRPr>
            </a:lvl1pPr>
          </a:lstStyle>
          <a:p>
            <a:r>
              <a:rPr lang="zh-CN" altLang="en-US" dirty="0"/>
              <a:t>单击此处编辑母版标题样式</a:t>
            </a:r>
          </a:p>
        </p:txBody>
      </p:sp>
      <p:sp>
        <p:nvSpPr>
          <p:cNvPr id="3" name="内容占位符 2"/>
          <p:cNvSpPr>
            <a:spLocks noGrp="1"/>
          </p:cNvSpPr>
          <p:nvPr>
            <p:ph sz="half" idx="1"/>
          </p:nvPr>
        </p:nvSpPr>
        <p:spPr>
          <a:xfrm>
            <a:off x="624417" y="1628776"/>
            <a:ext cx="5384800" cy="4530725"/>
          </a:xfrm>
          <a:prstGeom prst="rect">
            <a:avLst/>
          </a:prstGeo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1628776"/>
            <a:ext cx="5384800" cy="4530725"/>
          </a:xfrm>
          <a:prstGeom prst="rect">
            <a:avLst/>
          </a:prstGeo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xfrm>
            <a:off x="8737600" y="6243638"/>
            <a:ext cx="2844800" cy="457200"/>
          </a:xfrm>
          <a:prstGeom prst="rect">
            <a:avLst/>
          </a:prstGeom>
          <a:ln/>
        </p:spPr>
        <p:txBody>
          <a:bodyPr/>
          <a:lstStyle>
            <a:lvl1pPr>
              <a:defRPr/>
            </a:lvl1pPr>
          </a:lstStyle>
          <a:p>
            <a:pPr>
              <a:defRPr/>
            </a:pPr>
            <a:fld id="{D62988EB-CF20-4CAC-94BF-79D0ECBB93DA}" type="slidenum">
              <a:rPr lang="en-US" altLang="zh-CN"/>
              <a:pPr>
                <a:defRPr/>
              </a:pPr>
              <a:t>‹#›</a:t>
            </a:fld>
            <a:endParaRPr lang="en-US" altLang="zh-CN"/>
          </a:p>
        </p:txBody>
      </p:sp>
    </p:spTree>
    <p:extLst>
      <p:ext uri="{BB962C8B-B14F-4D97-AF65-F5344CB8AC3E}">
        <p14:creationId xmlns:p14="http://schemas.microsoft.com/office/powerpoint/2010/main" val="3175208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sp>
        <p:nvSpPr>
          <p:cNvPr id="7" name="Line 8"/>
          <p:cNvSpPr>
            <a:spLocks noChangeShapeType="1"/>
          </p:cNvSpPr>
          <p:nvPr userDrawn="1"/>
        </p:nvSpPr>
        <p:spPr bwMode="auto">
          <a:xfrm>
            <a:off x="609600" y="6172200"/>
            <a:ext cx="109728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zh-CN" altLang="en-US" sz="4200"/>
          </a:p>
        </p:txBody>
      </p:sp>
      <p:sp>
        <p:nvSpPr>
          <p:cNvPr id="9" name="Rectangle 2"/>
          <p:cNvSpPr>
            <a:spLocks noGrp="1" noChangeArrowheads="1"/>
          </p:cNvSpPr>
          <p:nvPr>
            <p:ph type="title" idx="4294967295"/>
          </p:nvPr>
        </p:nvSpPr>
        <p:spPr>
          <a:xfrm>
            <a:off x="840000" y="363598"/>
            <a:ext cx="10516800" cy="903600"/>
          </a:xfrm>
          <a:prstGeom prst="rect">
            <a:avLst/>
          </a:prstGeom>
          <a:noFill/>
        </p:spPr>
        <p:txBody>
          <a:bodyPr anchor="ctr">
            <a:normAutofit/>
          </a:bodyPr>
          <a:lstStyle>
            <a:lvl1pPr>
              <a:defRPr b="1">
                <a:latin typeface="Arial"/>
                <a:cs typeface="Arial"/>
              </a:defRPr>
            </a:lvl1pPr>
          </a:lstStyle>
          <a:p>
            <a:r>
              <a:rPr lang="en-US" altLang="zh-CN" dirty="0"/>
              <a:t>Click to edit Master title style</a:t>
            </a:r>
            <a:endParaRPr lang="zh-CN" altLang="en-US" dirty="0"/>
          </a:p>
        </p:txBody>
      </p:sp>
      <p:sp>
        <p:nvSpPr>
          <p:cNvPr id="10" name="Rectangle 3"/>
          <p:cNvSpPr>
            <a:spLocks noGrp="1" noChangeArrowheads="1"/>
          </p:cNvSpPr>
          <p:nvPr>
            <p:ph type="body" idx="4294967295"/>
          </p:nvPr>
        </p:nvSpPr>
        <p:spPr>
          <a:xfrm>
            <a:off x="840000" y="1483201"/>
            <a:ext cx="10516800" cy="4713451"/>
          </a:xfrm>
          <a:prstGeom prst="rect">
            <a:avLst/>
          </a:prstGeom>
          <a:noFill/>
        </p:spPr>
        <p:txBody>
          <a:bodyPr>
            <a:normAutofit/>
          </a:bodyPr>
          <a:lstStyle>
            <a:lvl1pPr>
              <a:defRPr b="1" baseline="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11" name="Rectangle 6"/>
          <p:cNvSpPr>
            <a:spLocks noGrp="1" noChangeArrowheads="1"/>
          </p:cNvSpPr>
          <p:nvPr>
            <p:ph type="sldNum" sz="quarter" idx="10"/>
          </p:nvPr>
        </p:nvSpPr>
        <p:spPr>
          <a:xfrm>
            <a:off x="8737600" y="6243638"/>
            <a:ext cx="2844800" cy="457200"/>
          </a:xfrm>
          <a:prstGeom prst="rect">
            <a:avLst/>
          </a:prstGeom>
          <a:ln/>
        </p:spPr>
        <p:txBody>
          <a:bodyPr/>
          <a:lstStyle>
            <a:lvl1pPr>
              <a:defRPr/>
            </a:lvl1pPr>
          </a:lstStyle>
          <a:p>
            <a:pPr>
              <a:defRPr/>
            </a:pPr>
            <a:fld id="{D62988EB-CF20-4CAC-94BF-79D0ECBB93DA}" type="slidenum">
              <a:rPr lang="en-US" altLang="zh-CN"/>
              <a:pPr>
                <a:defRPr/>
              </a:pPr>
              <a:t>‹#›</a:t>
            </a:fld>
            <a:endParaRPr lang="en-US" altLang="zh-CN"/>
          </a:p>
        </p:txBody>
      </p:sp>
    </p:spTree>
    <p:extLst>
      <p:ext uri="{BB962C8B-B14F-4D97-AF65-F5344CB8AC3E}">
        <p14:creationId xmlns:p14="http://schemas.microsoft.com/office/powerpoint/2010/main" val="15490016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26E7BA-33B0-4CE7-817A-3575D185A3BF}"/>
              </a:ext>
            </a:extLst>
          </p:cNvPr>
          <p:cNvSpPr>
            <a:spLocks noChangeArrowheads="1"/>
          </p:cNvSpPr>
          <p:nvPr/>
        </p:nvSpPr>
        <p:spPr bwMode="auto">
          <a:xfrm>
            <a:off x="0" y="6453188"/>
            <a:ext cx="12192000" cy="404813"/>
          </a:xfrm>
          <a:prstGeom prst="rect">
            <a:avLst/>
          </a:prstGeom>
          <a:solidFill>
            <a:srgbClr val="940709"/>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kumimoji="1" lang="en-US" altLang="zh-CN" sz="1400" b="1" dirty="0">
                <a:solidFill>
                  <a:srgbClr val="DDDDDD"/>
                </a:solidFill>
                <a:latin typeface="+mn-lt"/>
              </a:rPr>
              <a:t>《</a:t>
            </a:r>
            <a:r>
              <a:rPr kumimoji="1" lang="zh-CN" altLang="en-US" sz="1400" b="1" dirty="0">
                <a:solidFill>
                  <a:srgbClr val="DDDDDD"/>
                </a:solidFill>
                <a:latin typeface="+mn-lt"/>
              </a:rPr>
              <a:t>数据结构与算法（实验班）</a:t>
            </a:r>
            <a:r>
              <a:rPr kumimoji="1" lang="en-US" altLang="zh-CN" sz="1400" b="1" dirty="0">
                <a:solidFill>
                  <a:srgbClr val="DDDDDD"/>
                </a:solidFill>
                <a:latin typeface="+mn-lt"/>
              </a:rPr>
              <a:t>》</a:t>
            </a:r>
          </a:p>
        </p:txBody>
      </p:sp>
      <p:pic>
        <p:nvPicPr>
          <p:cNvPr id="8" name="Picture 4" descr="https://www.pku.edu.cn/Uploads/Picture/2019/12/26/s5e04147ee4a83.png">
            <a:extLst>
              <a:ext uri="{FF2B5EF4-FFF2-40B4-BE49-F238E27FC236}">
                <a16:creationId xmlns:a16="http://schemas.microsoft.com/office/drawing/2014/main" id="{60DC49FC-29CA-4388-8CBA-858CEB6E88D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0968" y="6508774"/>
            <a:ext cx="1042808" cy="293749"/>
          </a:xfrm>
          <a:prstGeom prst="rect">
            <a:avLst/>
          </a:prstGeom>
          <a:noFill/>
          <a:extLst>
            <a:ext uri="{909E8E84-426E-40DD-AFC4-6F175D3DCCD1}">
              <a14:hiddenFill xmlns:a14="http://schemas.microsoft.com/office/drawing/2010/main">
                <a:solidFill>
                  <a:srgbClr val="FFFFFF"/>
                </a:solidFill>
              </a14:hiddenFill>
            </a:ext>
          </a:extLst>
        </p:spPr>
      </p:pic>
      <p:sp>
        <p:nvSpPr>
          <p:cNvPr id="1029" name="Freeform 7"/>
          <p:cNvSpPr>
            <a:spLocks noChangeArrowheads="1"/>
          </p:cNvSpPr>
          <p:nvPr/>
        </p:nvSpPr>
        <p:spPr bwMode="auto">
          <a:xfrm>
            <a:off x="508000" y="228600"/>
            <a:ext cx="109728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rgbClr val="C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sz="4200"/>
          </a:p>
        </p:txBody>
      </p:sp>
      <p:sp>
        <p:nvSpPr>
          <p:cNvPr id="1030" name="Line 8"/>
          <p:cNvSpPr>
            <a:spLocks noChangeShapeType="1"/>
          </p:cNvSpPr>
          <p:nvPr/>
        </p:nvSpPr>
        <p:spPr bwMode="auto">
          <a:xfrm>
            <a:off x="609600" y="6172200"/>
            <a:ext cx="10972800" cy="0"/>
          </a:xfrm>
          <a:prstGeom prst="line">
            <a:avLst/>
          </a:prstGeom>
          <a:noFill/>
          <a:ln w="19050">
            <a:solidFill>
              <a:srgbClr val="C00000"/>
            </a:solidFill>
            <a:round/>
            <a:headEnd/>
            <a:tailEnd/>
          </a:ln>
          <a:extLst>
            <a:ext uri="{909E8E84-426E-40dd-AFC4-6F175D3DCCD1}">
              <a14:hiddenFill xmlns="" xmlns:a14="http://schemas.microsoft.com/office/drawing/2010/main">
                <a:noFill/>
              </a14:hiddenFill>
            </a:ext>
          </a:extLst>
        </p:spPr>
        <p:txBody>
          <a:bodyPr/>
          <a:lstStyle/>
          <a:p>
            <a:endParaRPr lang="zh-CN" altLang="en-US" sz="4200"/>
          </a:p>
        </p:txBody>
      </p:sp>
      <p:sp>
        <p:nvSpPr>
          <p:cNvPr id="2" name="Title Placeholder 1"/>
          <p:cNvSpPr>
            <a:spLocks noGrp="1"/>
          </p:cNvSpPr>
          <p:nvPr>
            <p:ph type="title"/>
          </p:nvPr>
        </p:nvSpPr>
        <p:spPr>
          <a:xfrm>
            <a:off x="838200" y="365125"/>
            <a:ext cx="10515600" cy="903635"/>
          </a:xfrm>
          <a:prstGeom prst="rect">
            <a:avLst/>
          </a:prstGeom>
        </p:spPr>
        <p:txBody>
          <a:bodyPr vert="horz" lIns="91440" tIns="45720" rIns="91440" bIns="45720" rtlCol="0" anchor="ctr">
            <a:normAutofit/>
          </a:bodyPr>
          <a:lstStyle/>
          <a:p>
            <a:r>
              <a:rPr lang="zh-CN" altLang="en-US"/>
              <a:t>单击此处编辑母版标题样式</a:t>
            </a:r>
            <a:endParaRPr lang="zh-CN" altLang="en-US" dirty="0"/>
          </a:p>
        </p:txBody>
      </p:sp>
      <p:sp>
        <p:nvSpPr>
          <p:cNvPr id="3" name="Text Placeholder 2"/>
          <p:cNvSpPr>
            <a:spLocks noGrp="1"/>
          </p:cNvSpPr>
          <p:nvPr>
            <p:ph type="body" idx="1"/>
          </p:nvPr>
        </p:nvSpPr>
        <p:spPr>
          <a:xfrm>
            <a:off x="838200" y="1484784"/>
            <a:ext cx="10515600" cy="47124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Slide Number Placeholder 3"/>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b="1">
                <a:solidFill>
                  <a:schemeClr val="bg1"/>
                </a:solidFill>
              </a:defRPr>
            </a:lvl1pPr>
          </a:lstStyle>
          <a:p>
            <a:fld id="{1EC0C2BC-D0B8-4DB0-80EB-9997146F958C}" type="slidenum">
              <a:rPr lang="zh-CN" altLang="en-US" smtClean="0"/>
              <a:pPr/>
              <a:t>‹#›</a:t>
            </a:fld>
            <a:endParaRPr lang="zh-CN" altLang="en-US"/>
          </a:p>
        </p:txBody>
      </p:sp>
    </p:spTree>
    <p:extLst>
      <p:ext uri="{BB962C8B-B14F-4D97-AF65-F5344CB8AC3E}">
        <p14:creationId xmlns:p14="http://schemas.microsoft.com/office/powerpoint/2010/main" val="4021101350"/>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3996" r:id="rId5"/>
  </p:sldLayoutIdLst>
  <p:hf hdr="0" ftr="0" dt="0"/>
  <p:txStyles>
    <p:titleStyle>
      <a:lvl1pPr algn="l" rtl="0" eaLnBrk="1" fontAlgn="base" hangingPunct="1">
        <a:spcBef>
          <a:spcPct val="0"/>
        </a:spcBef>
        <a:spcAft>
          <a:spcPct val="0"/>
        </a:spcAft>
        <a:defRPr kumimoji="1" sz="4200" b="1">
          <a:solidFill>
            <a:schemeClr val="tx2"/>
          </a:solidFill>
          <a:latin typeface="+mn-lt"/>
          <a:ea typeface="+mj-ea"/>
          <a:cs typeface="宋体" charset="0"/>
        </a:defRPr>
      </a:lvl1pPr>
      <a:lvl2pPr algn="l" rtl="0" eaLnBrk="1" fontAlgn="base" hangingPunct="1">
        <a:spcBef>
          <a:spcPct val="0"/>
        </a:spcBef>
        <a:spcAft>
          <a:spcPct val="0"/>
        </a:spcAft>
        <a:defRPr kumimoji="1"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kumimoji="1"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kumimoji="1"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kumimoji="1"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kumimoji="1" sz="3000" b="1">
          <a:solidFill>
            <a:schemeClr val="tx1"/>
          </a:solidFill>
          <a:latin typeface="+mn-lt"/>
          <a:ea typeface="+mn-ea"/>
          <a:cs typeface="宋体" charset="0"/>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kumimoji="1" sz="2600">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kumimoji="1" sz="2200">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kumimoji="1" sz="2000">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uangqun@pk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en.wikipedia.org/wiki/Tail_cal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hyperlink" Target="https://mitpress.mit.edu/sites/default/files/sicp/index.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type="subTitle" idx="1"/>
          </p:nvPr>
        </p:nvSpPr>
        <p:spPr>
          <a:xfrm>
            <a:off x="2640013" y="3357563"/>
            <a:ext cx="7416800" cy="2952750"/>
          </a:xfrm>
        </p:spPr>
        <p:txBody>
          <a:bodyPr vert="horz" lIns="90488" tIns="44450" rIns="90488" bIns="44450" rtlCol="0">
            <a:normAutofit/>
          </a:bodyPr>
          <a:lstStyle/>
          <a:p>
            <a:pPr algn="r">
              <a:lnSpc>
                <a:spcPct val="90000"/>
              </a:lnSpc>
              <a:buFont typeface="Wingdings" pitchFamily="2" charset="2"/>
              <a:buNone/>
            </a:pPr>
            <a:r>
              <a:rPr lang="en-US" altLang="zh-CN" sz="2700" dirty="0"/>
              <a:t>Instructor: </a:t>
            </a:r>
            <a:r>
              <a:rPr lang="zh-CN" altLang="en-US" sz="2700" dirty="0">
                <a:latin typeface="微软雅黑" pitchFamily="34" charset="-122"/>
                <a:ea typeface="微软雅黑" pitchFamily="34" charset="-122"/>
              </a:rPr>
              <a:t>黄群</a:t>
            </a:r>
            <a:endParaRPr lang="en-US" altLang="zh-CN" sz="2700" dirty="0">
              <a:latin typeface="微软雅黑" pitchFamily="34" charset="-122"/>
              <a:ea typeface="微软雅黑" pitchFamily="34" charset="-122"/>
            </a:endParaRPr>
          </a:p>
          <a:p>
            <a:pPr algn="r">
              <a:lnSpc>
                <a:spcPct val="90000"/>
              </a:lnSpc>
              <a:buFont typeface="Wingdings" pitchFamily="2" charset="2"/>
              <a:buNone/>
            </a:pPr>
            <a:endParaRPr lang="en-US" altLang="zh-CN" sz="2000" b="0" dirty="0">
              <a:solidFill>
                <a:srgbClr val="000066"/>
              </a:solidFill>
              <a:effectLst>
                <a:outerShdw blurRad="38100" dist="38100" dir="2700000" algn="tl">
                  <a:srgbClr val="C0C0C0"/>
                </a:outerShdw>
              </a:effectLst>
            </a:endParaRPr>
          </a:p>
          <a:p>
            <a:pPr algn="r">
              <a:lnSpc>
                <a:spcPct val="90000"/>
              </a:lnSpc>
              <a:buFont typeface="Wingdings" pitchFamily="2" charset="2"/>
              <a:buNone/>
            </a:pPr>
            <a:r>
              <a:rPr lang="en-US" altLang="zh-CN" sz="2000" dirty="0">
                <a:hlinkClick r:id="rId2"/>
              </a:rPr>
              <a:t>huangqun@pku.edu.cn</a:t>
            </a:r>
            <a:endParaRPr lang="en-US" altLang="zh-CN" sz="2000" dirty="0"/>
          </a:p>
          <a:p>
            <a:pPr algn="r">
              <a:lnSpc>
                <a:spcPct val="90000"/>
              </a:lnSpc>
              <a:buFont typeface="Wingdings" pitchFamily="2" charset="2"/>
              <a:buNone/>
            </a:pPr>
            <a:r>
              <a:rPr lang="en-US" altLang="zh-CN" sz="2000" dirty="0"/>
              <a:t>School of EECS</a:t>
            </a:r>
            <a:endParaRPr lang="zh-CN" altLang="en-US" sz="2000" dirty="0"/>
          </a:p>
          <a:p>
            <a:pPr algn="r">
              <a:lnSpc>
                <a:spcPct val="90000"/>
              </a:lnSpc>
              <a:buFont typeface="Wingdings" pitchFamily="2" charset="2"/>
              <a:buNone/>
            </a:pPr>
            <a:r>
              <a:rPr lang="en-US" altLang="zh-CN" sz="2000" dirty="0"/>
              <a:t>Peking University</a:t>
            </a:r>
          </a:p>
        </p:txBody>
      </p:sp>
      <p:sp>
        <p:nvSpPr>
          <p:cNvPr id="458756" name="Rectangle 4"/>
          <p:cNvSpPr>
            <a:spLocks noChangeArrowheads="1"/>
          </p:cNvSpPr>
          <p:nvPr/>
        </p:nvSpPr>
        <p:spPr bwMode="auto">
          <a:xfrm>
            <a:off x="2792668" y="1438326"/>
            <a:ext cx="6622006" cy="9694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5700" b="1" dirty="0">
                <a:latin typeface="+mj-lt"/>
              </a:rPr>
              <a:t>Lecture 3: Recursion</a:t>
            </a:r>
          </a:p>
        </p:txBody>
      </p:sp>
    </p:spTree>
    <p:extLst>
      <p:ext uri="{BB962C8B-B14F-4D97-AF65-F5344CB8AC3E}">
        <p14:creationId xmlns:p14="http://schemas.microsoft.com/office/powerpoint/2010/main" val="118837081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A33015-8061-48D1-949A-883FA22F3319}"/>
              </a:ext>
            </a:extLst>
          </p:cNvPr>
          <p:cNvSpPr>
            <a:spLocks noGrp="1"/>
          </p:cNvSpPr>
          <p:nvPr>
            <p:ph type="title" idx="4294967295"/>
          </p:nvPr>
        </p:nvSpPr>
        <p:spPr/>
        <p:txBody>
          <a:bodyPr/>
          <a:lstStyle/>
          <a:p>
            <a:r>
              <a:rPr lang="en-US" altLang="zh-CN" dirty="0"/>
              <a:t>So…</a:t>
            </a:r>
            <a:endParaRPr lang="zh-CN" altLang="en-US" dirty="0"/>
          </a:p>
        </p:txBody>
      </p:sp>
      <p:sp>
        <p:nvSpPr>
          <p:cNvPr id="4" name="灯片编号占位符 3">
            <a:extLst>
              <a:ext uri="{FF2B5EF4-FFF2-40B4-BE49-F238E27FC236}">
                <a16:creationId xmlns:a16="http://schemas.microsoft.com/office/drawing/2014/main" id="{CE71A295-C174-4512-94E0-7FF2622BB48E}"/>
              </a:ext>
            </a:extLst>
          </p:cNvPr>
          <p:cNvSpPr>
            <a:spLocks noGrp="1"/>
          </p:cNvSpPr>
          <p:nvPr>
            <p:ph type="sldNum" sz="quarter" idx="4"/>
          </p:nvPr>
        </p:nvSpPr>
        <p:spPr/>
        <p:txBody>
          <a:bodyPr/>
          <a:lstStyle/>
          <a:p>
            <a:pPr>
              <a:defRPr/>
            </a:pPr>
            <a:fld id="{D62988EB-CF20-4CAC-94BF-79D0ECBB93DA}" type="slidenum">
              <a:rPr lang="en-US" altLang="zh-CN" smtClean="0"/>
              <a:pPr>
                <a:defRPr/>
              </a:pPr>
              <a:t>10</a:t>
            </a:fld>
            <a:endParaRPr lang="en-US" altLang="zh-CN"/>
          </a:p>
        </p:txBody>
      </p:sp>
      <p:sp>
        <p:nvSpPr>
          <p:cNvPr id="5" name="文本占位符 2">
            <a:extLst>
              <a:ext uri="{FF2B5EF4-FFF2-40B4-BE49-F238E27FC236}">
                <a16:creationId xmlns:a16="http://schemas.microsoft.com/office/drawing/2014/main" id="{D331827B-92C7-4B23-A1F9-692528C2E8FA}"/>
              </a:ext>
            </a:extLst>
          </p:cNvPr>
          <p:cNvSpPr>
            <a:spLocks noGrp="1"/>
          </p:cNvSpPr>
          <p:nvPr>
            <p:ph type="body" idx="4294967295"/>
          </p:nvPr>
        </p:nvSpPr>
        <p:spPr>
          <a:xfrm>
            <a:off x="841200" y="1698018"/>
            <a:ext cx="10515600" cy="1371600"/>
          </a:xfrm>
        </p:spPr>
        <p:txBody>
          <a:bodyPr anchor="ctr"/>
          <a:lstStyle/>
          <a:p>
            <a:pPr marL="0" indent="0" algn="ctr">
              <a:buNone/>
            </a:pPr>
            <a:endParaRPr lang="en-US" altLang="zh-CN" dirty="0"/>
          </a:p>
          <a:p>
            <a:pPr marL="0" indent="0" algn="ctr">
              <a:buNone/>
            </a:pPr>
            <a:r>
              <a:rPr lang="zh-CN" altLang="en-US" b="0" u="sng" dirty="0">
                <a:solidFill>
                  <a:srgbClr val="660099"/>
                </a:solidFill>
                <a:latin typeface="Roboto"/>
              </a:rPr>
              <a:t>“想要理解递归，你先要理解递归”</a:t>
            </a:r>
            <a:endParaRPr kumimoji="1" lang="en-US" altLang="zh-CN" dirty="0"/>
          </a:p>
          <a:p>
            <a:pPr marL="0" indent="0" algn="ctr">
              <a:buNone/>
            </a:pPr>
            <a:endParaRPr lang="en-US" altLang="zh-CN" dirty="0"/>
          </a:p>
          <a:p>
            <a:pPr marL="0" indent="0" algn="ctr">
              <a:buNone/>
            </a:pPr>
            <a:endParaRPr lang="en-US" altLang="zh-CN" dirty="0"/>
          </a:p>
        </p:txBody>
      </p:sp>
      <p:sp>
        <p:nvSpPr>
          <p:cNvPr id="6" name="文本占位符 2">
            <a:extLst>
              <a:ext uri="{FF2B5EF4-FFF2-40B4-BE49-F238E27FC236}">
                <a16:creationId xmlns:a16="http://schemas.microsoft.com/office/drawing/2014/main" id="{110F4410-CA46-4122-8FE2-1CAE00F60D98}"/>
              </a:ext>
            </a:extLst>
          </p:cNvPr>
          <p:cNvSpPr>
            <a:spLocks noGrp="1"/>
          </p:cNvSpPr>
          <p:nvPr>
            <p:ph type="body" idx="4294967295"/>
          </p:nvPr>
        </p:nvSpPr>
        <p:spPr>
          <a:xfrm>
            <a:off x="841200" y="4167865"/>
            <a:ext cx="10515600" cy="1371600"/>
          </a:xfrm>
        </p:spPr>
        <p:txBody>
          <a:bodyPr anchor="ctr"/>
          <a:lstStyle/>
          <a:p>
            <a:pPr marL="0" indent="0" algn="ctr">
              <a:buNone/>
            </a:pPr>
            <a:endParaRPr lang="en-US" altLang="zh-CN" dirty="0"/>
          </a:p>
          <a:p>
            <a:pPr marL="0" indent="0" algn="ctr">
              <a:buNone/>
            </a:pPr>
            <a:r>
              <a:rPr lang="zh-CN" altLang="en-US" b="0" u="sng" dirty="0">
                <a:solidFill>
                  <a:srgbClr val="660099"/>
                </a:solidFill>
                <a:latin typeface="Roboto"/>
              </a:rPr>
              <a:t>“想要理解递归，你先要理解</a:t>
            </a:r>
            <a:r>
              <a:rPr lang="zh-CN" altLang="en-US" b="0" u="sng" dirty="0">
                <a:solidFill>
                  <a:srgbClr val="FF0000"/>
                </a:solidFill>
                <a:latin typeface="Roboto"/>
              </a:rPr>
              <a:t>弟</a:t>
            </a:r>
            <a:r>
              <a:rPr lang="zh-CN" altLang="en-US" b="0" u="sng" dirty="0">
                <a:solidFill>
                  <a:srgbClr val="660099"/>
                </a:solidFill>
                <a:latin typeface="Roboto"/>
              </a:rPr>
              <a:t>归”</a:t>
            </a:r>
            <a:endParaRPr kumimoji="1" lang="en-US" altLang="zh-CN" dirty="0"/>
          </a:p>
          <a:p>
            <a:pPr marL="0" indent="0" algn="ctr">
              <a:buNone/>
            </a:pPr>
            <a:endParaRPr lang="en-US" altLang="zh-CN" dirty="0"/>
          </a:p>
          <a:p>
            <a:pPr marL="0" indent="0" algn="ctr">
              <a:buNone/>
            </a:pPr>
            <a:endParaRPr lang="en-US" altLang="zh-CN" dirty="0"/>
          </a:p>
        </p:txBody>
      </p:sp>
      <p:sp>
        <p:nvSpPr>
          <p:cNvPr id="7" name="椭圆 6">
            <a:extLst>
              <a:ext uri="{FF2B5EF4-FFF2-40B4-BE49-F238E27FC236}">
                <a16:creationId xmlns:a16="http://schemas.microsoft.com/office/drawing/2014/main" id="{6311DEF9-EA0B-4549-A72B-8660D25F46A2}"/>
              </a:ext>
            </a:extLst>
          </p:cNvPr>
          <p:cNvSpPr/>
          <p:nvPr/>
        </p:nvSpPr>
        <p:spPr>
          <a:xfrm>
            <a:off x="7772400" y="4247996"/>
            <a:ext cx="1219200" cy="609600"/>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000" dirty="0">
              <a:solidFill>
                <a:schemeClr val="tx1"/>
              </a:solidFill>
            </a:endParaRPr>
          </a:p>
        </p:txBody>
      </p:sp>
      <p:cxnSp>
        <p:nvCxnSpPr>
          <p:cNvPr id="9" name="直接箭头连接符 8">
            <a:extLst>
              <a:ext uri="{FF2B5EF4-FFF2-40B4-BE49-F238E27FC236}">
                <a16:creationId xmlns:a16="http://schemas.microsoft.com/office/drawing/2014/main" id="{C14A7AC3-E6DD-4CB8-8617-1D89BABF55B8}"/>
              </a:ext>
            </a:extLst>
          </p:cNvPr>
          <p:cNvCxnSpPr>
            <a:cxnSpLocks/>
            <a:stCxn id="7" idx="0"/>
          </p:cNvCxnSpPr>
          <p:nvPr/>
        </p:nvCxnSpPr>
        <p:spPr>
          <a:xfrm flipV="1">
            <a:off x="8382000" y="3485996"/>
            <a:ext cx="838200" cy="7620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文本框 10">
            <a:extLst>
              <a:ext uri="{FF2B5EF4-FFF2-40B4-BE49-F238E27FC236}">
                <a16:creationId xmlns:a16="http://schemas.microsoft.com/office/drawing/2014/main" id="{76B6DF3B-D90D-4465-ABD6-0DBFCF6D245B}"/>
              </a:ext>
            </a:extLst>
          </p:cNvPr>
          <p:cNvSpPr txBox="1"/>
          <p:nvPr/>
        </p:nvSpPr>
        <p:spPr>
          <a:xfrm>
            <a:off x="6933334" y="2822767"/>
            <a:ext cx="4649066" cy="769441"/>
          </a:xfrm>
          <a:prstGeom prst="rect">
            <a:avLst/>
          </a:prstGeom>
          <a:noFill/>
        </p:spPr>
        <p:txBody>
          <a:bodyPr wrap="square">
            <a:spAutoFit/>
          </a:bodyPr>
          <a:lstStyle/>
          <a:p>
            <a:r>
              <a:rPr kumimoji="1" lang="en-US" altLang="zh-CN" sz="4400" b="1" dirty="0">
                <a:solidFill>
                  <a:srgbClr val="0000FF"/>
                </a:solidFill>
                <a:highlight>
                  <a:srgbClr val="FFFFFF"/>
                </a:highlight>
                <a:latin typeface="Ludica fax"/>
                <a:ea typeface="+mn-ea"/>
              </a:rPr>
              <a:t>Smaller Problem</a:t>
            </a:r>
            <a:r>
              <a:rPr kumimoji="1" lang="en-US" altLang="zh-CN" sz="4400" b="1" dirty="0">
                <a:solidFill>
                  <a:srgbClr val="0000FF"/>
                </a:solidFill>
                <a:highlight>
                  <a:srgbClr val="FFFFFF"/>
                </a:highlight>
                <a:latin typeface="Ludica fax"/>
                <a:ea typeface="+mn-ea"/>
                <a:sym typeface="Wingdings" panose="05000000000000000000" pitchFamily="2" charset="2"/>
              </a:rPr>
              <a:t></a:t>
            </a:r>
            <a:endParaRPr lang="zh-CN" altLang="en-US" dirty="0"/>
          </a:p>
        </p:txBody>
      </p:sp>
      <p:sp>
        <p:nvSpPr>
          <p:cNvPr id="14" name="箭头: 下 13">
            <a:extLst>
              <a:ext uri="{FF2B5EF4-FFF2-40B4-BE49-F238E27FC236}">
                <a16:creationId xmlns:a16="http://schemas.microsoft.com/office/drawing/2014/main" id="{90814D24-7E09-4671-9498-D43068C4021A}"/>
              </a:ext>
            </a:extLst>
          </p:cNvPr>
          <p:cNvSpPr/>
          <p:nvPr/>
        </p:nvSpPr>
        <p:spPr>
          <a:xfrm>
            <a:off x="5676900" y="2800918"/>
            <a:ext cx="838200" cy="129203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ndParaRPr>
          </a:p>
        </p:txBody>
      </p:sp>
      <p:sp>
        <p:nvSpPr>
          <p:cNvPr id="16" name="文本框 15">
            <a:extLst>
              <a:ext uri="{FF2B5EF4-FFF2-40B4-BE49-F238E27FC236}">
                <a16:creationId xmlns:a16="http://schemas.microsoft.com/office/drawing/2014/main" id="{ECB56AAE-85C7-4996-9221-AA91BB0E2D1D}"/>
              </a:ext>
            </a:extLst>
          </p:cNvPr>
          <p:cNvSpPr txBox="1"/>
          <p:nvPr/>
        </p:nvSpPr>
        <p:spPr>
          <a:xfrm>
            <a:off x="2419350" y="5547327"/>
            <a:ext cx="7353300" cy="461665"/>
          </a:xfrm>
          <a:prstGeom prst="rect">
            <a:avLst/>
          </a:prstGeom>
          <a:noFill/>
        </p:spPr>
        <p:txBody>
          <a:bodyPr wrap="square">
            <a:spAutoFit/>
          </a:bodyPr>
          <a:lstStyle/>
          <a:p>
            <a:pPr algn="ctr"/>
            <a:r>
              <a:rPr lang="en-US" altLang="zh-CN" sz="2400" dirty="0">
                <a:solidFill>
                  <a:srgbClr val="00B050"/>
                </a:solidFill>
              </a:rPr>
              <a:t>No recursive exists!</a:t>
            </a:r>
            <a:endParaRPr lang="zh-CN" altLang="en-US" sz="2400" dirty="0">
              <a:solidFill>
                <a:srgbClr val="00B050"/>
              </a:solidFill>
            </a:endParaRPr>
          </a:p>
        </p:txBody>
      </p:sp>
    </p:spTree>
    <p:extLst>
      <p:ext uri="{BB962C8B-B14F-4D97-AF65-F5344CB8AC3E}">
        <p14:creationId xmlns:p14="http://schemas.microsoft.com/office/powerpoint/2010/main" val="1415343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P spid="11" grpId="0"/>
      <p:bldP spid="14" grpId="0" animBg="1"/>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67D3A01E-1A13-49F6-B0BE-73EE02B6AE1A}"/>
              </a:ext>
            </a:extLst>
          </p:cNvPr>
          <p:cNvSpPr>
            <a:spLocks noGrp="1"/>
          </p:cNvSpPr>
          <p:nvPr>
            <p:ph type="body" idx="4294967295"/>
          </p:nvPr>
        </p:nvSpPr>
        <p:spPr>
          <a:xfrm>
            <a:off x="840000" y="1483201"/>
            <a:ext cx="10516800" cy="1945799"/>
          </a:xfrm>
        </p:spPr>
        <p:txBody>
          <a:bodyPr>
            <a:normAutofit fontScale="77500" lnSpcReduction="20000"/>
          </a:bodyPr>
          <a:lstStyle/>
          <a:p>
            <a:pPr>
              <a:lnSpc>
                <a:spcPct val="120000"/>
              </a:lnSpc>
              <a:spcBef>
                <a:spcPts val="600"/>
              </a:spcBef>
            </a:pPr>
            <a:r>
              <a:rPr kumimoji="1" lang="en-US" altLang="zh-CN" dirty="0"/>
              <a:t>There is a history about an Indian temple in Kashi </a:t>
            </a:r>
            <a:r>
              <a:rPr kumimoji="1" lang="en-US" altLang="zh-CN" dirty="0" err="1"/>
              <a:t>Vihswanath</a:t>
            </a:r>
            <a:r>
              <a:rPr kumimoji="1" lang="en-US" altLang="zh-CN" dirty="0"/>
              <a:t> which contains a large room with three time-worn posts in it surrounded by 64 golden disks</a:t>
            </a:r>
          </a:p>
          <a:p>
            <a:pPr>
              <a:lnSpc>
                <a:spcPct val="120000"/>
              </a:lnSpc>
              <a:spcBef>
                <a:spcPts val="600"/>
              </a:spcBef>
            </a:pPr>
            <a:r>
              <a:rPr kumimoji="1" lang="en-US" altLang="zh-CN" dirty="0"/>
              <a:t>According to the legend, when the last move of the puzzle is completed, the world will end</a:t>
            </a:r>
          </a:p>
          <a:p>
            <a:endParaRPr lang="zh-CN" altLang="en-US" dirty="0"/>
          </a:p>
        </p:txBody>
      </p:sp>
      <p:sp>
        <p:nvSpPr>
          <p:cNvPr id="2" name="标题 1">
            <a:extLst>
              <a:ext uri="{FF2B5EF4-FFF2-40B4-BE49-F238E27FC236}">
                <a16:creationId xmlns:a16="http://schemas.microsoft.com/office/drawing/2014/main" id="{EC126922-5A0A-4254-BC03-05B8DF66F537}"/>
              </a:ext>
            </a:extLst>
          </p:cNvPr>
          <p:cNvSpPr>
            <a:spLocks noGrp="1"/>
          </p:cNvSpPr>
          <p:nvPr>
            <p:ph type="title" idx="4294967295"/>
          </p:nvPr>
        </p:nvSpPr>
        <p:spPr/>
        <p:txBody>
          <a:bodyPr/>
          <a:lstStyle/>
          <a:p>
            <a:r>
              <a:rPr lang="en-US" altLang="zh-CN" dirty="0"/>
              <a:t>More Example: </a:t>
            </a:r>
            <a:r>
              <a:rPr kumimoji="1" lang="en-US" altLang="zh-CN" dirty="0"/>
              <a:t>Tower of Hanoi</a:t>
            </a:r>
            <a:endParaRPr lang="zh-CN" altLang="en-US" dirty="0"/>
          </a:p>
        </p:txBody>
      </p:sp>
      <p:sp>
        <p:nvSpPr>
          <p:cNvPr id="4" name="灯片编号占位符 3">
            <a:extLst>
              <a:ext uri="{FF2B5EF4-FFF2-40B4-BE49-F238E27FC236}">
                <a16:creationId xmlns:a16="http://schemas.microsoft.com/office/drawing/2014/main" id="{DDADBBC6-B8D5-4746-9FFA-32E69AB19DB6}"/>
              </a:ext>
            </a:extLst>
          </p:cNvPr>
          <p:cNvSpPr>
            <a:spLocks noGrp="1"/>
          </p:cNvSpPr>
          <p:nvPr>
            <p:ph type="sldNum" sz="quarter" idx="4"/>
          </p:nvPr>
        </p:nvSpPr>
        <p:spPr/>
        <p:txBody>
          <a:bodyPr/>
          <a:lstStyle/>
          <a:p>
            <a:pPr>
              <a:defRPr/>
            </a:pPr>
            <a:fld id="{D62988EB-CF20-4CAC-94BF-79D0ECBB93DA}" type="slidenum">
              <a:rPr lang="en-US" altLang="zh-CN" smtClean="0"/>
              <a:pPr>
                <a:defRPr/>
              </a:pPr>
              <a:t>11</a:t>
            </a:fld>
            <a:endParaRPr lang="en-US" altLang="zh-CN"/>
          </a:p>
        </p:txBody>
      </p:sp>
      <p:sp>
        <p:nvSpPr>
          <p:cNvPr id="5" name="文本占位符 2">
            <a:extLst>
              <a:ext uri="{FF2B5EF4-FFF2-40B4-BE49-F238E27FC236}">
                <a16:creationId xmlns:a16="http://schemas.microsoft.com/office/drawing/2014/main" id="{BC53A0CF-77CE-4B89-BAFC-2BE8C9926FD4}"/>
              </a:ext>
            </a:extLst>
          </p:cNvPr>
          <p:cNvSpPr txBox="1">
            <a:spLocks/>
          </p:cNvSpPr>
          <p:nvPr/>
        </p:nvSpPr>
        <p:spPr>
          <a:xfrm>
            <a:off x="837600" y="3645003"/>
            <a:ext cx="6858600" cy="2311161"/>
          </a:xfrm>
          <a:prstGeom prst="rect">
            <a:avLst/>
          </a:prstGeom>
        </p:spPr>
        <p:txBody>
          <a:bodyPr vert="horz" lIns="91440" tIns="45720" rIns="91440" bIns="45720" rtlCol="0">
            <a:normAutofit fontScale="92500" lnSpcReduction="10000"/>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kumimoji="1" sz="3000" b="1">
                <a:solidFill>
                  <a:schemeClr val="tx1"/>
                </a:solidFill>
                <a:latin typeface="+mn-lt"/>
                <a:ea typeface="+mn-ea"/>
                <a:cs typeface="宋体"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kumimoji="1"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kumimoji="1"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kumimoji="1"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a:lnSpc>
                <a:spcPct val="120000"/>
              </a:lnSpc>
              <a:spcBef>
                <a:spcPts val="600"/>
              </a:spcBef>
            </a:pPr>
            <a:r>
              <a:rPr kumimoji="1" lang="en-US" altLang="zh-CN" sz="2400" dirty="0"/>
              <a:t>It becomes a game:</a:t>
            </a:r>
          </a:p>
          <a:p>
            <a:pPr lvl="1">
              <a:lnSpc>
                <a:spcPct val="120000"/>
              </a:lnSpc>
              <a:spcBef>
                <a:spcPts val="600"/>
              </a:spcBef>
            </a:pPr>
            <a:r>
              <a:rPr kumimoji="1" lang="en-US" altLang="zh-CN" sz="2000" dirty="0"/>
              <a:t>Only one disk may be moved at a time.</a:t>
            </a:r>
          </a:p>
          <a:p>
            <a:pPr lvl="1">
              <a:lnSpc>
                <a:spcPct val="120000"/>
              </a:lnSpc>
              <a:spcBef>
                <a:spcPts val="600"/>
              </a:spcBef>
            </a:pPr>
            <a:r>
              <a:rPr kumimoji="1" lang="en-US" altLang="zh-CN" sz="2000" dirty="0"/>
              <a:t>Each move consists of taking the upper disk from one of the rods and sliding it onto another rod, on top of the other disks that may already be present on that rod.</a:t>
            </a:r>
          </a:p>
          <a:p>
            <a:pPr lvl="1">
              <a:lnSpc>
                <a:spcPct val="120000"/>
              </a:lnSpc>
              <a:spcBef>
                <a:spcPts val="600"/>
              </a:spcBef>
            </a:pPr>
            <a:r>
              <a:rPr kumimoji="1" lang="en-US" altLang="zh-CN" sz="2000" dirty="0"/>
              <a:t>No disk may be placed on top of a smaller disk.</a:t>
            </a:r>
            <a:endParaRPr kumimoji="1" lang="zh-CN" altLang="en-US" sz="2000" dirty="0"/>
          </a:p>
          <a:p>
            <a:endParaRPr lang="zh-CN" altLang="en-US" sz="2400" kern="0" dirty="0"/>
          </a:p>
        </p:txBody>
      </p:sp>
      <p:pic>
        <p:nvPicPr>
          <p:cNvPr id="7" name="Picture 4" descr="hanioTower">
            <a:extLst>
              <a:ext uri="{FF2B5EF4-FFF2-40B4-BE49-F238E27FC236}">
                <a16:creationId xmlns:a16="http://schemas.microsoft.com/office/drawing/2014/main" id="{AA86C500-2BD9-4503-A2F2-E8A60331BF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3279639"/>
            <a:ext cx="2857500" cy="2676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467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84A2B85-B3DF-41FE-BA0C-CE03B90D248A}"/>
              </a:ext>
            </a:extLst>
          </p:cNvPr>
          <p:cNvSpPr>
            <a:spLocks noGrp="1"/>
          </p:cNvSpPr>
          <p:nvPr>
            <p:ph type="body" idx="4294967295"/>
          </p:nvPr>
        </p:nvSpPr>
        <p:spPr/>
        <p:txBody>
          <a:bodyPr>
            <a:normAutofit fontScale="70000" lnSpcReduction="20000"/>
          </a:bodyPr>
          <a:lstStyle/>
          <a:p>
            <a:pPr eaLnBrk="1" hangingPunct="1">
              <a:lnSpc>
                <a:spcPct val="90000"/>
              </a:lnSpc>
              <a:buFont typeface="Wingdings" charset="0"/>
              <a:buNone/>
            </a:pPr>
            <a:r>
              <a:rPr lang="en-US" altLang="zh-CN" sz="2800" dirty="0">
                <a:solidFill>
                  <a:srgbClr val="008000"/>
                </a:solidFill>
                <a:highlight>
                  <a:srgbClr val="FFFFFF"/>
                </a:highlight>
                <a:latin typeface="Ludica fax"/>
                <a:cs typeface="Ludica fax"/>
              </a:rPr>
              <a:t>// move from X to Z via Y</a:t>
            </a:r>
            <a:endParaRPr lang="en-US" altLang="zh-CN" sz="2800" dirty="0">
              <a:ea typeface="宋体" charset="0"/>
            </a:endParaRPr>
          </a:p>
          <a:p>
            <a:pPr marL="0" indent="0">
              <a:buNone/>
            </a:pPr>
            <a:r>
              <a:rPr lang="en-US" altLang="zh-CN" sz="3200" dirty="0">
                <a:solidFill>
                  <a:srgbClr val="0000FF"/>
                </a:solidFill>
                <a:highlight>
                  <a:srgbClr val="FFFFFF"/>
                </a:highlight>
                <a:latin typeface="Ludica fax"/>
                <a:cs typeface="Ludica fax"/>
              </a:rPr>
              <a:t>void</a:t>
            </a:r>
            <a:r>
              <a:rPr lang="en-US" altLang="zh-CN" sz="3200" dirty="0">
                <a:solidFill>
                  <a:srgbClr val="000000"/>
                </a:solidFill>
                <a:highlight>
                  <a:srgbClr val="FFFFFF"/>
                </a:highlight>
                <a:latin typeface="Ludica fax"/>
                <a:cs typeface="Ludica fax"/>
              </a:rPr>
              <a:t> </a:t>
            </a:r>
            <a:r>
              <a:rPr lang="en-US" altLang="zh-CN" sz="3200" dirty="0" err="1">
                <a:solidFill>
                  <a:srgbClr val="000000"/>
                </a:solidFill>
                <a:highlight>
                  <a:srgbClr val="FFFFFF"/>
                </a:highlight>
                <a:latin typeface="Ludica fax"/>
                <a:cs typeface="Ludica fax"/>
              </a:rPr>
              <a:t>hanoi</a:t>
            </a:r>
            <a:r>
              <a:rPr lang="en-US" altLang="zh-CN" sz="3200" dirty="0">
                <a:solidFill>
                  <a:srgbClr val="000000"/>
                </a:solidFill>
                <a:highlight>
                  <a:srgbClr val="FFFFFF"/>
                </a:highlight>
                <a:latin typeface="Ludica fax"/>
                <a:cs typeface="Ludica fax"/>
              </a:rPr>
              <a:t>(</a:t>
            </a:r>
            <a:r>
              <a:rPr lang="en-US" altLang="zh-CN" sz="3200" dirty="0">
                <a:solidFill>
                  <a:srgbClr val="0000FF"/>
                </a:solidFill>
                <a:highlight>
                  <a:srgbClr val="FFFFFF"/>
                </a:highlight>
                <a:latin typeface="Ludica fax"/>
                <a:cs typeface="Ludica fax"/>
              </a:rPr>
              <a:t>int</a:t>
            </a:r>
            <a:r>
              <a:rPr lang="en-US" altLang="zh-CN" sz="3200" dirty="0">
                <a:solidFill>
                  <a:srgbClr val="000000"/>
                </a:solidFill>
                <a:highlight>
                  <a:srgbClr val="FFFFFF"/>
                </a:highlight>
                <a:latin typeface="Ludica fax"/>
                <a:cs typeface="Ludica fax"/>
              </a:rPr>
              <a:t> n, </a:t>
            </a:r>
            <a:r>
              <a:rPr lang="en-US" altLang="zh-CN" sz="3200" dirty="0">
                <a:solidFill>
                  <a:srgbClr val="0000FF"/>
                </a:solidFill>
                <a:highlight>
                  <a:srgbClr val="FFFFFF"/>
                </a:highlight>
                <a:latin typeface="Ludica fax"/>
                <a:cs typeface="Ludica fax"/>
              </a:rPr>
              <a:t>char</a:t>
            </a:r>
            <a:r>
              <a:rPr lang="en-US" altLang="zh-CN" sz="3200" dirty="0">
                <a:solidFill>
                  <a:srgbClr val="000000"/>
                </a:solidFill>
                <a:highlight>
                  <a:srgbClr val="FFFFFF"/>
                </a:highlight>
                <a:latin typeface="Ludica fax"/>
                <a:cs typeface="Ludica fax"/>
              </a:rPr>
              <a:t> X, </a:t>
            </a:r>
            <a:r>
              <a:rPr lang="en-US" altLang="zh-CN" sz="3200" dirty="0">
                <a:solidFill>
                  <a:srgbClr val="0000FF"/>
                </a:solidFill>
                <a:highlight>
                  <a:srgbClr val="FFFFFF"/>
                </a:highlight>
                <a:latin typeface="Ludica fax"/>
                <a:cs typeface="Ludica fax"/>
              </a:rPr>
              <a:t>char</a:t>
            </a:r>
            <a:r>
              <a:rPr lang="en-US" altLang="zh-CN" sz="3200" dirty="0">
                <a:solidFill>
                  <a:srgbClr val="000000"/>
                </a:solidFill>
                <a:highlight>
                  <a:srgbClr val="FFFFFF"/>
                </a:highlight>
                <a:latin typeface="Ludica fax"/>
                <a:cs typeface="Ludica fax"/>
              </a:rPr>
              <a:t> Y, </a:t>
            </a:r>
            <a:r>
              <a:rPr lang="en-US" altLang="zh-CN" sz="3200" dirty="0">
                <a:solidFill>
                  <a:srgbClr val="0000FF"/>
                </a:solidFill>
                <a:highlight>
                  <a:srgbClr val="FFFFFF"/>
                </a:highlight>
                <a:latin typeface="Ludica fax"/>
                <a:cs typeface="Ludica fax"/>
              </a:rPr>
              <a:t>char</a:t>
            </a:r>
            <a:r>
              <a:rPr lang="en-US" altLang="zh-CN" sz="3200" dirty="0">
                <a:solidFill>
                  <a:srgbClr val="000000"/>
                </a:solidFill>
                <a:highlight>
                  <a:srgbClr val="FFFFFF"/>
                </a:highlight>
                <a:latin typeface="Ludica fax"/>
                <a:cs typeface="Ludica fax"/>
              </a:rPr>
              <a:t> Z) {</a:t>
            </a:r>
          </a:p>
          <a:p>
            <a:pPr marL="0" indent="0">
              <a:buNone/>
            </a:pPr>
            <a:r>
              <a:rPr lang="en-US" altLang="zh-CN" sz="3200" dirty="0">
                <a:solidFill>
                  <a:srgbClr val="0000FF"/>
                </a:solidFill>
                <a:highlight>
                  <a:srgbClr val="FFFFFF"/>
                </a:highlight>
                <a:latin typeface="Ludica fax"/>
                <a:cs typeface="Ludica fax"/>
              </a:rPr>
              <a:t>    if</a:t>
            </a:r>
            <a:r>
              <a:rPr lang="en-US" altLang="zh-CN" sz="3200" dirty="0">
                <a:solidFill>
                  <a:srgbClr val="000000"/>
                </a:solidFill>
                <a:highlight>
                  <a:srgbClr val="FFFFFF"/>
                </a:highlight>
                <a:latin typeface="Ludica fax"/>
                <a:cs typeface="Ludica fax"/>
              </a:rPr>
              <a:t> (n &lt;= 1)</a:t>
            </a:r>
          </a:p>
          <a:p>
            <a:pPr marL="0" indent="0">
              <a:buNone/>
            </a:pPr>
            <a:r>
              <a:rPr lang="en-US" altLang="zh-CN" sz="3200" dirty="0">
                <a:solidFill>
                  <a:srgbClr val="000000"/>
                </a:solidFill>
                <a:highlight>
                  <a:srgbClr val="FFFFFF"/>
                </a:highlight>
                <a:latin typeface="Ludica fax"/>
                <a:cs typeface="Ludica fax"/>
              </a:rPr>
              <a:t>        move(X,Z);</a:t>
            </a:r>
          </a:p>
          <a:p>
            <a:pPr marL="0" indent="0">
              <a:buNone/>
            </a:pPr>
            <a:r>
              <a:rPr lang="en-US" altLang="zh-CN" sz="3200" dirty="0">
                <a:solidFill>
                  <a:srgbClr val="0000FF"/>
                </a:solidFill>
                <a:highlight>
                  <a:srgbClr val="FFFFFF"/>
                </a:highlight>
                <a:latin typeface="Ludica fax"/>
                <a:cs typeface="Ludica fax"/>
              </a:rPr>
              <a:t>    else</a:t>
            </a:r>
            <a:r>
              <a:rPr lang="en-US" altLang="zh-CN" sz="3200" dirty="0">
                <a:solidFill>
                  <a:srgbClr val="000000"/>
                </a:solidFill>
                <a:highlight>
                  <a:srgbClr val="FFFFFF"/>
                </a:highlight>
                <a:latin typeface="Ludica fax"/>
                <a:cs typeface="Ludica fax"/>
              </a:rPr>
              <a:t>  {</a:t>
            </a:r>
          </a:p>
          <a:p>
            <a:pPr marL="0" indent="0">
              <a:buNone/>
            </a:pPr>
            <a:r>
              <a:rPr lang="en-US" altLang="zh-CN" sz="3200" dirty="0">
                <a:solidFill>
                  <a:srgbClr val="000000"/>
                </a:solidFill>
                <a:highlight>
                  <a:srgbClr val="FFFFFF"/>
                </a:highlight>
                <a:latin typeface="Ludica fax"/>
                <a:cs typeface="Ludica fax"/>
              </a:rPr>
              <a:t>        </a:t>
            </a:r>
            <a:r>
              <a:rPr lang="en-US" altLang="zh-CN" sz="3200" b="1" dirty="0" err="1">
                <a:solidFill>
                  <a:srgbClr val="FF0000"/>
                </a:solidFill>
                <a:highlight>
                  <a:srgbClr val="FFFFFF"/>
                </a:highlight>
                <a:latin typeface="Ludica fax"/>
                <a:cs typeface="Ludica fax"/>
              </a:rPr>
              <a:t>hanoi</a:t>
            </a:r>
            <a:r>
              <a:rPr lang="en-US" altLang="zh-CN" sz="3200" b="1" dirty="0">
                <a:solidFill>
                  <a:srgbClr val="FF0000"/>
                </a:solidFill>
                <a:highlight>
                  <a:srgbClr val="FFFFFF"/>
                </a:highlight>
                <a:latin typeface="Ludica fax"/>
                <a:cs typeface="Ludica fax"/>
              </a:rPr>
              <a:t>(n-1,X,Z,Y</a:t>
            </a:r>
            <a:r>
              <a:rPr lang="en-US" altLang="zh-CN" sz="3200" dirty="0">
                <a:solidFill>
                  <a:srgbClr val="000000"/>
                </a:solidFill>
                <a:highlight>
                  <a:srgbClr val="FFFFFF"/>
                </a:highlight>
                <a:latin typeface="Ludica fax"/>
                <a:cs typeface="Ludica fax"/>
              </a:rPr>
              <a:t>); </a:t>
            </a:r>
            <a:r>
              <a:rPr lang="en-US" altLang="zh-CN" sz="3200" dirty="0">
                <a:solidFill>
                  <a:srgbClr val="008000"/>
                </a:solidFill>
                <a:highlight>
                  <a:srgbClr val="FFFFFF"/>
                </a:highlight>
                <a:latin typeface="Ludica fax"/>
                <a:cs typeface="Ludica fax"/>
              </a:rPr>
              <a:t>// keep the largest disk in X</a:t>
            </a:r>
            <a:r>
              <a:rPr lang="zh-CN" altLang="en-US" sz="3200" dirty="0">
                <a:solidFill>
                  <a:srgbClr val="008000"/>
                </a:solidFill>
                <a:highlight>
                  <a:srgbClr val="FFFFFF"/>
                </a:highlight>
                <a:latin typeface="Ludica fax"/>
                <a:cs typeface="Ludica fax"/>
              </a:rPr>
              <a:t>，</a:t>
            </a:r>
            <a:r>
              <a:rPr lang="en-US" altLang="zh-CN" sz="3200" dirty="0">
                <a:solidFill>
                  <a:srgbClr val="008000"/>
                </a:solidFill>
                <a:highlight>
                  <a:srgbClr val="FFFFFF"/>
                </a:highlight>
                <a:latin typeface="Ludica fax"/>
                <a:cs typeface="Ludica fax"/>
              </a:rPr>
              <a:t>move the remaining n-1 ones to Y</a:t>
            </a:r>
            <a:endParaRPr lang="en-US" altLang="zh-CN" sz="3200" dirty="0">
              <a:solidFill>
                <a:srgbClr val="000000"/>
              </a:solidFill>
              <a:highlight>
                <a:srgbClr val="FFFFFF"/>
              </a:highlight>
              <a:latin typeface="Ludica fax"/>
              <a:cs typeface="Ludica fax"/>
            </a:endParaRPr>
          </a:p>
          <a:p>
            <a:pPr marL="0" indent="0">
              <a:buNone/>
            </a:pPr>
            <a:r>
              <a:rPr lang="en-US" altLang="zh-CN" sz="3200" dirty="0">
                <a:solidFill>
                  <a:srgbClr val="000000"/>
                </a:solidFill>
                <a:highlight>
                  <a:srgbClr val="FFFFFF"/>
                </a:highlight>
                <a:latin typeface="Ludica fax"/>
                <a:cs typeface="Ludica fax"/>
              </a:rPr>
              <a:t>        move(X,Z);        </a:t>
            </a:r>
            <a:r>
              <a:rPr lang="en-US" altLang="zh-CN" sz="3200" dirty="0">
                <a:solidFill>
                  <a:srgbClr val="008000"/>
                </a:solidFill>
                <a:highlight>
                  <a:srgbClr val="FFFFFF"/>
                </a:highlight>
                <a:latin typeface="Ludica fax"/>
                <a:cs typeface="Ludica fax"/>
              </a:rPr>
              <a:t>// move the largest disk from X to Z</a:t>
            </a:r>
            <a:endParaRPr lang="zh-CN" altLang="en-US" sz="3200" dirty="0">
              <a:solidFill>
                <a:srgbClr val="000000"/>
              </a:solidFill>
              <a:highlight>
                <a:srgbClr val="FFFFFF"/>
              </a:highlight>
              <a:latin typeface="Ludica fax"/>
              <a:cs typeface="Ludica fax"/>
            </a:endParaRPr>
          </a:p>
          <a:p>
            <a:pPr marL="0" indent="0">
              <a:buNone/>
            </a:pPr>
            <a:r>
              <a:rPr lang="en-US" altLang="zh-CN" sz="3200" dirty="0">
                <a:solidFill>
                  <a:srgbClr val="000000"/>
                </a:solidFill>
                <a:highlight>
                  <a:srgbClr val="FFFFFF"/>
                </a:highlight>
                <a:latin typeface="Ludica fax"/>
                <a:cs typeface="Ludica fax"/>
              </a:rPr>
              <a:t>        </a:t>
            </a:r>
            <a:r>
              <a:rPr lang="en-US" altLang="zh-CN" sz="3200" b="1" dirty="0" err="1">
                <a:solidFill>
                  <a:srgbClr val="FF0000"/>
                </a:solidFill>
                <a:highlight>
                  <a:srgbClr val="FFFFFF"/>
                </a:highlight>
                <a:latin typeface="Ludica fax"/>
                <a:cs typeface="Ludica fax"/>
              </a:rPr>
              <a:t>hanoi</a:t>
            </a:r>
            <a:r>
              <a:rPr lang="en-US" altLang="zh-CN" sz="3200" b="1" dirty="0">
                <a:solidFill>
                  <a:srgbClr val="FF0000"/>
                </a:solidFill>
                <a:highlight>
                  <a:srgbClr val="FFFFFF"/>
                </a:highlight>
                <a:latin typeface="Ludica fax"/>
                <a:cs typeface="Ludica fax"/>
              </a:rPr>
              <a:t>(n-1,Y,X,Z)</a:t>
            </a:r>
            <a:r>
              <a:rPr lang="en-US" altLang="zh-CN" sz="3200" dirty="0">
                <a:solidFill>
                  <a:srgbClr val="000000"/>
                </a:solidFill>
                <a:highlight>
                  <a:srgbClr val="FFFFFF"/>
                </a:highlight>
                <a:latin typeface="Ludica fax"/>
                <a:cs typeface="Ludica fax"/>
              </a:rPr>
              <a:t>; </a:t>
            </a:r>
            <a:r>
              <a:rPr lang="en-US" altLang="zh-CN" sz="3200" dirty="0">
                <a:solidFill>
                  <a:srgbClr val="008000"/>
                </a:solidFill>
                <a:highlight>
                  <a:srgbClr val="FFFFFF"/>
                </a:highlight>
                <a:latin typeface="Ludica fax"/>
                <a:cs typeface="Ludica fax"/>
              </a:rPr>
              <a:t>// move the remaining n-1 ones from Y to Z (via X)</a:t>
            </a:r>
            <a:endParaRPr lang="en-US" altLang="zh-CN" sz="3200" dirty="0">
              <a:solidFill>
                <a:srgbClr val="000000"/>
              </a:solidFill>
              <a:highlight>
                <a:srgbClr val="FFFFFF"/>
              </a:highlight>
              <a:latin typeface="Ludica fax"/>
              <a:cs typeface="Ludica fax"/>
            </a:endParaRPr>
          </a:p>
          <a:p>
            <a:pPr marL="0" indent="0">
              <a:buNone/>
            </a:pPr>
            <a:r>
              <a:rPr lang="en-US" altLang="zh-CN" sz="3200" dirty="0">
                <a:solidFill>
                  <a:srgbClr val="000000"/>
                </a:solidFill>
                <a:highlight>
                  <a:srgbClr val="FFFFFF"/>
                </a:highlight>
                <a:latin typeface="Ludica fax"/>
                <a:cs typeface="Ludica fax"/>
              </a:rPr>
              <a:t>    }</a:t>
            </a:r>
          </a:p>
          <a:p>
            <a:pPr marL="0" indent="0">
              <a:buNone/>
            </a:pPr>
            <a:r>
              <a:rPr lang="en-US" altLang="zh-CN" sz="3200" dirty="0">
                <a:solidFill>
                  <a:srgbClr val="000000"/>
                </a:solidFill>
                <a:highlight>
                  <a:srgbClr val="FFFFFF"/>
                </a:highlight>
                <a:latin typeface="Ludica fax"/>
                <a:cs typeface="Ludica fax"/>
              </a:rPr>
              <a:t>}</a:t>
            </a:r>
          </a:p>
          <a:p>
            <a:pPr marL="0" indent="0">
              <a:buNone/>
            </a:pPr>
            <a:r>
              <a:rPr lang="en-US" altLang="zh-CN" sz="3200" dirty="0">
                <a:solidFill>
                  <a:srgbClr val="0000FF"/>
                </a:solidFill>
                <a:highlight>
                  <a:srgbClr val="FFFFFF"/>
                </a:highlight>
                <a:latin typeface="Ludica fax"/>
                <a:cs typeface="Ludica fax"/>
              </a:rPr>
              <a:t>void</a:t>
            </a:r>
            <a:r>
              <a:rPr lang="en-US" altLang="zh-CN" sz="3200" dirty="0">
                <a:solidFill>
                  <a:srgbClr val="000000"/>
                </a:solidFill>
                <a:highlight>
                  <a:srgbClr val="FFFFFF"/>
                </a:highlight>
                <a:latin typeface="Ludica fax"/>
                <a:cs typeface="Ludica fax"/>
              </a:rPr>
              <a:t> move(</a:t>
            </a:r>
            <a:r>
              <a:rPr lang="en-US" altLang="zh-CN" sz="3200" dirty="0">
                <a:solidFill>
                  <a:srgbClr val="0000FF"/>
                </a:solidFill>
                <a:highlight>
                  <a:srgbClr val="FFFFFF"/>
                </a:highlight>
                <a:latin typeface="Ludica fax"/>
                <a:cs typeface="Ludica fax"/>
              </a:rPr>
              <a:t>char</a:t>
            </a:r>
            <a:r>
              <a:rPr lang="en-US" altLang="zh-CN" sz="3200" dirty="0">
                <a:solidFill>
                  <a:srgbClr val="000000"/>
                </a:solidFill>
                <a:highlight>
                  <a:srgbClr val="FFFFFF"/>
                </a:highlight>
                <a:latin typeface="Ludica fax"/>
                <a:cs typeface="Ludica fax"/>
              </a:rPr>
              <a:t> X, </a:t>
            </a:r>
            <a:r>
              <a:rPr lang="en-US" altLang="zh-CN" sz="3200" dirty="0">
                <a:solidFill>
                  <a:srgbClr val="0000FF"/>
                </a:solidFill>
                <a:highlight>
                  <a:srgbClr val="FFFFFF"/>
                </a:highlight>
                <a:latin typeface="Ludica fax"/>
                <a:cs typeface="Ludica fax"/>
              </a:rPr>
              <a:t>char</a:t>
            </a:r>
            <a:r>
              <a:rPr lang="en-US" altLang="zh-CN" sz="3200" dirty="0">
                <a:solidFill>
                  <a:srgbClr val="000000"/>
                </a:solidFill>
                <a:highlight>
                  <a:srgbClr val="FFFFFF"/>
                </a:highlight>
                <a:latin typeface="Ludica fax"/>
                <a:cs typeface="Ludica fax"/>
              </a:rPr>
              <a:t> Y)</a:t>
            </a:r>
            <a:r>
              <a:rPr lang="en-US" altLang="zh-CN" sz="3200" dirty="0">
                <a:solidFill>
                  <a:srgbClr val="008000"/>
                </a:solidFill>
                <a:highlight>
                  <a:srgbClr val="FFFFFF"/>
                </a:highlight>
                <a:latin typeface="Consolas" pitchFamily="49" charset="0"/>
                <a:cs typeface="Consolas" pitchFamily="49" charset="0"/>
              </a:rPr>
              <a:t>  // move from X to Y</a:t>
            </a:r>
            <a:endParaRPr lang="en-US" altLang="zh-CN" sz="3200" dirty="0">
              <a:solidFill>
                <a:srgbClr val="000000"/>
              </a:solidFill>
              <a:highlight>
                <a:srgbClr val="FFFFFF"/>
              </a:highlight>
              <a:latin typeface="Ludica fax"/>
              <a:cs typeface="Ludica fax"/>
            </a:endParaRPr>
          </a:p>
          <a:p>
            <a:pPr marL="0" indent="0">
              <a:buNone/>
            </a:pPr>
            <a:r>
              <a:rPr lang="en-US" altLang="zh-CN" sz="3200" dirty="0">
                <a:solidFill>
                  <a:srgbClr val="000000"/>
                </a:solidFill>
                <a:highlight>
                  <a:srgbClr val="FFFFFF"/>
                </a:highlight>
                <a:latin typeface="Ludica fax"/>
                <a:cs typeface="Ludica fax"/>
              </a:rPr>
              <a:t>{</a:t>
            </a:r>
          </a:p>
          <a:p>
            <a:pPr marL="0" indent="0">
              <a:buNone/>
            </a:pPr>
            <a:r>
              <a:rPr lang="en-US" altLang="zh-CN" sz="3200" dirty="0">
                <a:solidFill>
                  <a:srgbClr val="000000"/>
                </a:solidFill>
                <a:highlight>
                  <a:srgbClr val="FFFFFF"/>
                </a:highlight>
                <a:latin typeface="Ludica fax"/>
                <a:cs typeface="Ludica fax"/>
              </a:rPr>
              <a:t>  </a:t>
            </a:r>
            <a:r>
              <a:rPr lang="en-US" altLang="zh-CN" sz="3200" dirty="0" err="1">
                <a:solidFill>
                  <a:srgbClr val="000000"/>
                </a:solidFill>
                <a:highlight>
                  <a:srgbClr val="FFFFFF"/>
                </a:highlight>
                <a:latin typeface="Ludica fax"/>
                <a:cs typeface="Ludica fax"/>
              </a:rPr>
              <a:t>cout</a:t>
            </a:r>
            <a:r>
              <a:rPr lang="en-US" altLang="zh-CN" sz="3200" dirty="0">
                <a:solidFill>
                  <a:srgbClr val="000000"/>
                </a:solidFill>
                <a:highlight>
                  <a:srgbClr val="FFFFFF"/>
                </a:highlight>
                <a:latin typeface="Ludica fax"/>
                <a:cs typeface="Ludica fax"/>
              </a:rPr>
              <a:t>  &lt;&lt; </a:t>
            </a:r>
            <a:r>
              <a:rPr lang="en-US" altLang="zh-CN" sz="3200" dirty="0">
                <a:solidFill>
                  <a:srgbClr val="A31515"/>
                </a:solidFill>
                <a:highlight>
                  <a:srgbClr val="FFFFFF"/>
                </a:highlight>
                <a:latin typeface="Ludica fax"/>
                <a:cs typeface="Ludica fax"/>
              </a:rPr>
              <a:t>"move"</a:t>
            </a:r>
            <a:r>
              <a:rPr lang="en-US" altLang="zh-CN" sz="3200" dirty="0">
                <a:solidFill>
                  <a:srgbClr val="000000"/>
                </a:solidFill>
                <a:highlight>
                  <a:srgbClr val="FFFFFF"/>
                </a:highlight>
                <a:latin typeface="Ludica fax"/>
                <a:cs typeface="Ludica fax"/>
              </a:rPr>
              <a:t>  &lt;&lt;  X  &lt;&lt; </a:t>
            </a:r>
            <a:r>
              <a:rPr lang="en-US" altLang="zh-CN" sz="3200" dirty="0">
                <a:solidFill>
                  <a:srgbClr val="A31515"/>
                </a:solidFill>
                <a:highlight>
                  <a:srgbClr val="FFFFFF"/>
                </a:highlight>
                <a:latin typeface="Ludica fax"/>
                <a:cs typeface="Ludica fax"/>
              </a:rPr>
              <a:t>"to"</a:t>
            </a:r>
            <a:r>
              <a:rPr lang="en-US" altLang="zh-CN" sz="3200" dirty="0">
                <a:solidFill>
                  <a:srgbClr val="000000"/>
                </a:solidFill>
                <a:highlight>
                  <a:srgbClr val="FFFFFF"/>
                </a:highlight>
                <a:latin typeface="Ludica fax"/>
                <a:cs typeface="Ludica fax"/>
              </a:rPr>
              <a:t> &lt;&lt; Y  &lt;&lt; </a:t>
            </a:r>
            <a:r>
              <a:rPr lang="en-US" altLang="zh-CN" sz="3200" dirty="0" err="1">
                <a:solidFill>
                  <a:srgbClr val="000000"/>
                </a:solidFill>
                <a:highlight>
                  <a:srgbClr val="FFFFFF"/>
                </a:highlight>
                <a:latin typeface="Ludica fax"/>
                <a:cs typeface="Ludica fax"/>
              </a:rPr>
              <a:t>endl</a:t>
            </a:r>
            <a:r>
              <a:rPr lang="en-US" altLang="zh-CN" sz="3200" dirty="0">
                <a:solidFill>
                  <a:srgbClr val="000000"/>
                </a:solidFill>
                <a:highlight>
                  <a:srgbClr val="FFFFFF"/>
                </a:highlight>
                <a:latin typeface="Ludica fax"/>
                <a:cs typeface="Ludica fax"/>
              </a:rPr>
              <a:t>;</a:t>
            </a:r>
          </a:p>
          <a:p>
            <a:pPr marL="0" indent="0">
              <a:buNone/>
            </a:pPr>
            <a:r>
              <a:rPr lang="en-US" altLang="zh-CN" sz="3200" dirty="0">
                <a:solidFill>
                  <a:srgbClr val="000000"/>
                </a:solidFill>
                <a:highlight>
                  <a:srgbClr val="FFFFFF"/>
                </a:highlight>
                <a:latin typeface="Ludica fax"/>
                <a:cs typeface="Ludica fax"/>
              </a:rPr>
              <a:t>}</a:t>
            </a:r>
          </a:p>
          <a:p>
            <a:endParaRPr lang="zh-CN" altLang="en-US" dirty="0"/>
          </a:p>
        </p:txBody>
      </p:sp>
      <p:sp>
        <p:nvSpPr>
          <p:cNvPr id="2" name="标题 1">
            <a:extLst>
              <a:ext uri="{FF2B5EF4-FFF2-40B4-BE49-F238E27FC236}">
                <a16:creationId xmlns:a16="http://schemas.microsoft.com/office/drawing/2014/main" id="{84E1C10B-C051-44B3-B430-E8A687D4BD15}"/>
              </a:ext>
            </a:extLst>
          </p:cNvPr>
          <p:cNvSpPr>
            <a:spLocks noGrp="1"/>
          </p:cNvSpPr>
          <p:nvPr>
            <p:ph type="title" idx="4294967295"/>
          </p:nvPr>
        </p:nvSpPr>
        <p:spPr/>
        <p:txBody>
          <a:bodyPr/>
          <a:lstStyle/>
          <a:p>
            <a:r>
              <a:rPr lang="en-US" altLang="zh-CN" dirty="0"/>
              <a:t>More Example: </a:t>
            </a:r>
            <a:r>
              <a:rPr kumimoji="1" lang="en-US" altLang="zh-CN" dirty="0"/>
              <a:t>Tower of Hanoi</a:t>
            </a:r>
            <a:endParaRPr lang="zh-CN" altLang="en-US" dirty="0"/>
          </a:p>
        </p:txBody>
      </p:sp>
      <p:sp>
        <p:nvSpPr>
          <p:cNvPr id="4" name="灯片编号占位符 3">
            <a:extLst>
              <a:ext uri="{FF2B5EF4-FFF2-40B4-BE49-F238E27FC236}">
                <a16:creationId xmlns:a16="http://schemas.microsoft.com/office/drawing/2014/main" id="{A8F49A68-38A0-4B83-985A-1DBC6F29040A}"/>
              </a:ext>
            </a:extLst>
          </p:cNvPr>
          <p:cNvSpPr>
            <a:spLocks noGrp="1"/>
          </p:cNvSpPr>
          <p:nvPr>
            <p:ph type="sldNum" sz="quarter" idx="4"/>
          </p:nvPr>
        </p:nvSpPr>
        <p:spPr/>
        <p:txBody>
          <a:bodyPr/>
          <a:lstStyle/>
          <a:p>
            <a:pPr>
              <a:defRPr/>
            </a:pPr>
            <a:fld id="{D62988EB-CF20-4CAC-94BF-79D0ECBB93DA}" type="slidenum">
              <a:rPr lang="en-US" altLang="zh-CN" smtClean="0"/>
              <a:pPr>
                <a:defRPr/>
              </a:pPr>
              <a:t>12</a:t>
            </a:fld>
            <a:endParaRPr lang="en-US" altLang="zh-CN"/>
          </a:p>
        </p:txBody>
      </p:sp>
    </p:spTree>
    <p:extLst>
      <p:ext uri="{BB962C8B-B14F-4D97-AF65-F5344CB8AC3E}">
        <p14:creationId xmlns:p14="http://schemas.microsoft.com/office/powerpoint/2010/main" val="231528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B10936B5-349C-4841-BDA2-91CDE300DC5C}"/>
              </a:ext>
            </a:extLst>
          </p:cNvPr>
          <p:cNvSpPr>
            <a:spLocks noGrp="1"/>
          </p:cNvSpPr>
          <p:nvPr>
            <p:ph type="body" idx="4294967295"/>
          </p:nvPr>
        </p:nvSpPr>
        <p:spPr/>
        <p:txBody>
          <a:bodyPr/>
          <a:lstStyle/>
          <a:p>
            <a:r>
              <a:rPr lang="en-US" altLang="zh-CN" dirty="0"/>
              <a:t>Time complexity?</a:t>
            </a:r>
          </a:p>
          <a:p>
            <a:endParaRPr lang="en-US" altLang="zh-CN" dirty="0"/>
          </a:p>
          <a:p>
            <a:r>
              <a:rPr lang="en-US" altLang="zh-CN" dirty="0"/>
              <a:t>How long does it take do move 64 disks?</a:t>
            </a:r>
          </a:p>
          <a:p>
            <a:pPr lvl="1"/>
            <a:r>
              <a:rPr lang="en-US" altLang="zh-CN" dirty="0"/>
              <a:t>If we move one disk each second, we need</a:t>
            </a:r>
          </a:p>
          <a:p>
            <a:pPr lvl="1"/>
            <a:r>
              <a:rPr lang="en-US" altLang="zh-CN" dirty="0"/>
              <a:t>2^64 seconds </a:t>
            </a:r>
            <a:r>
              <a:rPr lang="zh-CN" altLang="en-US" dirty="0"/>
              <a:t>≈ </a:t>
            </a:r>
            <a:r>
              <a:rPr lang="en-US" altLang="zh-CN" b="0" i="0" dirty="0">
                <a:solidFill>
                  <a:srgbClr val="202124"/>
                </a:solidFill>
                <a:effectLst/>
                <a:latin typeface="arial" panose="020B0604020202020204" pitchFamily="34" charset="0"/>
              </a:rPr>
              <a:t>5.8*10^11 years</a:t>
            </a:r>
          </a:p>
        </p:txBody>
      </p:sp>
      <p:sp>
        <p:nvSpPr>
          <p:cNvPr id="2" name="标题 1">
            <a:extLst>
              <a:ext uri="{FF2B5EF4-FFF2-40B4-BE49-F238E27FC236}">
                <a16:creationId xmlns:a16="http://schemas.microsoft.com/office/drawing/2014/main" id="{EF4E774B-191C-4873-A1B6-CFABCFA5DC30}"/>
              </a:ext>
            </a:extLst>
          </p:cNvPr>
          <p:cNvSpPr>
            <a:spLocks noGrp="1"/>
          </p:cNvSpPr>
          <p:nvPr>
            <p:ph type="title" idx="4294967295"/>
          </p:nvPr>
        </p:nvSpPr>
        <p:spPr/>
        <p:txBody>
          <a:bodyPr/>
          <a:lstStyle/>
          <a:p>
            <a:r>
              <a:rPr lang="en-US" altLang="zh-CN" dirty="0"/>
              <a:t>More Example: </a:t>
            </a:r>
            <a:r>
              <a:rPr kumimoji="1" lang="en-US" altLang="zh-CN" dirty="0"/>
              <a:t>Tower of Hanoi</a:t>
            </a:r>
            <a:endParaRPr lang="zh-CN" altLang="en-US" dirty="0"/>
          </a:p>
        </p:txBody>
      </p:sp>
      <p:sp>
        <p:nvSpPr>
          <p:cNvPr id="4" name="灯片编号占位符 3">
            <a:extLst>
              <a:ext uri="{FF2B5EF4-FFF2-40B4-BE49-F238E27FC236}">
                <a16:creationId xmlns:a16="http://schemas.microsoft.com/office/drawing/2014/main" id="{62A8D707-B124-4D9F-B607-3F516E643B10}"/>
              </a:ext>
            </a:extLst>
          </p:cNvPr>
          <p:cNvSpPr>
            <a:spLocks noGrp="1"/>
          </p:cNvSpPr>
          <p:nvPr>
            <p:ph type="sldNum" sz="quarter" idx="4"/>
          </p:nvPr>
        </p:nvSpPr>
        <p:spPr/>
        <p:txBody>
          <a:bodyPr/>
          <a:lstStyle/>
          <a:p>
            <a:pPr>
              <a:defRPr/>
            </a:pPr>
            <a:fld id="{D62988EB-CF20-4CAC-94BF-79D0ECBB93DA}" type="slidenum">
              <a:rPr lang="en-US" altLang="zh-CN" smtClean="0"/>
              <a:pPr>
                <a:defRPr/>
              </a:pPr>
              <a:t>13</a:t>
            </a:fld>
            <a:endParaRPr lang="en-US" altLang="zh-CN"/>
          </a:p>
        </p:txBody>
      </p:sp>
    </p:spTree>
    <p:extLst>
      <p:ext uri="{BB962C8B-B14F-4D97-AF65-F5344CB8AC3E}">
        <p14:creationId xmlns:p14="http://schemas.microsoft.com/office/powerpoint/2010/main" val="2461973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2443858E-E621-49FD-BF58-287D3251923A}"/>
              </a:ext>
            </a:extLst>
          </p:cNvPr>
          <p:cNvSpPr>
            <a:spLocks noGrp="1"/>
          </p:cNvSpPr>
          <p:nvPr>
            <p:ph type="body" idx="4294967295"/>
          </p:nvPr>
        </p:nvSpPr>
        <p:spPr/>
        <p:txBody>
          <a:bodyPr/>
          <a:lstStyle/>
          <a:p>
            <a:r>
              <a:rPr kumimoji="1" lang="en-US" altLang="zh-CN" dirty="0"/>
              <a:t>A simplified version</a:t>
            </a:r>
          </a:p>
          <a:p>
            <a:pPr lvl="1"/>
            <a:r>
              <a:rPr kumimoji="1" lang="en-US" altLang="zh-CN" dirty="0"/>
              <a:t>Assume we have a knapsack with a maximum weight capacity of S, and n items with weight w</a:t>
            </a:r>
            <a:r>
              <a:rPr kumimoji="1" lang="en-US" altLang="zh-CN" baseline="-25000" dirty="0"/>
              <a:t>0</a:t>
            </a:r>
            <a:r>
              <a:rPr kumimoji="1" lang="en-US" altLang="zh-CN" dirty="0"/>
              <a:t>, w</a:t>
            </a:r>
            <a:r>
              <a:rPr kumimoji="1" lang="en-US" altLang="zh-CN" baseline="-25000" dirty="0"/>
              <a:t>1</a:t>
            </a:r>
            <a:r>
              <a:rPr kumimoji="1" lang="en-US" altLang="zh-CN" dirty="0"/>
              <a:t>, …, w</a:t>
            </a:r>
            <a:r>
              <a:rPr kumimoji="1" lang="en-US" altLang="zh-CN" baseline="-25000" dirty="0"/>
              <a:t>n-1</a:t>
            </a:r>
            <a:r>
              <a:rPr kumimoji="1" lang="en-US" altLang="zh-CN" dirty="0"/>
              <a:t>, respectively</a:t>
            </a:r>
          </a:p>
          <a:p>
            <a:pPr lvl="1"/>
            <a:r>
              <a:rPr kumimoji="1" lang="en-US" altLang="zh-CN" dirty="0"/>
              <a:t>How to pack several items in the knapsack with an exact total weight of S?</a:t>
            </a:r>
          </a:p>
          <a:p>
            <a:pPr lvl="1"/>
            <a:r>
              <a:rPr kumimoji="1" lang="en-US" altLang="zh-CN" dirty="0"/>
              <a:t>A decision problem</a:t>
            </a:r>
          </a:p>
          <a:p>
            <a:pPr lvl="2"/>
            <a:r>
              <a:rPr kumimoji="1" lang="en-US" altLang="zh-CN" dirty="0"/>
              <a:t>Does there exist a solution or not?</a:t>
            </a:r>
          </a:p>
          <a:p>
            <a:endParaRPr lang="zh-CN" altLang="en-US" dirty="0"/>
          </a:p>
        </p:txBody>
      </p:sp>
      <p:sp>
        <p:nvSpPr>
          <p:cNvPr id="2" name="标题 1">
            <a:extLst>
              <a:ext uri="{FF2B5EF4-FFF2-40B4-BE49-F238E27FC236}">
                <a16:creationId xmlns:a16="http://schemas.microsoft.com/office/drawing/2014/main" id="{FE691BE4-9FCB-4EC0-9BBF-E3AAAAD080ED}"/>
              </a:ext>
            </a:extLst>
          </p:cNvPr>
          <p:cNvSpPr>
            <a:spLocks noGrp="1"/>
          </p:cNvSpPr>
          <p:nvPr>
            <p:ph type="title" idx="4294967295"/>
          </p:nvPr>
        </p:nvSpPr>
        <p:spPr/>
        <p:txBody>
          <a:bodyPr/>
          <a:lstStyle/>
          <a:p>
            <a:r>
              <a:rPr lang="en-US" altLang="zh-CN" dirty="0"/>
              <a:t>More Example: </a:t>
            </a:r>
            <a:r>
              <a:rPr kumimoji="1" lang="en-US" altLang="zh-CN" dirty="0"/>
              <a:t>Knapsack Problem</a:t>
            </a:r>
            <a:endParaRPr lang="zh-CN" altLang="en-US" dirty="0"/>
          </a:p>
        </p:txBody>
      </p:sp>
      <p:sp>
        <p:nvSpPr>
          <p:cNvPr id="4" name="灯片编号占位符 3">
            <a:extLst>
              <a:ext uri="{FF2B5EF4-FFF2-40B4-BE49-F238E27FC236}">
                <a16:creationId xmlns:a16="http://schemas.microsoft.com/office/drawing/2014/main" id="{09B6BF90-57F2-4F2B-984C-05C3B8E2585A}"/>
              </a:ext>
            </a:extLst>
          </p:cNvPr>
          <p:cNvSpPr>
            <a:spLocks noGrp="1"/>
          </p:cNvSpPr>
          <p:nvPr>
            <p:ph type="sldNum" sz="quarter" idx="4"/>
          </p:nvPr>
        </p:nvSpPr>
        <p:spPr/>
        <p:txBody>
          <a:bodyPr/>
          <a:lstStyle/>
          <a:p>
            <a:pPr>
              <a:defRPr/>
            </a:pPr>
            <a:fld id="{D62988EB-CF20-4CAC-94BF-79D0ECBB93DA}" type="slidenum">
              <a:rPr lang="en-US" altLang="zh-CN" smtClean="0"/>
              <a:pPr>
                <a:defRPr/>
              </a:pPr>
              <a:t>14</a:t>
            </a:fld>
            <a:endParaRPr lang="en-US" altLang="zh-CN"/>
          </a:p>
        </p:txBody>
      </p:sp>
    </p:spTree>
    <p:extLst>
      <p:ext uri="{BB962C8B-B14F-4D97-AF65-F5344CB8AC3E}">
        <p14:creationId xmlns:p14="http://schemas.microsoft.com/office/powerpoint/2010/main" val="1941484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bwMode="auto">
          <a:xfrm>
            <a:off x="2095500" y="2457450"/>
            <a:ext cx="8215313" cy="3714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ea typeface="MS PGothic" pitchFamily="34" charset="-128"/>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Arial" charset="0"/>
                <a:ea typeface="MS PGothic" pitchFamily="34" charset="-128"/>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Arial" charset="0"/>
                <a:ea typeface="MS PGothic" pitchFamily="34" charset="-128"/>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Arial" charset="0"/>
                <a:ea typeface="MS PGothic" pitchFamily="34" charset="-128"/>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MS PGothic" pitchFamily="34" charset="-128"/>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a:buFont typeface="Wingdings" charset="0"/>
              <a:buNone/>
            </a:pPr>
            <a:r>
              <a:rPr kumimoji="1" lang="nl-BE" altLang="zh-CN" sz="2200" b="1" dirty="0">
                <a:solidFill>
                  <a:srgbClr val="0000FF"/>
                </a:solidFill>
                <a:highlight>
                  <a:srgbClr val="FFFFFF"/>
                </a:highlight>
                <a:latin typeface="Ludica fax"/>
                <a:ea typeface="+mn-ea"/>
              </a:rPr>
              <a:t>bool</a:t>
            </a:r>
            <a:r>
              <a:rPr kumimoji="1" lang="nl-BE" altLang="zh-CN" sz="2200" b="1" dirty="0">
                <a:solidFill>
                  <a:srgbClr val="000000"/>
                </a:solidFill>
                <a:highlight>
                  <a:srgbClr val="FFFFFF"/>
                </a:highlight>
                <a:latin typeface="Ludica fax"/>
                <a:ea typeface="+mn-ea"/>
              </a:rPr>
              <a:t> knap(</a:t>
            </a:r>
            <a:r>
              <a:rPr kumimoji="1" lang="nl-BE" altLang="zh-CN" sz="2200" b="1" dirty="0">
                <a:solidFill>
                  <a:srgbClr val="0000FF"/>
                </a:solidFill>
                <a:highlight>
                  <a:srgbClr val="FFFFFF"/>
                </a:highlight>
                <a:latin typeface="Ludica fax"/>
                <a:ea typeface="+mn-ea"/>
              </a:rPr>
              <a:t>int</a:t>
            </a:r>
            <a:r>
              <a:rPr kumimoji="1" lang="nl-BE" altLang="zh-CN" sz="2200" b="1" dirty="0">
                <a:solidFill>
                  <a:srgbClr val="000000"/>
                </a:solidFill>
                <a:highlight>
                  <a:srgbClr val="FFFFFF"/>
                </a:highlight>
                <a:latin typeface="Ludica fax"/>
                <a:ea typeface="+mn-ea"/>
              </a:rPr>
              <a:t> s, </a:t>
            </a:r>
            <a:r>
              <a:rPr kumimoji="1" lang="nl-BE" altLang="zh-CN" sz="2200" b="1" dirty="0">
                <a:solidFill>
                  <a:srgbClr val="0000FF"/>
                </a:solidFill>
                <a:highlight>
                  <a:srgbClr val="FFFFFF"/>
                </a:highlight>
                <a:latin typeface="Ludica fax"/>
                <a:ea typeface="+mn-ea"/>
              </a:rPr>
              <a:t>int</a:t>
            </a:r>
            <a:r>
              <a:rPr kumimoji="1" lang="nl-BE" altLang="zh-CN" sz="2200" b="1" dirty="0">
                <a:solidFill>
                  <a:srgbClr val="000000"/>
                </a:solidFill>
                <a:highlight>
                  <a:srgbClr val="FFFFFF"/>
                </a:highlight>
                <a:latin typeface="Ludica fax"/>
                <a:ea typeface="+mn-ea"/>
              </a:rPr>
              <a:t> n) {</a:t>
            </a:r>
            <a:endParaRPr kumimoji="1" lang="zh-CN" altLang="en-US" sz="2200" b="1" dirty="0">
              <a:solidFill>
                <a:srgbClr val="000000"/>
              </a:solidFill>
              <a:highlight>
                <a:srgbClr val="FFFFFF"/>
              </a:highlight>
              <a:latin typeface="Ludica fax"/>
              <a:ea typeface="+mn-ea"/>
            </a:endParaRPr>
          </a:p>
          <a:p>
            <a:pPr>
              <a:buFont typeface="Wingdings" charset="0"/>
              <a:buNone/>
            </a:pPr>
            <a:r>
              <a:rPr kumimoji="1" lang="nl-BE" altLang="zh-CN" sz="2200" b="1" dirty="0">
                <a:solidFill>
                  <a:srgbClr val="000000"/>
                </a:solidFill>
                <a:highlight>
                  <a:srgbClr val="FFFFFF"/>
                </a:highlight>
                <a:latin typeface="Ludica fax"/>
                <a:ea typeface="+mn-ea"/>
              </a:rPr>
              <a:t>		</a:t>
            </a:r>
            <a:r>
              <a:rPr kumimoji="1" lang="en-US" altLang="zh-CN" sz="2200" b="1" dirty="0">
                <a:solidFill>
                  <a:srgbClr val="0000FF"/>
                </a:solidFill>
                <a:highlight>
                  <a:srgbClr val="FFFFFF"/>
                </a:highlight>
                <a:latin typeface="Ludica fax"/>
                <a:ea typeface="+mn-ea"/>
              </a:rPr>
              <a:t>if</a:t>
            </a:r>
            <a:r>
              <a:rPr kumimoji="1" lang="en-US" altLang="zh-CN" sz="2200" b="1" dirty="0">
                <a:solidFill>
                  <a:srgbClr val="000000"/>
                </a:solidFill>
                <a:highlight>
                  <a:srgbClr val="FFFFFF"/>
                </a:highlight>
                <a:latin typeface="Ludica fax"/>
                <a:ea typeface="+mn-ea"/>
              </a:rPr>
              <a:t> (s == 0) </a:t>
            </a:r>
            <a:r>
              <a:rPr kumimoji="1" lang="en-US" altLang="zh-CN" sz="2200" b="1" dirty="0">
                <a:solidFill>
                  <a:srgbClr val="0000FF"/>
                </a:solidFill>
                <a:highlight>
                  <a:srgbClr val="FFFFFF"/>
                </a:highlight>
                <a:latin typeface="Ludica fax"/>
                <a:ea typeface="+mn-ea"/>
              </a:rPr>
              <a:t>return</a:t>
            </a:r>
            <a:r>
              <a:rPr kumimoji="1" lang="en-US" altLang="zh-CN" sz="2200" b="1" dirty="0">
                <a:solidFill>
                  <a:srgbClr val="000000"/>
                </a:solidFill>
                <a:highlight>
                  <a:srgbClr val="FFFFFF"/>
                </a:highlight>
                <a:latin typeface="Ludica fax"/>
                <a:ea typeface="+mn-ea"/>
              </a:rPr>
              <a:t> </a:t>
            </a:r>
            <a:r>
              <a:rPr lang="en-US" altLang="zh-CN" sz="2200" b="1" dirty="0">
                <a:solidFill>
                  <a:srgbClr val="A31515"/>
                </a:solidFill>
                <a:highlight>
                  <a:srgbClr val="FFFFFF"/>
                </a:highlight>
                <a:latin typeface="Ludica fax"/>
              </a:rPr>
              <a:t>true</a:t>
            </a:r>
            <a:r>
              <a:rPr kumimoji="1" lang="en-US" altLang="zh-CN" sz="2200" b="1" dirty="0">
                <a:solidFill>
                  <a:srgbClr val="000000"/>
                </a:solidFill>
                <a:highlight>
                  <a:srgbClr val="FFFFFF"/>
                </a:highlight>
                <a:latin typeface="Ludica fax"/>
                <a:ea typeface="+mn-ea"/>
              </a:rPr>
              <a:t>;</a:t>
            </a:r>
            <a:endParaRPr kumimoji="1" lang="zh-CN" altLang="en-US" sz="2200" b="1" dirty="0">
              <a:solidFill>
                <a:srgbClr val="000000"/>
              </a:solidFill>
              <a:highlight>
                <a:srgbClr val="FFFFFF"/>
              </a:highlight>
              <a:latin typeface="Ludica fax"/>
              <a:ea typeface="+mn-ea"/>
            </a:endParaRPr>
          </a:p>
          <a:p>
            <a:pPr>
              <a:buFont typeface="Wingdings" charset="0"/>
              <a:buNone/>
            </a:pPr>
            <a:r>
              <a:rPr kumimoji="1" lang="en-US" altLang="zh-CN" sz="2200" b="1" dirty="0">
                <a:solidFill>
                  <a:srgbClr val="000000"/>
                </a:solidFill>
                <a:highlight>
                  <a:srgbClr val="FFFFFF"/>
                </a:highlight>
                <a:latin typeface="Ludica fax"/>
                <a:ea typeface="+mn-ea"/>
              </a:rPr>
              <a:t>		</a:t>
            </a:r>
            <a:r>
              <a:rPr kumimoji="1" lang="en-US" altLang="zh-CN" sz="2200" b="1" dirty="0">
                <a:solidFill>
                  <a:srgbClr val="0000FF"/>
                </a:solidFill>
                <a:highlight>
                  <a:srgbClr val="FFFFFF"/>
                </a:highlight>
                <a:latin typeface="Ludica fax"/>
                <a:ea typeface="+mn-ea"/>
              </a:rPr>
              <a:t>else if </a:t>
            </a:r>
            <a:r>
              <a:rPr kumimoji="1" lang="en-US" altLang="zh-CN" sz="2200" b="1" dirty="0">
                <a:solidFill>
                  <a:srgbClr val="000000"/>
                </a:solidFill>
                <a:highlight>
                  <a:srgbClr val="FFFFFF"/>
                </a:highlight>
                <a:latin typeface="Ludica fax"/>
                <a:ea typeface="+mn-ea"/>
              </a:rPr>
              <a:t>((s &lt; 0) || (s&gt;0 &amp;&amp; n &lt;1)) </a:t>
            </a:r>
            <a:endParaRPr kumimoji="1" lang="zh-CN" altLang="en-US" sz="2200" b="1" dirty="0">
              <a:solidFill>
                <a:srgbClr val="000000"/>
              </a:solidFill>
              <a:highlight>
                <a:srgbClr val="FFFFFF"/>
              </a:highlight>
              <a:latin typeface="Ludica fax"/>
              <a:ea typeface="+mn-ea"/>
            </a:endParaRPr>
          </a:p>
          <a:p>
            <a:pPr>
              <a:buFont typeface="Wingdings" charset="0"/>
              <a:buNone/>
            </a:pPr>
            <a:r>
              <a:rPr kumimoji="1" lang="en-US" altLang="zh-CN" sz="2200" b="1" dirty="0">
                <a:solidFill>
                  <a:srgbClr val="000000"/>
                </a:solidFill>
                <a:highlight>
                  <a:srgbClr val="FFFFFF"/>
                </a:highlight>
                <a:latin typeface="Ludica fax"/>
                <a:ea typeface="+mn-ea"/>
              </a:rPr>
              <a:t>			</a:t>
            </a:r>
            <a:r>
              <a:rPr kumimoji="1" lang="en-US" altLang="zh-CN" sz="2200" b="1" dirty="0">
                <a:solidFill>
                  <a:srgbClr val="0000FF"/>
                </a:solidFill>
                <a:highlight>
                  <a:srgbClr val="FFFFFF"/>
                </a:highlight>
                <a:latin typeface="Ludica fax"/>
                <a:ea typeface="+mn-ea"/>
              </a:rPr>
              <a:t>return</a:t>
            </a:r>
            <a:r>
              <a:rPr kumimoji="1" lang="en-US" altLang="zh-CN" sz="2200" b="1" dirty="0">
                <a:solidFill>
                  <a:srgbClr val="000000"/>
                </a:solidFill>
                <a:highlight>
                  <a:srgbClr val="FFFFFF"/>
                </a:highlight>
                <a:latin typeface="Ludica fax"/>
                <a:ea typeface="+mn-ea"/>
              </a:rPr>
              <a:t> </a:t>
            </a:r>
            <a:r>
              <a:rPr lang="en-US" altLang="zh-CN" sz="2200" b="1" dirty="0">
                <a:solidFill>
                  <a:srgbClr val="A31515"/>
                </a:solidFill>
                <a:highlight>
                  <a:srgbClr val="FFFFFF"/>
                </a:highlight>
                <a:latin typeface="Ludica fax"/>
              </a:rPr>
              <a:t>false</a:t>
            </a:r>
            <a:r>
              <a:rPr kumimoji="1" lang="en-US" altLang="zh-CN" sz="2200" b="1" dirty="0">
                <a:solidFill>
                  <a:srgbClr val="000000"/>
                </a:solidFill>
                <a:highlight>
                  <a:srgbClr val="FFFFFF"/>
                </a:highlight>
                <a:latin typeface="Ludica fax"/>
                <a:ea typeface="+mn-ea"/>
              </a:rPr>
              <a:t>;</a:t>
            </a:r>
            <a:endParaRPr kumimoji="1" lang="zh-CN" altLang="en-US" sz="2200" b="1" dirty="0">
              <a:solidFill>
                <a:srgbClr val="000000"/>
              </a:solidFill>
              <a:highlight>
                <a:srgbClr val="FFFFFF"/>
              </a:highlight>
              <a:latin typeface="Ludica fax"/>
              <a:ea typeface="+mn-ea"/>
            </a:endParaRPr>
          </a:p>
          <a:p>
            <a:pPr>
              <a:buFont typeface="Wingdings" charset="0"/>
              <a:buNone/>
            </a:pPr>
            <a:r>
              <a:rPr kumimoji="1" lang="en-US" altLang="zh-CN" sz="2200" b="1" dirty="0">
                <a:solidFill>
                  <a:srgbClr val="000000"/>
                </a:solidFill>
                <a:highlight>
                  <a:srgbClr val="FFFFFF"/>
                </a:highlight>
                <a:latin typeface="Ludica fax"/>
                <a:ea typeface="+mn-ea"/>
              </a:rPr>
              <a:t> 		</a:t>
            </a:r>
            <a:r>
              <a:rPr kumimoji="1" lang="en-US" altLang="zh-CN" sz="2200" b="1" dirty="0">
                <a:solidFill>
                  <a:srgbClr val="0000FF"/>
                </a:solidFill>
                <a:highlight>
                  <a:srgbClr val="FFFFFF"/>
                </a:highlight>
                <a:latin typeface="Ludica fax"/>
                <a:ea typeface="+mn-ea"/>
              </a:rPr>
              <a:t>else if </a:t>
            </a:r>
            <a:r>
              <a:rPr kumimoji="1" lang="en-US" altLang="zh-CN" sz="2200" b="1" dirty="0">
                <a:solidFill>
                  <a:srgbClr val="000000"/>
                </a:solidFill>
                <a:highlight>
                  <a:srgbClr val="FFFFFF"/>
                </a:highlight>
                <a:latin typeface="Ludica fax"/>
                <a:ea typeface="+mn-ea"/>
              </a:rPr>
              <a:t>(</a:t>
            </a:r>
            <a:r>
              <a:rPr kumimoji="1" lang="en-US" altLang="zh-CN" sz="2200" b="1" dirty="0">
                <a:solidFill>
                  <a:srgbClr val="FF0000"/>
                </a:solidFill>
                <a:highlight>
                  <a:srgbClr val="FFFFFF"/>
                </a:highlight>
                <a:latin typeface="Ludica fax"/>
                <a:ea typeface="+mn-ea"/>
              </a:rPr>
              <a:t>knap</a:t>
            </a:r>
            <a:r>
              <a:rPr kumimoji="1" lang="en-US" altLang="zh-CN" sz="2200" b="1" dirty="0">
                <a:solidFill>
                  <a:srgbClr val="000000"/>
                </a:solidFill>
                <a:highlight>
                  <a:srgbClr val="FFFFFF"/>
                </a:highlight>
                <a:latin typeface="Ludica fax"/>
                <a:ea typeface="+mn-ea"/>
              </a:rPr>
              <a:t> (s-w[n-1], n-1)) {</a:t>
            </a:r>
            <a:endParaRPr kumimoji="1" lang="zh-CN" altLang="en-US" sz="2200" b="1" dirty="0">
              <a:solidFill>
                <a:srgbClr val="000000"/>
              </a:solidFill>
              <a:highlight>
                <a:srgbClr val="FFFFFF"/>
              </a:highlight>
              <a:latin typeface="Ludica fax"/>
              <a:ea typeface="+mn-ea"/>
            </a:endParaRPr>
          </a:p>
          <a:p>
            <a:pPr>
              <a:buFont typeface="Wingdings" charset="0"/>
              <a:buNone/>
            </a:pPr>
            <a:r>
              <a:rPr kumimoji="1" lang="en-US" altLang="zh-CN" sz="2200" b="1" dirty="0">
                <a:solidFill>
                  <a:srgbClr val="000000"/>
                </a:solidFill>
                <a:highlight>
                  <a:srgbClr val="FFFFFF"/>
                </a:highlight>
                <a:latin typeface="Ludica fax"/>
                <a:ea typeface="+mn-ea"/>
              </a:rPr>
              <a:t>			</a:t>
            </a:r>
            <a:r>
              <a:rPr kumimoji="1" lang="en-US" altLang="zh-CN" sz="2200" b="1" dirty="0" err="1">
                <a:solidFill>
                  <a:srgbClr val="000000"/>
                </a:solidFill>
                <a:highlight>
                  <a:srgbClr val="FFFFFF"/>
                </a:highlight>
                <a:latin typeface="Ludica fax"/>
                <a:ea typeface="+mn-ea"/>
              </a:rPr>
              <a:t>cout</a:t>
            </a:r>
            <a:r>
              <a:rPr kumimoji="1" lang="en-US" altLang="zh-CN" sz="2200" b="1" dirty="0">
                <a:solidFill>
                  <a:srgbClr val="000000"/>
                </a:solidFill>
                <a:highlight>
                  <a:srgbClr val="FFFFFF"/>
                </a:highlight>
                <a:latin typeface="Ludica fax"/>
                <a:ea typeface="+mn-ea"/>
              </a:rPr>
              <a:t> &lt;&lt; w[n-1] &lt;&lt; </a:t>
            </a:r>
            <a:r>
              <a:rPr lang="en-US" altLang="zh-CN" sz="2200" b="1" dirty="0">
                <a:solidFill>
                  <a:srgbClr val="A31515"/>
                </a:solidFill>
                <a:highlight>
                  <a:srgbClr val="FFFFFF"/>
                </a:highlight>
                <a:latin typeface="Ludica fax"/>
              </a:rPr>
              <a:t>""</a:t>
            </a:r>
            <a:r>
              <a:rPr kumimoji="1" lang="en-US" altLang="zh-CN" sz="2200" b="1" dirty="0">
                <a:solidFill>
                  <a:srgbClr val="000000"/>
                </a:solidFill>
                <a:highlight>
                  <a:srgbClr val="FFFFFF"/>
                </a:highlight>
                <a:latin typeface="Ludica fax"/>
                <a:ea typeface="+mn-ea"/>
              </a:rPr>
              <a:t>;</a:t>
            </a:r>
            <a:endParaRPr kumimoji="1" lang="zh-CN" altLang="en-US" sz="2200" b="1" dirty="0">
              <a:solidFill>
                <a:srgbClr val="000000"/>
              </a:solidFill>
              <a:highlight>
                <a:srgbClr val="FFFFFF"/>
              </a:highlight>
              <a:latin typeface="Ludica fax"/>
              <a:ea typeface="+mn-ea"/>
            </a:endParaRPr>
          </a:p>
          <a:p>
            <a:pPr>
              <a:buFont typeface="Wingdings" charset="0"/>
              <a:buNone/>
            </a:pPr>
            <a:r>
              <a:rPr kumimoji="1" lang="en-US" altLang="zh-CN" sz="2200" b="1" dirty="0">
                <a:solidFill>
                  <a:srgbClr val="000000"/>
                </a:solidFill>
                <a:highlight>
                  <a:srgbClr val="FFFFFF"/>
                </a:highlight>
                <a:latin typeface="Ludica fax"/>
                <a:ea typeface="+mn-ea"/>
              </a:rPr>
              <a:t>			</a:t>
            </a:r>
            <a:r>
              <a:rPr kumimoji="1" lang="en-US" altLang="zh-CN" sz="2200" b="1" dirty="0">
                <a:solidFill>
                  <a:srgbClr val="0000FF"/>
                </a:solidFill>
                <a:highlight>
                  <a:srgbClr val="FFFFFF"/>
                </a:highlight>
                <a:latin typeface="Ludica fax"/>
                <a:ea typeface="+mn-ea"/>
              </a:rPr>
              <a:t>return</a:t>
            </a:r>
            <a:r>
              <a:rPr kumimoji="1" lang="en-US" altLang="zh-CN" sz="2200" b="1" dirty="0">
                <a:solidFill>
                  <a:srgbClr val="000000"/>
                </a:solidFill>
                <a:highlight>
                  <a:srgbClr val="FFFFFF"/>
                </a:highlight>
                <a:latin typeface="Ludica fax"/>
                <a:ea typeface="+mn-ea"/>
              </a:rPr>
              <a:t> </a:t>
            </a:r>
            <a:r>
              <a:rPr lang="en-US" altLang="zh-CN" sz="2200" b="1" dirty="0">
                <a:solidFill>
                  <a:srgbClr val="A31515"/>
                </a:solidFill>
                <a:highlight>
                  <a:srgbClr val="FFFFFF"/>
                </a:highlight>
                <a:latin typeface="Ludica fax"/>
              </a:rPr>
              <a:t>true</a:t>
            </a:r>
            <a:r>
              <a:rPr kumimoji="1" lang="en-US" altLang="zh-CN" sz="2200" b="1" dirty="0">
                <a:solidFill>
                  <a:srgbClr val="000000"/>
                </a:solidFill>
                <a:highlight>
                  <a:srgbClr val="FFFFFF"/>
                </a:highlight>
                <a:latin typeface="Ludica fax"/>
                <a:ea typeface="+mn-ea"/>
              </a:rPr>
              <a:t>;</a:t>
            </a:r>
            <a:endParaRPr kumimoji="1" lang="zh-CN" altLang="en-US" sz="2200" b="1" dirty="0">
              <a:solidFill>
                <a:srgbClr val="000000"/>
              </a:solidFill>
              <a:highlight>
                <a:srgbClr val="FFFFFF"/>
              </a:highlight>
              <a:latin typeface="Ludica fax"/>
              <a:ea typeface="+mn-ea"/>
            </a:endParaRPr>
          </a:p>
          <a:p>
            <a:pPr>
              <a:buFont typeface="Wingdings" charset="0"/>
              <a:buNone/>
            </a:pPr>
            <a:r>
              <a:rPr kumimoji="1" lang="en-US" altLang="zh-CN" sz="2200" b="1" dirty="0">
                <a:solidFill>
                  <a:srgbClr val="000000"/>
                </a:solidFill>
                <a:highlight>
                  <a:srgbClr val="FFFFFF"/>
                </a:highlight>
                <a:latin typeface="Ludica fax"/>
                <a:ea typeface="+mn-ea"/>
              </a:rPr>
              <a:t>		} </a:t>
            </a:r>
            <a:endParaRPr kumimoji="1" lang="zh-CN" altLang="en-US" sz="2200" b="1" dirty="0">
              <a:solidFill>
                <a:srgbClr val="000000"/>
              </a:solidFill>
              <a:highlight>
                <a:srgbClr val="FFFFFF"/>
              </a:highlight>
              <a:latin typeface="Ludica fax"/>
              <a:ea typeface="+mn-ea"/>
            </a:endParaRPr>
          </a:p>
          <a:p>
            <a:pPr>
              <a:buFont typeface="Wingdings" charset="0"/>
              <a:buNone/>
            </a:pPr>
            <a:r>
              <a:rPr kumimoji="1" lang="en-US" altLang="zh-CN" sz="2200" b="1" dirty="0">
                <a:solidFill>
                  <a:srgbClr val="000000"/>
                </a:solidFill>
                <a:highlight>
                  <a:srgbClr val="FFFFFF"/>
                </a:highlight>
                <a:latin typeface="Ludica fax"/>
                <a:ea typeface="+mn-ea"/>
              </a:rPr>
              <a:t>		</a:t>
            </a:r>
            <a:r>
              <a:rPr kumimoji="1" lang="en-US" altLang="zh-CN" sz="2200" b="1" dirty="0">
                <a:solidFill>
                  <a:srgbClr val="0000FF"/>
                </a:solidFill>
                <a:highlight>
                  <a:srgbClr val="FFFFFF"/>
                </a:highlight>
                <a:latin typeface="Ludica fax"/>
                <a:ea typeface="+mn-ea"/>
              </a:rPr>
              <a:t>else</a:t>
            </a:r>
            <a:r>
              <a:rPr kumimoji="1" lang="en-US" altLang="zh-CN" sz="2200" b="1" dirty="0">
                <a:solidFill>
                  <a:srgbClr val="000000"/>
                </a:solidFill>
                <a:highlight>
                  <a:srgbClr val="FFFFFF"/>
                </a:highlight>
                <a:latin typeface="Ludica fax"/>
                <a:ea typeface="+mn-ea"/>
              </a:rPr>
              <a:t> </a:t>
            </a:r>
            <a:r>
              <a:rPr kumimoji="1" lang="en-US" altLang="zh-CN" sz="2200" b="1" dirty="0">
                <a:solidFill>
                  <a:srgbClr val="0000FF"/>
                </a:solidFill>
                <a:highlight>
                  <a:srgbClr val="FFFFFF"/>
                </a:highlight>
                <a:latin typeface="Ludica fax"/>
                <a:ea typeface="+mn-ea"/>
              </a:rPr>
              <a:t>return</a:t>
            </a:r>
            <a:r>
              <a:rPr kumimoji="1" lang="en-US" altLang="zh-CN" sz="2200" b="1" dirty="0">
                <a:solidFill>
                  <a:srgbClr val="000000"/>
                </a:solidFill>
                <a:highlight>
                  <a:srgbClr val="FFFFFF"/>
                </a:highlight>
                <a:latin typeface="Ludica fax"/>
                <a:ea typeface="+mn-ea"/>
              </a:rPr>
              <a:t> </a:t>
            </a:r>
            <a:r>
              <a:rPr kumimoji="1" lang="en-US" altLang="zh-CN" sz="2200" b="1" dirty="0">
                <a:solidFill>
                  <a:srgbClr val="FF0000"/>
                </a:solidFill>
                <a:highlight>
                  <a:srgbClr val="FFFFFF"/>
                </a:highlight>
                <a:latin typeface="Ludica fax"/>
                <a:ea typeface="+mn-ea"/>
              </a:rPr>
              <a:t>knap</a:t>
            </a:r>
            <a:r>
              <a:rPr kumimoji="1" lang="en-US" altLang="zh-CN" sz="2200" b="1" dirty="0">
                <a:solidFill>
                  <a:srgbClr val="000000"/>
                </a:solidFill>
                <a:highlight>
                  <a:srgbClr val="FFFFFF"/>
                </a:highlight>
                <a:latin typeface="Ludica fax"/>
                <a:ea typeface="+mn-ea"/>
              </a:rPr>
              <a:t>(s, n-1);</a:t>
            </a:r>
            <a:endParaRPr kumimoji="1" lang="zh-CN" altLang="en-US" sz="2200" b="1" dirty="0">
              <a:solidFill>
                <a:srgbClr val="000000"/>
              </a:solidFill>
              <a:highlight>
                <a:srgbClr val="FFFFFF"/>
              </a:highlight>
              <a:latin typeface="Ludica fax"/>
              <a:ea typeface="+mn-ea"/>
            </a:endParaRPr>
          </a:p>
          <a:p>
            <a:pPr>
              <a:buFont typeface="Wingdings" charset="0"/>
              <a:buNone/>
            </a:pPr>
            <a:r>
              <a:rPr kumimoji="1" lang="nl-BE" altLang="zh-CN" sz="2200" b="1" dirty="0">
                <a:solidFill>
                  <a:srgbClr val="000000"/>
                </a:solidFill>
                <a:highlight>
                  <a:srgbClr val="FFFFFF"/>
                </a:highlight>
                <a:latin typeface="Ludica fax"/>
                <a:ea typeface="+mn-ea"/>
              </a:rPr>
              <a:t>}</a:t>
            </a:r>
            <a:endParaRPr kumimoji="1" lang="zh-CN" altLang="en-US" sz="2200" b="1" dirty="0">
              <a:solidFill>
                <a:srgbClr val="000000"/>
              </a:solidFill>
              <a:highlight>
                <a:srgbClr val="FFFFFF"/>
              </a:highlight>
              <a:latin typeface="Ludica fax"/>
              <a:ea typeface="+mn-ea"/>
            </a:endParaRPr>
          </a:p>
        </p:txBody>
      </p:sp>
      <p:graphicFrame>
        <p:nvGraphicFramePr>
          <p:cNvPr id="5" name="Object 1"/>
          <p:cNvGraphicFramePr>
            <a:graphicFrameLocks noChangeAspect="1"/>
          </p:cNvGraphicFramePr>
          <p:nvPr/>
        </p:nvGraphicFramePr>
        <p:xfrm>
          <a:off x="2238376" y="1141412"/>
          <a:ext cx="7929562" cy="1187450"/>
        </p:xfrm>
        <a:graphic>
          <a:graphicData uri="http://schemas.openxmlformats.org/presentationml/2006/ole">
            <mc:AlternateContent xmlns:mc="http://schemas.openxmlformats.org/markup-compatibility/2006">
              <mc:Choice xmlns:v="urn:schemas-microsoft-com:vml" Requires="v">
                <p:oleObj spid="_x0000_s12767" name="公式" r:id="rId3" imgW="4187160" imgH="658080" progId="Equation.3">
                  <p:embed/>
                </p:oleObj>
              </mc:Choice>
              <mc:Fallback>
                <p:oleObj name="公式" r:id="rId3" imgW="4187160" imgH="658080" progId="Equation.3">
                  <p:embed/>
                  <p:pic>
                    <p:nvPicPr>
                      <p:cNvPr id="5"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76" y="1141412"/>
                        <a:ext cx="7929562" cy="118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标题 1"/>
          <p:cNvSpPr>
            <a:spLocks noGrp="1"/>
          </p:cNvSpPr>
          <p:nvPr>
            <p:ph type="title" idx="4294967295"/>
          </p:nvPr>
        </p:nvSpPr>
        <p:spPr/>
        <p:txBody>
          <a:bodyPr/>
          <a:lstStyle/>
          <a:p>
            <a:r>
              <a:rPr lang="en-US" altLang="zh-CN" dirty="0"/>
              <a:t>More Example: </a:t>
            </a:r>
            <a:r>
              <a:rPr kumimoji="1" lang="en-US" altLang="zh-CN" dirty="0"/>
              <a:t>Knapsack Problem</a:t>
            </a:r>
            <a:endParaRPr kumimoji="1" lang="zh-CN" altLang="en-US" dirty="0"/>
          </a:p>
        </p:txBody>
      </p:sp>
      <p:sp>
        <p:nvSpPr>
          <p:cNvPr id="7" name="灯片编号占位符 3">
            <a:extLst>
              <a:ext uri="{FF2B5EF4-FFF2-40B4-BE49-F238E27FC236}">
                <a16:creationId xmlns:a16="http://schemas.microsoft.com/office/drawing/2014/main" id="{D9481C47-99DA-4D93-99A5-C906BE864EA4}"/>
              </a:ext>
            </a:extLst>
          </p:cNvPr>
          <p:cNvSpPr>
            <a:spLocks noGrp="1"/>
          </p:cNvSpPr>
          <p:nvPr>
            <p:ph type="sldNum" sz="quarter" idx="4"/>
          </p:nvPr>
        </p:nvSpPr>
        <p:spPr/>
        <p:txBody>
          <a:bodyPr/>
          <a:lstStyle/>
          <a:p>
            <a:pPr>
              <a:defRPr/>
            </a:pPr>
            <a:fld id="{D62988EB-CF20-4CAC-94BF-79D0ECBB93DA}" type="slidenum">
              <a:rPr lang="en-US" altLang="zh-CN" smtClean="0"/>
              <a:pPr>
                <a:defRPr/>
              </a:pPr>
              <a:t>15</a:t>
            </a:fld>
            <a:endParaRPr lang="en-US" altLang="zh-CN"/>
          </a:p>
        </p:txBody>
      </p:sp>
    </p:spTree>
    <p:extLst>
      <p:ext uri="{BB962C8B-B14F-4D97-AF65-F5344CB8AC3E}">
        <p14:creationId xmlns:p14="http://schemas.microsoft.com/office/powerpoint/2010/main" val="646762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D85D46C-BE58-4136-A1F4-62D1ED0061DC}"/>
              </a:ext>
            </a:extLst>
          </p:cNvPr>
          <p:cNvSpPr>
            <a:spLocks noGrp="1"/>
          </p:cNvSpPr>
          <p:nvPr>
            <p:ph type="body" idx="4294967295"/>
          </p:nvPr>
        </p:nvSpPr>
        <p:spPr/>
        <p:txBody>
          <a:bodyPr/>
          <a:lstStyle/>
          <a:p>
            <a:r>
              <a:rPr lang="en-US" altLang="zh-CN" dirty="0"/>
              <a:t>Recursive problems and functions</a:t>
            </a:r>
          </a:p>
          <a:p>
            <a:r>
              <a:rPr lang="en-US" altLang="zh-CN" dirty="0">
                <a:solidFill>
                  <a:srgbClr val="FF0000"/>
                </a:solidFill>
              </a:rPr>
              <a:t>Implementation: call stack</a:t>
            </a:r>
          </a:p>
          <a:p>
            <a:r>
              <a:rPr lang="en-US" altLang="zh-CN" dirty="0"/>
              <a:t>Conversion to non-recursive</a:t>
            </a:r>
            <a:endParaRPr lang="zh-CN" altLang="en-US" dirty="0"/>
          </a:p>
          <a:p>
            <a:endParaRPr lang="zh-CN" altLang="en-US" dirty="0"/>
          </a:p>
        </p:txBody>
      </p:sp>
      <p:sp>
        <p:nvSpPr>
          <p:cNvPr id="2" name="标题 1">
            <a:extLst>
              <a:ext uri="{FF2B5EF4-FFF2-40B4-BE49-F238E27FC236}">
                <a16:creationId xmlns:a16="http://schemas.microsoft.com/office/drawing/2014/main" id="{A6219CEE-9863-403D-811D-2615071602CD}"/>
              </a:ext>
            </a:extLst>
          </p:cNvPr>
          <p:cNvSpPr>
            <a:spLocks noGrp="1"/>
          </p:cNvSpPr>
          <p:nvPr>
            <p:ph type="title" idx="4294967295"/>
          </p:nvPr>
        </p:nvSpPr>
        <p:spPr/>
        <p:txBody>
          <a:bodyPr/>
          <a:lstStyle/>
          <a:p>
            <a:r>
              <a:rPr lang="en-US" altLang="zh-CN" dirty="0"/>
              <a:t>Outline</a:t>
            </a:r>
            <a:endParaRPr lang="zh-CN" altLang="en-US" dirty="0"/>
          </a:p>
        </p:txBody>
      </p:sp>
      <p:sp>
        <p:nvSpPr>
          <p:cNvPr id="4" name="灯片编号占位符 3">
            <a:extLst>
              <a:ext uri="{FF2B5EF4-FFF2-40B4-BE49-F238E27FC236}">
                <a16:creationId xmlns:a16="http://schemas.microsoft.com/office/drawing/2014/main" id="{128926AD-096D-4D8B-A14B-DA05D72E68F5}"/>
              </a:ext>
            </a:extLst>
          </p:cNvPr>
          <p:cNvSpPr>
            <a:spLocks noGrp="1"/>
          </p:cNvSpPr>
          <p:nvPr>
            <p:ph type="sldNum" sz="quarter" idx="4"/>
          </p:nvPr>
        </p:nvSpPr>
        <p:spPr/>
        <p:txBody>
          <a:bodyPr/>
          <a:lstStyle/>
          <a:p>
            <a:pPr>
              <a:defRPr/>
            </a:pPr>
            <a:fld id="{D62988EB-CF20-4CAC-94BF-79D0ECBB93DA}" type="slidenum">
              <a:rPr lang="en-US" altLang="zh-CN" smtClean="0"/>
              <a:pPr>
                <a:defRPr/>
              </a:pPr>
              <a:t>16</a:t>
            </a:fld>
            <a:endParaRPr lang="en-US" altLang="zh-CN"/>
          </a:p>
        </p:txBody>
      </p:sp>
    </p:spTree>
    <p:extLst>
      <p:ext uri="{BB962C8B-B14F-4D97-AF65-F5344CB8AC3E}">
        <p14:creationId xmlns:p14="http://schemas.microsoft.com/office/powerpoint/2010/main" val="4173531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p:txBody>
          <a:bodyPr>
            <a:normAutofit/>
          </a:bodyPr>
          <a:lstStyle/>
          <a:p>
            <a:pPr>
              <a:spcAft>
                <a:spcPts val="600"/>
              </a:spcAft>
            </a:pPr>
            <a:r>
              <a:rPr lang="en-US" altLang="zh-CN" dirty="0"/>
              <a:t>A recursive function calls itself</a:t>
            </a:r>
          </a:p>
          <a:p>
            <a:pPr>
              <a:spcAft>
                <a:spcPts val="600"/>
              </a:spcAft>
            </a:pPr>
            <a:r>
              <a:rPr lang="en-US" dirty="0"/>
              <a:t>But computers can only execute a </a:t>
            </a:r>
            <a:r>
              <a:rPr lang="en-US" dirty="0">
                <a:solidFill>
                  <a:srgbClr val="0070C0"/>
                </a:solidFill>
              </a:rPr>
              <a:t>sequence</a:t>
            </a:r>
            <a:r>
              <a:rPr lang="en-US" dirty="0"/>
              <a:t> of instructions</a:t>
            </a:r>
          </a:p>
          <a:p>
            <a:pPr>
              <a:spcAft>
                <a:spcPts val="600"/>
              </a:spcAft>
            </a:pPr>
            <a:r>
              <a:rPr lang="en-US" dirty="0"/>
              <a:t>How do computers run a recursive program as a sequence of instructions?</a:t>
            </a:r>
          </a:p>
        </p:txBody>
      </p:sp>
      <p:sp>
        <p:nvSpPr>
          <p:cNvPr id="2" name="Title 1"/>
          <p:cNvSpPr>
            <a:spLocks noGrp="1"/>
          </p:cNvSpPr>
          <p:nvPr>
            <p:ph type="title" idx="4294967295"/>
          </p:nvPr>
        </p:nvSpPr>
        <p:spPr/>
        <p:txBody>
          <a:bodyPr/>
          <a:lstStyle/>
          <a:p>
            <a:r>
              <a:rPr lang="en-US" dirty="0"/>
              <a:t>Recursion</a:t>
            </a:r>
          </a:p>
        </p:txBody>
      </p:sp>
      <p:sp>
        <p:nvSpPr>
          <p:cNvPr id="5" name="灯片编号占位符 3">
            <a:extLst>
              <a:ext uri="{FF2B5EF4-FFF2-40B4-BE49-F238E27FC236}">
                <a16:creationId xmlns:a16="http://schemas.microsoft.com/office/drawing/2014/main" id="{23463692-CB24-433E-8BDD-F2030C008300}"/>
              </a:ext>
            </a:extLst>
          </p:cNvPr>
          <p:cNvSpPr>
            <a:spLocks noGrp="1"/>
          </p:cNvSpPr>
          <p:nvPr>
            <p:ph type="sldNum" sz="quarter" idx="4"/>
          </p:nvPr>
        </p:nvSpPr>
        <p:spPr/>
        <p:txBody>
          <a:bodyPr/>
          <a:lstStyle/>
          <a:p>
            <a:pPr>
              <a:defRPr/>
            </a:pPr>
            <a:fld id="{D62988EB-CF20-4CAC-94BF-79D0ECBB93DA}" type="slidenum">
              <a:rPr lang="en-US" altLang="zh-CN" smtClean="0"/>
              <a:pPr>
                <a:defRPr/>
              </a:pPr>
              <a:t>17</a:t>
            </a:fld>
            <a:endParaRPr lang="en-US" altLang="zh-CN"/>
          </a:p>
        </p:txBody>
      </p:sp>
    </p:spTree>
    <p:extLst>
      <p:ext uri="{BB962C8B-B14F-4D97-AF65-F5344CB8AC3E}">
        <p14:creationId xmlns:p14="http://schemas.microsoft.com/office/powerpoint/2010/main" val="2678446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6A4F45-E0C8-482F-8967-F91CC1F7499B}"/>
              </a:ext>
            </a:extLst>
          </p:cNvPr>
          <p:cNvSpPr>
            <a:spLocks noGrp="1"/>
          </p:cNvSpPr>
          <p:nvPr>
            <p:ph type="title" idx="4294967295"/>
          </p:nvPr>
        </p:nvSpPr>
        <p:spPr/>
        <p:txBody>
          <a:bodyPr/>
          <a:lstStyle/>
          <a:p>
            <a:r>
              <a:rPr lang="en-US" altLang="zh-CN" dirty="0"/>
              <a:t>Memory Layout of A Program</a:t>
            </a:r>
            <a:endParaRPr lang="zh-CN" altLang="en-US" dirty="0"/>
          </a:p>
        </p:txBody>
      </p:sp>
      <p:sp>
        <p:nvSpPr>
          <p:cNvPr id="4" name="灯片编号占位符 3">
            <a:extLst>
              <a:ext uri="{FF2B5EF4-FFF2-40B4-BE49-F238E27FC236}">
                <a16:creationId xmlns:a16="http://schemas.microsoft.com/office/drawing/2014/main" id="{45285C93-F531-40CC-996A-E65ACEB63F35}"/>
              </a:ext>
            </a:extLst>
          </p:cNvPr>
          <p:cNvSpPr>
            <a:spLocks noGrp="1"/>
          </p:cNvSpPr>
          <p:nvPr>
            <p:ph type="sldNum" sz="quarter" idx="4"/>
          </p:nvPr>
        </p:nvSpPr>
        <p:spPr/>
        <p:txBody>
          <a:bodyPr/>
          <a:lstStyle/>
          <a:p>
            <a:pPr>
              <a:defRPr/>
            </a:pPr>
            <a:fld id="{D62988EB-CF20-4CAC-94BF-79D0ECBB93DA}" type="slidenum">
              <a:rPr lang="en-US" altLang="zh-CN" smtClean="0"/>
              <a:pPr>
                <a:defRPr/>
              </a:pPr>
              <a:t>18</a:t>
            </a:fld>
            <a:endParaRPr lang="en-US" altLang="zh-CN"/>
          </a:p>
        </p:txBody>
      </p:sp>
      <p:sp>
        <p:nvSpPr>
          <p:cNvPr id="5" name="矩形 4">
            <a:extLst>
              <a:ext uri="{FF2B5EF4-FFF2-40B4-BE49-F238E27FC236}">
                <a16:creationId xmlns:a16="http://schemas.microsoft.com/office/drawing/2014/main" id="{912DC1A7-C38A-46C8-9AEF-636371F1DC9F}"/>
              </a:ext>
            </a:extLst>
          </p:cNvPr>
          <p:cNvSpPr/>
          <p:nvPr/>
        </p:nvSpPr>
        <p:spPr>
          <a:xfrm>
            <a:off x="4419600" y="5334000"/>
            <a:ext cx="3009900" cy="381000"/>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2000" dirty="0">
                <a:solidFill>
                  <a:schemeClr val="tx1"/>
                </a:solidFill>
              </a:rPr>
              <a:t>Read only (.text,</a:t>
            </a:r>
            <a:r>
              <a:rPr lang="zh-CN" altLang="en-US" sz="2000" dirty="0">
                <a:solidFill>
                  <a:schemeClr val="tx1"/>
                </a:solidFill>
              </a:rPr>
              <a:t> </a:t>
            </a:r>
            <a:r>
              <a:rPr lang="en-US" altLang="zh-CN" sz="2000" dirty="0">
                <a:solidFill>
                  <a:schemeClr val="tx1"/>
                </a:solidFill>
              </a:rPr>
              <a:t>.</a:t>
            </a:r>
            <a:r>
              <a:rPr lang="en-US" altLang="zh-CN" sz="2000" dirty="0" err="1">
                <a:solidFill>
                  <a:schemeClr val="tx1"/>
                </a:solidFill>
              </a:rPr>
              <a:t>init</a:t>
            </a:r>
            <a:r>
              <a:rPr lang="en-US" altLang="zh-CN" sz="2000" dirty="0">
                <a:solidFill>
                  <a:schemeClr val="tx1"/>
                </a:solidFill>
              </a:rPr>
              <a:t>)</a:t>
            </a:r>
            <a:endParaRPr lang="zh-CN" altLang="en-US" sz="2000" dirty="0">
              <a:solidFill>
                <a:schemeClr val="tx1"/>
              </a:solidFill>
            </a:endParaRPr>
          </a:p>
        </p:txBody>
      </p:sp>
      <p:sp>
        <p:nvSpPr>
          <p:cNvPr id="31" name="文本占位符 2">
            <a:extLst>
              <a:ext uri="{FF2B5EF4-FFF2-40B4-BE49-F238E27FC236}">
                <a16:creationId xmlns:a16="http://schemas.microsoft.com/office/drawing/2014/main" id="{74398360-26E0-47E3-AEAE-E7AA5CDF7DBA}"/>
              </a:ext>
            </a:extLst>
          </p:cNvPr>
          <p:cNvSpPr>
            <a:spLocks noGrp="1"/>
          </p:cNvSpPr>
          <p:nvPr>
            <p:ph type="body" idx="4294967295"/>
          </p:nvPr>
        </p:nvSpPr>
        <p:spPr>
          <a:xfrm>
            <a:off x="7469188" y="3983038"/>
            <a:ext cx="4722812" cy="1411287"/>
          </a:xfrm>
        </p:spPr>
        <p:txBody>
          <a:bodyPr>
            <a:normAutofit/>
          </a:bodyPr>
          <a:lstStyle/>
          <a:p>
            <a:r>
              <a:rPr lang="en-US" altLang="zh-CN" sz="2400" b="0" dirty="0"/>
              <a:t>Heap</a:t>
            </a:r>
          </a:p>
          <a:p>
            <a:pPr lvl="1"/>
            <a:r>
              <a:rPr lang="en-US" altLang="zh-CN" sz="2000" dirty="0"/>
              <a:t>Used for dynamically allocated data</a:t>
            </a:r>
          </a:p>
        </p:txBody>
      </p:sp>
      <p:sp>
        <p:nvSpPr>
          <p:cNvPr id="6" name="矩形 5">
            <a:extLst>
              <a:ext uri="{FF2B5EF4-FFF2-40B4-BE49-F238E27FC236}">
                <a16:creationId xmlns:a16="http://schemas.microsoft.com/office/drawing/2014/main" id="{B0106F22-61AB-4BD4-91C2-34556E215F06}"/>
              </a:ext>
            </a:extLst>
          </p:cNvPr>
          <p:cNvSpPr/>
          <p:nvPr/>
        </p:nvSpPr>
        <p:spPr>
          <a:xfrm>
            <a:off x="4419600" y="5715000"/>
            <a:ext cx="3009900" cy="381000"/>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2000" dirty="0">
                <a:solidFill>
                  <a:schemeClr val="tx1"/>
                </a:solidFill>
              </a:rPr>
              <a:t>Reserved</a:t>
            </a:r>
            <a:endParaRPr lang="zh-CN" altLang="en-US" sz="2000" dirty="0">
              <a:solidFill>
                <a:schemeClr val="tx1"/>
              </a:solidFill>
            </a:endParaRPr>
          </a:p>
        </p:txBody>
      </p:sp>
      <p:sp>
        <p:nvSpPr>
          <p:cNvPr id="8" name="矩形 7">
            <a:extLst>
              <a:ext uri="{FF2B5EF4-FFF2-40B4-BE49-F238E27FC236}">
                <a16:creationId xmlns:a16="http://schemas.microsoft.com/office/drawing/2014/main" id="{81C8393F-0834-44A9-9AD2-EC41F5F05282}"/>
              </a:ext>
            </a:extLst>
          </p:cNvPr>
          <p:cNvSpPr/>
          <p:nvPr/>
        </p:nvSpPr>
        <p:spPr>
          <a:xfrm>
            <a:off x="4419600" y="4979269"/>
            <a:ext cx="3009900" cy="381000"/>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2000" dirty="0">
                <a:solidFill>
                  <a:schemeClr val="tx1"/>
                </a:solidFill>
              </a:rPr>
              <a:t>Read/write (.data,</a:t>
            </a:r>
            <a:r>
              <a:rPr lang="zh-CN" altLang="en-US" sz="2000" dirty="0">
                <a:solidFill>
                  <a:schemeClr val="tx1"/>
                </a:solidFill>
              </a:rPr>
              <a:t> </a:t>
            </a:r>
            <a:r>
              <a:rPr lang="en-US" altLang="zh-CN" sz="2000" dirty="0">
                <a:solidFill>
                  <a:schemeClr val="tx1"/>
                </a:solidFill>
              </a:rPr>
              <a:t>.</a:t>
            </a:r>
            <a:r>
              <a:rPr lang="en-US" altLang="zh-CN" sz="2000" dirty="0" err="1">
                <a:solidFill>
                  <a:schemeClr val="tx1"/>
                </a:solidFill>
              </a:rPr>
              <a:t>bss</a:t>
            </a:r>
            <a:r>
              <a:rPr lang="en-US" altLang="zh-CN" sz="2000" dirty="0">
                <a:solidFill>
                  <a:schemeClr val="tx1"/>
                </a:solidFill>
              </a:rPr>
              <a:t>)</a:t>
            </a:r>
            <a:endParaRPr lang="zh-CN" altLang="en-US" sz="2000" dirty="0">
              <a:solidFill>
                <a:schemeClr val="tx1"/>
              </a:solidFill>
            </a:endParaRPr>
          </a:p>
        </p:txBody>
      </p:sp>
      <p:sp>
        <p:nvSpPr>
          <p:cNvPr id="10" name="矩形 9">
            <a:extLst>
              <a:ext uri="{FF2B5EF4-FFF2-40B4-BE49-F238E27FC236}">
                <a16:creationId xmlns:a16="http://schemas.microsoft.com/office/drawing/2014/main" id="{26990258-76CF-4A43-9DF7-9235B825E843}"/>
              </a:ext>
            </a:extLst>
          </p:cNvPr>
          <p:cNvSpPr/>
          <p:nvPr/>
        </p:nvSpPr>
        <p:spPr>
          <a:xfrm>
            <a:off x="4419600" y="4038600"/>
            <a:ext cx="3009900" cy="946618"/>
          </a:xfrm>
          <a:prstGeom prst="rect">
            <a:avLst/>
          </a:prstGeom>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rPr>
              <a:t>Heap</a:t>
            </a:r>
            <a:endParaRPr lang="zh-CN" altLang="en-US" sz="2000" dirty="0">
              <a:solidFill>
                <a:schemeClr val="bg1"/>
              </a:solidFill>
            </a:endParaRPr>
          </a:p>
        </p:txBody>
      </p:sp>
      <p:sp>
        <p:nvSpPr>
          <p:cNvPr id="12" name="矩形 11">
            <a:extLst>
              <a:ext uri="{FF2B5EF4-FFF2-40B4-BE49-F238E27FC236}">
                <a16:creationId xmlns:a16="http://schemas.microsoft.com/office/drawing/2014/main" id="{964DB549-4E7E-44A5-8CBA-F4607F645596}"/>
              </a:ext>
            </a:extLst>
          </p:cNvPr>
          <p:cNvSpPr/>
          <p:nvPr/>
        </p:nvSpPr>
        <p:spPr>
          <a:xfrm>
            <a:off x="4419600" y="1722562"/>
            <a:ext cx="3009900" cy="94661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000" dirty="0">
                <a:solidFill>
                  <a:schemeClr val="bg1"/>
                </a:solidFill>
              </a:rPr>
              <a:t>Stack</a:t>
            </a:r>
            <a:endParaRPr lang="zh-CN" altLang="en-US" sz="2000" dirty="0">
              <a:solidFill>
                <a:schemeClr val="bg1"/>
              </a:solidFill>
            </a:endParaRPr>
          </a:p>
        </p:txBody>
      </p:sp>
      <p:sp>
        <p:nvSpPr>
          <p:cNvPr id="16" name="矩形 15">
            <a:extLst>
              <a:ext uri="{FF2B5EF4-FFF2-40B4-BE49-F238E27FC236}">
                <a16:creationId xmlns:a16="http://schemas.microsoft.com/office/drawing/2014/main" id="{98D92906-861D-4B5D-8E54-48CF8E7B3B9D}"/>
              </a:ext>
            </a:extLst>
          </p:cNvPr>
          <p:cNvSpPr/>
          <p:nvPr/>
        </p:nvSpPr>
        <p:spPr>
          <a:xfrm>
            <a:off x="4419600" y="3581400"/>
            <a:ext cx="3009900" cy="457200"/>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2000" dirty="0">
                <a:solidFill>
                  <a:schemeClr val="tx1"/>
                </a:solidFill>
              </a:rPr>
              <a:t>Unused</a:t>
            </a:r>
            <a:endParaRPr lang="zh-CN" altLang="en-US" sz="2000" dirty="0">
              <a:solidFill>
                <a:schemeClr val="tx1"/>
              </a:solidFill>
            </a:endParaRPr>
          </a:p>
        </p:txBody>
      </p:sp>
      <p:sp>
        <p:nvSpPr>
          <p:cNvPr id="18" name="矩形 17">
            <a:extLst>
              <a:ext uri="{FF2B5EF4-FFF2-40B4-BE49-F238E27FC236}">
                <a16:creationId xmlns:a16="http://schemas.microsoft.com/office/drawing/2014/main" id="{CC986F4E-EA38-4EA5-A071-DE069B9F64A2}"/>
              </a:ext>
            </a:extLst>
          </p:cNvPr>
          <p:cNvSpPr/>
          <p:nvPr/>
        </p:nvSpPr>
        <p:spPr>
          <a:xfrm>
            <a:off x="4419600" y="1239093"/>
            <a:ext cx="3009900" cy="483469"/>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2000" dirty="0">
                <a:solidFill>
                  <a:schemeClr val="tx1"/>
                </a:solidFill>
              </a:rPr>
              <a:t>Kernel</a:t>
            </a:r>
            <a:endParaRPr lang="zh-CN" altLang="en-US" sz="2000" dirty="0">
              <a:solidFill>
                <a:schemeClr val="tx1"/>
              </a:solidFill>
            </a:endParaRPr>
          </a:p>
        </p:txBody>
      </p:sp>
      <p:sp>
        <p:nvSpPr>
          <p:cNvPr id="22" name="矩形 21">
            <a:extLst>
              <a:ext uri="{FF2B5EF4-FFF2-40B4-BE49-F238E27FC236}">
                <a16:creationId xmlns:a16="http://schemas.microsoft.com/office/drawing/2014/main" id="{010800E8-F9AC-492C-8E4E-038AF58F9543}"/>
              </a:ext>
            </a:extLst>
          </p:cNvPr>
          <p:cNvSpPr/>
          <p:nvPr/>
        </p:nvSpPr>
        <p:spPr>
          <a:xfrm>
            <a:off x="4419600" y="2670679"/>
            <a:ext cx="3009900" cy="457200"/>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2000" dirty="0">
                <a:solidFill>
                  <a:schemeClr val="tx1"/>
                </a:solidFill>
              </a:rPr>
              <a:t>Unused</a:t>
            </a:r>
            <a:endParaRPr lang="zh-CN" altLang="en-US" sz="2000" dirty="0">
              <a:solidFill>
                <a:schemeClr val="tx1"/>
              </a:solidFill>
            </a:endParaRPr>
          </a:p>
        </p:txBody>
      </p:sp>
      <p:sp>
        <p:nvSpPr>
          <p:cNvPr id="24" name="矩形 23">
            <a:extLst>
              <a:ext uri="{FF2B5EF4-FFF2-40B4-BE49-F238E27FC236}">
                <a16:creationId xmlns:a16="http://schemas.microsoft.com/office/drawing/2014/main" id="{123BA6BD-6FDF-43F0-8337-DD1F9A385FB0}"/>
              </a:ext>
            </a:extLst>
          </p:cNvPr>
          <p:cNvSpPr/>
          <p:nvPr/>
        </p:nvSpPr>
        <p:spPr>
          <a:xfrm>
            <a:off x="4419600" y="3124200"/>
            <a:ext cx="3009900" cy="457200"/>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2000" dirty="0">
                <a:solidFill>
                  <a:schemeClr val="tx1"/>
                </a:solidFill>
              </a:rPr>
              <a:t>Dynamic libraries</a:t>
            </a:r>
            <a:endParaRPr lang="zh-CN" altLang="en-US" sz="2000" dirty="0">
              <a:solidFill>
                <a:schemeClr val="tx1"/>
              </a:solidFill>
            </a:endParaRPr>
          </a:p>
        </p:txBody>
      </p:sp>
      <p:cxnSp>
        <p:nvCxnSpPr>
          <p:cNvPr id="26" name="直接箭头连接符 25">
            <a:extLst>
              <a:ext uri="{FF2B5EF4-FFF2-40B4-BE49-F238E27FC236}">
                <a16:creationId xmlns:a16="http://schemas.microsoft.com/office/drawing/2014/main" id="{1190B87C-82BD-4CE5-B70B-A5FF8F0307FA}"/>
              </a:ext>
            </a:extLst>
          </p:cNvPr>
          <p:cNvCxnSpPr/>
          <p:nvPr/>
        </p:nvCxnSpPr>
        <p:spPr>
          <a:xfrm>
            <a:off x="7848600" y="1870499"/>
            <a:ext cx="0" cy="9144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D0D42A84-90CF-40FA-92D3-7B87386CF4E5}"/>
              </a:ext>
            </a:extLst>
          </p:cNvPr>
          <p:cNvCxnSpPr>
            <a:cxnSpLocks/>
          </p:cNvCxnSpPr>
          <p:nvPr/>
        </p:nvCxnSpPr>
        <p:spPr>
          <a:xfrm flipV="1">
            <a:off x="4114800" y="3962400"/>
            <a:ext cx="0" cy="8382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文本占位符 2">
            <a:extLst>
              <a:ext uri="{FF2B5EF4-FFF2-40B4-BE49-F238E27FC236}">
                <a16:creationId xmlns:a16="http://schemas.microsoft.com/office/drawing/2014/main" id="{DD8214F0-1A1D-4704-A149-554A9CABBDA4}"/>
              </a:ext>
            </a:extLst>
          </p:cNvPr>
          <p:cNvSpPr>
            <a:spLocks noGrp="1"/>
          </p:cNvSpPr>
          <p:nvPr>
            <p:ph type="body" idx="4294967295"/>
          </p:nvPr>
        </p:nvSpPr>
        <p:spPr>
          <a:xfrm>
            <a:off x="76071" y="1441041"/>
            <a:ext cx="4722600" cy="2437500"/>
          </a:xfrm>
        </p:spPr>
        <p:txBody>
          <a:bodyPr>
            <a:normAutofit/>
          </a:bodyPr>
          <a:lstStyle/>
          <a:p>
            <a:r>
              <a:rPr lang="en-US" altLang="zh-CN" sz="2400" b="0" dirty="0"/>
              <a:t>Stack</a:t>
            </a:r>
          </a:p>
          <a:p>
            <a:pPr lvl="1"/>
            <a:r>
              <a:rPr lang="en-US" altLang="zh-CN" sz="2000" dirty="0"/>
              <a:t>Used for function calls,</a:t>
            </a:r>
            <a:br>
              <a:rPr lang="en-US" altLang="zh-CN" sz="2000" dirty="0"/>
            </a:br>
            <a:r>
              <a:rPr lang="en-US" altLang="zh-CN" sz="2000" dirty="0"/>
              <a:t>including</a:t>
            </a:r>
            <a:r>
              <a:rPr lang="zh-CN" altLang="en-US" sz="2000" dirty="0"/>
              <a:t> </a:t>
            </a:r>
            <a:r>
              <a:rPr lang="en-US" altLang="zh-CN" sz="2000" dirty="0"/>
              <a:t>recursive</a:t>
            </a:r>
            <a:r>
              <a:rPr lang="zh-CN" altLang="en-US" sz="2000" dirty="0"/>
              <a:t> </a:t>
            </a:r>
            <a:r>
              <a:rPr lang="en-US" altLang="zh-CN" sz="2000" dirty="0"/>
              <a:t>functions</a:t>
            </a:r>
          </a:p>
          <a:p>
            <a:pPr lvl="1"/>
            <a:r>
              <a:rPr lang="en-US" altLang="zh-CN" sz="2000" dirty="0"/>
              <a:t>Also referred as “</a:t>
            </a:r>
            <a:r>
              <a:rPr lang="en-US" altLang="zh-CN" sz="2000" dirty="0">
                <a:solidFill>
                  <a:srgbClr val="FF0000"/>
                </a:solidFill>
              </a:rPr>
              <a:t>call stack</a:t>
            </a:r>
            <a:r>
              <a:rPr lang="en-US" altLang="zh-CN" sz="2000" dirty="0"/>
              <a:t>”</a:t>
            </a:r>
          </a:p>
        </p:txBody>
      </p:sp>
      <p:sp>
        <p:nvSpPr>
          <p:cNvPr id="37" name="文本框 36">
            <a:extLst>
              <a:ext uri="{FF2B5EF4-FFF2-40B4-BE49-F238E27FC236}">
                <a16:creationId xmlns:a16="http://schemas.microsoft.com/office/drawing/2014/main" id="{14773317-6FA9-44DB-9B45-4463F33A223F}"/>
              </a:ext>
            </a:extLst>
          </p:cNvPr>
          <p:cNvSpPr txBox="1"/>
          <p:nvPr/>
        </p:nvSpPr>
        <p:spPr>
          <a:xfrm>
            <a:off x="7870344" y="2057280"/>
            <a:ext cx="2289656" cy="523220"/>
          </a:xfrm>
          <a:prstGeom prst="rect">
            <a:avLst/>
          </a:prstGeom>
          <a:noFill/>
        </p:spPr>
        <p:txBody>
          <a:bodyPr wrap="square">
            <a:spAutoFit/>
          </a:bodyPr>
          <a:lstStyle/>
          <a:p>
            <a:r>
              <a:rPr lang="en-US" altLang="zh-CN" sz="2800" dirty="0"/>
              <a:t>Stack growth</a:t>
            </a:r>
            <a:endParaRPr lang="zh-CN" altLang="en-US" sz="2800" dirty="0"/>
          </a:p>
        </p:txBody>
      </p:sp>
      <p:sp>
        <p:nvSpPr>
          <p:cNvPr id="39" name="文本框 38">
            <a:extLst>
              <a:ext uri="{FF2B5EF4-FFF2-40B4-BE49-F238E27FC236}">
                <a16:creationId xmlns:a16="http://schemas.microsoft.com/office/drawing/2014/main" id="{DBAD7E62-1086-4A2B-8152-1951404519F5}"/>
              </a:ext>
            </a:extLst>
          </p:cNvPr>
          <p:cNvSpPr txBox="1"/>
          <p:nvPr/>
        </p:nvSpPr>
        <p:spPr>
          <a:xfrm>
            <a:off x="2123818" y="4180450"/>
            <a:ext cx="2289656" cy="523220"/>
          </a:xfrm>
          <a:prstGeom prst="rect">
            <a:avLst/>
          </a:prstGeom>
          <a:noFill/>
        </p:spPr>
        <p:txBody>
          <a:bodyPr wrap="square">
            <a:spAutoFit/>
          </a:bodyPr>
          <a:lstStyle/>
          <a:p>
            <a:r>
              <a:rPr lang="en-US" altLang="zh-CN" sz="2800" dirty="0"/>
              <a:t>Heap growth</a:t>
            </a:r>
            <a:endParaRPr lang="zh-CN" altLang="en-US" sz="2800" dirty="0"/>
          </a:p>
        </p:txBody>
      </p:sp>
      <p:sp>
        <p:nvSpPr>
          <p:cNvPr id="41" name="文本框 40">
            <a:extLst>
              <a:ext uri="{FF2B5EF4-FFF2-40B4-BE49-F238E27FC236}">
                <a16:creationId xmlns:a16="http://schemas.microsoft.com/office/drawing/2014/main" id="{E3D0D833-9155-4C64-826B-43F1E2157A2E}"/>
              </a:ext>
            </a:extLst>
          </p:cNvPr>
          <p:cNvSpPr txBox="1"/>
          <p:nvPr/>
        </p:nvSpPr>
        <p:spPr>
          <a:xfrm>
            <a:off x="7409180" y="5795963"/>
            <a:ext cx="2844800" cy="400110"/>
          </a:xfrm>
          <a:prstGeom prst="rect">
            <a:avLst/>
          </a:prstGeom>
          <a:noFill/>
        </p:spPr>
        <p:txBody>
          <a:bodyPr wrap="square">
            <a:spAutoFit/>
          </a:bodyPr>
          <a:lstStyle/>
          <a:p>
            <a:r>
              <a:rPr lang="en-US" altLang="zh-CN" sz="2000" dirty="0"/>
              <a:t>Low Memory Address</a:t>
            </a:r>
            <a:endParaRPr lang="zh-CN" altLang="en-US" sz="2000" dirty="0"/>
          </a:p>
        </p:txBody>
      </p:sp>
      <p:sp>
        <p:nvSpPr>
          <p:cNvPr id="43" name="文本框 42">
            <a:extLst>
              <a:ext uri="{FF2B5EF4-FFF2-40B4-BE49-F238E27FC236}">
                <a16:creationId xmlns:a16="http://schemas.microsoft.com/office/drawing/2014/main" id="{38B99C91-950B-4533-B71D-004026DB9AFC}"/>
              </a:ext>
            </a:extLst>
          </p:cNvPr>
          <p:cNvSpPr txBox="1"/>
          <p:nvPr/>
        </p:nvSpPr>
        <p:spPr>
          <a:xfrm>
            <a:off x="7429500" y="1080717"/>
            <a:ext cx="2933697" cy="400110"/>
          </a:xfrm>
          <a:prstGeom prst="rect">
            <a:avLst/>
          </a:prstGeom>
          <a:noFill/>
        </p:spPr>
        <p:txBody>
          <a:bodyPr wrap="square">
            <a:spAutoFit/>
          </a:bodyPr>
          <a:lstStyle/>
          <a:p>
            <a:r>
              <a:rPr lang="en-US" altLang="zh-CN" sz="2000" dirty="0"/>
              <a:t>High Memory Address</a:t>
            </a:r>
            <a:endParaRPr lang="zh-CN" altLang="en-US" sz="2000" dirty="0"/>
          </a:p>
        </p:txBody>
      </p:sp>
    </p:spTree>
    <p:extLst>
      <p:ext uri="{BB962C8B-B14F-4D97-AF65-F5344CB8AC3E}">
        <p14:creationId xmlns:p14="http://schemas.microsoft.com/office/powerpoint/2010/main" val="1154008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FB51F4C2-7D35-4D79-9C47-9F7E6891423E}"/>
              </a:ext>
            </a:extLst>
          </p:cNvPr>
          <p:cNvSpPr>
            <a:spLocks noGrp="1"/>
          </p:cNvSpPr>
          <p:nvPr>
            <p:ph type="body" idx="4294967295"/>
          </p:nvPr>
        </p:nvSpPr>
        <p:spPr/>
        <p:txBody>
          <a:bodyPr>
            <a:normAutofit/>
          </a:bodyPr>
          <a:lstStyle/>
          <a:p>
            <a:r>
              <a:rPr lang="en-US" altLang="zh-CN" sz="2800" dirty="0"/>
              <a:t>Stack element: stack frame</a:t>
            </a:r>
          </a:p>
          <a:p>
            <a:pPr lvl="1"/>
            <a:r>
              <a:rPr lang="en-US" altLang="zh-CN" sz="2000" dirty="0"/>
              <a:t>Parameter passing</a:t>
            </a:r>
          </a:p>
          <a:p>
            <a:pPr lvl="1"/>
            <a:r>
              <a:rPr lang="en-US" altLang="zh-CN" sz="2000" dirty="0"/>
              <a:t>Return address</a:t>
            </a:r>
          </a:p>
          <a:p>
            <a:pPr lvl="1"/>
            <a:r>
              <a:rPr lang="en-US" altLang="zh-CN" sz="2000" dirty="0"/>
              <a:t>Local variable</a:t>
            </a:r>
            <a:endParaRPr lang="en-US" altLang="zh-CN" sz="2400" dirty="0"/>
          </a:p>
          <a:p>
            <a:r>
              <a:rPr lang="en-US" altLang="zh-CN" sz="2800" dirty="0"/>
              <a:t>Each function call has its frame</a:t>
            </a:r>
          </a:p>
        </p:txBody>
      </p:sp>
      <p:sp>
        <p:nvSpPr>
          <p:cNvPr id="2" name="标题 1">
            <a:extLst>
              <a:ext uri="{FF2B5EF4-FFF2-40B4-BE49-F238E27FC236}">
                <a16:creationId xmlns:a16="http://schemas.microsoft.com/office/drawing/2014/main" id="{221D2230-D80C-4906-B460-E6CB9546D1EA}"/>
              </a:ext>
            </a:extLst>
          </p:cNvPr>
          <p:cNvSpPr>
            <a:spLocks noGrp="1"/>
          </p:cNvSpPr>
          <p:nvPr>
            <p:ph type="title" idx="4294967295"/>
          </p:nvPr>
        </p:nvSpPr>
        <p:spPr/>
        <p:txBody>
          <a:bodyPr/>
          <a:lstStyle/>
          <a:p>
            <a:r>
              <a:rPr lang="en-US" altLang="zh-CN" sz="4000" dirty="0"/>
              <a:t>Call Stack</a:t>
            </a:r>
            <a:endParaRPr lang="zh-CN" altLang="en-US" dirty="0"/>
          </a:p>
        </p:txBody>
      </p:sp>
      <p:sp>
        <p:nvSpPr>
          <p:cNvPr id="4" name="灯片编号占位符 3">
            <a:extLst>
              <a:ext uri="{FF2B5EF4-FFF2-40B4-BE49-F238E27FC236}">
                <a16:creationId xmlns:a16="http://schemas.microsoft.com/office/drawing/2014/main" id="{EE084B71-C9E6-4D27-B8B3-E0623F3A23D2}"/>
              </a:ext>
            </a:extLst>
          </p:cNvPr>
          <p:cNvSpPr>
            <a:spLocks noGrp="1"/>
          </p:cNvSpPr>
          <p:nvPr>
            <p:ph type="sldNum" sz="quarter" idx="4"/>
          </p:nvPr>
        </p:nvSpPr>
        <p:spPr/>
        <p:txBody>
          <a:bodyPr/>
          <a:lstStyle/>
          <a:p>
            <a:pPr>
              <a:defRPr/>
            </a:pPr>
            <a:fld id="{D62988EB-CF20-4CAC-94BF-79D0ECBB93DA}" type="slidenum">
              <a:rPr lang="en-US" altLang="zh-CN" smtClean="0"/>
              <a:pPr>
                <a:defRPr/>
              </a:pPr>
              <a:t>19</a:t>
            </a:fld>
            <a:endParaRPr lang="en-US" altLang="zh-CN"/>
          </a:p>
        </p:txBody>
      </p:sp>
      <p:graphicFrame>
        <p:nvGraphicFramePr>
          <p:cNvPr id="9" name="表格 9">
            <a:extLst>
              <a:ext uri="{FF2B5EF4-FFF2-40B4-BE49-F238E27FC236}">
                <a16:creationId xmlns:a16="http://schemas.microsoft.com/office/drawing/2014/main" id="{CD48F912-8397-45C4-9A5F-355AABCEF28F}"/>
              </a:ext>
            </a:extLst>
          </p:cNvPr>
          <p:cNvGraphicFramePr>
            <a:graphicFrameLocks noGrp="1"/>
          </p:cNvGraphicFramePr>
          <p:nvPr>
            <p:extLst>
              <p:ext uri="{D42A27DB-BD31-4B8C-83A1-F6EECF244321}">
                <p14:modId xmlns:p14="http://schemas.microsoft.com/office/powerpoint/2010/main" val="1905626186"/>
              </p:ext>
            </p:extLst>
          </p:nvPr>
        </p:nvGraphicFramePr>
        <p:xfrm>
          <a:off x="8627190" y="1496560"/>
          <a:ext cx="4346400" cy="2966720"/>
        </p:xfrm>
        <a:graphic>
          <a:graphicData uri="http://schemas.openxmlformats.org/drawingml/2006/table">
            <a:tbl>
              <a:tblPr>
                <a:tableStyleId>{5C22544A-7EE6-4342-B048-85BDC9FD1C3A}</a:tableStyleId>
              </a:tblPr>
              <a:tblGrid>
                <a:gridCol w="1983000">
                  <a:extLst>
                    <a:ext uri="{9D8B030D-6E8A-4147-A177-3AD203B41FA5}">
                      <a16:colId xmlns:a16="http://schemas.microsoft.com/office/drawing/2014/main" val="3093354116"/>
                    </a:ext>
                  </a:extLst>
                </a:gridCol>
                <a:gridCol w="2363400">
                  <a:extLst>
                    <a:ext uri="{9D8B030D-6E8A-4147-A177-3AD203B41FA5}">
                      <a16:colId xmlns:a16="http://schemas.microsoft.com/office/drawing/2014/main" val="1163135777"/>
                    </a:ext>
                  </a:extLst>
                </a:gridCol>
              </a:tblGrid>
              <a:tr h="370840">
                <a:tc>
                  <a:txBody>
                    <a:bodyPr/>
                    <a:lstStyle/>
                    <a:p>
                      <a:pPr algn="ctr"/>
                      <a:r>
                        <a:rPr lang="en-US" altLang="zh-CN" dirty="0">
                          <a:solidFill>
                            <a:schemeClr val="bg1"/>
                          </a:solidFill>
                        </a:rPr>
                        <a:t>Parameters n=4</a:t>
                      </a:r>
                      <a:endParaRPr lang="zh-CN" alt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16491510"/>
                  </a:ext>
                </a:extLst>
              </a:tr>
              <a:tr h="370840">
                <a:tc>
                  <a:txBody>
                    <a:bodyPr/>
                    <a:lstStyle/>
                    <a:p>
                      <a:pPr algn="ctr"/>
                      <a:r>
                        <a:rPr lang="en-US" altLang="zh-CN" dirty="0">
                          <a:solidFill>
                            <a:schemeClr val="bg1"/>
                          </a:solidFill>
                        </a:rPr>
                        <a:t>Return address</a:t>
                      </a:r>
                      <a:endParaRPr lang="zh-CN" alt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9484057"/>
                  </a:ext>
                </a:extLst>
              </a:tr>
              <a:tr h="370840">
                <a:tc>
                  <a:txBody>
                    <a:bodyPr/>
                    <a:lstStyle/>
                    <a:p>
                      <a:pPr algn="ctr"/>
                      <a:r>
                        <a:rPr lang="en-US" altLang="zh-CN" sz="1800" kern="1200" dirty="0">
                          <a:solidFill>
                            <a:schemeClr val="bg1"/>
                          </a:solidFill>
                          <a:latin typeface="Arial"/>
                          <a:ea typeface="+mn-ea"/>
                          <a:cs typeface="Arial"/>
                        </a:rPr>
                        <a:t>Local Variables</a:t>
                      </a:r>
                      <a:endParaRPr lang="zh-CN" altLang="en-US" sz="1800" kern="1200" dirty="0">
                        <a:solidFill>
                          <a:schemeClr val="bg1"/>
                        </a:solidFill>
                        <a:latin typeface="Arial"/>
                        <a:ea typeface="+mn-ea"/>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8763392"/>
                  </a:ext>
                </a:extLst>
              </a:tr>
              <a:tr h="370840">
                <a:tc>
                  <a:txBody>
                    <a:bodyPr/>
                    <a:lstStyle/>
                    <a:p>
                      <a:pPr algn="ctr"/>
                      <a:r>
                        <a:rPr lang="en-US" altLang="zh-CN" dirty="0">
                          <a:solidFill>
                            <a:schemeClr val="bg1"/>
                          </a:solidFill>
                        </a:rPr>
                        <a:t>Parameters n=3</a:t>
                      </a:r>
                      <a:endParaRPr lang="zh-CN" alt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724889"/>
                  </a:ext>
                </a:extLst>
              </a:tr>
              <a:tr h="370840">
                <a:tc>
                  <a:txBody>
                    <a:bodyPr/>
                    <a:lstStyle/>
                    <a:p>
                      <a:pPr algn="ctr"/>
                      <a:r>
                        <a:rPr lang="en-US" altLang="zh-CN" dirty="0">
                          <a:solidFill>
                            <a:schemeClr val="bg1"/>
                          </a:solidFill>
                        </a:rPr>
                        <a:t>Return address</a:t>
                      </a:r>
                      <a:endParaRPr lang="zh-CN" alt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1854592"/>
                  </a:ext>
                </a:extLst>
              </a:tr>
              <a:tr h="370840">
                <a:tc>
                  <a:txBody>
                    <a:bodyPr/>
                    <a:lstStyle/>
                    <a:p>
                      <a:pPr algn="ctr"/>
                      <a:r>
                        <a:rPr lang="en-US" altLang="zh-CN" sz="1800" kern="1200" dirty="0">
                          <a:solidFill>
                            <a:schemeClr val="bg1"/>
                          </a:solidFill>
                          <a:latin typeface="Arial"/>
                          <a:ea typeface="+mn-ea"/>
                          <a:cs typeface="Arial"/>
                        </a:rPr>
                        <a:t>Local Variables</a:t>
                      </a:r>
                      <a:endParaRPr lang="zh-CN" altLang="en-US" sz="1800" kern="1200" dirty="0">
                        <a:solidFill>
                          <a:schemeClr val="bg1"/>
                        </a:solidFill>
                        <a:latin typeface="Arial"/>
                        <a:ea typeface="+mn-ea"/>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2467195"/>
                  </a:ext>
                </a:extLst>
              </a:tr>
              <a:tr h="37084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5978923"/>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6102159"/>
                  </a:ext>
                </a:extLst>
              </a:tr>
            </a:tbl>
          </a:graphicData>
        </a:graphic>
      </p:graphicFrame>
      <p:sp>
        <p:nvSpPr>
          <p:cNvPr id="11" name="文本框 10">
            <a:extLst>
              <a:ext uri="{FF2B5EF4-FFF2-40B4-BE49-F238E27FC236}">
                <a16:creationId xmlns:a16="http://schemas.microsoft.com/office/drawing/2014/main" id="{7CFE1DF8-C641-4A5D-9243-CD9A128C7F84}"/>
              </a:ext>
            </a:extLst>
          </p:cNvPr>
          <p:cNvSpPr txBox="1"/>
          <p:nvPr/>
        </p:nvSpPr>
        <p:spPr>
          <a:xfrm>
            <a:off x="8208090" y="3365071"/>
            <a:ext cx="6405880" cy="523220"/>
          </a:xfrm>
          <a:prstGeom prst="rect">
            <a:avLst/>
          </a:prstGeom>
          <a:noFill/>
        </p:spPr>
        <p:txBody>
          <a:bodyPr wrap="square">
            <a:spAutoFit/>
          </a:bodyPr>
          <a:lstStyle/>
          <a:p>
            <a:pPr algn="ctr"/>
            <a:r>
              <a:rPr lang="zh-CN" altLang="en-US" sz="2800" dirty="0">
                <a:solidFill>
                  <a:schemeClr val="tx1"/>
                </a:solidFill>
                <a:latin typeface="Arial"/>
                <a:cs typeface="Arial"/>
              </a:rPr>
              <a:t>↓</a:t>
            </a:r>
            <a:r>
              <a:rPr lang="en-US" altLang="zh-CN" sz="2800" dirty="0">
                <a:solidFill>
                  <a:schemeClr val="tx1"/>
                </a:solidFill>
                <a:latin typeface="Arial"/>
                <a:cs typeface="Arial"/>
              </a:rPr>
              <a:t> grows</a:t>
            </a:r>
            <a:endParaRPr lang="zh-CN" altLang="en-US" sz="2800" dirty="0">
              <a:solidFill>
                <a:schemeClr val="tx1"/>
              </a:solidFill>
              <a:latin typeface="Arial"/>
              <a:cs typeface="Arial"/>
            </a:endParaRPr>
          </a:p>
        </p:txBody>
      </p:sp>
      <p:sp>
        <p:nvSpPr>
          <p:cNvPr id="12" name="左大括号 11">
            <a:extLst>
              <a:ext uri="{FF2B5EF4-FFF2-40B4-BE49-F238E27FC236}">
                <a16:creationId xmlns:a16="http://schemas.microsoft.com/office/drawing/2014/main" id="{0C1EEA9D-C397-4728-8573-97882D6C1CA2}"/>
              </a:ext>
            </a:extLst>
          </p:cNvPr>
          <p:cNvSpPr/>
          <p:nvPr/>
        </p:nvSpPr>
        <p:spPr>
          <a:xfrm>
            <a:off x="7941390" y="2589981"/>
            <a:ext cx="533400" cy="1112679"/>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占位符 2">
            <a:extLst>
              <a:ext uri="{FF2B5EF4-FFF2-40B4-BE49-F238E27FC236}">
                <a16:creationId xmlns:a16="http://schemas.microsoft.com/office/drawing/2014/main" id="{3A79B85A-492E-45E2-B60C-70CD679F74D2}"/>
              </a:ext>
            </a:extLst>
          </p:cNvPr>
          <p:cNvSpPr txBox="1">
            <a:spLocks/>
          </p:cNvSpPr>
          <p:nvPr/>
        </p:nvSpPr>
        <p:spPr>
          <a:xfrm>
            <a:off x="3641560" y="3903874"/>
            <a:ext cx="6774920" cy="2738438"/>
          </a:xfrm>
          <a:prstGeom prst="rect">
            <a:avLst/>
          </a:prstGeom>
        </p:spPr>
        <p:txBody>
          <a:bodyPr vert="horz" lIns="91440" tIns="45720" rIns="91440" bIns="45720" rtlCol="0">
            <a:norm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kumimoji="1" sz="3000" b="1">
                <a:solidFill>
                  <a:schemeClr val="tx1"/>
                </a:solidFill>
                <a:latin typeface="+mn-lt"/>
                <a:ea typeface="+mn-ea"/>
                <a:cs typeface="宋体"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kumimoji="1"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kumimoji="1"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kumimoji="1"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sz="1800" kern="0" dirty="0">
                <a:solidFill>
                  <a:srgbClr val="0070C0"/>
                </a:solidFill>
                <a:highlight>
                  <a:srgbClr val="FFFFFF"/>
                </a:highlight>
                <a:latin typeface="Ludica fax"/>
              </a:rPr>
              <a:t>long</a:t>
            </a:r>
            <a:r>
              <a:rPr lang="en-US" altLang="zh-CN" sz="1800" kern="0" dirty="0">
                <a:solidFill>
                  <a:srgbClr val="000000"/>
                </a:solidFill>
                <a:highlight>
                  <a:srgbClr val="FFFFFF"/>
                </a:highlight>
                <a:latin typeface="Ludica fax"/>
              </a:rPr>
              <a:t> fact(</a:t>
            </a:r>
            <a:r>
              <a:rPr lang="en-US" altLang="zh-CN" sz="1800" kern="0" dirty="0">
                <a:solidFill>
                  <a:srgbClr val="0070C0"/>
                </a:solidFill>
                <a:highlight>
                  <a:srgbClr val="FFFFFF"/>
                </a:highlight>
                <a:latin typeface="Ludica fax"/>
              </a:rPr>
              <a:t>long</a:t>
            </a:r>
            <a:r>
              <a:rPr lang="en-US" altLang="zh-CN" sz="1800" kern="0" dirty="0">
                <a:solidFill>
                  <a:srgbClr val="000000"/>
                </a:solidFill>
                <a:highlight>
                  <a:srgbClr val="FFFFFF"/>
                </a:highlight>
                <a:latin typeface="Ludica fax"/>
              </a:rPr>
              <a:t> n) {</a:t>
            </a:r>
          </a:p>
          <a:p>
            <a:pPr marL="0" indent="0">
              <a:buFont typeface="Wingdings" pitchFamily="2" charset="2"/>
              <a:buNone/>
            </a:pPr>
            <a:r>
              <a:rPr lang="en-US" altLang="zh-CN" sz="1800" kern="0" dirty="0">
                <a:solidFill>
                  <a:srgbClr val="000000"/>
                </a:solidFill>
                <a:highlight>
                  <a:srgbClr val="FFFFFF"/>
                </a:highlight>
                <a:latin typeface="Ludica fax"/>
              </a:rPr>
              <a:t>   if (n &lt;= 1)</a:t>
            </a:r>
          </a:p>
          <a:p>
            <a:pPr marL="0" indent="0">
              <a:buFont typeface="Wingdings" pitchFamily="2" charset="2"/>
              <a:buNone/>
            </a:pPr>
            <a:r>
              <a:rPr lang="en-US" altLang="zh-CN" sz="1800" kern="0" dirty="0">
                <a:solidFill>
                  <a:srgbClr val="000000"/>
                </a:solidFill>
                <a:highlight>
                  <a:srgbClr val="FFFFFF"/>
                </a:highlight>
                <a:latin typeface="Ludica fax"/>
              </a:rPr>
              <a:t>      </a:t>
            </a:r>
            <a:r>
              <a:rPr lang="en-US" altLang="zh-CN" sz="1800" kern="0" dirty="0">
                <a:solidFill>
                  <a:srgbClr val="0070C0"/>
                </a:solidFill>
                <a:highlight>
                  <a:srgbClr val="FFFFFF"/>
                </a:highlight>
                <a:latin typeface="Ludica fax"/>
              </a:rPr>
              <a:t>return</a:t>
            </a:r>
            <a:r>
              <a:rPr lang="en-US" altLang="zh-CN" sz="1800" kern="0" dirty="0">
                <a:solidFill>
                  <a:srgbClr val="000000"/>
                </a:solidFill>
                <a:highlight>
                  <a:srgbClr val="FFFFFF"/>
                </a:highlight>
                <a:latin typeface="Ludica fax"/>
              </a:rPr>
              <a:t> 1;</a:t>
            </a:r>
          </a:p>
          <a:p>
            <a:pPr marL="0" indent="0">
              <a:buFont typeface="Wingdings" pitchFamily="2" charset="2"/>
              <a:buNone/>
            </a:pPr>
            <a:r>
              <a:rPr lang="en-US" altLang="zh-CN" sz="1800" kern="0" dirty="0">
                <a:solidFill>
                  <a:srgbClr val="000000"/>
                </a:solidFill>
                <a:highlight>
                  <a:srgbClr val="FFFFFF"/>
                </a:highlight>
                <a:latin typeface="Ludica fax"/>
              </a:rPr>
              <a:t>   else</a:t>
            </a:r>
          </a:p>
          <a:p>
            <a:pPr marL="0" indent="0">
              <a:buFont typeface="Wingdings" pitchFamily="2" charset="2"/>
              <a:buNone/>
            </a:pPr>
            <a:r>
              <a:rPr lang="en-US" altLang="zh-CN" sz="1800" kern="0" dirty="0">
                <a:solidFill>
                  <a:srgbClr val="000000"/>
                </a:solidFill>
                <a:highlight>
                  <a:srgbClr val="FFFFFF"/>
                </a:highlight>
                <a:latin typeface="Ludica fax"/>
              </a:rPr>
              <a:t>      </a:t>
            </a:r>
            <a:r>
              <a:rPr lang="en-US" altLang="zh-CN" sz="1800" kern="0" dirty="0">
                <a:solidFill>
                  <a:srgbClr val="0070C0"/>
                </a:solidFill>
                <a:highlight>
                  <a:srgbClr val="FFFFFF"/>
                </a:highlight>
                <a:latin typeface="Ludica fax"/>
              </a:rPr>
              <a:t>return</a:t>
            </a:r>
            <a:r>
              <a:rPr lang="en-US" altLang="zh-CN" sz="1800" kern="0" dirty="0">
                <a:solidFill>
                  <a:srgbClr val="000000"/>
                </a:solidFill>
                <a:highlight>
                  <a:srgbClr val="FFFFFF"/>
                </a:highlight>
                <a:latin typeface="Ludica fax"/>
              </a:rPr>
              <a:t> n * </a:t>
            </a:r>
            <a:r>
              <a:rPr lang="en-US" altLang="zh-CN" sz="1800" kern="0" dirty="0">
                <a:solidFill>
                  <a:srgbClr val="FF0000"/>
                </a:solidFill>
                <a:highlight>
                  <a:srgbClr val="FFFFFF"/>
                </a:highlight>
                <a:latin typeface="Ludica fax"/>
              </a:rPr>
              <a:t>fact</a:t>
            </a:r>
            <a:r>
              <a:rPr lang="en-US" altLang="zh-CN" sz="1800" kern="0" dirty="0">
                <a:solidFill>
                  <a:srgbClr val="000000"/>
                </a:solidFill>
                <a:highlight>
                  <a:srgbClr val="FFFFFF"/>
                </a:highlight>
                <a:latin typeface="Ludica fax"/>
              </a:rPr>
              <a:t>(n-1); </a:t>
            </a:r>
            <a:r>
              <a:rPr lang="en-US" altLang="zh-CN" sz="1800" kern="0" dirty="0">
                <a:solidFill>
                  <a:srgbClr val="008000"/>
                </a:solidFill>
                <a:highlight>
                  <a:srgbClr val="FFFFFF"/>
                </a:highlight>
                <a:latin typeface="Ludica fax"/>
              </a:rPr>
              <a:t>// recursion</a:t>
            </a:r>
          </a:p>
          <a:p>
            <a:pPr marL="0" indent="0">
              <a:buFont typeface="Wingdings" pitchFamily="2" charset="2"/>
              <a:buNone/>
            </a:pPr>
            <a:r>
              <a:rPr lang="en-US" altLang="zh-CN" sz="1800" kern="0" dirty="0">
                <a:solidFill>
                  <a:srgbClr val="000000"/>
                </a:solidFill>
                <a:highlight>
                  <a:srgbClr val="FFFFFF"/>
                </a:highlight>
                <a:latin typeface="Ludica fax"/>
              </a:rPr>
              <a:t>}</a:t>
            </a:r>
            <a:endParaRPr lang="zh-CN" altLang="en-US" sz="1800" kern="0" dirty="0">
              <a:solidFill>
                <a:srgbClr val="000000"/>
              </a:solidFill>
              <a:highlight>
                <a:srgbClr val="FFFFFF"/>
              </a:highlight>
              <a:latin typeface="Ludica fax"/>
            </a:endParaRPr>
          </a:p>
          <a:p>
            <a:endParaRPr lang="zh-CN" altLang="en-US" sz="2400" kern="0" dirty="0"/>
          </a:p>
        </p:txBody>
      </p:sp>
      <p:sp>
        <p:nvSpPr>
          <p:cNvPr id="16" name="文本框 15">
            <a:extLst>
              <a:ext uri="{FF2B5EF4-FFF2-40B4-BE49-F238E27FC236}">
                <a16:creationId xmlns:a16="http://schemas.microsoft.com/office/drawing/2014/main" id="{DEDCFE83-B24A-4A7D-A3B8-769E4FFC8467}"/>
              </a:ext>
            </a:extLst>
          </p:cNvPr>
          <p:cNvSpPr txBox="1"/>
          <p:nvPr/>
        </p:nvSpPr>
        <p:spPr>
          <a:xfrm>
            <a:off x="6382200" y="1680881"/>
            <a:ext cx="1877660" cy="707886"/>
          </a:xfrm>
          <a:prstGeom prst="rect">
            <a:avLst/>
          </a:prstGeom>
          <a:noFill/>
        </p:spPr>
        <p:txBody>
          <a:bodyPr wrap="square">
            <a:spAutoFit/>
          </a:bodyPr>
          <a:lstStyle/>
          <a:p>
            <a:pPr algn="ctr"/>
            <a:r>
              <a:rPr lang="en-US" altLang="zh-CN" sz="2000" dirty="0">
                <a:solidFill>
                  <a:srgbClr val="FF0000"/>
                </a:solidFill>
                <a:latin typeface="Arial"/>
                <a:cs typeface="Arial"/>
              </a:rPr>
              <a:t>Stack frame of fact(4)</a:t>
            </a:r>
            <a:endParaRPr lang="zh-CN" altLang="en-US" sz="2000" dirty="0">
              <a:solidFill>
                <a:srgbClr val="FF0000"/>
              </a:solidFill>
            </a:endParaRPr>
          </a:p>
        </p:txBody>
      </p:sp>
      <p:sp>
        <p:nvSpPr>
          <p:cNvPr id="18" name="左大括号 17">
            <a:extLst>
              <a:ext uri="{FF2B5EF4-FFF2-40B4-BE49-F238E27FC236}">
                <a16:creationId xmlns:a16="http://schemas.microsoft.com/office/drawing/2014/main" id="{7EE04429-D597-41E8-9186-99453065637D}"/>
              </a:ext>
            </a:extLst>
          </p:cNvPr>
          <p:cNvSpPr/>
          <p:nvPr/>
        </p:nvSpPr>
        <p:spPr>
          <a:xfrm>
            <a:off x="7941390" y="1487569"/>
            <a:ext cx="533400" cy="1112679"/>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77895249-7B5F-45BE-BC6D-8844F6E7073F}"/>
              </a:ext>
            </a:extLst>
          </p:cNvPr>
          <p:cNvSpPr txBox="1"/>
          <p:nvPr/>
        </p:nvSpPr>
        <p:spPr>
          <a:xfrm>
            <a:off x="6392360" y="2776312"/>
            <a:ext cx="1877660" cy="707886"/>
          </a:xfrm>
          <a:prstGeom prst="rect">
            <a:avLst/>
          </a:prstGeom>
          <a:noFill/>
        </p:spPr>
        <p:txBody>
          <a:bodyPr wrap="square">
            <a:spAutoFit/>
          </a:bodyPr>
          <a:lstStyle/>
          <a:p>
            <a:pPr algn="ctr"/>
            <a:r>
              <a:rPr lang="en-US" altLang="zh-CN" sz="2000" dirty="0">
                <a:solidFill>
                  <a:srgbClr val="FF0000"/>
                </a:solidFill>
                <a:latin typeface="Arial"/>
                <a:cs typeface="Arial"/>
              </a:rPr>
              <a:t>Stack frame of fact(3)</a:t>
            </a:r>
            <a:endParaRPr lang="zh-CN" altLang="en-US" sz="2000" dirty="0">
              <a:solidFill>
                <a:srgbClr val="FF0000"/>
              </a:solidFill>
            </a:endParaRPr>
          </a:p>
        </p:txBody>
      </p:sp>
    </p:spTree>
    <p:extLst>
      <p:ext uri="{BB962C8B-B14F-4D97-AF65-F5344CB8AC3E}">
        <p14:creationId xmlns:p14="http://schemas.microsoft.com/office/powerpoint/2010/main" val="3084896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691721F4-0E4E-4007-A513-C216DD5FC256}"/>
              </a:ext>
            </a:extLst>
          </p:cNvPr>
          <p:cNvSpPr>
            <a:spLocks noGrp="1"/>
          </p:cNvSpPr>
          <p:nvPr>
            <p:ph type="body" idx="4294967295"/>
          </p:nvPr>
        </p:nvSpPr>
        <p:spPr/>
        <p:txBody>
          <a:bodyPr/>
          <a:lstStyle/>
          <a:p>
            <a:r>
              <a:rPr lang="en-US" altLang="zh-CN" dirty="0">
                <a:solidFill>
                  <a:srgbClr val="FF0000"/>
                </a:solidFill>
              </a:rPr>
              <a:t>Recursive problems and functions</a:t>
            </a:r>
          </a:p>
          <a:p>
            <a:r>
              <a:rPr lang="en-US" altLang="zh-CN" dirty="0"/>
              <a:t>Implementation: call stack</a:t>
            </a:r>
          </a:p>
          <a:p>
            <a:r>
              <a:rPr lang="en-US" altLang="zh-CN" dirty="0"/>
              <a:t>Conversion to non-recursive</a:t>
            </a:r>
            <a:endParaRPr lang="zh-CN" altLang="en-US" dirty="0"/>
          </a:p>
        </p:txBody>
      </p:sp>
      <p:sp>
        <p:nvSpPr>
          <p:cNvPr id="2" name="标题 1">
            <a:extLst>
              <a:ext uri="{FF2B5EF4-FFF2-40B4-BE49-F238E27FC236}">
                <a16:creationId xmlns:a16="http://schemas.microsoft.com/office/drawing/2014/main" id="{3EF487CB-4EEB-4DB2-9BDF-DCD092D3F033}"/>
              </a:ext>
            </a:extLst>
          </p:cNvPr>
          <p:cNvSpPr>
            <a:spLocks noGrp="1"/>
          </p:cNvSpPr>
          <p:nvPr>
            <p:ph type="title" idx="4294967295"/>
          </p:nvPr>
        </p:nvSpPr>
        <p:spPr/>
        <p:txBody>
          <a:bodyPr/>
          <a:lstStyle/>
          <a:p>
            <a:r>
              <a:rPr lang="en-US" altLang="zh-CN" dirty="0"/>
              <a:t>Outline</a:t>
            </a:r>
            <a:endParaRPr lang="zh-CN" altLang="en-US" dirty="0"/>
          </a:p>
        </p:txBody>
      </p:sp>
      <p:sp>
        <p:nvSpPr>
          <p:cNvPr id="4" name="灯片编号占位符 3">
            <a:extLst>
              <a:ext uri="{FF2B5EF4-FFF2-40B4-BE49-F238E27FC236}">
                <a16:creationId xmlns:a16="http://schemas.microsoft.com/office/drawing/2014/main" id="{7C0D8CD0-7630-4D03-9353-691FFEF06BD8}"/>
              </a:ext>
            </a:extLst>
          </p:cNvPr>
          <p:cNvSpPr>
            <a:spLocks noGrp="1"/>
          </p:cNvSpPr>
          <p:nvPr>
            <p:ph type="sldNum" sz="quarter" idx="4"/>
          </p:nvPr>
        </p:nvSpPr>
        <p:spPr/>
        <p:txBody>
          <a:bodyPr/>
          <a:lstStyle/>
          <a:p>
            <a:pPr>
              <a:defRPr/>
            </a:pPr>
            <a:fld id="{D62988EB-CF20-4CAC-94BF-79D0ECBB93DA}" type="slidenum">
              <a:rPr lang="en-US" altLang="zh-CN" smtClean="0"/>
              <a:pPr>
                <a:defRPr/>
              </a:pPr>
              <a:t>2</a:t>
            </a:fld>
            <a:endParaRPr lang="en-US" altLang="zh-CN"/>
          </a:p>
        </p:txBody>
      </p:sp>
    </p:spTree>
    <p:extLst>
      <p:ext uri="{BB962C8B-B14F-4D97-AF65-F5344CB8AC3E}">
        <p14:creationId xmlns:p14="http://schemas.microsoft.com/office/powerpoint/2010/main" val="205471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7FA63BD7-0813-4AC9-8C41-68A97680A627}"/>
              </a:ext>
            </a:extLst>
          </p:cNvPr>
          <p:cNvSpPr>
            <a:spLocks noGrp="1"/>
          </p:cNvSpPr>
          <p:nvPr>
            <p:ph type="body" idx="4294967295"/>
          </p:nvPr>
        </p:nvSpPr>
        <p:spPr>
          <a:xfrm>
            <a:off x="840000" y="1483201"/>
            <a:ext cx="11047200" cy="4713451"/>
          </a:xfrm>
        </p:spPr>
        <p:txBody>
          <a:bodyPr>
            <a:normAutofit fontScale="92500"/>
          </a:bodyPr>
          <a:lstStyle/>
          <a:p>
            <a:r>
              <a:rPr kumimoji="1" lang="en-US" altLang="zh-CN" dirty="0"/>
              <a:t>Call a function</a:t>
            </a:r>
          </a:p>
          <a:p>
            <a:pPr lvl="1"/>
            <a:r>
              <a:rPr kumimoji="1" lang="en-US" altLang="zh-CN" dirty="0"/>
              <a:t>Push a stack frame</a:t>
            </a:r>
          </a:p>
          <a:p>
            <a:pPr lvl="2"/>
            <a:r>
              <a:rPr kumimoji="1" lang="en-US" altLang="zh-CN" dirty="0"/>
              <a:t>Pushes parameters</a:t>
            </a:r>
          </a:p>
          <a:p>
            <a:pPr lvl="2"/>
            <a:r>
              <a:rPr lang="en-US" altLang="zh-CN" dirty="0"/>
              <a:t>Push r</a:t>
            </a:r>
            <a:r>
              <a:rPr kumimoji="1" lang="en-US" altLang="zh-CN" dirty="0"/>
              <a:t>eturn address</a:t>
            </a:r>
          </a:p>
          <a:p>
            <a:pPr lvl="2"/>
            <a:r>
              <a:rPr kumimoji="1" lang="en-US" altLang="zh-CN" dirty="0"/>
              <a:t>Allocate spaces for local variables</a:t>
            </a:r>
          </a:p>
          <a:p>
            <a:pPr lvl="2"/>
            <a:r>
              <a:rPr kumimoji="1" lang="en-US" altLang="zh-CN" dirty="0"/>
              <a:t>(More information in practice)</a:t>
            </a:r>
          </a:p>
          <a:p>
            <a:pPr lvl="1"/>
            <a:r>
              <a:rPr kumimoji="1" lang="en-US" altLang="zh-CN" dirty="0"/>
              <a:t>Jump to the entry of the called function</a:t>
            </a:r>
          </a:p>
          <a:p>
            <a:r>
              <a:rPr kumimoji="1" lang="en-US" altLang="zh-CN" dirty="0"/>
              <a:t>Return to the calling function</a:t>
            </a:r>
          </a:p>
          <a:p>
            <a:pPr lvl="1"/>
            <a:r>
              <a:rPr kumimoji="1" lang="en-US" altLang="zh-CN" dirty="0"/>
              <a:t>Pass the return values</a:t>
            </a:r>
          </a:p>
          <a:p>
            <a:pPr lvl="1"/>
            <a:r>
              <a:rPr kumimoji="1" lang="en-US" altLang="zh-CN" dirty="0"/>
              <a:t>Release the stack frame (parameters, return address, and local variables)</a:t>
            </a:r>
          </a:p>
          <a:p>
            <a:pPr lvl="1"/>
            <a:r>
              <a:rPr kumimoji="1" lang="en-US" altLang="zh-CN" dirty="0"/>
              <a:t>Jump to the return address</a:t>
            </a:r>
            <a:endParaRPr kumimoji="1" lang="zh-CN" altLang="en-US" dirty="0"/>
          </a:p>
          <a:p>
            <a:endParaRPr lang="zh-CN" altLang="en-US" dirty="0"/>
          </a:p>
        </p:txBody>
      </p:sp>
      <p:sp>
        <p:nvSpPr>
          <p:cNvPr id="2" name="标题 1">
            <a:extLst>
              <a:ext uri="{FF2B5EF4-FFF2-40B4-BE49-F238E27FC236}">
                <a16:creationId xmlns:a16="http://schemas.microsoft.com/office/drawing/2014/main" id="{D71B72D8-0931-4EAF-8842-F7AC0176EE1F}"/>
              </a:ext>
            </a:extLst>
          </p:cNvPr>
          <p:cNvSpPr>
            <a:spLocks noGrp="1"/>
          </p:cNvSpPr>
          <p:nvPr>
            <p:ph type="title" idx="4294967295"/>
          </p:nvPr>
        </p:nvSpPr>
        <p:spPr/>
        <p:txBody>
          <a:bodyPr/>
          <a:lstStyle/>
          <a:p>
            <a:r>
              <a:rPr kumimoji="1" lang="en-US" altLang="zh-CN" dirty="0"/>
              <a:t>Function Call and Return</a:t>
            </a:r>
            <a:endParaRPr lang="zh-CN" altLang="en-US" dirty="0"/>
          </a:p>
        </p:txBody>
      </p:sp>
      <p:sp>
        <p:nvSpPr>
          <p:cNvPr id="4" name="灯片编号占位符 3">
            <a:extLst>
              <a:ext uri="{FF2B5EF4-FFF2-40B4-BE49-F238E27FC236}">
                <a16:creationId xmlns:a16="http://schemas.microsoft.com/office/drawing/2014/main" id="{FDAADAA7-6F6C-4660-98DC-A7B3681021DD}"/>
              </a:ext>
            </a:extLst>
          </p:cNvPr>
          <p:cNvSpPr>
            <a:spLocks noGrp="1"/>
          </p:cNvSpPr>
          <p:nvPr>
            <p:ph type="sldNum" sz="quarter" idx="4"/>
          </p:nvPr>
        </p:nvSpPr>
        <p:spPr/>
        <p:txBody>
          <a:bodyPr/>
          <a:lstStyle/>
          <a:p>
            <a:pPr>
              <a:defRPr/>
            </a:pPr>
            <a:fld id="{D62988EB-CF20-4CAC-94BF-79D0ECBB93DA}" type="slidenum">
              <a:rPr lang="en-US" altLang="zh-CN" smtClean="0"/>
              <a:pPr>
                <a:defRPr/>
              </a:pPr>
              <a:t>20</a:t>
            </a:fld>
            <a:endParaRPr lang="en-US" altLang="zh-CN"/>
          </a:p>
        </p:txBody>
      </p:sp>
    </p:spTree>
    <p:extLst>
      <p:ext uri="{BB962C8B-B14F-4D97-AF65-F5344CB8AC3E}">
        <p14:creationId xmlns:p14="http://schemas.microsoft.com/office/powerpoint/2010/main" val="1414779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E310C25B-54DA-4062-B986-0EC08C907FBE}"/>
              </a:ext>
            </a:extLst>
          </p:cNvPr>
          <p:cNvSpPr txBox="1">
            <a:spLocks/>
          </p:cNvSpPr>
          <p:nvPr/>
        </p:nvSpPr>
        <p:spPr>
          <a:xfrm>
            <a:off x="3733800" y="1371600"/>
            <a:ext cx="6774920" cy="4572000"/>
          </a:xfrm>
          <a:prstGeom prst="rect">
            <a:avLst/>
          </a:prstGeom>
        </p:spPr>
        <p:txBody>
          <a:bodyPr vert="horz" lIns="91440" tIns="45720" rIns="91440" bIns="45720" rtlCol="0">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kumimoji="1" sz="3000" b="1">
                <a:solidFill>
                  <a:schemeClr val="tx1"/>
                </a:solidFill>
                <a:latin typeface="+mn-lt"/>
                <a:ea typeface="+mn-ea"/>
                <a:cs typeface="宋体"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kumimoji="1"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kumimoji="1"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kumimoji="1"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sz="2000" kern="0" dirty="0">
                <a:solidFill>
                  <a:srgbClr val="0070C0"/>
                </a:solidFill>
                <a:highlight>
                  <a:srgbClr val="FFFFFF"/>
                </a:highlight>
                <a:latin typeface="Ludica fax"/>
              </a:rPr>
              <a:t>long</a:t>
            </a:r>
            <a:r>
              <a:rPr lang="en-US" altLang="zh-CN" sz="2000" kern="0" dirty="0">
                <a:solidFill>
                  <a:srgbClr val="000000"/>
                </a:solidFill>
                <a:highlight>
                  <a:srgbClr val="FFFFFF"/>
                </a:highlight>
                <a:latin typeface="Ludica fax"/>
              </a:rPr>
              <a:t> fact(</a:t>
            </a:r>
            <a:r>
              <a:rPr lang="en-US" altLang="zh-CN" sz="2000" kern="0" dirty="0">
                <a:solidFill>
                  <a:srgbClr val="0070C0"/>
                </a:solidFill>
                <a:highlight>
                  <a:srgbClr val="FFFFFF"/>
                </a:highlight>
                <a:latin typeface="Ludica fax"/>
              </a:rPr>
              <a:t>long</a:t>
            </a:r>
            <a:r>
              <a:rPr lang="en-US" altLang="zh-CN" sz="2000" kern="0" dirty="0">
                <a:solidFill>
                  <a:srgbClr val="000000"/>
                </a:solidFill>
                <a:highlight>
                  <a:srgbClr val="FFFFFF"/>
                </a:highlight>
                <a:latin typeface="Ludica fax"/>
              </a:rPr>
              <a:t> n) {</a:t>
            </a:r>
          </a:p>
          <a:p>
            <a:pPr marL="0" indent="0">
              <a:buFont typeface="Wingdings" pitchFamily="2" charset="2"/>
              <a:buNone/>
            </a:pPr>
            <a:r>
              <a:rPr lang="en-US" altLang="zh-CN" sz="2000" kern="0" dirty="0">
                <a:solidFill>
                  <a:srgbClr val="000000"/>
                </a:solidFill>
                <a:highlight>
                  <a:srgbClr val="FFFFFF"/>
                </a:highlight>
                <a:latin typeface="Ludica fax"/>
              </a:rPr>
              <a:t>   if (n &lt;= 1)</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return</a:t>
            </a:r>
            <a:r>
              <a:rPr lang="en-US" altLang="zh-CN" sz="2000" kern="0" dirty="0">
                <a:solidFill>
                  <a:srgbClr val="000000"/>
                </a:solidFill>
                <a:highlight>
                  <a:srgbClr val="FFFFFF"/>
                </a:highlight>
                <a:latin typeface="Ludica fax"/>
              </a:rPr>
              <a:t> 1;</a:t>
            </a:r>
          </a:p>
          <a:p>
            <a:pPr marL="0" indent="0">
              <a:buFont typeface="Wingdings" pitchFamily="2" charset="2"/>
              <a:buNone/>
            </a:pPr>
            <a:r>
              <a:rPr lang="en-US" altLang="zh-CN" sz="2000" kern="0" dirty="0">
                <a:solidFill>
                  <a:srgbClr val="000000"/>
                </a:solidFill>
                <a:highlight>
                  <a:srgbClr val="FFFFFF"/>
                </a:highlight>
                <a:latin typeface="Ludica fax"/>
              </a:rPr>
              <a:t>   else</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return</a:t>
            </a:r>
            <a:r>
              <a:rPr lang="en-US" altLang="zh-CN" sz="2000" kern="0" dirty="0">
                <a:solidFill>
                  <a:srgbClr val="000000"/>
                </a:solidFill>
                <a:highlight>
                  <a:srgbClr val="FFFFFF"/>
                </a:highlight>
                <a:latin typeface="Ludica fax"/>
              </a:rPr>
              <a:t> n * </a:t>
            </a:r>
            <a:r>
              <a:rPr lang="en-US" altLang="zh-CN" sz="2000" kern="0" dirty="0">
                <a:solidFill>
                  <a:srgbClr val="FF0000"/>
                </a:solidFill>
                <a:highlight>
                  <a:srgbClr val="FFFFFF"/>
                </a:highlight>
                <a:latin typeface="Ludica fax"/>
              </a:rPr>
              <a:t>fact</a:t>
            </a:r>
            <a:r>
              <a:rPr lang="en-US" altLang="zh-CN" sz="2000" kern="0" dirty="0">
                <a:solidFill>
                  <a:srgbClr val="000000"/>
                </a:solidFill>
                <a:highlight>
                  <a:srgbClr val="FFFFFF"/>
                </a:highlight>
                <a:latin typeface="Ludica fax"/>
              </a:rPr>
              <a:t>(n-1); </a:t>
            </a:r>
            <a:r>
              <a:rPr lang="en-US" altLang="zh-CN" sz="2000" kern="0" dirty="0">
                <a:solidFill>
                  <a:srgbClr val="008000"/>
                </a:solidFill>
                <a:highlight>
                  <a:srgbClr val="FFFFFF"/>
                </a:highlight>
                <a:latin typeface="Ludica fax"/>
              </a:rPr>
              <a:t>// recursion</a:t>
            </a:r>
          </a:p>
          <a:p>
            <a:pPr marL="0" indent="0">
              <a:buFont typeface="Wingdings" pitchFamily="2" charset="2"/>
              <a:buNone/>
            </a:pPr>
            <a:r>
              <a:rPr lang="en-US" altLang="zh-CN" sz="2000" kern="0" dirty="0">
                <a:solidFill>
                  <a:srgbClr val="000000"/>
                </a:solidFill>
                <a:highlight>
                  <a:srgbClr val="FFFFFF"/>
                </a:highlight>
                <a:latin typeface="Ludica fax"/>
              </a:rPr>
              <a:t>}</a:t>
            </a:r>
          </a:p>
          <a:p>
            <a:pPr marL="0" indent="0">
              <a:buFont typeface="Wingdings" pitchFamily="2" charset="2"/>
              <a:buNone/>
            </a:pPr>
            <a:endParaRPr lang="en-US" altLang="zh-CN" sz="2000" kern="0" dirty="0">
              <a:solidFill>
                <a:srgbClr val="000000"/>
              </a:solidFill>
              <a:highlight>
                <a:srgbClr val="FFFFFF"/>
              </a:highlight>
              <a:latin typeface="Ludica fax"/>
            </a:endParaRPr>
          </a:p>
          <a:p>
            <a:pPr marL="0" indent="0">
              <a:buFont typeface="Wingdings" pitchFamily="2" charset="2"/>
              <a:buNone/>
            </a:pPr>
            <a:r>
              <a:rPr lang="en-US" altLang="zh-CN" sz="2000" kern="0" dirty="0">
                <a:solidFill>
                  <a:srgbClr val="0070C0"/>
                </a:solidFill>
                <a:highlight>
                  <a:srgbClr val="FFFFFF"/>
                </a:highlight>
                <a:latin typeface="Ludica fax"/>
              </a:rPr>
              <a:t>int</a:t>
            </a:r>
            <a:r>
              <a:rPr lang="en-US" altLang="zh-CN" sz="2000" kern="0" dirty="0">
                <a:solidFill>
                  <a:srgbClr val="000000"/>
                </a:solidFill>
                <a:highlight>
                  <a:srgbClr val="FFFFFF"/>
                </a:highlight>
                <a:latin typeface="Ludica fax"/>
              </a:rPr>
              <a:t> main() {</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int</a:t>
            </a:r>
            <a:r>
              <a:rPr lang="en-US" altLang="zh-CN" sz="2000" kern="0" dirty="0">
                <a:solidFill>
                  <a:srgbClr val="000000"/>
                </a:solidFill>
                <a:highlight>
                  <a:srgbClr val="FFFFFF"/>
                </a:highlight>
                <a:latin typeface="Ludica fax"/>
              </a:rPr>
              <a:t> x = 4;</a:t>
            </a:r>
          </a:p>
          <a:p>
            <a:pPr marL="0" indent="0">
              <a:buFont typeface="Wingdings" pitchFamily="2" charset="2"/>
              <a:buNone/>
            </a:pPr>
            <a:r>
              <a:rPr lang="en-US" altLang="zh-CN" sz="2000" b="1" kern="0" dirty="0">
                <a:solidFill>
                  <a:srgbClr val="000000"/>
                </a:solidFill>
                <a:highlight>
                  <a:srgbClr val="FFFFFF"/>
                </a:highlight>
                <a:latin typeface="Ludica fax"/>
              </a:rPr>
              <a:t>   </a:t>
            </a:r>
            <a:r>
              <a:rPr lang="pt-BR" altLang="zh-CN" sz="2000" b="1" kern="0" dirty="0">
                <a:solidFill>
                  <a:srgbClr val="000000"/>
                </a:solidFill>
                <a:highlight>
                  <a:srgbClr val="FFFFFF"/>
                </a:highlight>
                <a:latin typeface="Ludica fax"/>
              </a:rPr>
              <a:t>printf(“%d\n”, fact(x));</a:t>
            </a:r>
          </a:p>
          <a:p>
            <a:pPr marL="0" indent="0">
              <a:buFont typeface="Wingdings" pitchFamily="2" charset="2"/>
              <a:buNone/>
            </a:pPr>
            <a:r>
              <a:rPr lang="pt-BR" altLang="zh-CN" sz="2000" kern="0" dirty="0">
                <a:solidFill>
                  <a:srgbClr val="000000"/>
                </a:solidFill>
                <a:highlight>
                  <a:srgbClr val="FFFFFF"/>
                </a:highlight>
                <a:latin typeface="Ludica fax"/>
              </a:rPr>
              <a:t>   </a:t>
            </a:r>
            <a:r>
              <a:rPr lang="pt-BR" altLang="zh-CN" sz="2000" kern="0" dirty="0">
                <a:solidFill>
                  <a:srgbClr val="0070C0"/>
                </a:solidFill>
                <a:highlight>
                  <a:srgbClr val="FFFFFF"/>
                </a:highlight>
                <a:latin typeface="Ludica fax"/>
              </a:rPr>
              <a:t>return</a:t>
            </a:r>
            <a:r>
              <a:rPr lang="pt-BR" altLang="zh-CN" sz="2000" b="1" kern="0" dirty="0">
                <a:solidFill>
                  <a:srgbClr val="000000"/>
                </a:solidFill>
                <a:highlight>
                  <a:srgbClr val="FFFFFF"/>
                </a:highlight>
                <a:latin typeface="Ludica fax"/>
              </a:rPr>
              <a:t> 0;</a:t>
            </a:r>
            <a:endParaRPr lang="en-US" altLang="zh-CN" sz="2000" kern="0" dirty="0">
              <a:solidFill>
                <a:srgbClr val="000000"/>
              </a:solidFill>
              <a:highlight>
                <a:srgbClr val="FFFFFF"/>
              </a:highlight>
              <a:latin typeface="Ludica fax"/>
            </a:endParaRPr>
          </a:p>
          <a:p>
            <a:pPr marL="0" indent="0">
              <a:buFont typeface="Wingdings" pitchFamily="2" charset="2"/>
              <a:buNone/>
            </a:pPr>
            <a:r>
              <a:rPr lang="en-US" altLang="zh-CN" sz="2000" kern="0" dirty="0">
                <a:solidFill>
                  <a:srgbClr val="000000"/>
                </a:solidFill>
                <a:highlight>
                  <a:srgbClr val="FFFFFF"/>
                </a:highlight>
                <a:latin typeface="Ludica fax"/>
              </a:rPr>
              <a:t>}</a:t>
            </a:r>
            <a:endParaRPr lang="zh-CN" altLang="en-US" sz="2000" kern="0" dirty="0">
              <a:solidFill>
                <a:srgbClr val="000000"/>
              </a:solidFill>
              <a:highlight>
                <a:srgbClr val="FFFFFF"/>
              </a:highlight>
              <a:latin typeface="Ludica fax"/>
            </a:endParaRPr>
          </a:p>
          <a:p>
            <a:endParaRPr lang="zh-CN" altLang="en-US" sz="2000" kern="0" dirty="0"/>
          </a:p>
        </p:txBody>
      </p:sp>
      <p:sp>
        <p:nvSpPr>
          <p:cNvPr id="2" name="标题 1"/>
          <p:cNvSpPr>
            <a:spLocks noGrp="1"/>
          </p:cNvSpPr>
          <p:nvPr>
            <p:ph type="title" idx="4294967295"/>
          </p:nvPr>
        </p:nvSpPr>
        <p:spPr/>
        <p:txBody>
          <a:bodyPr>
            <a:normAutofit/>
          </a:bodyPr>
          <a:lstStyle/>
          <a:p>
            <a:r>
              <a:rPr lang="en-US" altLang="zh-CN" sz="4000" dirty="0"/>
              <a:t>Example of a Call Stack in Factorial</a:t>
            </a:r>
            <a:endParaRPr lang="zh-CN" altLang="en-US" sz="4000" dirty="0"/>
          </a:p>
        </p:txBody>
      </p:sp>
      <p:sp>
        <p:nvSpPr>
          <p:cNvPr id="6" name="灯片编号占位符 3">
            <a:extLst>
              <a:ext uri="{FF2B5EF4-FFF2-40B4-BE49-F238E27FC236}">
                <a16:creationId xmlns:a16="http://schemas.microsoft.com/office/drawing/2014/main" id="{DC28410E-30A8-48EE-8375-7C8664336251}"/>
              </a:ext>
            </a:extLst>
          </p:cNvPr>
          <p:cNvSpPr>
            <a:spLocks noGrp="1"/>
          </p:cNvSpPr>
          <p:nvPr>
            <p:ph type="sldNum" sz="quarter" idx="4"/>
          </p:nvPr>
        </p:nvSpPr>
        <p:spPr/>
        <p:txBody>
          <a:bodyPr/>
          <a:lstStyle/>
          <a:p>
            <a:pPr>
              <a:defRPr/>
            </a:pPr>
            <a:fld id="{D62988EB-CF20-4CAC-94BF-79D0ECBB93DA}" type="slidenum">
              <a:rPr lang="en-US" altLang="zh-CN" smtClean="0"/>
              <a:pPr>
                <a:defRPr/>
              </a:pPr>
              <a:t>21</a:t>
            </a:fld>
            <a:endParaRPr lang="en-US" altLang="zh-CN"/>
          </a:p>
        </p:txBody>
      </p:sp>
    </p:spTree>
    <p:extLst>
      <p:ext uri="{BB962C8B-B14F-4D97-AF65-F5344CB8AC3E}">
        <p14:creationId xmlns:p14="http://schemas.microsoft.com/office/powerpoint/2010/main" val="1504768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B17A64-381D-41AD-AE0F-CD6FE86A95A3}"/>
              </a:ext>
            </a:extLst>
          </p:cNvPr>
          <p:cNvSpPr>
            <a:spLocks noGrp="1"/>
          </p:cNvSpPr>
          <p:nvPr>
            <p:ph type="title" idx="4294967295"/>
          </p:nvPr>
        </p:nvSpPr>
        <p:spPr>
          <a:xfrm>
            <a:off x="840000" y="363598"/>
            <a:ext cx="10516800" cy="903600"/>
          </a:xfrm>
        </p:spPr>
        <p:txBody>
          <a:bodyPr/>
          <a:lstStyle/>
          <a:p>
            <a:r>
              <a:rPr lang="en-US" altLang="zh-CN" sz="4400" dirty="0"/>
              <a:t>Example of a Call Stack in Factorial</a:t>
            </a:r>
            <a:endParaRPr lang="zh-CN" altLang="en-US" dirty="0"/>
          </a:p>
        </p:txBody>
      </p:sp>
      <p:graphicFrame>
        <p:nvGraphicFramePr>
          <p:cNvPr id="5" name="表格 5">
            <a:extLst>
              <a:ext uri="{FF2B5EF4-FFF2-40B4-BE49-F238E27FC236}">
                <a16:creationId xmlns:a16="http://schemas.microsoft.com/office/drawing/2014/main" id="{02FBC36B-B6E2-4B0E-ADD2-0F2E6920976D}"/>
              </a:ext>
            </a:extLst>
          </p:cNvPr>
          <p:cNvGraphicFramePr>
            <a:graphicFrameLocks noGrp="1"/>
          </p:cNvGraphicFramePr>
          <p:nvPr>
            <p:extLst>
              <p:ext uri="{D42A27DB-BD31-4B8C-83A1-F6EECF244321}">
                <p14:modId xmlns:p14="http://schemas.microsoft.com/office/powerpoint/2010/main" val="3650677735"/>
              </p:ext>
            </p:extLst>
          </p:nvPr>
        </p:nvGraphicFramePr>
        <p:xfrm>
          <a:off x="4724400" y="1371600"/>
          <a:ext cx="4495800" cy="4404360"/>
        </p:xfrm>
        <a:graphic>
          <a:graphicData uri="http://schemas.openxmlformats.org/drawingml/2006/table">
            <a:tbl>
              <a:tblPr>
                <a:tableStyleId>{5C22544A-7EE6-4342-B048-85BDC9FD1C3A}</a:tableStyleId>
              </a:tblPr>
              <a:tblGrid>
                <a:gridCol w="2133600">
                  <a:extLst>
                    <a:ext uri="{9D8B030D-6E8A-4147-A177-3AD203B41FA5}">
                      <a16:colId xmlns:a16="http://schemas.microsoft.com/office/drawing/2014/main" val="862686748"/>
                    </a:ext>
                  </a:extLst>
                </a:gridCol>
                <a:gridCol w="2362200">
                  <a:extLst>
                    <a:ext uri="{9D8B030D-6E8A-4147-A177-3AD203B41FA5}">
                      <a16:colId xmlns:a16="http://schemas.microsoft.com/office/drawing/2014/main" val="354060562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0070C0"/>
                          </a:solidFill>
                          <a:latin typeface="+mn-lt"/>
                          <a:cs typeface="Arial"/>
                        </a:rPr>
                        <a:t>Local</a:t>
                      </a:r>
                      <a:r>
                        <a:rPr lang="en-US" altLang="zh-CN" sz="1600" dirty="0">
                          <a:latin typeface="+mn-lt"/>
                          <a:cs typeface="Arial"/>
                        </a:rPr>
                        <a:t> x: 4</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mn-lt"/>
                          <a:cs typeface="Arial"/>
                        </a:rPr>
                        <a:t>main</a:t>
                      </a:r>
                      <a:r>
                        <a:rPr lang="en-US" altLang="zh-CN" sz="1600" baseline="0" dirty="0">
                          <a:latin typeface="+mn-lt"/>
                          <a:cs typeface="Arial"/>
                        </a:rPr>
                        <a:t> stack frame</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3359095"/>
                  </a:ext>
                </a:extLst>
              </a:tr>
              <a:tr h="370840">
                <a:tc>
                  <a:txBody>
                    <a:bodyPr/>
                    <a:lstStyle/>
                    <a:p>
                      <a:pPr algn="ctr"/>
                      <a:endParaRPr lang="en-US" altLang="zh-CN" sz="1600" dirty="0">
                        <a:solidFill>
                          <a:srgbClr val="0070C0"/>
                        </a:solidFill>
                        <a:latin typeface="+mn-lt"/>
                        <a:cs typeface="Arial"/>
                      </a:endParaRPr>
                    </a:p>
                    <a:p>
                      <a:pPr algn="ctr"/>
                      <a:endParaRPr lang="en-US" altLang="zh-CN" sz="1600" dirty="0">
                        <a:solidFill>
                          <a:srgbClr val="0070C0"/>
                        </a:solidFill>
                        <a:latin typeface="+mn-lt"/>
                        <a:cs typeface="Arial"/>
                      </a:endParaRPr>
                    </a:p>
                    <a:p>
                      <a:pPr algn="ctr"/>
                      <a:endParaRPr lang="en-US" altLang="zh-CN" sz="1600" dirty="0">
                        <a:solidFill>
                          <a:srgbClr val="0070C0"/>
                        </a:solidFill>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0193950"/>
                  </a:ext>
                </a:extLst>
              </a:tr>
              <a:tr h="370840">
                <a:tc>
                  <a:txBody>
                    <a:bodyPr/>
                    <a:lstStyle/>
                    <a:p>
                      <a:pPr algn="ctr"/>
                      <a:endParaRPr lang="en-US" altLang="zh-CN" sz="1600" dirty="0">
                        <a:solidFill>
                          <a:srgbClr val="0070C0"/>
                        </a:solidFill>
                        <a:latin typeface="+mn-lt"/>
                        <a:cs typeface="Arial"/>
                      </a:endParaRPr>
                    </a:p>
                    <a:p>
                      <a:pPr algn="ctr"/>
                      <a:endParaRPr lang="en-US" altLang="zh-CN" sz="1600" dirty="0">
                        <a:solidFill>
                          <a:srgbClr val="0070C0"/>
                        </a:solidFill>
                        <a:latin typeface="+mn-lt"/>
                        <a:cs typeface="Arial"/>
                      </a:endParaRPr>
                    </a:p>
                    <a:p>
                      <a:pPr algn="ctr"/>
                      <a:endParaRPr lang="en-US" altLang="zh-CN" sz="1600" dirty="0">
                        <a:solidFill>
                          <a:srgbClr val="0070C0"/>
                        </a:solidFill>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1067208"/>
                  </a:ext>
                </a:extLst>
              </a:tr>
              <a:tr h="370840">
                <a:tc>
                  <a:txBody>
                    <a:bodyPr/>
                    <a:lstStyle/>
                    <a:p>
                      <a:pPr algn="ctr"/>
                      <a:endParaRPr lang="en-US" altLang="zh-CN" sz="1600" dirty="0">
                        <a:solidFill>
                          <a:srgbClr val="0070C0"/>
                        </a:solidFill>
                        <a:latin typeface="+mn-lt"/>
                        <a:cs typeface="Arial"/>
                      </a:endParaRPr>
                    </a:p>
                    <a:p>
                      <a:pPr algn="ctr"/>
                      <a:endParaRPr lang="en-US" altLang="zh-CN" sz="1600" dirty="0">
                        <a:solidFill>
                          <a:srgbClr val="0070C0"/>
                        </a:solidFill>
                        <a:latin typeface="+mn-lt"/>
                        <a:cs typeface="Arial"/>
                      </a:endParaRPr>
                    </a:p>
                    <a:p>
                      <a:pPr algn="ctr"/>
                      <a:endParaRPr lang="en-US" altLang="zh-CN" sz="1600" dirty="0">
                        <a:solidFill>
                          <a:srgbClr val="0070C0"/>
                        </a:solidFill>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8320101"/>
                  </a:ext>
                </a:extLst>
              </a:tr>
              <a:tr h="370840">
                <a:tc>
                  <a:txBody>
                    <a:bodyPr/>
                    <a:lstStyle/>
                    <a:p>
                      <a:pPr algn="ctr"/>
                      <a:endParaRPr lang="en-US" altLang="zh-CN" sz="1600" dirty="0">
                        <a:solidFill>
                          <a:srgbClr val="0070C0"/>
                        </a:solidFill>
                        <a:latin typeface="+mn-lt"/>
                        <a:cs typeface="Arial"/>
                      </a:endParaRPr>
                    </a:p>
                    <a:p>
                      <a:pPr algn="ctr"/>
                      <a:endParaRPr lang="en-US" altLang="zh-CN" sz="1600" dirty="0">
                        <a:solidFill>
                          <a:srgbClr val="0070C0"/>
                        </a:solidFill>
                        <a:latin typeface="+mn-lt"/>
                        <a:cs typeface="Arial"/>
                      </a:endParaRPr>
                    </a:p>
                    <a:p>
                      <a:pPr algn="ctr"/>
                      <a:endParaRPr lang="en-US" altLang="zh-CN" sz="1600" dirty="0">
                        <a:solidFill>
                          <a:srgbClr val="0070C0"/>
                        </a:solidFill>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latin typeface="Arial"/>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4756237"/>
                  </a:ext>
                </a:extLst>
              </a:tr>
              <a:tr h="370840">
                <a:tc>
                  <a:txBody>
                    <a:bodyPr/>
                    <a:lstStyle/>
                    <a:p>
                      <a:pPr algn="ctr"/>
                      <a:endParaRPr lang="zh-CN" altLang="en-US" sz="1600" dirty="0">
                        <a:latin typeface="Arial"/>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zh-CN" altLang="en-US" sz="1600" dirty="0">
                        <a:latin typeface="Arial"/>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0955311"/>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latin typeface="+mn-lt"/>
                          <a:cs typeface="Arial"/>
                        </a:rPr>
                        <a:t>↓</a:t>
                      </a:r>
                      <a:r>
                        <a:rPr lang="en-US" altLang="zh-CN" sz="1800" dirty="0">
                          <a:latin typeface="+mn-lt"/>
                          <a:cs typeface="Arial"/>
                        </a:rPr>
                        <a:t> grows</a:t>
                      </a:r>
                      <a:endParaRPr lang="zh-CN" altLang="en-US" sz="1800" dirty="0">
                        <a:latin typeface="+mn-lt"/>
                        <a:cs typeface="Aria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7339658"/>
                  </a:ext>
                </a:extLst>
              </a:tr>
            </a:tbl>
          </a:graphicData>
        </a:graphic>
      </p:graphicFrame>
      <p:sp>
        <p:nvSpPr>
          <p:cNvPr id="4" name="灯片编号占位符 3">
            <a:extLst>
              <a:ext uri="{FF2B5EF4-FFF2-40B4-BE49-F238E27FC236}">
                <a16:creationId xmlns:a16="http://schemas.microsoft.com/office/drawing/2014/main" id="{4A2F14A9-3B17-468B-98D7-91F79DC60A51}"/>
              </a:ext>
            </a:extLst>
          </p:cNvPr>
          <p:cNvSpPr>
            <a:spLocks noGrp="1"/>
          </p:cNvSpPr>
          <p:nvPr>
            <p:ph type="sldNum" sz="quarter" idx="4"/>
          </p:nvPr>
        </p:nvSpPr>
        <p:spPr/>
        <p:txBody>
          <a:bodyPr/>
          <a:lstStyle/>
          <a:p>
            <a:pPr>
              <a:defRPr/>
            </a:pPr>
            <a:fld id="{D62988EB-CF20-4CAC-94BF-79D0ECBB93DA}" type="slidenum">
              <a:rPr lang="en-US" altLang="zh-CN" smtClean="0"/>
              <a:pPr>
                <a:defRPr/>
              </a:pPr>
              <a:t>22</a:t>
            </a:fld>
            <a:endParaRPr lang="en-US" altLang="zh-CN"/>
          </a:p>
        </p:txBody>
      </p:sp>
    </p:spTree>
    <p:extLst>
      <p:ext uri="{BB962C8B-B14F-4D97-AF65-F5344CB8AC3E}">
        <p14:creationId xmlns:p14="http://schemas.microsoft.com/office/powerpoint/2010/main" val="2290066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B17A64-381D-41AD-AE0F-CD6FE86A95A3}"/>
              </a:ext>
            </a:extLst>
          </p:cNvPr>
          <p:cNvSpPr>
            <a:spLocks noGrp="1"/>
          </p:cNvSpPr>
          <p:nvPr>
            <p:ph type="title" idx="4294967295"/>
          </p:nvPr>
        </p:nvSpPr>
        <p:spPr>
          <a:xfrm>
            <a:off x="840000" y="363598"/>
            <a:ext cx="10516800" cy="903600"/>
          </a:xfrm>
        </p:spPr>
        <p:txBody>
          <a:bodyPr/>
          <a:lstStyle/>
          <a:p>
            <a:r>
              <a:rPr lang="en-US" altLang="zh-CN" sz="4400" dirty="0"/>
              <a:t>Example of a Call Stack in Factorial</a:t>
            </a:r>
            <a:endParaRPr lang="zh-CN" altLang="en-US" dirty="0"/>
          </a:p>
        </p:txBody>
      </p:sp>
      <p:graphicFrame>
        <p:nvGraphicFramePr>
          <p:cNvPr id="5" name="表格 5">
            <a:extLst>
              <a:ext uri="{FF2B5EF4-FFF2-40B4-BE49-F238E27FC236}">
                <a16:creationId xmlns:a16="http://schemas.microsoft.com/office/drawing/2014/main" id="{02FBC36B-B6E2-4B0E-ADD2-0F2E6920976D}"/>
              </a:ext>
            </a:extLst>
          </p:cNvPr>
          <p:cNvGraphicFramePr>
            <a:graphicFrameLocks noGrp="1"/>
          </p:cNvGraphicFramePr>
          <p:nvPr>
            <p:extLst>
              <p:ext uri="{D42A27DB-BD31-4B8C-83A1-F6EECF244321}">
                <p14:modId xmlns:p14="http://schemas.microsoft.com/office/powerpoint/2010/main" val="3859291687"/>
              </p:ext>
            </p:extLst>
          </p:nvPr>
        </p:nvGraphicFramePr>
        <p:xfrm>
          <a:off x="4724400" y="1371600"/>
          <a:ext cx="4495800" cy="4404360"/>
        </p:xfrm>
        <a:graphic>
          <a:graphicData uri="http://schemas.openxmlformats.org/drawingml/2006/table">
            <a:tbl>
              <a:tblPr>
                <a:tableStyleId>{5C22544A-7EE6-4342-B048-85BDC9FD1C3A}</a:tableStyleId>
              </a:tblPr>
              <a:tblGrid>
                <a:gridCol w="2133600">
                  <a:extLst>
                    <a:ext uri="{9D8B030D-6E8A-4147-A177-3AD203B41FA5}">
                      <a16:colId xmlns:a16="http://schemas.microsoft.com/office/drawing/2014/main" val="862686748"/>
                    </a:ext>
                  </a:extLst>
                </a:gridCol>
                <a:gridCol w="2362200">
                  <a:extLst>
                    <a:ext uri="{9D8B030D-6E8A-4147-A177-3AD203B41FA5}">
                      <a16:colId xmlns:a16="http://schemas.microsoft.com/office/drawing/2014/main" val="354060562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0070C0"/>
                          </a:solidFill>
                          <a:latin typeface="+mn-lt"/>
                          <a:cs typeface="Arial"/>
                        </a:rPr>
                        <a:t>Local</a:t>
                      </a:r>
                      <a:r>
                        <a:rPr lang="en-US" altLang="zh-CN" sz="1600" dirty="0">
                          <a:latin typeface="+mn-lt"/>
                          <a:cs typeface="Arial"/>
                        </a:rPr>
                        <a:t> x: 4</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mn-lt"/>
                          <a:cs typeface="Arial"/>
                        </a:rPr>
                        <a:t>main</a:t>
                      </a:r>
                      <a:r>
                        <a:rPr lang="en-US" altLang="zh-CN" sz="1600" baseline="0" dirty="0">
                          <a:latin typeface="+mn-lt"/>
                          <a:cs typeface="Arial"/>
                        </a:rPr>
                        <a:t> stack frame</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3359095"/>
                  </a:ext>
                </a:extLst>
              </a:tr>
              <a:tr h="370840">
                <a:tc>
                  <a:txBody>
                    <a:bodyPr/>
                    <a:lstStyle/>
                    <a:p>
                      <a:pPr algn="ctr"/>
                      <a:r>
                        <a:rPr lang="en-US" altLang="zh-CN" sz="1600" dirty="0">
                          <a:solidFill>
                            <a:srgbClr val="0070C0"/>
                          </a:solidFill>
                          <a:latin typeface="+mn-lt"/>
                          <a:cs typeface="Arial"/>
                        </a:rPr>
                        <a:t>Parameter</a:t>
                      </a:r>
                      <a:r>
                        <a:rPr lang="en-US" altLang="zh-CN" sz="1600" dirty="0">
                          <a:latin typeface="+mn-lt"/>
                          <a:cs typeface="Arial"/>
                        </a:rPr>
                        <a:t> n: 4</a:t>
                      </a:r>
                    </a:p>
                    <a:p>
                      <a:pPr algn="ctr"/>
                      <a:r>
                        <a:rPr lang="en-US" altLang="zh-CN" sz="1600" dirty="0">
                          <a:latin typeface="+mn-lt"/>
                          <a:cs typeface="Arial"/>
                        </a:rPr>
                        <a:t>control information</a:t>
                      </a:r>
                    </a:p>
                    <a:p>
                      <a:pPr algn="ctr"/>
                      <a:r>
                        <a:rPr lang="en-US" altLang="zh-CN" sz="1600" dirty="0">
                          <a:latin typeface="+mn-lt"/>
                          <a:cs typeface="Arial"/>
                        </a:rPr>
                        <a:t>(return</a:t>
                      </a:r>
                      <a:r>
                        <a:rPr lang="en-US" altLang="zh-CN" sz="1600" baseline="0" dirty="0">
                          <a:latin typeface="+mn-lt"/>
                          <a:cs typeface="Arial"/>
                        </a:rPr>
                        <a:t> address, etc.)</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latin typeface="+mn-lt"/>
                          <a:cs typeface="Arial"/>
                        </a:rPr>
                        <a:t>frame of fact(4)</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0193950"/>
                  </a:ext>
                </a:extLst>
              </a:tr>
              <a:tr h="370840">
                <a:tc>
                  <a:txBody>
                    <a:bodyPr/>
                    <a:lstStyle/>
                    <a:p>
                      <a:pPr algn="ctr"/>
                      <a:endParaRPr lang="en-US" altLang="zh-CN" sz="1600" dirty="0">
                        <a:solidFill>
                          <a:srgbClr val="0070C0"/>
                        </a:solidFill>
                        <a:latin typeface="+mn-lt"/>
                        <a:cs typeface="Arial"/>
                      </a:endParaRPr>
                    </a:p>
                    <a:p>
                      <a:pPr algn="ctr"/>
                      <a:endParaRPr lang="en-US" altLang="zh-CN" sz="1600" dirty="0">
                        <a:solidFill>
                          <a:srgbClr val="0070C0"/>
                        </a:solidFill>
                        <a:latin typeface="+mn-lt"/>
                        <a:cs typeface="Arial"/>
                      </a:endParaRPr>
                    </a:p>
                    <a:p>
                      <a:pPr algn="ctr"/>
                      <a:endParaRPr lang="en-US" altLang="zh-CN" sz="1600" dirty="0">
                        <a:solidFill>
                          <a:srgbClr val="0070C0"/>
                        </a:solidFill>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1067208"/>
                  </a:ext>
                </a:extLst>
              </a:tr>
              <a:tr h="370840">
                <a:tc>
                  <a:txBody>
                    <a:bodyPr/>
                    <a:lstStyle/>
                    <a:p>
                      <a:pPr algn="ctr"/>
                      <a:endParaRPr lang="en-US" altLang="zh-CN" sz="1600" dirty="0">
                        <a:solidFill>
                          <a:srgbClr val="0070C0"/>
                        </a:solidFill>
                        <a:latin typeface="+mn-lt"/>
                        <a:cs typeface="Arial"/>
                      </a:endParaRPr>
                    </a:p>
                    <a:p>
                      <a:pPr algn="ctr"/>
                      <a:endParaRPr lang="en-US" altLang="zh-CN" sz="1600" dirty="0">
                        <a:solidFill>
                          <a:srgbClr val="0070C0"/>
                        </a:solidFill>
                        <a:latin typeface="+mn-lt"/>
                        <a:cs typeface="Arial"/>
                      </a:endParaRPr>
                    </a:p>
                    <a:p>
                      <a:pPr algn="ctr"/>
                      <a:endParaRPr lang="en-US" altLang="zh-CN" sz="1600" dirty="0">
                        <a:solidFill>
                          <a:srgbClr val="0070C0"/>
                        </a:solidFill>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8320101"/>
                  </a:ext>
                </a:extLst>
              </a:tr>
              <a:tr h="370840">
                <a:tc>
                  <a:txBody>
                    <a:bodyPr/>
                    <a:lstStyle/>
                    <a:p>
                      <a:pPr algn="ctr"/>
                      <a:endParaRPr lang="en-US" altLang="zh-CN" sz="1600" dirty="0">
                        <a:solidFill>
                          <a:srgbClr val="0070C0"/>
                        </a:solidFill>
                        <a:latin typeface="+mn-lt"/>
                        <a:cs typeface="Arial"/>
                      </a:endParaRPr>
                    </a:p>
                    <a:p>
                      <a:pPr algn="ctr"/>
                      <a:endParaRPr lang="en-US" altLang="zh-CN" sz="1600" dirty="0">
                        <a:solidFill>
                          <a:srgbClr val="0070C0"/>
                        </a:solidFill>
                        <a:latin typeface="+mn-lt"/>
                        <a:cs typeface="Arial"/>
                      </a:endParaRPr>
                    </a:p>
                    <a:p>
                      <a:pPr algn="ctr"/>
                      <a:endParaRPr lang="en-US" altLang="zh-CN" sz="1600" dirty="0">
                        <a:solidFill>
                          <a:srgbClr val="0070C0"/>
                        </a:solidFill>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latin typeface="Arial"/>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4756237"/>
                  </a:ext>
                </a:extLst>
              </a:tr>
              <a:tr h="370840">
                <a:tc>
                  <a:txBody>
                    <a:bodyPr/>
                    <a:lstStyle/>
                    <a:p>
                      <a:pPr algn="ctr"/>
                      <a:endParaRPr lang="zh-CN" altLang="en-US" sz="1600" dirty="0">
                        <a:latin typeface="Arial"/>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zh-CN" altLang="en-US" sz="1600" dirty="0">
                        <a:latin typeface="Arial"/>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0955311"/>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latin typeface="+mn-lt"/>
                          <a:cs typeface="Arial"/>
                        </a:rPr>
                        <a:t>↓</a:t>
                      </a:r>
                      <a:r>
                        <a:rPr lang="en-US" altLang="zh-CN" sz="1800" dirty="0">
                          <a:latin typeface="+mn-lt"/>
                          <a:cs typeface="Arial"/>
                        </a:rPr>
                        <a:t> grows</a:t>
                      </a:r>
                      <a:endParaRPr lang="zh-CN" altLang="en-US" sz="1800" dirty="0">
                        <a:latin typeface="+mn-lt"/>
                        <a:cs typeface="Aria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7339658"/>
                  </a:ext>
                </a:extLst>
              </a:tr>
            </a:tbl>
          </a:graphicData>
        </a:graphic>
      </p:graphicFrame>
      <p:sp>
        <p:nvSpPr>
          <p:cNvPr id="4" name="灯片编号占位符 3">
            <a:extLst>
              <a:ext uri="{FF2B5EF4-FFF2-40B4-BE49-F238E27FC236}">
                <a16:creationId xmlns:a16="http://schemas.microsoft.com/office/drawing/2014/main" id="{4A2F14A9-3B17-468B-98D7-91F79DC60A51}"/>
              </a:ext>
            </a:extLst>
          </p:cNvPr>
          <p:cNvSpPr>
            <a:spLocks noGrp="1"/>
          </p:cNvSpPr>
          <p:nvPr>
            <p:ph type="sldNum" sz="quarter" idx="4"/>
          </p:nvPr>
        </p:nvSpPr>
        <p:spPr/>
        <p:txBody>
          <a:bodyPr/>
          <a:lstStyle/>
          <a:p>
            <a:pPr>
              <a:defRPr/>
            </a:pPr>
            <a:fld id="{D62988EB-CF20-4CAC-94BF-79D0ECBB93DA}" type="slidenum">
              <a:rPr lang="en-US" altLang="zh-CN" smtClean="0"/>
              <a:pPr>
                <a:defRPr/>
              </a:pPr>
              <a:t>23</a:t>
            </a:fld>
            <a:endParaRPr lang="en-US" altLang="zh-CN"/>
          </a:p>
        </p:txBody>
      </p:sp>
    </p:spTree>
    <p:extLst>
      <p:ext uri="{BB962C8B-B14F-4D97-AF65-F5344CB8AC3E}">
        <p14:creationId xmlns:p14="http://schemas.microsoft.com/office/powerpoint/2010/main" val="4181259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B17A64-381D-41AD-AE0F-CD6FE86A95A3}"/>
              </a:ext>
            </a:extLst>
          </p:cNvPr>
          <p:cNvSpPr>
            <a:spLocks noGrp="1"/>
          </p:cNvSpPr>
          <p:nvPr>
            <p:ph type="title" idx="4294967295"/>
          </p:nvPr>
        </p:nvSpPr>
        <p:spPr>
          <a:xfrm>
            <a:off x="840000" y="363598"/>
            <a:ext cx="10516800" cy="903600"/>
          </a:xfrm>
        </p:spPr>
        <p:txBody>
          <a:bodyPr/>
          <a:lstStyle/>
          <a:p>
            <a:r>
              <a:rPr lang="en-US" altLang="zh-CN" sz="4400" dirty="0"/>
              <a:t>Example of a Call Stack in Factorial</a:t>
            </a:r>
            <a:endParaRPr lang="zh-CN" altLang="en-US" dirty="0"/>
          </a:p>
        </p:txBody>
      </p:sp>
      <p:graphicFrame>
        <p:nvGraphicFramePr>
          <p:cNvPr id="5" name="表格 5">
            <a:extLst>
              <a:ext uri="{FF2B5EF4-FFF2-40B4-BE49-F238E27FC236}">
                <a16:creationId xmlns:a16="http://schemas.microsoft.com/office/drawing/2014/main" id="{02FBC36B-B6E2-4B0E-ADD2-0F2E6920976D}"/>
              </a:ext>
            </a:extLst>
          </p:cNvPr>
          <p:cNvGraphicFramePr>
            <a:graphicFrameLocks noGrp="1"/>
          </p:cNvGraphicFramePr>
          <p:nvPr>
            <p:extLst>
              <p:ext uri="{D42A27DB-BD31-4B8C-83A1-F6EECF244321}">
                <p14:modId xmlns:p14="http://schemas.microsoft.com/office/powerpoint/2010/main" val="2341873660"/>
              </p:ext>
            </p:extLst>
          </p:nvPr>
        </p:nvGraphicFramePr>
        <p:xfrm>
          <a:off x="4724400" y="1371600"/>
          <a:ext cx="4495800" cy="4404360"/>
        </p:xfrm>
        <a:graphic>
          <a:graphicData uri="http://schemas.openxmlformats.org/drawingml/2006/table">
            <a:tbl>
              <a:tblPr>
                <a:tableStyleId>{5C22544A-7EE6-4342-B048-85BDC9FD1C3A}</a:tableStyleId>
              </a:tblPr>
              <a:tblGrid>
                <a:gridCol w="2133600">
                  <a:extLst>
                    <a:ext uri="{9D8B030D-6E8A-4147-A177-3AD203B41FA5}">
                      <a16:colId xmlns:a16="http://schemas.microsoft.com/office/drawing/2014/main" val="862686748"/>
                    </a:ext>
                  </a:extLst>
                </a:gridCol>
                <a:gridCol w="2362200">
                  <a:extLst>
                    <a:ext uri="{9D8B030D-6E8A-4147-A177-3AD203B41FA5}">
                      <a16:colId xmlns:a16="http://schemas.microsoft.com/office/drawing/2014/main" val="354060562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0070C0"/>
                          </a:solidFill>
                          <a:latin typeface="+mn-lt"/>
                          <a:cs typeface="Arial"/>
                        </a:rPr>
                        <a:t>Local</a:t>
                      </a:r>
                      <a:r>
                        <a:rPr lang="en-US" altLang="zh-CN" sz="1600" dirty="0">
                          <a:latin typeface="+mn-lt"/>
                          <a:cs typeface="Arial"/>
                        </a:rPr>
                        <a:t> x: 4</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mn-lt"/>
                          <a:cs typeface="Arial"/>
                        </a:rPr>
                        <a:t>main</a:t>
                      </a:r>
                      <a:r>
                        <a:rPr lang="en-US" altLang="zh-CN" sz="1600" baseline="0" dirty="0">
                          <a:latin typeface="+mn-lt"/>
                          <a:cs typeface="Arial"/>
                        </a:rPr>
                        <a:t> stack frame</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3359095"/>
                  </a:ext>
                </a:extLst>
              </a:tr>
              <a:tr h="370840">
                <a:tc>
                  <a:txBody>
                    <a:bodyPr/>
                    <a:lstStyle/>
                    <a:p>
                      <a:pPr algn="ctr"/>
                      <a:r>
                        <a:rPr lang="en-US" altLang="zh-CN" sz="1600" dirty="0">
                          <a:solidFill>
                            <a:srgbClr val="0070C0"/>
                          </a:solidFill>
                          <a:latin typeface="+mn-lt"/>
                          <a:cs typeface="Arial"/>
                        </a:rPr>
                        <a:t>Parameter</a:t>
                      </a:r>
                      <a:r>
                        <a:rPr lang="en-US" altLang="zh-CN" sz="1600" dirty="0">
                          <a:latin typeface="+mn-lt"/>
                          <a:cs typeface="Arial"/>
                        </a:rPr>
                        <a:t> n: 4</a:t>
                      </a:r>
                    </a:p>
                    <a:p>
                      <a:pPr algn="ctr"/>
                      <a:r>
                        <a:rPr lang="en-US" altLang="zh-CN" sz="1600" dirty="0">
                          <a:latin typeface="+mn-lt"/>
                          <a:cs typeface="Arial"/>
                        </a:rPr>
                        <a:t>control information</a:t>
                      </a:r>
                    </a:p>
                    <a:p>
                      <a:pPr algn="ctr"/>
                      <a:r>
                        <a:rPr lang="en-US" altLang="zh-CN" sz="1600" dirty="0">
                          <a:latin typeface="+mn-lt"/>
                          <a:cs typeface="Arial"/>
                        </a:rPr>
                        <a:t>(return</a:t>
                      </a:r>
                      <a:r>
                        <a:rPr lang="en-US" altLang="zh-CN" sz="1600" baseline="0" dirty="0">
                          <a:latin typeface="+mn-lt"/>
                          <a:cs typeface="Arial"/>
                        </a:rPr>
                        <a:t> address, etc.)</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latin typeface="+mn-lt"/>
                          <a:cs typeface="Arial"/>
                        </a:rPr>
                        <a:t>frame of fact(4)</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0193950"/>
                  </a:ext>
                </a:extLst>
              </a:tr>
              <a:tr h="370840">
                <a:tc>
                  <a:txBody>
                    <a:bodyPr/>
                    <a:lstStyle/>
                    <a:p>
                      <a:pPr algn="ctr"/>
                      <a:r>
                        <a:rPr lang="en-US" altLang="zh-CN" sz="1600" dirty="0">
                          <a:solidFill>
                            <a:srgbClr val="0070C0"/>
                          </a:solidFill>
                          <a:latin typeface="+mn-lt"/>
                          <a:cs typeface="Arial"/>
                        </a:rPr>
                        <a:t>Parameter</a:t>
                      </a:r>
                      <a:r>
                        <a:rPr lang="en-US" altLang="zh-CN" sz="1600" dirty="0">
                          <a:latin typeface="+mn-lt"/>
                          <a:cs typeface="Arial"/>
                        </a:rPr>
                        <a:t> n: 3</a:t>
                      </a:r>
                    </a:p>
                    <a:p>
                      <a:pPr algn="ctr"/>
                      <a:r>
                        <a:rPr lang="en-US" altLang="zh-CN" sz="1600" dirty="0">
                          <a:latin typeface="+mn-lt"/>
                          <a:cs typeface="Arial"/>
                        </a:rPr>
                        <a:t>control information</a:t>
                      </a:r>
                    </a:p>
                    <a:p>
                      <a:pPr algn="ctr"/>
                      <a:r>
                        <a:rPr lang="en-US" altLang="zh-CN" sz="1600" dirty="0">
                          <a:latin typeface="+mn-lt"/>
                          <a:cs typeface="Arial"/>
                        </a:rPr>
                        <a:t>(return</a:t>
                      </a:r>
                      <a:r>
                        <a:rPr lang="en-US" altLang="zh-CN" sz="1600" baseline="0" dirty="0">
                          <a:latin typeface="+mn-lt"/>
                          <a:cs typeface="Arial"/>
                        </a:rPr>
                        <a:t> address, etc.)</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latin typeface="+mn-lt"/>
                          <a:cs typeface="Arial"/>
                        </a:rPr>
                        <a:t>frame of fact(3)</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1067208"/>
                  </a:ext>
                </a:extLst>
              </a:tr>
              <a:tr h="370840">
                <a:tc>
                  <a:txBody>
                    <a:bodyPr/>
                    <a:lstStyle/>
                    <a:p>
                      <a:pPr algn="ctr"/>
                      <a:endParaRPr lang="en-US" altLang="zh-CN" sz="1600" dirty="0">
                        <a:solidFill>
                          <a:srgbClr val="0070C0"/>
                        </a:solidFill>
                        <a:latin typeface="+mn-lt"/>
                        <a:cs typeface="Arial"/>
                      </a:endParaRPr>
                    </a:p>
                    <a:p>
                      <a:pPr algn="ctr"/>
                      <a:endParaRPr lang="en-US" altLang="zh-CN" sz="1600" dirty="0">
                        <a:solidFill>
                          <a:srgbClr val="0070C0"/>
                        </a:solidFill>
                        <a:latin typeface="+mn-lt"/>
                        <a:cs typeface="Arial"/>
                      </a:endParaRPr>
                    </a:p>
                    <a:p>
                      <a:pPr algn="ctr"/>
                      <a:endParaRPr lang="en-US" altLang="zh-CN" sz="1600" dirty="0">
                        <a:solidFill>
                          <a:srgbClr val="0070C0"/>
                        </a:solidFill>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8320101"/>
                  </a:ext>
                </a:extLst>
              </a:tr>
              <a:tr h="370840">
                <a:tc>
                  <a:txBody>
                    <a:bodyPr/>
                    <a:lstStyle/>
                    <a:p>
                      <a:pPr algn="ctr"/>
                      <a:endParaRPr lang="en-US" altLang="zh-CN" sz="1600" dirty="0">
                        <a:solidFill>
                          <a:srgbClr val="0070C0"/>
                        </a:solidFill>
                        <a:latin typeface="+mn-lt"/>
                        <a:cs typeface="Arial"/>
                      </a:endParaRPr>
                    </a:p>
                    <a:p>
                      <a:pPr algn="ctr"/>
                      <a:endParaRPr lang="en-US" altLang="zh-CN" sz="1600" dirty="0">
                        <a:solidFill>
                          <a:srgbClr val="0070C0"/>
                        </a:solidFill>
                        <a:latin typeface="+mn-lt"/>
                        <a:cs typeface="Arial"/>
                      </a:endParaRPr>
                    </a:p>
                    <a:p>
                      <a:pPr algn="ctr"/>
                      <a:endParaRPr lang="en-US" altLang="zh-CN" sz="1600" dirty="0">
                        <a:solidFill>
                          <a:srgbClr val="0070C0"/>
                        </a:solidFill>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latin typeface="Arial"/>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4756237"/>
                  </a:ext>
                </a:extLst>
              </a:tr>
              <a:tr h="370840">
                <a:tc>
                  <a:txBody>
                    <a:bodyPr/>
                    <a:lstStyle/>
                    <a:p>
                      <a:pPr algn="ctr"/>
                      <a:endParaRPr lang="zh-CN" altLang="en-US" sz="1600" dirty="0">
                        <a:latin typeface="Arial"/>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zh-CN" altLang="en-US" sz="1600" dirty="0">
                        <a:latin typeface="Arial"/>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0955311"/>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latin typeface="+mn-lt"/>
                          <a:cs typeface="Arial"/>
                        </a:rPr>
                        <a:t>↓</a:t>
                      </a:r>
                      <a:r>
                        <a:rPr lang="en-US" altLang="zh-CN" sz="1800" dirty="0">
                          <a:latin typeface="+mn-lt"/>
                          <a:cs typeface="Arial"/>
                        </a:rPr>
                        <a:t> grows</a:t>
                      </a:r>
                      <a:endParaRPr lang="zh-CN" altLang="en-US" sz="1800" dirty="0">
                        <a:latin typeface="+mn-lt"/>
                        <a:cs typeface="Aria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7339658"/>
                  </a:ext>
                </a:extLst>
              </a:tr>
            </a:tbl>
          </a:graphicData>
        </a:graphic>
      </p:graphicFrame>
      <p:sp>
        <p:nvSpPr>
          <p:cNvPr id="4" name="灯片编号占位符 3">
            <a:extLst>
              <a:ext uri="{FF2B5EF4-FFF2-40B4-BE49-F238E27FC236}">
                <a16:creationId xmlns:a16="http://schemas.microsoft.com/office/drawing/2014/main" id="{4A2F14A9-3B17-468B-98D7-91F79DC60A51}"/>
              </a:ext>
            </a:extLst>
          </p:cNvPr>
          <p:cNvSpPr>
            <a:spLocks noGrp="1"/>
          </p:cNvSpPr>
          <p:nvPr>
            <p:ph type="sldNum" sz="quarter" idx="4"/>
          </p:nvPr>
        </p:nvSpPr>
        <p:spPr/>
        <p:txBody>
          <a:bodyPr/>
          <a:lstStyle/>
          <a:p>
            <a:pPr>
              <a:defRPr/>
            </a:pPr>
            <a:fld id="{D62988EB-CF20-4CAC-94BF-79D0ECBB93DA}" type="slidenum">
              <a:rPr lang="en-US" altLang="zh-CN" smtClean="0"/>
              <a:pPr>
                <a:defRPr/>
              </a:pPr>
              <a:t>24</a:t>
            </a:fld>
            <a:endParaRPr lang="en-US" altLang="zh-CN"/>
          </a:p>
        </p:txBody>
      </p:sp>
    </p:spTree>
    <p:extLst>
      <p:ext uri="{BB962C8B-B14F-4D97-AF65-F5344CB8AC3E}">
        <p14:creationId xmlns:p14="http://schemas.microsoft.com/office/powerpoint/2010/main" val="1806645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B17A64-381D-41AD-AE0F-CD6FE86A95A3}"/>
              </a:ext>
            </a:extLst>
          </p:cNvPr>
          <p:cNvSpPr>
            <a:spLocks noGrp="1"/>
          </p:cNvSpPr>
          <p:nvPr>
            <p:ph type="title" idx="4294967295"/>
          </p:nvPr>
        </p:nvSpPr>
        <p:spPr>
          <a:xfrm>
            <a:off x="840000" y="363598"/>
            <a:ext cx="10516800" cy="903600"/>
          </a:xfrm>
        </p:spPr>
        <p:txBody>
          <a:bodyPr/>
          <a:lstStyle/>
          <a:p>
            <a:r>
              <a:rPr lang="en-US" altLang="zh-CN" sz="4400" dirty="0"/>
              <a:t>Example of a Call Stack in Factorial</a:t>
            </a:r>
            <a:endParaRPr lang="zh-CN" altLang="en-US" dirty="0"/>
          </a:p>
        </p:txBody>
      </p:sp>
      <p:graphicFrame>
        <p:nvGraphicFramePr>
          <p:cNvPr id="5" name="表格 5">
            <a:extLst>
              <a:ext uri="{FF2B5EF4-FFF2-40B4-BE49-F238E27FC236}">
                <a16:creationId xmlns:a16="http://schemas.microsoft.com/office/drawing/2014/main" id="{02FBC36B-B6E2-4B0E-ADD2-0F2E6920976D}"/>
              </a:ext>
            </a:extLst>
          </p:cNvPr>
          <p:cNvGraphicFramePr>
            <a:graphicFrameLocks noGrp="1"/>
          </p:cNvGraphicFramePr>
          <p:nvPr>
            <p:extLst>
              <p:ext uri="{D42A27DB-BD31-4B8C-83A1-F6EECF244321}">
                <p14:modId xmlns:p14="http://schemas.microsoft.com/office/powerpoint/2010/main" val="3503600146"/>
              </p:ext>
            </p:extLst>
          </p:nvPr>
        </p:nvGraphicFramePr>
        <p:xfrm>
          <a:off x="4724400" y="1371600"/>
          <a:ext cx="4495800" cy="4404360"/>
        </p:xfrm>
        <a:graphic>
          <a:graphicData uri="http://schemas.openxmlformats.org/drawingml/2006/table">
            <a:tbl>
              <a:tblPr>
                <a:tableStyleId>{5C22544A-7EE6-4342-B048-85BDC9FD1C3A}</a:tableStyleId>
              </a:tblPr>
              <a:tblGrid>
                <a:gridCol w="2133600">
                  <a:extLst>
                    <a:ext uri="{9D8B030D-6E8A-4147-A177-3AD203B41FA5}">
                      <a16:colId xmlns:a16="http://schemas.microsoft.com/office/drawing/2014/main" val="862686748"/>
                    </a:ext>
                  </a:extLst>
                </a:gridCol>
                <a:gridCol w="2362200">
                  <a:extLst>
                    <a:ext uri="{9D8B030D-6E8A-4147-A177-3AD203B41FA5}">
                      <a16:colId xmlns:a16="http://schemas.microsoft.com/office/drawing/2014/main" val="354060562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0070C0"/>
                          </a:solidFill>
                          <a:latin typeface="+mn-lt"/>
                          <a:cs typeface="Arial"/>
                        </a:rPr>
                        <a:t>Local</a:t>
                      </a:r>
                      <a:r>
                        <a:rPr lang="en-US" altLang="zh-CN" sz="1600" dirty="0">
                          <a:latin typeface="+mn-lt"/>
                          <a:cs typeface="Arial"/>
                        </a:rPr>
                        <a:t> x: 4</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mn-lt"/>
                          <a:cs typeface="Arial"/>
                        </a:rPr>
                        <a:t>main</a:t>
                      </a:r>
                      <a:r>
                        <a:rPr lang="en-US" altLang="zh-CN" sz="1600" baseline="0" dirty="0">
                          <a:latin typeface="+mn-lt"/>
                          <a:cs typeface="Arial"/>
                        </a:rPr>
                        <a:t> stack frame</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3359095"/>
                  </a:ext>
                </a:extLst>
              </a:tr>
              <a:tr h="370840">
                <a:tc>
                  <a:txBody>
                    <a:bodyPr/>
                    <a:lstStyle/>
                    <a:p>
                      <a:pPr algn="ctr"/>
                      <a:r>
                        <a:rPr lang="en-US" altLang="zh-CN" sz="1600" dirty="0">
                          <a:solidFill>
                            <a:srgbClr val="0070C0"/>
                          </a:solidFill>
                          <a:latin typeface="+mn-lt"/>
                          <a:cs typeface="Arial"/>
                        </a:rPr>
                        <a:t>Parameter</a:t>
                      </a:r>
                      <a:r>
                        <a:rPr lang="en-US" altLang="zh-CN" sz="1600" dirty="0">
                          <a:latin typeface="+mn-lt"/>
                          <a:cs typeface="Arial"/>
                        </a:rPr>
                        <a:t> n: 4</a:t>
                      </a:r>
                    </a:p>
                    <a:p>
                      <a:pPr algn="ctr"/>
                      <a:r>
                        <a:rPr lang="en-US" altLang="zh-CN" sz="1600" dirty="0">
                          <a:latin typeface="+mn-lt"/>
                          <a:cs typeface="Arial"/>
                        </a:rPr>
                        <a:t>control information</a:t>
                      </a:r>
                    </a:p>
                    <a:p>
                      <a:pPr algn="ctr"/>
                      <a:r>
                        <a:rPr lang="en-US" altLang="zh-CN" sz="1600" dirty="0">
                          <a:latin typeface="+mn-lt"/>
                          <a:cs typeface="Arial"/>
                        </a:rPr>
                        <a:t>(return</a:t>
                      </a:r>
                      <a:r>
                        <a:rPr lang="en-US" altLang="zh-CN" sz="1600" baseline="0" dirty="0">
                          <a:latin typeface="+mn-lt"/>
                          <a:cs typeface="Arial"/>
                        </a:rPr>
                        <a:t> address, etc.)</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latin typeface="+mn-lt"/>
                          <a:cs typeface="Arial"/>
                        </a:rPr>
                        <a:t>frame of fact(4)</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0193950"/>
                  </a:ext>
                </a:extLst>
              </a:tr>
              <a:tr h="370840">
                <a:tc>
                  <a:txBody>
                    <a:bodyPr/>
                    <a:lstStyle/>
                    <a:p>
                      <a:pPr algn="ctr"/>
                      <a:r>
                        <a:rPr lang="en-US" altLang="zh-CN" sz="1600" dirty="0">
                          <a:solidFill>
                            <a:srgbClr val="0070C0"/>
                          </a:solidFill>
                          <a:latin typeface="+mn-lt"/>
                          <a:cs typeface="Arial"/>
                        </a:rPr>
                        <a:t>Parameter</a:t>
                      </a:r>
                      <a:r>
                        <a:rPr lang="en-US" altLang="zh-CN" sz="1600" dirty="0">
                          <a:latin typeface="+mn-lt"/>
                          <a:cs typeface="Arial"/>
                        </a:rPr>
                        <a:t> n: 3</a:t>
                      </a:r>
                    </a:p>
                    <a:p>
                      <a:pPr algn="ctr"/>
                      <a:r>
                        <a:rPr lang="en-US" altLang="zh-CN" sz="1600" dirty="0">
                          <a:latin typeface="+mn-lt"/>
                          <a:cs typeface="Arial"/>
                        </a:rPr>
                        <a:t>control information</a:t>
                      </a:r>
                    </a:p>
                    <a:p>
                      <a:pPr algn="ctr"/>
                      <a:r>
                        <a:rPr lang="en-US" altLang="zh-CN" sz="1600" dirty="0">
                          <a:latin typeface="+mn-lt"/>
                          <a:cs typeface="Arial"/>
                        </a:rPr>
                        <a:t>(return</a:t>
                      </a:r>
                      <a:r>
                        <a:rPr lang="en-US" altLang="zh-CN" sz="1600" baseline="0" dirty="0">
                          <a:latin typeface="+mn-lt"/>
                          <a:cs typeface="Arial"/>
                        </a:rPr>
                        <a:t> address, etc.)</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latin typeface="+mn-lt"/>
                          <a:cs typeface="Arial"/>
                        </a:rPr>
                        <a:t>frame of fact(3)</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1067208"/>
                  </a:ext>
                </a:extLst>
              </a:tr>
              <a:tr h="370840">
                <a:tc>
                  <a:txBody>
                    <a:bodyPr/>
                    <a:lstStyle/>
                    <a:p>
                      <a:pPr algn="ctr"/>
                      <a:r>
                        <a:rPr lang="en-US" altLang="zh-CN" sz="1600" dirty="0">
                          <a:solidFill>
                            <a:srgbClr val="0070C0"/>
                          </a:solidFill>
                          <a:latin typeface="+mn-lt"/>
                          <a:cs typeface="Arial"/>
                        </a:rPr>
                        <a:t>Parameter</a:t>
                      </a:r>
                      <a:r>
                        <a:rPr lang="en-US" altLang="zh-CN" sz="1600" dirty="0">
                          <a:latin typeface="+mn-lt"/>
                          <a:cs typeface="Arial"/>
                        </a:rPr>
                        <a:t> n: 2</a:t>
                      </a:r>
                    </a:p>
                    <a:p>
                      <a:pPr algn="ctr"/>
                      <a:r>
                        <a:rPr lang="en-US" altLang="zh-CN" sz="1600" dirty="0">
                          <a:latin typeface="+mn-lt"/>
                          <a:cs typeface="Arial"/>
                        </a:rPr>
                        <a:t>control information</a:t>
                      </a:r>
                    </a:p>
                    <a:p>
                      <a:pPr algn="ctr"/>
                      <a:r>
                        <a:rPr lang="en-US" altLang="zh-CN" sz="1600" dirty="0">
                          <a:latin typeface="+mn-lt"/>
                          <a:cs typeface="Arial"/>
                        </a:rPr>
                        <a:t>(return</a:t>
                      </a:r>
                      <a:r>
                        <a:rPr lang="en-US" altLang="zh-CN" sz="1600" baseline="0" dirty="0">
                          <a:latin typeface="+mn-lt"/>
                          <a:cs typeface="Arial"/>
                        </a:rPr>
                        <a:t> address, etc.)</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latin typeface="+mn-lt"/>
                          <a:cs typeface="Arial"/>
                        </a:rPr>
                        <a:t>frame of fact(2)</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8320101"/>
                  </a:ext>
                </a:extLst>
              </a:tr>
              <a:tr h="370840">
                <a:tc>
                  <a:txBody>
                    <a:bodyPr/>
                    <a:lstStyle/>
                    <a:p>
                      <a:pPr algn="ctr"/>
                      <a:endParaRPr lang="en-US" altLang="zh-CN" sz="1600" dirty="0">
                        <a:solidFill>
                          <a:srgbClr val="0070C0"/>
                        </a:solidFill>
                        <a:latin typeface="+mn-lt"/>
                        <a:cs typeface="Arial"/>
                      </a:endParaRPr>
                    </a:p>
                    <a:p>
                      <a:pPr algn="ctr"/>
                      <a:endParaRPr lang="en-US" altLang="zh-CN" sz="1600" dirty="0">
                        <a:solidFill>
                          <a:srgbClr val="0070C0"/>
                        </a:solidFill>
                        <a:latin typeface="+mn-lt"/>
                        <a:cs typeface="Arial"/>
                      </a:endParaRPr>
                    </a:p>
                    <a:p>
                      <a:pPr algn="ctr"/>
                      <a:endParaRPr lang="en-US" altLang="zh-CN" sz="1600" dirty="0">
                        <a:solidFill>
                          <a:srgbClr val="0070C0"/>
                        </a:solidFill>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latin typeface="Arial"/>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4756237"/>
                  </a:ext>
                </a:extLst>
              </a:tr>
              <a:tr h="370840">
                <a:tc>
                  <a:txBody>
                    <a:bodyPr/>
                    <a:lstStyle/>
                    <a:p>
                      <a:pPr algn="ctr"/>
                      <a:endParaRPr lang="zh-CN" altLang="en-US" sz="1600" dirty="0">
                        <a:latin typeface="Arial"/>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zh-CN" altLang="en-US" sz="1600" dirty="0">
                        <a:latin typeface="Arial"/>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0955311"/>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latin typeface="+mn-lt"/>
                          <a:cs typeface="Arial"/>
                        </a:rPr>
                        <a:t>↓</a:t>
                      </a:r>
                      <a:r>
                        <a:rPr lang="en-US" altLang="zh-CN" sz="1800" dirty="0">
                          <a:latin typeface="+mn-lt"/>
                          <a:cs typeface="Arial"/>
                        </a:rPr>
                        <a:t> grows</a:t>
                      </a:r>
                      <a:endParaRPr lang="zh-CN" altLang="en-US" sz="1800" dirty="0">
                        <a:latin typeface="+mn-lt"/>
                        <a:cs typeface="Aria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7339658"/>
                  </a:ext>
                </a:extLst>
              </a:tr>
            </a:tbl>
          </a:graphicData>
        </a:graphic>
      </p:graphicFrame>
      <p:sp>
        <p:nvSpPr>
          <p:cNvPr id="4" name="灯片编号占位符 3">
            <a:extLst>
              <a:ext uri="{FF2B5EF4-FFF2-40B4-BE49-F238E27FC236}">
                <a16:creationId xmlns:a16="http://schemas.microsoft.com/office/drawing/2014/main" id="{4A2F14A9-3B17-468B-98D7-91F79DC60A51}"/>
              </a:ext>
            </a:extLst>
          </p:cNvPr>
          <p:cNvSpPr>
            <a:spLocks noGrp="1"/>
          </p:cNvSpPr>
          <p:nvPr>
            <p:ph type="sldNum" sz="quarter" idx="4"/>
          </p:nvPr>
        </p:nvSpPr>
        <p:spPr/>
        <p:txBody>
          <a:bodyPr/>
          <a:lstStyle/>
          <a:p>
            <a:pPr>
              <a:defRPr/>
            </a:pPr>
            <a:fld id="{D62988EB-CF20-4CAC-94BF-79D0ECBB93DA}" type="slidenum">
              <a:rPr lang="en-US" altLang="zh-CN" smtClean="0"/>
              <a:pPr>
                <a:defRPr/>
              </a:pPr>
              <a:t>25</a:t>
            </a:fld>
            <a:endParaRPr lang="en-US" altLang="zh-CN"/>
          </a:p>
        </p:txBody>
      </p:sp>
    </p:spTree>
    <p:extLst>
      <p:ext uri="{BB962C8B-B14F-4D97-AF65-F5344CB8AC3E}">
        <p14:creationId xmlns:p14="http://schemas.microsoft.com/office/powerpoint/2010/main" val="1918295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B17A64-381D-41AD-AE0F-CD6FE86A95A3}"/>
              </a:ext>
            </a:extLst>
          </p:cNvPr>
          <p:cNvSpPr>
            <a:spLocks noGrp="1"/>
          </p:cNvSpPr>
          <p:nvPr>
            <p:ph type="title" idx="4294967295"/>
          </p:nvPr>
        </p:nvSpPr>
        <p:spPr>
          <a:xfrm>
            <a:off x="840000" y="363598"/>
            <a:ext cx="10516800" cy="903600"/>
          </a:xfrm>
        </p:spPr>
        <p:txBody>
          <a:bodyPr/>
          <a:lstStyle/>
          <a:p>
            <a:r>
              <a:rPr lang="en-US" altLang="zh-CN" sz="4400" dirty="0"/>
              <a:t>Example of a Call Stack in Factorial</a:t>
            </a:r>
            <a:endParaRPr lang="zh-CN" altLang="en-US" dirty="0"/>
          </a:p>
        </p:txBody>
      </p:sp>
      <p:graphicFrame>
        <p:nvGraphicFramePr>
          <p:cNvPr id="5" name="表格 5">
            <a:extLst>
              <a:ext uri="{FF2B5EF4-FFF2-40B4-BE49-F238E27FC236}">
                <a16:creationId xmlns:a16="http://schemas.microsoft.com/office/drawing/2014/main" id="{02FBC36B-B6E2-4B0E-ADD2-0F2E6920976D}"/>
              </a:ext>
            </a:extLst>
          </p:cNvPr>
          <p:cNvGraphicFramePr>
            <a:graphicFrameLocks noGrp="1"/>
          </p:cNvGraphicFramePr>
          <p:nvPr/>
        </p:nvGraphicFramePr>
        <p:xfrm>
          <a:off x="4724400" y="1371600"/>
          <a:ext cx="4495800" cy="4404360"/>
        </p:xfrm>
        <a:graphic>
          <a:graphicData uri="http://schemas.openxmlformats.org/drawingml/2006/table">
            <a:tbl>
              <a:tblPr>
                <a:tableStyleId>{5C22544A-7EE6-4342-B048-85BDC9FD1C3A}</a:tableStyleId>
              </a:tblPr>
              <a:tblGrid>
                <a:gridCol w="2133600">
                  <a:extLst>
                    <a:ext uri="{9D8B030D-6E8A-4147-A177-3AD203B41FA5}">
                      <a16:colId xmlns:a16="http://schemas.microsoft.com/office/drawing/2014/main" val="862686748"/>
                    </a:ext>
                  </a:extLst>
                </a:gridCol>
                <a:gridCol w="2362200">
                  <a:extLst>
                    <a:ext uri="{9D8B030D-6E8A-4147-A177-3AD203B41FA5}">
                      <a16:colId xmlns:a16="http://schemas.microsoft.com/office/drawing/2014/main" val="354060562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0070C0"/>
                          </a:solidFill>
                          <a:latin typeface="+mn-lt"/>
                          <a:cs typeface="Arial"/>
                        </a:rPr>
                        <a:t>Local</a:t>
                      </a:r>
                      <a:r>
                        <a:rPr lang="en-US" altLang="zh-CN" sz="1600" dirty="0">
                          <a:latin typeface="+mn-lt"/>
                          <a:cs typeface="Arial"/>
                        </a:rPr>
                        <a:t> x: 4</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mn-lt"/>
                          <a:cs typeface="Arial"/>
                        </a:rPr>
                        <a:t>main</a:t>
                      </a:r>
                      <a:r>
                        <a:rPr lang="en-US" altLang="zh-CN" sz="1600" baseline="0" dirty="0">
                          <a:latin typeface="+mn-lt"/>
                          <a:cs typeface="Arial"/>
                        </a:rPr>
                        <a:t> stack frame</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3359095"/>
                  </a:ext>
                </a:extLst>
              </a:tr>
              <a:tr h="370840">
                <a:tc>
                  <a:txBody>
                    <a:bodyPr/>
                    <a:lstStyle/>
                    <a:p>
                      <a:pPr algn="ctr"/>
                      <a:r>
                        <a:rPr lang="en-US" altLang="zh-CN" sz="1600" dirty="0">
                          <a:solidFill>
                            <a:srgbClr val="0070C0"/>
                          </a:solidFill>
                          <a:latin typeface="+mn-lt"/>
                          <a:cs typeface="Arial"/>
                        </a:rPr>
                        <a:t>Parameter</a:t>
                      </a:r>
                      <a:r>
                        <a:rPr lang="en-US" altLang="zh-CN" sz="1600" dirty="0">
                          <a:latin typeface="+mn-lt"/>
                          <a:cs typeface="Arial"/>
                        </a:rPr>
                        <a:t> n: 4</a:t>
                      </a:r>
                    </a:p>
                    <a:p>
                      <a:pPr algn="ctr"/>
                      <a:r>
                        <a:rPr lang="en-US" altLang="zh-CN" sz="1600" dirty="0">
                          <a:latin typeface="+mn-lt"/>
                          <a:cs typeface="Arial"/>
                        </a:rPr>
                        <a:t>control information</a:t>
                      </a:r>
                    </a:p>
                    <a:p>
                      <a:pPr algn="ctr"/>
                      <a:r>
                        <a:rPr lang="en-US" altLang="zh-CN" sz="1600" dirty="0">
                          <a:latin typeface="+mn-lt"/>
                          <a:cs typeface="Arial"/>
                        </a:rPr>
                        <a:t>(return</a:t>
                      </a:r>
                      <a:r>
                        <a:rPr lang="en-US" altLang="zh-CN" sz="1600" baseline="0" dirty="0">
                          <a:latin typeface="+mn-lt"/>
                          <a:cs typeface="Arial"/>
                        </a:rPr>
                        <a:t> address, etc.)</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latin typeface="+mn-lt"/>
                          <a:cs typeface="Arial"/>
                        </a:rPr>
                        <a:t>frame of fact(4)</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0193950"/>
                  </a:ext>
                </a:extLst>
              </a:tr>
              <a:tr h="370840">
                <a:tc>
                  <a:txBody>
                    <a:bodyPr/>
                    <a:lstStyle/>
                    <a:p>
                      <a:pPr algn="ctr"/>
                      <a:r>
                        <a:rPr lang="en-US" altLang="zh-CN" sz="1600" dirty="0">
                          <a:solidFill>
                            <a:srgbClr val="0070C0"/>
                          </a:solidFill>
                          <a:latin typeface="+mn-lt"/>
                          <a:cs typeface="Arial"/>
                        </a:rPr>
                        <a:t>Parameter</a:t>
                      </a:r>
                      <a:r>
                        <a:rPr lang="en-US" altLang="zh-CN" sz="1600" dirty="0">
                          <a:latin typeface="+mn-lt"/>
                          <a:cs typeface="Arial"/>
                        </a:rPr>
                        <a:t> n: 3</a:t>
                      </a:r>
                    </a:p>
                    <a:p>
                      <a:pPr algn="ctr"/>
                      <a:r>
                        <a:rPr lang="en-US" altLang="zh-CN" sz="1600" dirty="0">
                          <a:latin typeface="+mn-lt"/>
                          <a:cs typeface="Arial"/>
                        </a:rPr>
                        <a:t>control information</a:t>
                      </a:r>
                    </a:p>
                    <a:p>
                      <a:pPr algn="ctr"/>
                      <a:r>
                        <a:rPr lang="en-US" altLang="zh-CN" sz="1600" dirty="0">
                          <a:latin typeface="+mn-lt"/>
                          <a:cs typeface="Arial"/>
                        </a:rPr>
                        <a:t>(return</a:t>
                      </a:r>
                      <a:r>
                        <a:rPr lang="en-US" altLang="zh-CN" sz="1600" baseline="0" dirty="0">
                          <a:latin typeface="+mn-lt"/>
                          <a:cs typeface="Arial"/>
                        </a:rPr>
                        <a:t> address, etc.)</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latin typeface="+mn-lt"/>
                          <a:cs typeface="Arial"/>
                        </a:rPr>
                        <a:t>frame of fact(3)</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1067208"/>
                  </a:ext>
                </a:extLst>
              </a:tr>
              <a:tr h="370840">
                <a:tc>
                  <a:txBody>
                    <a:bodyPr/>
                    <a:lstStyle/>
                    <a:p>
                      <a:pPr algn="ctr"/>
                      <a:r>
                        <a:rPr lang="en-US" altLang="zh-CN" sz="1600" dirty="0">
                          <a:solidFill>
                            <a:srgbClr val="0070C0"/>
                          </a:solidFill>
                          <a:latin typeface="+mn-lt"/>
                          <a:cs typeface="Arial"/>
                        </a:rPr>
                        <a:t>Parameter</a:t>
                      </a:r>
                      <a:r>
                        <a:rPr lang="en-US" altLang="zh-CN" sz="1600" dirty="0">
                          <a:latin typeface="+mn-lt"/>
                          <a:cs typeface="Arial"/>
                        </a:rPr>
                        <a:t> n: 2</a:t>
                      </a:r>
                    </a:p>
                    <a:p>
                      <a:pPr algn="ctr"/>
                      <a:r>
                        <a:rPr lang="en-US" altLang="zh-CN" sz="1600" dirty="0">
                          <a:latin typeface="+mn-lt"/>
                          <a:cs typeface="Arial"/>
                        </a:rPr>
                        <a:t>control information</a:t>
                      </a:r>
                    </a:p>
                    <a:p>
                      <a:pPr algn="ctr"/>
                      <a:r>
                        <a:rPr lang="en-US" altLang="zh-CN" sz="1600" dirty="0">
                          <a:latin typeface="+mn-lt"/>
                          <a:cs typeface="Arial"/>
                        </a:rPr>
                        <a:t>(return</a:t>
                      </a:r>
                      <a:r>
                        <a:rPr lang="en-US" altLang="zh-CN" sz="1600" baseline="0" dirty="0">
                          <a:latin typeface="+mn-lt"/>
                          <a:cs typeface="Arial"/>
                        </a:rPr>
                        <a:t> address, etc.)</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latin typeface="+mn-lt"/>
                          <a:cs typeface="Arial"/>
                        </a:rPr>
                        <a:t>frame of fact(2)</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8320101"/>
                  </a:ext>
                </a:extLst>
              </a:tr>
              <a:tr h="370840">
                <a:tc>
                  <a:txBody>
                    <a:bodyPr/>
                    <a:lstStyle/>
                    <a:p>
                      <a:pPr algn="ctr"/>
                      <a:r>
                        <a:rPr lang="en-US" altLang="zh-CN" sz="1600" dirty="0">
                          <a:solidFill>
                            <a:srgbClr val="0070C0"/>
                          </a:solidFill>
                          <a:latin typeface="+mn-lt"/>
                          <a:cs typeface="Arial"/>
                        </a:rPr>
                        <a:t>Parameter</a:t>
                      </a:r>
                      <a:r>
                        <a:rPr lang="en-US" altLang="zh-CN" sz="1600" dirty="0">
                          <a:latin typeface="+mn-lt"/>
                          <a:cs typeface="Arial"/>
                        </a:rPr>
                        <a:t> n: 1</a:t>
                      </a:r>
                    </a:p>
                    <a:p>
                      <a:pPr algn="ctr"/>
                      <a:r>
                        <a:rPr lang="en-US" altLang="zh-CN" sz="1600" dirty="0">
                          <a:latin typeface="+mn-lt"/>
                          <a:cs typeface="Arial"/>
                        </a:rPr>
                        <a:t>control information</a:t>
                      </a:r>
                    </a:p>
                    <a:p>
                      <a:pPr algn="ctr"/>
                      <a:r>
                        <a:rPr lang="en-US" altLang="zh-CN" sz="1600" dirty="0">
                          <a:latin typeface="+mn-lt"/>
                          <a:cs typeface="Arial"/>
                        </a:rPr>
                        <a:t>(return</a:t>
                      </a:r>
                      <a:r>
                        <a:rPr lang="en-US" altLang="zh-CN" sz="1600" baseline="0" dirty="0">
                          <a:latin typeface="+mn-lt"/>
                          <a:cs typeface="Arial"/>
                        </a:rPr>
                        <a:t> address, etc.)</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latin typeface="Arial"/>
                          <a:cs typeface="Arial"/>
                        </a:rPr>
                        <a:t>frame of fact(1)</a:t>
                      </a:r>
                      <a:endParaRPr lang="zh-CN" altLang="en-US" sz="1600" dirty="0">
                        <a:latin typeface="Arial"/>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4756237"/>
                  </a:ext>
                </a:extLst>
              </a:tr>
              <a:tr h="370840">
                <a:tc>
                  <a:txBody>
                    <a:bodyPr/>
                    <a:lstStyle/>
                    <a:p>
                      <a:pPr algn="ctr"/>
                      <a:endParaRPr lang="zh-CN" altLang="en-US" sz="1600" dirty="0">
                        <a:latin typeface="Arial"/>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zh-CN" altLang="en-US" sz="1600" dirty="0">
                        <a:latin typeface="Arial"/>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0955311"/>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latin typeface="+mn-lt"/>
                          <a:cs typeface="Arial"/>
                        </a:rPr>
                        <a:t>↓</a:t>
                      </a:r>
                      <a:r>
                        <a:rPr lang="en-US" altLang="zh-CN" sz="1800" dirty="0">
                          <a:latin typeface="+mn-lt"/>
                          <a:cs typeface="Arial"/>
                        </a:rPr>
                        <a:t> grows</a:t>
                      </a:r>
                      <a:endParaRPr lang="zh-CN" altLang="en-US" sz="1800" dirty="0">
                        <a:latin typeface="+mn-lt"/>
                        <a:cs typeface="Aria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7339658"/>
                  </a:ext>
                </a:extLst>
              </a:tr>
            </a:tbl>
          </a:graphicData>
        </a:graphic>
      </p:graphicFrame>
      <p:sp>
        <p:nvSpPr>
          <p:cNvPr id="4" name="灯片编号占位符 3">
            <a:extLst>
              <a:ext uri="{FF2B5EF4-FFF2-40B4-BE49-F238E27FC236}">
                <a16:creationId xmlns:a16="http://schemas.microsoft.com/office/drawing/2014/main" id="{4A2F14A9-3B17-468B-98D7-91F79DC60A51}"/>
              </a:ext>
            </a:extLst>
          </p:cNvPr>
          <p:cNvSpPr>
            <a:spLocks noGrp="1"/>
          </p:cNvSpPr>
          <p:nvPr>
            <p:ph type="sldNum" sz="quarter" idx="4"/>
          </p:nvPr>
        </p:nvSpPr>
        <p:spPr/>
        <p:txBody>
          <a:bodyPr/>
          <a:lstStyle/>
          <a:p>
            <a:pPr>
              <a:defRPr/>
            </a:pPr>
            <a:fld id="{D62988EB-CF20-4CAC-94BF-79D0ECBB93DA}" type="slidenum">
              <a:rPr lang="en-US" altLang="zh-CN" smtClean="0"/>
              <a:pPr>
                <a:defRPr/>
              </a:pPr>
              <a:t>26</a:t>
            </a:fld>
            <a:endParaRPr lang="en-US" altLang="zh-CN"/>
          </a:p>
        </p:txBody>
      </p:sp>
    </p:spTree>
    <p:extLst>
      <p:ext uri="{BB962C8B-B14F-4D97-AF65-F5344CB8AC3E}">
        <p14:creationId xmlns:p14="http://schemas.microsoft.com/office/powerpoint/2010/main" val="3730619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B17A64-381D-41AD-AE0F-CD6FE86A95A3}"/>
              </a:ext>
            </a:extLst>
          </p:cNvPr>
          <p:cNvSpPr>
            <a:spLocks noGrp="1"/>
          </p:cNvSpPr>
          <p:nvPr>
            <p:ph type="title" idx="4294967295"/>
          </p:nvPr>
        </p:nvSpPr>
        <p:spPr>
          <a:xfrm>
            <a:off x="840000" y="363598"/>
            <a:ext cx="10516800" cy="903600"/>
          </a:xfrm>
        </p:spPr>
        <p:txBody>
          <a:bodyPr/>
          <a:lstStyle/>
          <a:p>
            <a:r>
              <a:rPr lang="en-US" altLang="zh-CN" sz="4400" dirty="0"/>
              <a:t>Example of a Call Stack in Factorial</a:t>
            </a:r>
            <a:endParaRPr lang="zh-CN" altLang="en-US" dirty="0"/>
          </a:p>
        </p:txBody>
      </p:sp>
      <p:graphicFrame>
        <p:nvGraphicFramePr>
          <p:cNvPr id="5" name="表格 5">
            <a:extLst>
              <a:ext uri="{FF2B5EF4-FFF2-40B4-BE49-F238E27FC236}">
                <a16:creationId xmlns:a16="http://schemas.microsoft.com/office/drawing/2014/main" id="{02FBC36B-B6E2-4B0E-ADD2-0F2E6920976D}"/>
              </a:ext>
            </a:extLst>
          </p:cNvPr>
          <p:cNvGraphicFramePr>
            <a:graphicFrameLocks noGrp="1"/>
          </p:cNvGraphicFramePr>
          <p:nvPr>
            <p:extLst>
              <p:ext uri="{D42A27DB-BD31-4B8C-83A1-F6EECF244321}">
                <p14:modId xmlns:p14="http://schemas.microsoft.com/office/powerpoint/2010/main" val="2610493579"/>
              </p:ext>
            </p:extLst>
          </p:nvPr>
        </p:nvGraphicFramePr>
        <p:xfrm>
          <a:off x="4724400" y="1371600"/>
          <a:ext cx="4495800" cy="4404360"/>
        </p:xfrm>
        <a:graphic>
          <a:graphicData uri="http://schemas.openxmlformats.org/drawingml/2006/table">
            <a:tbl>
              <a:tblPr>
                <a:tableStyleId>{5C22544A-7EE6-4342-B048-85BDC9FD1C3A}</a:tableStyleId>
              </a:tblPr>
              <a:tblGrid>
                <a:gridCol w="2133600">
                  <a:extLst>
                    <a:ext uri="{9D8B030D-6E8A-4147-A177-3AD203B41FA5}">
                      <a16:colId xmlns:a16="http://schemas.microsoft.com/office/drawing/2014/main" val="862686748"/>
                    </a:ext>
                  </a:extLst>
                </a:gridCol>
                <a:gridCol w="2362200">
                  <a:extLst>
                    <a:ext uri="{9D8B030D-6E8A-4147-A177-3AD203B41FA5}">
                      <a16:colId xmlns:a16="http://schemas.microsoft.com/office/drawing/2014/main" val="354060562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0070C0"/>
                          </a:solidFill>
                          <a:latin typeface="+mn-lt"/>
                          <a:cs typeface="Arial"/>
                        </a:rPr>
                        <a:t>Local</a:t>
                      </a:r>
                      <a:r>
                        <a:rPr lang="en-US" altLang="zh-CN" sz="1600" dirty="0">
                          <a:latin typeface="+mn-lt"/>
                          <a:cs typeface="Arial"/>
                        </a:rPr>
                        <a:t> x: 4</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mn-lt"/>
                          <a:cs typeface="Arial"/>
                        </a:rPr>
                        <a:t>main</a:t>
                      </a:r>
                      <a:r>
                        <a:rPr lang="en-US" altLang="zh-CN" sz="1600" baseline="0" dirty="0">
                          <a:latin typeface="+mn-lt"/>
                          <a:cs typeface="Arial"/>
                        </a:rPr>
                        <a:t> stack frame</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3359095"/>
                  </a:ext>
                </a:extLst>
              </a:tr>
              <a:tr h="370840">
                <a:tc>
                  <a:txBody>
                    <a:bodyPr/>
                    <a:lstStyle/>
                    <a:p>
                      <a:pPr algn="ctr"/>
                      <a:r>
                        <a:rPr lang="en-US" altLang="zh-CN" sz="1600" dirty="0">
                          <a:solidFill>
                            <a:srgbClr val="0070C0"/>
                          </a:solidFill>
                          <a:latin typeface="+mn-lt"/>
                          <a:cs typeface="Arial"/>
                        </a:rPr>
                        <a:t>Parameter</a:t>
                      </a:r>
                      <a:r>
                        <a:rPr lang="en-US" altLang="zh-CN" sz="1600" dirty="0">
                          <a:latin typeface="+mn-lt"/>
                          <a:cs typeface="Arial"/>
                        </a:rPr>
                        <a:t> n: 4</a:t>
                      </a:r>
                    </a:p>
                    <a:p>
                      <a:pPr algn="ctr"/>
                      <a:r>
                        <a:rPr lang="en-US" altLang="zh-CN" sz="1600" dirty="0">
                          <a:latin typeface="+mn-lt"/>
                          <a:cs typeface="Arial"/>
                        </a:rPr>
                        <a:t>control information</a:t>
                      </a:r>
                    </a:p>
                    <a:p>
                      <a:pPr algn="ctr"/>
                      <a:r>
                        <a:rPr lang="en-US" altLang="zh-CN" sz="1600" dirty="0">
                          <a:latin typeface="+mn-lt"/>
                          <a:cs typeface="Arial"/>
                        </a:rPr>
                        <a:t>(return</a:t>
                      </a:r>
                      <a:r>
                        <a:rPr lang="en-US" altLang="zh-CN" sz="1600" baseline="0" dirty="0">
                          <a:latin typeface="+mn-lt"/>
                          <a:cs typeface="Arial"/>
                        </a:rPr>
                        <a:t> address, etc.)</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latin typeface="+mn-lt"/>
                          <a:cs typeface="Arial"/>
                        </a:rPr>
                        <a:t>frame of fact(4)</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0193950"/>
                  </a:ext>
                </a:extLst>
              </a:tr>
              <a:tr h="370840">
                <a:tc>
                  <a:txBody>
                    <a:bodyPr/>
                    <a:lstStyle/>
                    <a:p>
                      <a:pPr algn="ctr"/>
                      <a:r>
                        <a:rPr lang="en-US" altLang="zh-CN" sz="1600" dirty="0">
                          <a:solidFill>
                            <a:srgbClr val="0070C0"/>
                          </a:solidFill>
                          <a:latin typeface="+mn-lt"/>
                          <a:cs typeface="Arial"/>
                        </a:rPr>
                        <a:t>Parameter</a:t>
                      </a:r>
                      <a:r>
                        <a:rPr lang="en-US" altLang="zh-CN" sz="1600" dirty="0">
                          <a:latin typeface="+mn-lt"/>
                          <a:cs typeface="Arial"/>
                        </a:rPr>
                        <a:t> n: 3</a:t>
                      </a:r>
                    </a:p>
                    <a:p>
                      <a:pPr algn="ctr"/>
                      <a:r>
                        <a:rPr lang="en-US" altLang="zh-CN" sz="1600" dirty="0">
                          <a:latin typeface="+mn-lt"/>
                          <a:cs typeface="Arial"/>
                        </a:rPr>
                        <a:t>control information</a:t>
                      </a:r>
                    </a:p>
                    <a:p>
                      <a:pPr algn="ctr"/>
                      <a:r>
                        <a:rPr lang="en-US" altLang="zh-CN" sz="1600" dirty="0">
                          <a:latin typeface="+mn-lt"/>
                          <a:cs typeface="Arial"/>
                        </a:rPr>
                        <a:t>(return</a:t>
                      </a:r>
                      <a:r>
                        <a:rPr lang="en-US" altLang="zh-CN" sz="1600" baseline="0" dirty="0">
                          <a:latin typeface="+mn-lt"/>
                          <a:cs typeface="Arial"/>
                        </a:rPr>
                        <a:t> address, etc.)</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latin typeface="+mn-lt"/>
                          <a:cs typeface="Arial"/>
                        </a:rPr>
                        <a:t>frame of fact(3)</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1067208"/>
                  </a:ext>
                </a:extLst>
              </a:tr>
              <a:tr h="370840">
                <a:tc>
                  <a:txBody>
                    <a:bodyPr/>
                    <a:lstStyle/>
                    <a:p>
                      <a:pPr algn="ctr"/>
                      <a:r>
                        <a:rPr lang="en-US" altLang="zh-CN" sz="1600" dirty="0">
                          <a:solidFill>
                            <a:srgbClr val="0070C0"/>
                          </a:solidFill>
                          <a:latin typeface="+mn-lt"/>
                          <a:cs typeface="Arial"/>
                        </a:rPr>
                        <a:t>Parameter</a:t>
                      </a:r>
                      <a:r>
                        <a:rPr lang="en-US" altLang="zh-CN" sz="1600" dirty="0">
                          <a:latin typeface="+mn-lt"/>
                          <a:cs typeface="Arial"/>
                        </a:rPr>
                        <a:t> n: 2</a:t>
                      </a:r>
                    </a:p>
                    <a:p>
                      <a:pPr algn="ctr"/>
                      <a:r>
                        <a:rPr lang="en-US" altLang="zh-CN" sz="1600" dirty="0">
                          <a:latin typeface="+mn-lt"/>
                          <a:cs typeface="Arial"/>
                        </a:rPr>
                        <a:t>control information</a:t>
                      </a:r>
                    </a:p>
                    <a:p>
                      <a:pPr algn="ctr"/>
                      <a:r>
                        <a:rPr lang="en-US" altLang="zh-CN" sz="1600" dirty="0">
                          <a:latin typeface="+mn-lt"/>
                          <a:cs typeface="Arial"/>
                        </a:rPr>
                        <a:t>(return</a:t>
                      </a:r>
                      <a:r>
                        <a:rPr lang="en-US" altLang="zh-CN" sz="1600" baseline="0" dirty="0">
                          <a:latin typeface="+mn-lt"/>
                          <a:cs typeface="Arial"/>
                        </a:rPr>
                        <a:t> address, etc.)</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latin typeface="+mn-lt"/>
                          <a:cs typeface="Arial"/>
                        </a:rPr>
                        <a:t>frame of fact(2)</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8320101"/>
                  </a:ext>
                </a:extLst>
              </a:tr>
              <a:tr h="370840">
                <a:tc>
                  <a:txBody>
                    <a:bodyPr/>
                    <a:lstStyle/>
                    <a:p>
                      <a:pPr algn="ctr"/>
                      <a:r>
                        <a:rPr lang="en-US" altLang="zh-CN" sz="1600" strike="sngStrike" dirty="0">
                          <a:solidFill>
                            <a:schemeClr val="bg2">
                              <a:lumMod val="40000"/>
                              <a:lumOff val="60000"/>
                            </a:schemeClr>
                          </a:solidFill>
                          <a:latin typeface="+mn-lt"/>
                          <a:cs typeface="Arial"/>
                        </a:rPr>
                        <a:t>Parameter n: 1</a:t>
                      </a:r>
                    </a:p>
                    <a:p>
                      <a:pPr algn="ctr"/>
                      <a:r>
                        <a:rPr lang="en-US" altLang="zh-CN" sz="1600" strike="sngStrike" dirty="0">
                          <a:solidFill>
                            <a:schemeClr val="bg2">
                              <a:lumMod val="40000"/>
                              <a:lumOff val="60000"/>
                            </a:schemeClr>
                          </a:solidFill>
                          <a:latin typeface="+mn-lt"/>
                          <a:cs typeface="Arial"/>
                        </a:rPr>
                        <a:t>control information</a:t>
                      </a:r>
                    </a:p>
                    <a:p>
                      <a:pPr algn="ctr"/>
                      <a:r>
                        <a:rPr lang="en-US" altLang="zh-CN" sz="1600" strike="sngStrike" dirty="0">
                          <a:solidFill>
                            <a:schemeClr val="bg2">
                              <a:lumMod val="40000"/>
                              <a:lumOff val="60000"/>
                            </a:schemeClr>
                          </a:solidFill>
                          <a:latin typeface="+mn-lt"/>
                          <a:cs typeface="Arial"/>
                        </a:rPr>
                        <a:t>(return</a:t>
                      </a:r>
                      <a:r>
                        <a:rPr lang="en-US" altLang="zh-CN" sz="1600" strike="sngStrike" baseline="0" dirty="0">
                          <a:solidFill>
                            <a:schemeClr val="bg2">
                              <a:lumMod val="40000"/>
                              <a:lumOff val="60000"/>
                            </a:schemeClr>
                          </a:solidFill>
                          <a:latin typeface="+mn-lt"/>
                          <a:cs typeface="Arial"/>
                        </a:rPr>
                        <a:t> address, etc.)</a:t>
                      </a:r>
                      <a:endParaRPr lang="zh-CN" altLang="en-US" sz="1600" strike="sngStrike" dirty="0">
                        <a:solidFill>
                          <a:schemeClr val="bg2">
                            <a:lumMod val="40000"/>
                            <a:lumOff val="60000"/>
                          </a:schemeClr>
                        </a:solidFill>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strike="sngStrike" dirty="0">
                          <a:solidFill>
                            <a:schemeClr val="bg2">
                              <a:lumMod val="40000"/>
                              <a:lumOff val="60000"/>
                            </a:schemeClr>
                          </a:solidFill>
                          <a:latin typeface="Arial"/>
                          <a:cs typeface="Arial"/>
                        </a:rPr>
                        <a:t>frame of fact(1)</a:t>
                      </a:r>
                      <a:endParaRPr lang="zh-CN" altLang="en-US" sz="1600" strike="sngStrike" dirty="0">
                        <a:solidFill>
                          <a:schemeClr val="bg2">
                            <a:lumMod val="40000"/>
                            <a:lumOff val="60000"/>
                          </a:schemeClr>
                        </a:solidFill>
                        <a:latin typeface="Arial"/>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4756237"/>
                  </a:ext>
                </a:extLst>
              </a:tr>
              <a:tr h="370840">
                <a:tc>
                  <a:txBody>
                    <a:bodyPr/>
                    <a:lstStyle/>
                    <a:p>
                      <a:pPr algn="ctr"/>
                      <a:endParaRPr lang="zh-CN" altLang="en-US" sz="1600" dirty="0">
                        <a:latin typeface="Arial"/>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zh-CN" altLang="en-US" sz="1600" dirty="0">
                        <a:latin typeface="Arial"/>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0955311"/>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latin typeface="+mn-lt"/>
                          <a:cs typeface="Arial"/>
                        </a:rPr>
                        <a:t>↓</a:t>
                      </a:r>
                      <a:r>
                        <a:rPr lang="en-US" altLang="zh-CN" sz="1800" dirty="0">
                          <a:latin typeface="+mn-lt"/>
                          <a:cs typeface="Arial"/>
                        </a:rPr>
                        <a:t> grows</a:t>
                      </a:r>
                      <a:endParaRPr lang="zh-CN" altLang="en-US" sz="1800" dirty="0">
                        <a:latin typeface="+mn-lt"/>
                        <a:cs typeface="Aria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7339658"/>
                  </a:ext>
                </a:extLst>
              </a:tr>
            </a:tbl>
          </a:graphicData>
        </a:graphic>
      </p:graphicFrame>
      <p:sp>
        <p:nvSpPr>
          <p:cNvPr id="4" name="灯片编号占位符 3">
            <a:extLst>
              <a:ext uri="{FF2B5EF4-FFF2-40B4-BE49-F238E27FC236}">
                <a16:creationId xmlns:a16="http://schemas.microsoft.com/office/drawing/2014/main" id="{4A2F14A9-3B17-468B-98D7-91F79DC60A51}"/>
              </a:ext>
            </a:extLst>
          </p:cNvPr>
          <p:cNvSpPr>
            <a:spLocks noGrp="1"/>
          </p:cNvSpPr>
          <p:nvPr>
            <p:ph type="sldNum" sz="quarter" idx="4"/>
          </p:nvPr>
        </p:nvSpPr>
        <p:spPr/>
        <p:txBody>
          <a:bodyPr/>
          <a:lstStyle/>
          <a:p>
            <a:pPr>
              <a:defRPr/>
            </a:pPr>
            <a:fld id="{D62988EB-CF20-4CAC-94BF-79D0ECBB93DA}" type="slidenum">
              <a:rPr lang="en-US" altLang="zh-CN" smtClean="0"/>
              <a:pPr>
                <a:defRPr/>
              </a:pPr>
              <a:t>27</a:t>
            </a:fld>
            <a:endParaRPr lang="en-US" altLang="zh-CN"/>
          </a:p>
        </p:txBody>
      </p:sp>
      <p:sp>
        <p:nvSpPr>
          <p:cNvPr id="7" name="文本框 6">
            <a:extLst>
              <a:ext uri="{FF2B5EF4-FFF2-40B4-BE49-F238E27FC236}">
                <a16:creationId xmlns:a16="http://schemas.microsoft.com/office/drawing/2014/main" id="{7DA15E64-50B5-4975-A250-AA16326A3C42}"/>
              </a:ext>
            </a:extLst>
          </p:cNvPr>
          <p:cNvSpPr txBox="1"/>
          <p:nvPr/>
        </p:nvSpPr>
        <p:spPr>
          <a:xfrm>
            <a:off x="2209800" y="3990602"/>
            <a:ext cx="1872208" cy="461665"/>
          </a:xfrm>
          <a:prstGeom prst="rect">
            <a:avLst/>
          </a:prstGeom>
          <a:noFill/>
        </p:spPr>
        <p:txBody>
          <a:bodyPr wrap="square" rtlCol="0">
            <a:spAutoFit/>
          </a:bodyPr>
          <a:lstStyle/>
          <a:p>
            <a:r>
              <a:rPr kumimoji="1" lang="en-US" altLang="zh-CN" sz="2400" dirty="0">
                <a:latin typeface="Arial Narrow"/>
                <a:cs typeface="Arial Narrow"/>
              </a:rPr>
              <a:t>1! = 1</a:t>
            </a:r>
            <a:endParaRPr kumimoji="1" lang="zh-CN" altLang="en-US" sz="2400" dirty="0">
              <a:latin typeface="Arial Narrow"/>
              <a:cs typeface="Arial Narrow"/>
            </a:endParaRPr>
          </a:p>
        </p:txBody>
      </p:sp>
      <p:cxnSp>
        <p:nvCxnSpPr>
          <p:cNvPr id="19" name="肘形连接符 32">
            <a:extLst>
              <a:ext uri="{FF2B5EF4-FFF2-40B4-BE49-F238E27FC236}">
                <a16:creationId xmlns:a16="http://schemas.microsoft.com/office/drawing/2014/main" id="{A791801C-77C6-463A-9E72-6A2D43CA3FB3}"/>
              </a:ext>
            </a:extLst>
          </p:cNvPr>
          <p:cNvCxnSpPr>
            <a:cxnSpLocks/>
          </p:cNvCxnSpPr>
          <p:nvPr/>
        </p:nvCxnSpPr>
        <p:spPr>
          <a:xfrm rot="10800000">
            <a:off x="4711700" y="3990602"/>
            <a:ext cx="12700" cy="482920"/>
          </a:xfrm>
          <a:prstGeom prst="bentConnector3">
            <a:avLst>
              <a:gd name="adj1" fmla="val 428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8339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B17A64-381D-41AD-AE0F-CD6FE86A95A3}"/>
              </a:ext>
            </a:extLst>
          </p:cNvPr>
          <p:cNvSpPr>
            <a:spLocks noGrp="1"/>
          </p:cNvSpPr>
          <p:nvPr>
            <p:ph type="title" idx="4294967295"/>
          </p:nvPr>
        </p:nvSpPr>
        <p:spPr>
          <a:xfrm>
            <a:off x="840000" y="363598"/>
            <a:ext cx="10516800" cy="903600"/>
          </a:xfrm>
        </p:spPr>
        <p:txBody>
          <a:bodyPr/>
          <a:lstStyle/>
          <a:p>
            <a:r>
              <a:rPr lang="en-US" altLang="zh-CN" sz="4400" dirty="0"/>
              <a:t>Example of a Call Stack in Factorial</a:t>
            </a:r>
            <a:endParaRPr lang="zh-CN" altLang="en-US" dirty="0"/>
          </a:p>
        </p:txBody>
      </p:sp>
      <p:graphicFrame>
        <p:nvGraphicFramePr>
          <p:cNvPr id="5" name="表格 5">
            <a:extLst>
              <a:ext uri="{FF2B5EF4-FFF2-40B4-BE49-F238E27FC236}">
                <a16:creationId xmlns:a16="http://schemas.microsoft.com/office/drawing/2014/main" id="{02FBC36B-B6E2-4B0E-ADD2-0F2E6920976D}"/>
              </a:ext>
            </a:extLst>
          </p:cNvPr>
          <p:cNvGraphicFramePr>
            <a:graphicFrameLocks noGrp="1"/>
          </p:cNvGraphicFramePr>
          <p:nvPr>
            <p:extLst>
              <p:ext uri="{D42A27DB-BD31-4B8C-83A1-F6EECF244321}">
                <p14:modId xmlns:p14="http://schemas.microsoft.com/office/powerpoint/2010/main" val="601369296"/>
              </p:ext>
            </p:extLst>
          </p:nvPr>
        </p:nvGraphicFramePr>
        <p:xfrm>
          <a:off x="4724400" y="1371600"/>
          <a:ext cx="4495800" cy="4404360"/>
        </p:xfrm>
        <a:graphic>
          <a:graphicData uri="http://schemas.openxmlformats.org/drawingml/2006/table">
            <a:tbl>
              <a:tblPr>
                <a:tableStyleId>{5C22544A-7EE6-4342-B048-85BDC9FD1C3A}</a:tableStyleId>
              </a:tblPr>
              <a:tblGrid>
                <a:gridCol w="2133600">
                  <a:extLst>
                    <a:ext uri="{9D8B030D-6E8A-4147-A177-3AD203B41FA5}">
                      <a16:colId xmlns:a16="http://schemas.microsoft.com/office/drawing/2014/main" val="862686748"/>
                    </a:ext>
                  </a:extLst>
                </a:gridCol>
                <a:gridCol w="2362200">
                  <a:extLst>
                    <a:ext uri="{9D8B030D-6E8A-4147-A177-3AD203B41FA5}">
                      <a16:colId xmlns:a16="http://schemas.microsoft.com/office/drawing/2014/main" val="354060562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0070C0"/>
                          </a:solidFill>
                          <a:latin typeface="+mn-lt"/>
                          <a:cs typeface="Arial"/>
                        </a:rPr>
                        <a:t>Local</a:t>
                      </a:r>
                      <a:r>
                        <a:rPr lang="en-US" altLang="zh-CN" sz="1600" dirty="0">
                          <a:latin typeface="+mn-lt"/>
                          <a:cs typeface="Arial"/>
                        </a:rPr>
                        <a:t> x: 4</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mn-lt"/>
                          <a:cs typeface="Arial"/>
                        </a:rPr>
                        <a:t>main</a:t>
                      </a:r>
                      <a:r>
                        <a:rPr lang="en-US" altLang="zh-CN" sz="1600" baseline="0" dirty="0">
                          <a:latin typeface="+mn-lt"/>
                          <a:cs typeface="Arial"/>
                        </a:rPr>
                        <a:t> stack frame</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3359095"/>
                  </a:ext>
                </a:extLst>
              </a:tr>
              <a:tr h="370840">
                <a:tc>
                  <a:txBody>
                    <a:bodyPr/>
                    <a:lstStyle/>
                    <a:p>
                      <a:pPr algn="ctr"/>
                      <a:r>
                        <a:rPr lang="en-US" altLang="zh-CN" sz="1600" dirty="0">
                          <a:solidFill>
                            <a:srgbClr val="0070C0"/>
                          </a:solidFill>
                          <a:latin typeface="+mn-lt"/>
                          <a:cs typeface="Arial"/>
                        </a:rPr>
                        <a:t>Parameter</a:t>
                      </a:r>
                      <a:r>
                        <a:rPr lang="en-US" altLang="zh-CN" sz="1600" dirty="0">
                          <a:latin typeface="+mn-lt"/>
                          <a:cs typeface="Arial"/>
                        </a:rPr>
                        <a:t> n: 4</a:t>
                      </a:r>
                    </a:p>
                    <a:p>
                      <a:pPr algn="ctr"/>
                      <a:r>
                        <a:rPr lang="en-US" altLang="zh-CN" sz="1600" dirty="0">
                          <a:latin typeface="+mn-lt"/>
                          <a:cs typeface="Arial"/>
                        </a:rPr>
                        <a:t>control information</a:t>
                      </a:r>
                    </a:p>
                    <a:p>
                      <a:pPr algn="ctr"/>
                      <a:r>
                        <a:rPr lang="en-US" altLang="zh-CN" sz="1600" dirty="0">
                          <a:latin typeface="+mn-lt"/>
                          <a:cs typeface="Arial"/>
                        </a:rPr>
                        <a:t>(return</a:t>
                      </a:r>
                      <a:r>
                        <a:rPr lang="en-US" altLang="zh-CN" sz="1600" baseline="0" dirty="0">
                          <a:latin typeface="+mn-lt"/>
                          <a:cs typeface="Arial"/>
                        </a:rPr>
                        <a:t> address, etc.)</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latin typeface="+mn-lt"/>
                          <a:cs typeface="Arial"/>
                        </a:rPr>
                        <a:t>frame of fact(4)</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0193950"/>
                  </a:ext>
                </a:extLst>
              </a:tr>
              <a:tr h="370840">
                <a:tc>
                  <a:txBody>
                    <a:bodyPr/>
                    <a:lstStyle/>
                    <a:p>
                      <a:pPr algn="ctr"/>
                      <a:r>
                        <a:rPr lang="en-US" altLang="zh-CN" sz="1600" dirty="0">
                          <a:solidFill>
                            <a:srgbClr val="0070C0"/>
                          </a:solidFill>
                          <a:latin typeface="+mn-lt"/>
                          <a:cs typeface="Arial"/>
                        </a:rPr>
                        <a:t>Parameter</a:t>
                      </a:r>
                      <a:r>
                        <a:rPr lang="en-US" altLang="zh-CN" sz="1600" dirty="0">
                          <a:latin typeface="+mn-lt"/>
                          <a:cs typeface="Arial"/>
                        </a:rPr>
                        <a:t> n: 3</a:t>
                      </a:r>
                    </a:p>
                    <a:p>
                      <a:pPr algn="ctr"/>
                      <a:r>
                        <a:rPr lang="en-US" altLang="zh-CN" sz="1600" dirty="0">
                          <a:latin typeface="+mn-lt"/>
                          <a:cs typeface="Arial"/>
                        </a:rPr>
                        <a:t>control information</a:t>
                      </a:r>
                    </a:p>
                    <a:p>
                      <a:pPr algn="ctr"/>
                      <a:r>
                        <a:rPr lang="en-US" altLang="zh-CN" sz="1600" dirty="0">
                          <a:latin typeface="+mn-lt"/>
                          <a:cs typeface="Arial"/>
                        </a:rPr>
                        <a:t>(return</a:t>
                      </a:r>
                      <a:r>
                        <a:rPr lang="en-US" altLang="zh-CN" sz="1600" baseline="0" dirty="0">
                          <a:latin typeface="+mn-lt"/>
                          <a:cs typeface="Arial"/>
                        </a:rPr>
                        <a:t> address, etc.)</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latin typeface="+mn-lt"/>
                          <a:cs typeface="Arial"/>
                        </a:rPr>
                        <a:t>frame of fact(3)</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1067208"/>
                  </a:ext>
                </a:extLst>
              </a:tr>
              <a:tr h="370840">
                <a:tc>
                  <a:txBody>
                    <a:bodyPr/>
                    <a:lstStyle/>
                    <a:p>
                      <a:pPr marL="0" algn="ctr" defTabSz="914400" rtl="0" eaLnBrk="1" latinLnBrk="0" hangingPunct="1"/>
                      <a:r>
                        <a:rPr lang="en-US" altLang="zh-CN" sz="1600" strike="sngStrike" kern="1200" dirty="0">
                          <a:solidFill>
                            <a:schemeClr val="bg2">
                              <a:lumMod val="40000"/>
                              <a:lumOff val="60000"/>
                            </a:schemeClr>
                          </a:solidFill>
                          <a:latin typeface="Arial"/>
                          <a:ea typeface="+mn-ea"/>
                          <a:cs typeface="Arial"/>
                        </a:rPr>
                        <a:t>Parameter n: 2</a:t>
                      </a:r>
                    </a:p>
                    <a:p>
                      <a:pPr marL="0" algn="ctr" defTabSz="914400" rtl="0" eaLnBrk="1" latinLnBrk="0" hangingPunct="1"/>
                      <a:r>
                        <a:rPr lang="en-US" altLang="zh-CN" sz="1600" strike="sngStrike" kern="1200" dirty="0">
                          <a:solidFill>
                            <a:schemeClr val="bg2">
                              <a:lumMod val="40000"/>
                              <a:lumOff val="60000"/>
                            </a:schemeClr>
                          </a:solidFill>
                          <a:latin typeface="Arial"/>
                          <a:ea typeface="+mn-ea"/>
                          <a:cs typeface="Arial"/>
                        </a:rPr>
                        <a:t>control information</a:t>
                      </a:r>
                    </a:p>
                    <a:p>
                      <a:pPr marL="0" algn="ctr" defTabSz="914400" rtl="0" eaLnBrk="1" latinLnBrk="0" hangingPunct="1"/>
                      <a:r>
                        <a:rPr lang="en-US" altLang="zh-CN" sz="1600" strike="sngStrike" kern="1200" dirty="0">
                          <a:solidFill>
                            <a:schemeClr val="bg2">
                              <a:lumMod val="40000"/>
                              <a:lumOff val="60000"/>
                            </a:schemeClr>
                          </a:solidFill>
                          <a:latin typeface="Arial"/>
                          <a:ea typeface="+mn-ea"/>
                          <a:cs typeface="Arial"/>
                        </a:rPr>
                        <a:t>(return address, etc.)</a:t>
                      </a:r>
                      <a:endParaRPr lang="zh-CN" altLang="en-US" sz="1600" strike="sngStrike" kern="1200" dirty="0">
                        <a:solidFill>
                          <a:schemeClr val="bg2">
                            <a:lumMod val="40000"/>
                            <a:lumOff val="60000"/>
                          </a:schemeClr>
                        </a:solidFill>
                        <a:latin typeface="Arial"/>
                        <a:ea typeface="+mn-ea"/>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600" strike="sngStrike" kern="1200" dirty="0">
                          <a:solidFill>
                            <a:schemeClr val="bg2">
                              <a:lumMod val="40000"/>
                              <a:lumOff val="60000"/>
                            </a:schemeClr>
                          </a:solidFill>
                          <a:latin typeface="Arial"/>
                          <a:ea typeface="+mn-ea"/>
                          <a:cs typeface="Arial"/>
                        </a:rPr>
                        <a:t>frame of fact(2)</a:t>
                      </a:r>
                      <a:endParaRPr lang="zh-CN" altLang="en-US" sz="1600" strike="sngStrike" kern="1200" dirty="0">
                        <a:solidFill>
                          <a:schemeClr val="bg2">
                            <a:lumMod val="40000"/>
                            <a:lumOff val="60000"/>
                          </a:schemeClr>
                        </a:solidFill>
                        <a:latin typeface="Arial"/>
                        <a:ea typeface="+mn-ea"/>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8320101"/>
                  </a:ext>
                </a:extLst>
              </a:tr>
              <a:tr h="370840">
                <a:tc>
                  <a:txBody>
                    <a:bodyPr/>
                    <a:lstStyle/>
                    <a:p>
                      <a:pPr marL="0" algn="ctr" defTabSz="914400" rtl="0" eaLnBrk="1" latinLnBrk="0" hangingPunct="1"/>
                      <a:r>
                        <a:rPr lang="en-US" altLang="zh-CN" sz="1600" strike="sngStrike" kern="1200" dirty="0">
                          <a:solidFill>
                            <a:schemeClr val="bg2">
                              <a:lumMod val="40000"/>
                              <a:lumOff val="60000"/>
                            </a:schemeClr>
                          </a:solidFill>
                          <a:latin typeface="Arial"/>
                          <a:ea typeface="+mn-ea"/>
                          <a:cs typeface="Arial"/>
                        </a:rPr>
                        <a:t>Parameter n: 1</a:t>
                      </a:r>
                    </a:p>
                    <a:p>
                      <a:pPr marL="0" algn="ctr" defTabSz="914400" rtl="0" eaLnBrk="1" latinLnBrk="0" hangingPunct="1"/>
                      <a:r>
                        <a:rPr lang="en-US" altLang="zh-CN" sz="1600" strike="sngStrike" kern="1200" dirty="0">
                          <a:solidFill>
                            <a:schemeClr val="bg2">
                              <a:lumMod val="40000"/>
                              <a:lumOff val="60000"/>
                            </a:schemeClr>
                          </a:solidFill>
                          <a:latin typeface="Arial"/>
                          <a:ea typeface="+mn-ea"/>
                          <a:cs typeface="Arial"/>
                        </a:rPr>
                        <a:t>control information</a:t>
                      </a:r>
                    </a:p>
                    <a:p>
                      <a:pPr marL="0" algn="ctr" defTabSz="914400" rtl="0" eaLnBrk="1" latinLnBrk="0" hangingPunct="1"/>
                      <a:r>
                        <a:rPr lang="en-US" altLang="zh-CN" sz="1600" strike="sngStrike" kern="1200" dirty="0">
                          <a:solidFill>
                            <a:schemeClr val="bg2">
                              <a:lumMod val="40000"/>
                              <a:lumOff val="60000"/>
                            </a:schemeClr>
                          </a:solidFill>
                          <a:latin typeface="Arial"/>
                          <a:ea typeface="+mn-ea"/>
                          <a:cs typeface="Arial"/>
                        </a:rPr>
                        <a:t>(return address, etc.)</a:t>
                      </a:r>
                      <a:endParaRPr lang="zh-CN" altLang="en-US" sz="1600" strike="sngStrike" kern="1200" dirty="0">
                        <a:solidFill>
                          <a:schemeClr val="bg2">
                            <a:lumMod val="40000"/>
                            <a:lumOff val="60000"/>
                          </a:schemeClr>
                        </a:solidFill>
                        <a:latin typeface="Arial"/>
                        <a:ea typeface="+mn-ea"/>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600" strike="sngStrike" kern="1200" dirty="0">
                          <a:solidFill>
                            <a:schemeClr val="bg2">
                              <a:lumMod val="40000"/>
                              <a:lumOff val="60000"/>
                            </a:schemeClr>
                          </a:solidFill>
                          <a:latin typeface="Arial"/>
                          <a:ea typeface="+mn-ea"/>
                          <a:cs typeface="Arial"/>
                        </a:rPr>
                        <a:t>frame of fact(1)</a:t>
                      </a:r>
                      <a:endParaRPr lang="zh-CN" altLang="en-US" sz="1600" strike="sngStrike" kern="1200" dirty="0">
                        <a:solidFill>
                          <a:schemeClr val="bg2">
                            <a:lumMod val="40000"/>
                            <a:lumOff val="60000"/>
                          </a:schemeClr>
                        </a:solidFill>
                        <a:latin typeface="Arial"/>
                        <a:ea typeface="+mn-ea"/>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4756237"/>
                  </a:ext>
                </a:extLst>
              </a:tr>
              <a:tr h="370840">
                <a:tc>
                  <a:txBody>
                    <a:bodyPr/>
                    <a:lstStyle/>
                    <a:p>
                      <a:pPr algn="ctr"/>
                      <a:endParaRPr lang="zh-CN" altLang="en-US" sz="1600" dirty="0">
                        <a:latin typeface="Arial"/>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zh-CN" altLang="en-US" sz="1600" dirty="0">
                        <a:latin typeface="Arial"/>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0955311"/>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latin typeface="+mn-lt"/>
                          <a:cs typeface="Arial"/>
                        </a:rPr>
                        <a:t>↓</a:t>
                      </a:r>
                      <a:r>
                        <a:rPr lang="en-US" altLang="zh-CN" sz="1800" dirty="0">
                          <a:latin typeface="+mn-lt"/>
                          <a:cs typeface="Arial"/>
                        </a:rPr>
                        <a:t> grows</a:t>
                      </a:r>
                      <a:endParaRPr lang="zh-CN" altLang="en-US" sz="1800" dirty="0">
                        <a:latin typeface="+mn-lt"/>
                        <a:cs typeface="Aria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7339658"/>
                  </a:ext>
                </a:extLst>
              </a:tr>
            </a:tbl>
          </a:graphicData>
        </a:graphic>
      </p:graphicFrame>
      <p:sp>
        <p:nvSpPr>
          <p:cNvPr id="4" name="灯片编号占位符 3">
            <a:extLst>
              <a:ext uri="{FF2B5EF4-FFF2-40B4-BE49-F238E27FC236}">
                <a16:creationId xmlns:a16="http://schemas.microsoft.com/office/drawing/2014/main" id="{4A2F14A9-3B17-468B-98D7-91F79DC60A51}"/>
              </a:ext>
            </a:extLst>
          </p:cNvPr>
          <p:cNvSpPr>
            <a:spLocks noGrp="1"/>
          </p:cNvSpPr>
          <p:nvPr>
            <p:ph type="sldNum" sz="quarter" idx="4"/>
          </p:nvPr>
        </p:nvSpPr>
        <p:spPr/>
        <p:txBody>
          <a:bodyPr/>
          <a:lstStyle/>
          <a:p>
            <a:pPr>
              <a:defRPr/>
            </a:pPr>
            <a:fld id="{D62988EB-CF20-4CAC-94BF-79D0ECBB93DA}" type="slidenum">
              <a:rPr lang="en-US" altLang="zh-CN" smtClean="0"/>
              <a:pPr>
                <a:defRPr/>
              </a:pPr>
              <a:t>28</a:t>
            </a:fld>
            <a:endParaRPr lang="en-US" altLang="zh-CN"/>
          </a:p>
        </p:txBody>
      </p:sp>
      <p:sp>
        <p:nvSpPr>
          <p:cNvPr id="7" name="文本框 6">
            <a:extLst>
              <a:ext uri="{FF2B5EF4-FFF2-40B4-BE49-F238E27FC236}">
                <a16:creationId xmlns:a16="http://schemas.microsoft.com/office/drawing/2014/main" id="{7DA15E64-50B5-4975-A250-AA16326A3C42}"/>
              </a:ext>
            </a:extLst>
          </p:cNvPr>
          <p:cNvSpPr txBox="1"/>
          <p:nvPr/>
        </p:nvSpPr>
        <p:spPr>
          <a:xfrm>
            <a:off x="2209800" y="3990602"/>
            <a:ext cx="1872208" cy="461665"/>
          </a:xfrm>
          <a:prstGeom prst="rect">
            <a:avLst/>
          </a:prstGeom>
          <a:noFill/>
        </p:spPr>
        <p:txBody>
          <a:bodyPr wrap="square" rtlCol="0">
            <a:spAutoFit/>
          </a:bodyPr>
          <a:lstStyle/>
          <a:p>
            <a:r>
              <a:rPr kumimoji="1" lang="en-US" altLang="zh-CN" sz="2400" dirty="0">
                <a:latin typeface="Arial Narrow"/>
                <a:cs typeface="Arial Narrow"/>
              </a:rPr>
              <a:t>1! = 1</a:t>
            </a:r>
            <a:endParaRPr kumimoji="1" lang="zh-CN" altLang="en-US" sz="2400" dirty="0">
              <a:latin typeface="Arial Narrow"/>
              <a:cs typeface="Arial Narrow"/>
            </a:endParaRPr>
          </a:p>
        </p:txBody>
      </p:sp>
      <p:sp>
        <p:nvSpPr>
          <p:cNvPr id="9" name="文本框 8">
            <a:extLst>
              <a:ext uri="{FF2B5EF4-FFF2-40B4-BE49-F238E27FC236}">
                <a16:creationId xmlns:a16="http://schemas.microsoft.com/office/drawing/2014/main" id="{6689FBDD-F9E8-4082-A9D8-47D9C8D61EC8}"/>
              </a:ext>
            </a:extLst>
          </p:cNvPr>
          <p:cNvSpPr txBox="1"/>
          <p:nvPr/>
        </p:nvSpPr>
        <p:spPr>
          <a:xfrm>
            <a:off x="2209800" y="3076202"/>
            <a:ext cx="1872208" cy="461665"/>
          </a:xfrm>
          <a:prstGeom prst="rect">
            <a:avLst/>
          </a:prstGeom>
          <a:noFill/>
        </p:spPr>
        <p:txBody>
          <a:bodyPr wrap="square" rtlCol="0">
            <a:spAutoFit/>
          </a:bodyPr>
          <a:lstStyle/>
          <a:p>
            <a:r>
              <a:rPr kumimoji="1" lang="en-US" altLang="zh-CN" sz="2400" dirty="0">
                <a:latin typeface="Arial Narrow"/>
                <a:cs typeface="Arial Narrow"/>
              </a:rPr>
              <a:t>2! = 2*1! = 2</a:t>
            </a:r>
            <a:endParaRPr kumimoji="1" lang="zh-CN" altLang="en-US" sz="2400" dirty="0">
              <a:latin typeface="Arial Narrow"/>
              <a:cs typeface="Arial Narrow"/>
            </a:endParaRPr>
          </a:p>
        </p:txBody>
      </p:sp>
      <p:cxnSp>
        <p:nvCxnSpPr>
          <p:cNvPr id="19" name="肘形连接符 32">
            <a:extLst>
              <a:ext uri="{FF2B5EF4-FFF2-40B4-BE49-F238E27FC236}">
                <a16:creationId xmlns:a16="http://schemas.microsoft.com/office/drawing/2014/main" id="{A791801C-77C6-463A-9E72-6A2D43CA3FB3}"/>
              </a:ext>
            </a:extLst>
          </p:cNvPr>
          <p:cNvCxnSpPr>
            <a:cxnSpLocks/>
          </p:cNvCxnSpPr>
          <p:nvPr/>
        </p:nvCxnSpPr>
        <p:spPr>
          <a:xfrm rot="10800000">
            <a:off x="4711700" y="3990602"/>
            <a:ext cx="12700" cy="482920"/>
          </a:xfrm>
          <a:prstGeom prst="bentConnector3">
            <a:avLst>
              <a:gd name="adj1" fmla="val 428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肘形连接符 32">
            <a:extLst>
              <a:ext uri="{FF2B5EF4-FFF2-40B4-BE49-F238E27FC236}">
                <a16:creationId xmlns:a16="http://schemas.microsoft.com/office/drawing/2014/main" id="{43F7F78E-C24D-44B0-806C-4377382F326E}"/>
              </a:ext>
            </a:extLst>
          </p:cNvPr>
          <p:cNvCxnSpPr>
            <a:cxnSpLocks/>
          </p:cNvCxnSpPr>
          <p:nvPr/>
        </p:nvCxnSpPr>
        <p:spPr>
          <a:xfrm rot="10800000">
            <a:off x="4698999" y="3130360"/>
            <a:ext cx="12700" cy="482920"/>
          </a:xfrm>
          <a:prstGeom prst="bentConnector3">
            <a:avLst>
              <a:gd name="adj1" fmla="val 428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6595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B17A64-381D-41AD-AE0F-CD6FE86A95A3}"/>
              </a:ext>
            </a:extLst>
          </p:cNvPr>
          <p:cNvSpPr>
            <a:spLocks noGrp="1"/>
          </p:cNvSpPr>
          <p:nvPr>
            <p:ph type="title" idx="4294967295"/>
          </p:nvPr>
        </p:nvSpPr>
        <p:spPr>
          <a:xfrm>
            <a:off x="840000" y="363598"/>
            <a:ext cx="10516800" cy="903600"/>
          </a:xfrm>
        </p:spPr>
        <p:txBody>
          <a:bodyPr/>
          <a:lstStyle/>
          <a:p>
            <a:r>
              <a:rPr lang="en-US" altLang="zh-CN" sz="4400" dirty="0"/>
              <a:t>Example of a Call Stack in Factorial</a:t>
            </a:r>
            <a:endParaRPr lang="zh-CN" altLang="en-US" dirty="0"/>
          </a:p>
        </p:txBody>
      </p:sp>
      <p:graphicFrame>
        <p:nvGraphicFramePr>
          <p:cNvPr id="5" name="表格 5">
            <a:extLst>
              <a:ext uri="{FF2B5EF4-FFF2-40B4-BE49-F238E27FC236}">
                <a16:creationId xmlns:a16="http://schemas.microsoft.com/office/drawing/2014/main" id="{02FBC36B-B6E2-4B0E-ADD2-0F2E6920976D}"/>
              </a:ext>
            </a:extLst>
          </p:cNvPr>
          <p:cNvGraphicFramePr>
            <a:graphicFrameLocks noGrp="1"/>
          </p:cNvGraphicFramePr>
          <p:nvPr>
            <p:extLst>
              <p:ext uri="{D42A27DB-BD31-4B8C-83A1-F6EECF244321}">
                <p14:modId xmlns:p14="http://schemas.microsoft.com/office/powerpoint/2010/main" val="2975669645"/>
              </p:ext>
            </p:extLst>
          </p:nvPr>
        </p:nvGraphicFramePr>
        <p:xfrm>
          <a:off x="4724400" y="1371600"/>
          <a:ext cx="4495800" cy="4404360"/>
        </p:xfrm>
        <a:graphic>
          <a:graphicData uri="http://schemas.openxmlformats.org/drawingml/2006/table">
            <a:tbl>
              <a:tblPr>
                <a:tableStyleId>{5C22544A-7EE6-4342-B048-85BDC9FD1C3A}</a:tableStyleId>
              </a:tblPr>
              <a:tblGrid>
                <a:gridCol w="2133600">
                  <a:extLst>
                    <a:ext uri="{9D8B030D-6E8A-4147-A177-3AD203B41FA5}">
                      <a16:colId xmlns:a16="http://schemas.microsoft.com/office/drawing/2014/main" val="862686748"/>
                    </a:ext>
                  </a:extLst>
                </a:gridCol>
                <a:gridCol w="2362200">
                  <a:extLst>
                    <a:ext uri="{9D8B030D-6E8A-4147-A177-3AD203B41FA5}">
                      <a16:colId xmlns:a16="http://schemas.microsoft.com/office/drawing/2014/main" val="354060562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0070C0"/>
                          </a:solidFill>
                          <a:latin typeface="+mn-lt"/>
                          <a:cs typeface="Arial"/>
                        </a:rPr>
                        <a:t>Local</a:t>
                      </a:r>
                      <a:r>
                        <a:rPr lang="en-US" altLang="zh-CN" sz="1600" dirty="0">
                          <a:latin typeface="+mn-lt"/>
                          <a:cs typeface="Arial"/>
                        </a:rPr>
                        <a:t> x: 4</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mn-lt"/>
                          <a:cs typeface="Arial"/>
                        </a:rPr>
                        <a:t>main</a:t>
                      </a:r>
                      <a:r>
                        <a:rPr lang="en-US" altLang="zh-CN" sz="1600" baseline="0" dirty="0">
                          <a:latin typeface="+mn-lt"/>
                          <a:cs typeface="Arial"/>
                        </a:rPr>
                        <a:t> stack frame</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3359095"/>
                  </a:ext>
                </a:extLst>
              </a:tr>
              <a:tr h="370840">
                <a:tc>
                  <a:txBody>
                    <a:bodyPr/>
                    <a:lstStyle/>
                    <a:p>
                      <a:pPr algn="ctr"/>
                      <a:r>
                        <a:rPr lang="en-US" altLang="zh-CN" sz="1600" dirty="0">
                          <a:solidFill>
                            <a:srgbClr val="0070C0"/>
                          </a:solidFill>
                          <a:latin typeface="+mn-lt"/>
                          <a:cs typeface="Arial"/>
                        </a:rPr>
                        <a:t>Parameter</a:t>
                      </a:r>
                      <a:r>
                        <a:rPr lang="en-US" altLang="zh-CN" sz="1600" dirty="0">
                          <a:latin typeface="+mn-lt"/>
                          <a:cs typeface="Arial"/>
                        </a:rPr>
                        <a:t> n: 4</a:t>
                      </a:r>
                    </a:p>
                    <a:p>
                      <a:pPr algn="ctr"/>
                      <a:r>
                        <a:rPr lang="en-US" altLang="zh-CN" sz="1600" dirty="0">
                          <a:latin typeface="+mn-lt"/>
                          <a:cs typeface="Arial"/>
                        </a:rPr>
                        <a:t>control information</a:t>
                      </a:r>
                    </a:p>
                    <a:p>
                      <a:pPr algn="ctr"/>
                      <a:r>
                        <a:rPr lang="en-US" altLang="zh-CN" sz="1600" dirty="0">
                          <a:latin typeface="+mn-lt"/>
                          <a:cs typeface="Arial"/>
                        </a:rPr>
                        <a:t>(return</a:t>
                      </a:r>
                      <a:r>
                        <a:rPr lang="en-US" altLang="zh-CN" sz="1600" baseline="0" dirty="0">
                          <a:latin typeface="+mn-lt"/>
                          <a:cs typeface="Arial"/>
                        </a:rPr>
                        <a:t> address, etc.)</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latin typeface="+mn-lt"/>
                          <a:cs typeface="Arial"/>
                        </a:rPr>
                        <a:t>frame of fact(4)</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0193950"/>
                  </a:ext>
                </a:extLst>
              </a:tr>
              <a:tr h="370840">
                <a:tc>
                  <a:txBody>
                    <a:bodyPr/>
                    <a:lstStyle/>
                    <a:p>
                      <a:pPr marL="0" algn="ctr" defTabSz="914400" rtl="0" eaLnBrk="1" latinLnBrk="0" hangingPunct="1"/>
                      <a:r>
                        <a:rPr lang="en-US" altLang="zh-CN" sz="1600" strike="sngStrike" kern="1200" dirty="0">
                          <a:solidFill>
                            <a:schemeClr val="bg2">
                              <a:lumMod val="40000"/>
                              <a:lumOff val="60000"/>
                            </a:schemeClr>
                          </a:solidFill>
                          <a:latin typeface="Arial"/>
                          <a:ea typeface="+mn-ea"/>
                          <a:cs typeface="Arial"/>
                        </a:rPr>
                        <a:t>Parameter n: 3</a:t>
                      </a:r>
                    </a:p>
                    <a:p>
                      <a:pPr marL="0" algn="ctr" defTabSz="914400" rtl="0" eaLnBrk="1" latinLnBrk="0" hangingPunct="1"/>
                      <a:r>
                        <a:rPr lang="en-US" altLang="zh-CN" sz="1600" strike="sngStrike" kern="1200" dirty="0">
                          <a:solidFill>
                            <a:schemeClr val="bg2">
                              <a:lumMod val="40000"/>
                              <a:lumOff val="60000"/>
                            </a:schemeClr>
                          </a:solidFill>
                          <a:latin typeface="Arial"/>
                          <a:ea typeface="+mn-ea"/>
                          <a:cs typeface="Arial"/>
                        </a:rPr>
                        <a:t>control information</a:t>
                      </a:r>
                    </a:p>
                    <a:p>
                      <a:pPr marL="0" algn="ctr" defTabSz="914400" rtl="0" eaLnBrk="1" latinLnBrk="0" hangingPunct="1"/>
                      <a:r>
                        <a:rPr lang="en-US" altLang="zh-CN" sz="1600" strike="sngStrike" kern="1200" dirty="0">
                          <a:solidFill>
                            <a:schemeClr val="bg2">
                              <a:lumMod val="40000"/>
                              <a:lumOff val="60000"/>
                            </a:schemeClr>
                          </a:solidFill>
                          <a:latin typeface="Arial"/>
                          <a:ea typeface="+mn-ea"/>
                          <a:cs typeface="Arial"/>
                        </a:rPr>
                        <a:t>(return address, etc.)</a:t>
                      </a:r>
                      <a:endParaRPr lang="zh-CN" altLang="en-US" sz="1600" strike="sngStrike" kern="1200" dirty="0">
                        <a:solidFill>
                          <a:schemeClr val="bg2">
                            <a:lumMod val="40000"/>
                            <a:lumOff val="60000"/>
                          </a:schemeClr>
                        </a:solidFill>
                        <a:latin typeface="Arial"/>
                        <a:ea typeface="+mn-ea"/>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600" strike="sngStrike" kern="1200" dirty="0">
                          <a:solidFill>
                            <a:schemeClr val="bg2">
                              <a:lumMod val="40000"/>
                              <a:lumOff val="60000"/>
                            </a:schemeClr>
                          </a:solidFill>
                          <a:latin typeface="Arial"/>
                          <a:ea typeface="+mn-ea"/>
                          <a:cs typeface="Arial"/>
                        </a:rPr>
                        <a:t>frame of fact(3)</a:t>
                      </a:r>
                      <a:endParaRPr lang="zh-CN" altLang="en-US" sz="1600" strike="sngStrike" kern="1200" dirty="0">
                        <a:solidFill>
                          <a:schemeClr val="bg2">
                            <a:lumMod val="40000"/>
                            <a:lumOff val="60000"/>
                          </a:schemeClr>
                        </a:solidFill>
                        <a:latin typeface="Arial"/>
                        <a:ea typeface="+mn-ea"/>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1067208"/>
                  </a:ext>
                </a:extLst>
              </a:tr>
              <a:tr h="370840">
                <a:tc>
                  <a:txBody>
                    <a:bodyPr/>
                    <a:lstStyle/>
                    <a:p>
                      <a:pPr marL="0" algn="ctr" defTabSz="914400" rtl="0" eaLnBrk="1" latinLnBrk="0" hangingPunct="1"/>
                      <a:r>
                        <a:rPr lang="en-US" altLang="zh-CN" sz="1600" strike="sngStrike" kern="1200" dirty="0">
                          <a:solidFill>
                            <a:schemeClr val="bg2">
                              <a:lumMod val="40000"/>
                              <a:lumOff val="60000"/>
                            </a:schemeClr>
                          </a:solidFill>
                          <a:latin typeface="Arial"/>
                          <a:ea typeface="+mn-ea"/>
                          <a:cs typeface="Arial"/>
                        </a:rPr>
                        <a:t>Parameter n: 2</a:t>
                      </a:r>
                    </a:p>
                    <a:p>
                      <a:pPr marL="0" algn="ctr" defTabSz="914400" rtl="0" eaLnBrk="1" latinLnBrk="0" hangingPunct="1"/>
                      <a:r>
                        <a:rPr lang="en-US" altLang="zh-CN" sz="1600" strike="sngStrike" kern="1200" dirty="0">
                          <a:solidFill>
                            <a:schemeClr val="bg2">
                              <a:lumMod val="40000"/>
                              <a:lumOff val="60000"/>
                            </a:schemeClr>
                          </a:solidFill>
                          <a:latin typeface="Arial"/>
                          <a:ea typeface="+mn-ea"/>
                          <a:cs typeface="Arial"/>
                        </a:rPr>
                        <a:t>control information</a:t>
                      </a:r>
                    </a:p>
                    <a:p>
                      <a:pPr marL="0" algn="ctr" defTabSz="914400" rtl="0" eaLnBrk="1" latinLnBrk="0" hangingPunct="1"/>
                      <a:r>
                        <a:rPr lang="en-US" altLang="zh-CN" sz="1600" strike="sngStrike" kern="1200" dirty="0">
                          <a:solidFill>
                            <a:schemeClr val="bg2">
                              <a:lumMod val="40000"/>
                              <a:lumOff val="60000"/>
                            </a:schemeClr>
                          </a:solidFill>
                          <a:latin typeface="Arial"/>
                          <a:ea typeface="+mn-ea"/>
                          <a:cs typeface="Arial"/>
                        </a:rPr>
                        <a:t>(return address, etc.)</a:t>
                      </a:r>
                      <a:endParaRPr lang="zh-CN" altLang="en-US" sz="1600" strike="sngStrike" kern="1200" dirty="0">
                        <a:solidFill>
                          <a:schemeClr val="bg2">
                            <a:lumMod val="40000"/>
                            <a:lumOff val="60000"/>
                          </a:schemeClr>
                        </a:solidFill>
                        <a:latin typeface="Arial"/>
                        <a:ea typeface="+mn-ea"/>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600" strike="sngStrike" kern="1200" dirty="0">
                          <a:solidFill>
                            <a:schemeClr val="bg2">
                              <a:lumMod val="40000"/>
                              <a:lumOff val="60000"/>
                            </a:schemeClr>
                          </a:solidFill>
                          <a:latin typeface="Arial"/>
                          <a:ea typeface="+mn-ea"/>
                          <a:cs typeface="Arial"/>
                        </a:rPr>
                        <a:t>frame of fact(2)</a:t>
                      </a:r>
                      <a:endParaRPr lang="zh-CN" altLang="en-US" sz="1600" strike="sngStrike" kern="1200" dirty="0">
                        <a:solidFill>
                          <a:schemeClr val="bg2">
                            <a:lumMod val="40000"/>
                            <a:lumOff val="60000"/>
                          </a:schemeClr>
                        </a:solidFill>
                        <a:latin typeface="Arial"/>
                        <a:ea typeface="+mn-ea"/>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8320101"/>
                  </a:ext>
                </a:extLst>
              </a:tr>
              <a:tr h="370840">
                <a:tc>
                  <a:txBody>
                    <a:bodyPr/>
                    <a:lstStyle/>
                    <a:p>
                      <a:pPr marL="0" algn="ctr" defTabSz="914400" rtl="0" eaLnBrk="1" latinLnBrk="0" hangingPunct="1"/>
                      <a:r>
                        <a:rPr lang="en-US" altLang="zh-CN" sz="1600" strike="sngStrike" kern="1200" dirty="0">
                          <a:solidFill>
                            <a:schemeClr val="bg2">
                              <a:lumMod val="40000"/>
                              <a:lumOff val="60000"/>
                            </a:schemeClr>
                          </a:solidFill>
                          <a:latin typeface="Arial"/>
                          <a:ea typeface="+mn-ea"/>
                          <a:cs typeface="Arial"/>
                        </a:rPr>
                        <a:t>Parameter n: 1</a:t>
                      </a:r>
                    </a:p>
                    <a:p>
                      <a:pPr marL="0" algn="ctr" defTabSz="914400" rtl="0" eaLnBrk="1" latinLnBrk="0" hangingPunct="1"/>
                      <a:r>
                        <a:rPr lang="en-US" altLang="zh-CN" sz="1600" strike="sngStrike" kern="1200" dirty="0">
                          <a:solidFill>
                            <a:schemeClr val="bg2">
                              <a:lumMod val="40000"/>
                              <a:lumOff val="60000"/>
                            </a:schemeClr>
                          </a:solidFill>
                          <a:latin typeface="Arial"/>
                          <a:ea typeface="+mn-ea"/>
                          <a:cs typeface="Arial"/>
                        </a:rPr>
                        <a:t>control information</a:t>
                      </a:r>
                    </a:p>
                    <a:p>
                      <a:pPr marL="0" algn="ctr" defTabSz="914400" rtl="0" eaLnBrk="1" latinLnBrk="0" hangingPunct="1"/>
                      <a:r>
                        <a:rPr lang="en-US" altLang="zh-CN" sz="1600" strike="sngStrike" kern="1200" dirty="0">
                          <a:solidFill>
                            <a:schemeClr val="bg2">
                              <a:lumMod val="40000"/>
                              <a:lumOff val="60000"/>
                            </a:schemeClr>
                          </a:solidFill>
                          <a:latin typeface="Arial"/>
                          <a:ea typeface="+mn-ea"/>
                          <a:cs typeface="Arial"/>
                        </a:rPr>
                        <a:t>(return address, etc.)</a:t>
                      </a:r>
                      <a:endParaRPr lang="zh-CN" altLang="en-US" sz="1600" strike="sngStrike" kern="1200" dirty="0">
                        <a:solidFill>
                          <a:schemeClr val="bg2">
                            <a:lumMod val="40000"/>
                            <a:lumOff val="60000"/>
                          </a:schemeClr>
                        </a:solidFill>
                        <a:latin typeface="Arial"/>
                        <a:ea typeface="+mn-ea"/>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600" strike="sngStrike" kern="1200" dirty="0">
                          <a:solidFill>
                            <a:schemeClr val="bg2">
                              <a:lumMod val="40000"/>
                              <a:lumOff val="60000"/>
                            </a:schemeClr>
                          </a:solidFill>
                          <a:latin typeface="Arial"/>
                          <a:ea typeface="+mn-ea"/>
                          <a:cs typeface="Arial"/>
                        </a:rPr>
                        <a:t>frame of fact(1)</a:t>
                      </a:r>
                      <a:endParaRPr lang="zh-CN" altLang="en-US" sz="1600" strike="sngStrike" kern="1200" dirty="0">
                        <a:solidFill>
                          <a:schemeClr val="bg2">
                            <a:lumMod val="40000"/>
                            <a:lumOff val="60000"/>
                          </a:schemeClr>
                        </a:solidFill>
                        <a:latin typeface="Arial"/>
                        <a:ea typeface="+mn-ea"/>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4756237"/>
                  </a:ext>
                </a:extLst>
              </a:tr>
              <a:tr h="370840">
                <a:tc>
                  <a:txBody>
                    <a:bodyPr/>
                    <a:lstStyle/>
                    <a:p>
                      <a:pPr algn="ctr"/>
                      <a:endParaRPr lang="zh-CN" altLang="en-US" sz="1600" dirty="0">
                        <a:latin typeface="Arial"/>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zh-CN" altLang="en-US" sz="1600" dirty="0">
                        <a:latin typeface="Arial"/>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0955311"/>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latin typeface="+mn-lt"/>
                          <a:cs typeface="Arial"/>
                        </a:rPr>
                        <a:t>↓</a:t>
                      </a:r>
                      <a:r>
                        <a:rPr lang="en-US" altLang="zh-CN" sz="1800" dirty="0">
                          <a:latin typeface="+mn-lt"/>
                          <a:cs typeface="Arial"/>
                        </a:rPr>
                        <a:t> grows</a:t>
                      </a:r>
                      <a:endParaRPr lang="zh-CN" altLang="en-US" sz="1800" dirty="0">
                        <a:latin typeface="+mn-lt"/>
                        <a:cs typeface="Aria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7339658"/>
                  </a:ext>
                </a:extLst>
              </a:tr>
            </a:tbl>
          </a:graphicData>
        </a:graphic>
      </p:graphicFrame>
      <p:sp>
        <p:nvSpPr>
          <p:cNvPr id="4" name="灯片编号占位符 3">
            <a:extLst>
              <a:ext uri="{FF2B5EF4-FFF2-40B4-BE49-F238E27FC236}">
                <a16:creationId xmlns:a16="http://schemas.microsoft.com/office/drawing/2014/main" id="{4A2F14A9-3B17-468B-98D7-91F79DC60A51}"/>
              </a:ext>
            </a:extLst>
          </p:cNvPr>
          <p:cNvSpPr>
            <a:spLocks noGrp="1"/>
          </p:cNvSpPr>
          <p:nvPr>
            <p:ph type="sldNum" sz="quarter" idx="4"/>
          </p:nvPr>
        </p:nvSpPr>
        <p:spPr/>
        <p:txBody>
          <a:bodyPr/>
          <a:lstStyle/>
          <a:p>
            <a:pPr>
              <a:defRPr/>
            </a:pPr>
            <a:fld id="{D62988EB-CF20-4CAC-94BF-79D0ECBB93DA}" type="slidenum">
              <a:rPr lang="en-US" altLang="zh-CN" smtClean="0"/>
              <a:pPr>
                <a:defRPr/>
              </a:pPr>
              <a:t>29</a:t>
            </a:fld>
            <a:endParaRPr lang="en-US" altLang="zh-CN"/>
          </a:p>
        </p:txBody>
      </p:sp>
      <p:sp>
        <p:nvSpPr>
          <p:cNvPr id="7" name="文本框 6">
            <a:extLst>
              <a:ext uri="{FF2B5EF4-FFF2-40B4-BE49-F238E27FC236}">
                <a16:creationId xmlns:a16="http://schemas.microsoft.com/office/drawing/2014/main" id="{7DA15E64-50B5-4975-A250-AA16326A3C42}"/>
              </a:ext>
            </a:extLst>
          </p:cNvPr>
          <p:cNvSpPr txBox="1"/>
          <p:nvPr/>
        </p:nvSpPr>
        <p:spPr>
          <a:xfrm>
            <a:off x="2209800" y="3990602"/>
            <a:ext cx="1872208" cy="461665"/>
          </a:xfrm>
          <a:prstGeom prst="rect">
            <a:avLst/>
          </a:prstGeom>
          <a:noFill/>
        </p:spPr>
        <p:txBody>
          <a:bodyPr wrap="square" rtlCol="0">
            <a:spAutoFit/>
          </a:bodyPr>
          <a:lstStyle/>
          <a:p>
            <a:r>
              <a:rPr kumimoji="1" lang="en-US" altLang="zh-CN" sz="2400" dirty="0">
                <a:latin typeface="Arial Narrow"/>
                <a:cs typeface="Arial Narrow"/>
              </a:rPr>
              <a:t>1! = 1</a:t>
            </a:r>
            <a:endParaRPr kumimoji="1" lang="zh-CN" altLang="en-US" sz="2400" dirty="0">
              <a:latin typeface="Arial Narrow"/>
              <a:cs typeface="Arial Narrow"/>
            </a:endParaRPr>
          </a:p>
        </p:txBody>
      </p:sp>
      <p:sp>
        <p:nvSpPr>
          <p:cNvPr id="9" name="文本框 8">
            <a:extLst>
              <a:ext uri="{FF2B5EF4-FFF2-40B4-BE49-F238E27FC236}">
                <a16:creationId xmlns:a16="http://schemas.microsoft.com/office/drawing/2014/main" id="{6689FBDD-F9E8-4082-A9D8-47D9C8D61EC8}"/>
              </a:ext>
            </a:extLst>
          </p:cNvPr>
          <p:cNvSpPr txBox="1"/>
          <p:nvPr/>
        </p:nvSpPr>
        <p:spPr>
          <a:xfrm>
            <a:off x="2209800" y="3076202"/>
            <a:ext cx="1872208" cy="461665"/>
          </a:xfrm>
          <a:prstGeom prst="rect">
            <a:avLst/>
          </a:prstGeom>
          <a:noFill/>
        </p:spPr>
        <p:txBody>
          <a:bodyPr wrap="square" rtlCol="0">
            <a:spAutoFit/>
          </a:bodyPr>
          <a:lstStyle/>
          <a:p>
            <a:r>
              <a:rPr kumimoji="1" lang="en-US" altLang="zh-CN" sz="2400" dirty="0">
                <a:latin typeface="Arial Narrow"/>
                <a:cs typeface="Arial Narrow"/>
              </a:rPr>
              <a:t>2! = 2*1! = 2</a:t>
            </a:r>
            <a:endParaRPr kumimoji="1" lang="zh-CN" altLang="en-US" sz="2400" dirty="0">
              <a:latin typeface="Arial Narrow"/>
              <a:cs typeface="Arial Narrow"/>
            </a:endParaRPr>
          </a:p>
        </p:txBody>
      </p:sp>
      <p:sp>
        <p:nvSpPr>
          <p:cNvPr id="11" name="文本框 10">
            <a:extLst>
              <a:ext uri="{FF2B5EF4-FFF2-40B4-BE49-F238E27FC236}">
                <a16:creationId xmlns:a16="http://schemas.microsoft.com/office/drawing/2014/main" id="{61D61229-98DD-4DA9-825F-8CC7A18AA735}"/>
              </a:ext>
            </a:extLst>
          </p:cNvPr>
          <p:cNvSpPr txBox="1"/>
          <p:nvPr/>
        </p:nvSpPr>
        <p:spPr>
          <a:xfrm>
            <a:off x="2209800" y="2378036"/>
            <a:ext cx="1872208" cy="461665"/>
          </a:xfrm>
          <a:prstGeom prst="rect">
            <a:avLst/>
          </a:prstGeom>
          <a:noFill/>
        </p:spPr>
        <p:txBody>
          <a:bodyPr wrap="square" rtlCol="0">
            <a:spAutoFit/>
          </a:bodyPr>
          <a:lstStyle/>
          <a:p>
            <a:r>
              <a:rPr kumimoji="1" lang="en-US" altLang="zh-CN" sz="2400" dirty="0">
                <a:latin typeface="Arial Narrow"/>
                <a:cs typeface="Arial Narrow"/>
              </a:rPr>
              <a:t>3! = 3*2! = 6</a:t>
            </a:r>
            <a:endParaRPr kumimoji="1" lang="zh-CN" altLang="en-US" sz="2400" dirty="0">
              <a:latin typeface="Arial Narrow"/>
              <a:cs typeface="Arial Narrow"/>
            </a:endParaRPr>
          </a:p>
        </p:txBody>
      </p:sp>
      <p:cxnSp>
        <p:nvCxnSpPr>
          <p:cNvPr id="19" name="肘形连接符 32">
            <a:extLst>
              <a:ext uri="{FF2B5EF4-FFF2-40B4-BE49-F238E27FC236}">
                <a16:creationId xmlns:a16="http://schemas.microsoft.com/office/drawing/2014/main" id="{A791801C-77C6-463A-9E72-6A2D43CA3FB3}"/>
              </a:ext>
            </a:extLst>
          </p:cNvPr>
          <p:cNvCxnSpPr>
            <a:cxnSpLocks/>
          </p:cNvCxnSpPr>
          <p:nvPr/>
        </p:nvCxnSpPr>
        <p:spPr>
          <a:xfrm rot="10800000">
            <a:off x="4711700" y="3990602"/>
            <a:ext cx="12700" cy="482920"/>
          </a:xfrm>
          <a:prstGeom prst="bentConnector3">
            <a:avLst>
              <a:gd name="adj1" fmla="val 428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肘形连接符 32">
            <a:extLst>
              <a:ext uri="{FF2B5EF4-FFF2-40B4-BE49-F238E27FC236}">
                <a16:creationId xmlns:a16="http://schemas.microsoft.com/office/drawing/2014/main" id="{43F7F78E-C24D-44B0-806C-4377382F326E}"/>
              </a:ext>
            </a:extLst>
          </p:cNvPr>
          <p:cNvCxnSpPr>
            <a:cxnSpLocks/>
          </p:cNvCxnSpPr>
          <p:nvPr/>
        </p:nvCxnSpPr>
        <p:spPr>
          <a:xfrm rot="10800000">
            <a:off x="4698999" y="3130360"/>
            <a:ext cx="12700" cy="482920"/>
          </a:xfrm>
          <a:prstGeom prst="bentConnector3">
            <a:avLst>
              <a:gd name="adj1" fmla="val 428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肘形连接符 32">
            <a:extLst>
              <a:ext uri="{FF2B5EF4-FFF2-40B4-BE49-F238E27FC236}">
                <a16:creationId xmlns:a16="http://schemas.microsoft.com/office/drawing/2014/main" id="{1C7B797E-28BC-4B3B-A10C-3477F75CDEEF}"/>
              </a:ext>
            </a:extLst>
          </p:cNvPr>
          <p:cNvCxnSpPr>
            <a:cxnSpLocks/>
          </p:cNvCxnSpPr>
          <p:nvPr/>
        </p:nvCxnSpPr>
        <p:spPr>
          <a:xfrm rot="10800000">
            <a:off x="4718050" y="2356781"/>
            <a:ext cx="12700" cy="482920"/>
          </a:xfrm>
          <a:prstGeom prst="bentConnector3">
            <a:avLst>
              <a:gd name="adj1" fmla="val 428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2394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2">
            <a:extLst>
              <a:ext uri="{FF2B5EF4-FFF2-40B4-BE49-F238E27FC236}">
                <a16:creationId xmlns:a16="http://schemas.microsoft.com/office/drawing/2014/main" id="{E31E2C51-DF16-45BB-848D-95097CBA264D}"/>
              </a:ext>
            </a:extLst>
          </p:cNvPr>
          <p:cNvSpPr>
            <a:spLocks noGrp="1"/>
          </p:cNvSpPr>
          <p:nvPr>
            <p:ph type="body" idx="4294967295"/>
          </p:nvPr>
        </p:nvSpPr>
        <p:spPr>
          <a:xfrm>
            <a:off x="841200" y="1698018"/>
            <a:ext cx="10515600" cy="1371600"/>
          </a:xfrm>
        </p:spPr>
        <p:txBody>
          <a:bodyPr anchor="ctr"/>
          <a:lstStyle/>
          <a:p>
            <a:pPr marL="0" indent="0" algn="ctr">
              <a:buNone/>
            </a:pPr>
            <a:endParaRPr lang="en-US" altLang="zh-CN" dirty="0"/>
          </a:p>
          <a:p>
            <a:pPr marL="0" indent="0" algn="ctr">
              <a:buNone/>
            </a:pPr>
            <a:r>
              <a:rPr lang="zh-CN" altLang="en-US" b="0" u="sng" dirty="0">
                <a:solidFill>
                  <a:srgbClr val="660099"/>
                </a:solidFill>
                <a:latin typeface="Roboto"/>
              </a:rPr>
              <a:t>“想要理解递归，你先要理解递归”</a:t>
            </a:r>
            <a:endParaRPr kumimoji="1" lang="en-US" altLang="zh-CN" dirty="0"/>
          </a:p>
          <a:p>
            <a:pPr marL="0" indent="0" algn="ctr">
              <a:buNone/>
            </a:pPr>
            <a:endParaRPr lang="en-US" altLang="zh-CN" dirty="0"/>
          </a:p>
          <a:p>
            <a:pPr marL="0" indent="0" algn="ctr">
              <a:buNone/>
            </a:pPr>
            <a:endParaRPr lang="en-US" altLang="zh-CN" dirty="0"/>
          </a:p>
        </p:txBody>
      </p:sp>
      <p:pic>
        <p:nvPicPr>
          <p:cNvPr id="13314" name="Picture 2" descr="禁止套娃是什么梗？_酷知经验网">
            <a:extLst>
              <a:ext uri="{FF2B5EF4-FFF2-40B4-BE49-F238E27FC236}">
                <a16:creationId xmlns:a16="http://schemas.microsoft.com/office/drawing/2014/main" id="{083E9B86-3230-4B96-B251-65B4B09EF2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856" y="3069618"/>
            <a:ext cx="6872288" cy="2819400"/>
          </a:xfrm>
          <a:prstGeom prst="rect">
            <a:avLst/>
          </a:prstGeom>
          <a:noFill/>
          <a:extLst>
            <a:ext uri="{909E8E84-426E-40DD-AFC4-6F175D3DCCD1}">
              <a14:hiddenFill xmlns:a14="http://schemas.microsoft.com/office/drawing/2010/main">
                <a:solidFill>
                  <a:srgbClr val="FFFFFF"/>
                </a:solidFill>
              </a14:hiddenFill>
            </a:ext>
          </a:extLst>
        </p:spPr>
      </p:pic>
      <p:sp>
        <p:nvSpPr>
          <p:cNvPr id="4" name="幻灯片编号占位符 3"/>
          <p:cNvSpPr>
            <a:spLocks noGrp="1"/>
          </p:cNvSpPr>
          <p:nvPr>
            <p:ph type="sldNum" sz="quarter" idx="4"/>
          </p:nvPr>
        </p:nvSpPr>
        <p:spPr/>
        <p:txBody>
          <a:bodyPr/>
          <a:lstStyle/>
          <a:p>
            <a:pPr>
              <a:defRPr/>
            </a:pPr>
            <a:fld id="{D62988EB-CF20-4CAC-94BF-79D0ECBB93DA}" type="slidenum">
              <a:rPr lang="en-US" altLang="zh-CN" smtClean="0"/>
              <a:pPr>
                <a:defRPr/>
              </a:pPr>
              <a:t>3</a:t>
            </a:fld>
            <a:endParaRPr lang="en-US" altLang="zh-CN"/>
          </a:p>
        </p:txBody>
      </p:sp>
    </p:spTree>
    <p:extLst>
      <p:ext uri="{BB962C8B-B14F-4D97-AF65-F5344CB8AC3E}">
        <p14:creationId xmlns:p14="http://schemas.microsoft.com/office/powerpoint/2010/main" val="368935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B17A64-381D-41AD-AE0F-CD6FE86A95A3}"/>
              </a:ext>
            </a:extLst>
          </p:cNvPr>
          <p:cNvSpPr>
            <a:spLocks noGrp="1"/>
          </p:cNvSpPr>
          <p:nvPr>
            <p:ph type="title" idx="4294967295"/>
          </p:nvPr>
        </p:nvSpPr>
        <p:spPr>
          <a:xfrm>
            <a:off x="840000" y="363598"/>
            <a:ext cx="10516800" cy="903600"/>
          </a:xfrm>
        </p:spPr>
        <p:txBody>
          <a:bodyPr/>
          <a:lstStyle/>
          <a:p>
            <a:r>
              <a:rPr lang="en-US" altLang="zh-CN" sz="4400" dirty="0"/>
              <a:t>Example of a Call Stack in Factorial</a:t>
            </a:r>
            <a:endParaRPr lang="zh-CN" altLang="en-US" dirty="0"/>
          </a:p>
        </p:txBody>
      </p:sp>
      <p:graphicFrame>
        <p:nvGraphicFramePr>
          <p:cNvPr id="5" name="表格 5">
            <a:extLst>
              <a:ext uri="{FF2B5EF4-FFF2-40B4-BE49-F238E27FC236}">
                <a16:creationId xmlns:a16="http://schemas.microsoft.com/office/drawing/2014/main" id="{02FBC36B-B6E2-4B0E-ADD2-0F2E6920976D}"/>
              </a:ext>
            </a:extLst>
          </p:cNvPr>
          <p:cNvGraphicFramePr>
            <a:graphicFrameLocks noGrp="1"/>
          </p:cNvGraphicFramePr>
          <p:nvPr>
            <p:extLst>
              <p:ext uri="{D42A27DB-BD31-4B8C-83A1-F6EECF244321}">
                <p14:modId xmlns:p14="http://schemas.microsoft.com/office/powerpoint/2010/main" val="2606072697"/>
              </p:ext>
            </p:extLst>
          </p:nvPr>
        </p:nvGraphicFramePr>
        <p:xfrm>
          <a:off x="4724400" y="1371600"/>
          <a:ext cx="4495800" cy="4404360"/>
        </p:xfrm>
        <a:graphic>
          <a:graphicData uri="http://schemas.openxmlformats.org/drawingml/2006/table">
            <a:tbl>
              <a:tblPr>
                <a:tableStyleId>{5C22544A-7EE6-4342-B048-85BDC9FD1C3A}</a:tableStyleId>
              </a:tblPr>
              <a:tblGrid>
                <a:gridCol w="2133600">
                  <a:extLst>
                    <a:ext uri="{9D8B030D-6E8A-4147-A177-3AD203B41FA5}">
                      <a16:colId xmlns:a16="http://schemas.microsoft.com/office/drawing/2014/main" val="862686748"/>
                    </a:ext>
                  </a:extLst>
                </a:gridCol>
                <a:gridCol w="2362200">
                  <a:extLst>
                    <a:ext uri="{9D8B030D-6E8A-4147-A177-3AD203B41FA5}">
                      <a16:colId xmlns:a16="http://schemas.microsoft.com/office/drawing/2014/main" val="354060562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0070C0"/>
                          </a:solidFill>
                          <a:latin typeface="+mn-lt"/>
                          <a:cs typeface="Arial"/>
                        </a:rPr>
                        <a:t>Local</a:t>
                      </a:r>
                      <a:r>
                        <a:rPr lang="en-US" altLang="zh-CN" sz="1600" dirty="0">
                          <a:latin typeface="+mn-lt"/>
                          <a:cs typeface="Arial"/>
                        </a:rPr>
                        <a:t> x: 4</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mn-lt"/>
                          <a:cs typeface="Arial"/>
                        </a:rPr>
                        <a:t>main</a:t>
                      </a:r>
                      <a:r>
                        <a:rPr lang="en-US" altLang="zh-CN" sz="1600" baseline="0" dirty="0">
                          <a:latin typeface="+mn-lt"/>
                          <a:cs typeface="Arial"/>
                        </a:rPr>
                        <a:t> stack frame</a:t>
                      </a:r>
                      <a:endParaRPr lang="zh-CN" altLang="en-US" sz="1600" dirty="0">
                        <a:latin typeface="+mn-lt"/>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3359095"/>
                  </a:ext>
                </a:extLst>
              </a:tr>
              <a:tr h="370840">
                <a:tc>
                  <a:txBody>
                    <a:bodyPr/>
                    <a:lstStyle/>
                    <a:p>
                      <a:pPr algn="ctr"/>
                      <a:r>
                        <a:rPr lang="en-US" altLang="zh-CN" sz="1600" strike="sngStrike" kern="1200" dirty="0">
                          <a:solidFill>
                            <a:schemeClr val="bg2">
                              <a:lumMod val="40000"/>
                              <a:lumOff val="60000"/>
                            </a:schemeClr>
                          </a:solidFill>
                          <a:latin typeface="Arial"/>
                          <a:ea typeface="+mn-ea"/>
                          <a:cs typeface="Arial"/>
                        </a:rPr>
                        <a:t>Parameter n: 4</a:t>
                      </a:r>
                    </a:p>
                    <a:p>
                      <a:pPr algn="ctr"/>
                      <a:r>
                        <a:rPr lang="en-US" altLang="zh-CN" sz="1600" strike="sngStrike" kern="1200" dirty="0">
                          <a:solidFill>
                            <a:schemeClr val="bg2">
                              <a:lumMod val="40000"/>
                              <a:lumOff val="60000"/>
                            </a:schemeClr>
                          </a:solidFill>
                          <a:latin typeface="Arial"/>
                          <a:ea typeface="+mn-ea"/>
                          <a:cs typeface="Arial"/>
                        </a:rPr>
                        <a:t>control information</a:t>
                      </a:r>
                    </a:p>
                    <a:p>
                      <a:pPr algn="ctr"/>
                      <a:r>
                        <a:rPr lang="en-US" altLang="zh-CN" sz="1600" strike="sngStrike" kern="1200" dirty="0">
                          <a:solidFill>
                            <a:schemeClr val="bg2">
                              <a:lumMod val="40000"/>
                              <a:lumOff val="60000"/>
                            </a:schemeClr>
                          </a:solidFill>
                          <a:latin typeface="Arial"/>
                          <a:ea typeface="+mn-ea"/>
                          <a:cs typeface="Arial"/>
                        </a:rPr>
                        <a:t>(return address, etc.)</a:t>
                      </a:r>
                      <a:endParaRPr lang="zh-CN" altLang="en-US" sz="1600" strike="sngStrike" kern="1200" dirty="0">
                        <a:solidFill>
                          <a:schemeClr val="bg2">
                            <a:lumMod val="40000"/>
                            <a:lumOff val="60000"/>
                          </a:schemeClr>
                        </a:solidFill>
                        <a:latin typeface="Arial"/>
                        <a:ea typeface="+mn-ea"/>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strike="sngStrike" kern="1200" dirty="0">
                          <a:solidFill>
                            <a:schemeClr val="bg2">
                              <a:lumMod val="40000"/>
                              <a:lumOff val="60000"/>
                            </a:schemeClr>
                          </a:solidFill>
                          <a:latin typeface="Arial"/>
                          <a:ea typeface="+mn-ea"/>
                          <a:cs typeface="Arial"/>
                        </a:rPr>
                        <a:t>frame of fact(4)</a:t>
                      </a:r>
                      <a:endParaRPr lang="zh-CN" altLang="en-US" sz="1600" strike="sngStrike" kern="1200" dirty="0">
                        <a:solidFill>
                          <a:schemeClr val="bg2">
                            <a:lumMod val="40000"/>
                            <a:lumOff val="60000"/>
                          </a:schemeClr>
                        </a:solidFill>
                        <a:latin typeface="Arial"/>
                        <a:ea typeface="+mn-ea"/>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0193950"/>
                  </a:ext>
                </a:extLst>
              </a:tr>
              <a:tr h="370840">
                <a:tc>
                  <a:txBody>
                    <a:bodyPr/>
                    <a:lstStyle/>
                    <a:p>
                      <a:pPr algn="ctr"/>
                      <a:r>
                        <a:rPr lang="en-US" altLang="zh-CN" sz="1600" strike="sngStrike" kern="1200" dirty="0">
                          <a:solidFill>
                            <a:schemeClr val="bg2">
                              <a:lumMod val="40000"/>
                              <a:lumOff val="60000"/>
                            </a:schemeClr>
                          </a:solidFill>
                          <a:latin typeface="Arial"/>
                          <a:ea typeface="+mn-ea"/>
                          <a:cs typeface="Arial"/>
                        </a:rPr>
                        <a:t>Parameter n: 3</a:t>
                      </a:r>
                    </a:p>
                    <a:p>
                      <a:pPr algn="ctr"/>
                      <a:r>
                        <a:rPr lang="en-US" altLang="zh-CN" sz="1600" strike="sngStrike" kern="1200" dirty="0">
                          <a:solidFill>
                            <a:schemeClr val="bg2">
                              <a:lumMod val="40000"/>
                              <a:lumOff val="60000"/>
                            </a:schemeClr>
                          </a:solidFill>
                          <a:latin typeface="Arial"/>
                          <a:ea typeface="+mn-ea"/>
                          <a:cs typeface="Arial"/>
                        </a:rPr>
                        <a:t>control information</a:t>
                      </a:r>
                    </a:p>
                    <a:p>
                      <a:pPr algn="ctr"/>
                      <a:r>
                        <a:rPr lang="en-US" altLang="zh-CN" sz="1600" strike="sngStrike" kern="1200" dirty="0">
                          <a:solidFill>
                            <a:schemeClr val="bg2">
                              <a:lumMod val="40000"/>
                              <a:lumOff val="60000"/>
                            </a:schemeClr>
                          </a:solidFill>
                          <a:latin typeface="Arial"/>
                          <a:ea typeface="+mn-ea"/>
                          <a:cs typeface="Arial"/>
                        </a:rPr>
                        <a:t>(return address, etc.)</a:t>
                      </a:r>
                      <a:endParaRPr lang="zh-CN" altLang="en-US" sz="1600" strike="sngStrike" kern="1200" dirty="0">
                        <a:solidFill>
                          <a:schemeClr val="bg2">
                            <a:lumMod val="40000"/>
                            <a:lumOff val="60000"/>
                          </a:schemeClr>
                        </a:solidFill>
                        <a:latin typeface="Arial"/>
                        <a:ea typeface="+mn-ea"/>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strike="sngStrike" kern="1200" dirty="0">
                          <a:solidFill>
                            <a:schemeClr val="bg2">
                              <a:lumMod val="40000"/>
                              <a:lumOff val="60000"/>
                            </a:schemeClr>
                          </a:solidFill>
                          <a:latin typeface="Arial"/>
                          <a:ea typeface="+mn-ea"/>
                          <a:cs typeface="Arial"/>
                        </a:rPr>
                        <a:t>frame of fact(3)</a:t>
                      </a:r>
                      <a:endParaRPr lang="zh-CN" altLang="en-US" sz="1600" strike="sngStrike" kern="1200" dirty="0">
                        <a:solidFill>
                          <a:schemeClr val="bg2">
                            <a:lumMod val="40000"/>
                            <a:lumOff val="60000"/>
                          </a:schemeClr>
                        </a:solidFill>
                        <a:latin typeface="Arial"/>
                        <a:ea typeface="+mn-ea"/>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1067208"/>
                  </a:ext>
                </a:extLst>
              </a:tr>
              <a:tr h="370840">
                <a:tc>
                  <a:txBody>
                    <a:bodyPr/>
                    <a:lstStyle/>
                    <a:p>
                      <a:pPr algn="ctr"/>
                      <a:r>
                        <a:rPr lang="en-US" altLang="zh-CN" sz="1600" strike="sngStrike" kern="1200" dirty="0">
                          <a:solidFill>
                            <a:schemeClr val="bg2">
                              <a:lumMod val="40000"/>
                              <a:lumOff val="60000"/>
                            </a:schemeClr>
                          </a:solidFill>
                          <a:latin typeface="Arial"/>
                          <a:ea typeface="+mn-ea"/>
                          <a:cs typeface="Arial"/>
                        </a:rPr>
                        <a:t>Parameter n: 2</a:t>
                      </a:r>
                    </a:p>
                    <a:p>
                      <a:pPr algn="ctr"/>
                      <a:r>
                        <a:rPr lang="en-US" altLang="zh-CN" sz="1600" strike="sngStrike" kern="1200" dirty="0">
                          <a:solidFill>
                            <a:schemeClr val="bg2">
                              <a:lumMod val="40000"/>
                              <a:lumOff val="60000"/>
                            </a:schemeClr>
                          </a:solidFill>
                          <a:latin typeface="Arial"/>
                          <a:ea typeface="+mn-ea"/>
                          <a:cs typeface="Arial"/>
                        </a:rPr>
                        <a:t>control information</a:t>
                      </a:r>
                    </a:p>
                    <a:p>
                      <a:pPr algn="ctr"/>
                      <a:r>
                        <a:rPr lang="en-US" altLang="zh-CN" sz="1600" strike="sngStrike" kern="1200" dirty="0">
                          <a:solidFill>
                            <a:schemeClr val="bg2">
                              <a:lumMod val="40000"/>
                              <a:lumOff val="60000"/>
                            </a:schemeClr>
                          </a:solidFill>
                          <a:latin typeface="Arial"/>
                          <a:ea typeface="+mn-ea"/>
                          <a:cs typeface="Arial"/>
                        </a:rPr>
                        <a:t>(return address, etc.)</a:t>
                      </a:r>
                      <a:endParaRPr lang="zh-CN" altLang="en-US" sz="1600" strike="sngStrike" kern="1200" dirty="0">
                        <a:solidFill>
                          <a:schemeClr val="bg2">
                            <a:lumMod val="40000"/>
                            <a:lumOff val="60000"/>
                          </a:schemeClr>
                        </a:solidFill>
                        <a:latin typeface="Arial"/>
                        <a:ea typeface="+mn-ea"/>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strike="sngStrike" kern="1200" dirty="0">
                          <a:solidFill>
                            <a:schemeClr val="bg2">
                              <a:lumMod val="40000"/>
                              <a:lumOff val="60000"/>
                            </a:schemeClr>
                          </a:solidFill>
                          <a:latin typeface="Arial"/>
                          <a:ea typeface="+mn-ea"/>
                          <a:cs typeface="Arial"/>
                        </a:rPr>
                        <a:t>frame of fact(2)</a:t>
                      </a:r>
                      <a:endParaRPr lang="zh-CN" altLang="en-US" sz="1600" strike="sngStrike" kern="1200" dirty="0">
                        <a:solidFill>
                          <a:schemeClr val="bg2">
                            <a:lumMod val="40000"/>
                            <a:lumOff val="60000"/>
                          </a:schemeClr>
                        </a:solidFill>
                        <a:latin typeface="Arial"/>
                        <a:ea typeface="+mn-ea"/>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8320101"/>
                  </a:ext>
                </a:extLst>
              </a:tr>
              <a:tr h="370840">
                <a:tc>
                  <a:txBody>
                    <a:bodyPr/>
                    <a:lstStyle/>
                    <a:p>
                      <a:pPr algn="ctr"/>
                      <a:r>
                        <a:rPr lang="en-US" altLang="zh-CN" sz="1600" strike="sngStrike" kern="1200" dirty="0">
                          <a:solidFill>
                            <a:schemeClr val="bg2">
                              <a:lumMod val="40000"/>
                              <a:lumOff val="60000"/>
                            </a:schemeClr>
                          </a:solidFill>
                          <a:latin typeface="Arial"/>
                          <a:ea typeface="+mn-ea"/>
                          <a:cs typeface="Arial"/>
                        </a:rPr>
                        <a:t>Parameter n: 1</a:t>
                      </a:r>
                    </a:p>
                    <a:p>
                      <a:pPr algn="ctr"/>
                      <a:r>
                        <a:rPr lang="en-US" altLang="zh-CN" sz="1600" strike="sngStrike" kern="1200" dirty="0">
                          <a:solidFill>
                            <a:schemeClr val="bg2">
                              <a:lumMod val="40000"/>
                              <a:lumOff val="60000"/>
                            </a:schemeClr>
                          </a:solidFill>
                          <a:latin typeface="Arial"/>
                          <a:ea typeface="+mn-ea"/>
                          <a:cs typeface="Arial"/>
                        </a:rPr>
                        <a:t>control information</a:t>
                      </a:r>
                    </a:p>
                    <a:p>
                      <a:pPr algn="ctr"/>
                      <a:r>
                        <a:rPr lang="en-US" altLang="zh-CN" sz="1600" strike="sngStrike" kern="1200" dirty="0">
                          <a:solidFill>
                            <a:schemeClr val="bg2">
                              <a:lumMod val="40000"/>
                              <a:lumOff val="60000"/>
                            </a:schemeClr>
                          </a:solidFill>
                          <a:latin typeface="Arial"/>
                          <a:ea typeface="+mn-ea"/>
                          <a:cs typeface="Arial"/>
                        </a:rPr>
                        <a:t>(return address, etc.)</a:t>
                      </a:r>
                      <a:endParaRPr lang="zh-CN" altLang="en-US" sz="1600" strike="sngStrike" kern="1200" dirty="0">
                        <a:solidFill>
                          <a:schemeClr val="bg2">
                            <a:lumMod val="40000"/>
                            <a:lumOff val="60000"/>
                          </a:schemeClr>
                        </a:solidFill>
                        <a:latin typeface="Arial"/>
                        <a:ea typeface="+mn-ea"/>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strike="sngStrike" kern="1200" dirty="0">
                          <a:solidFill>
                            <a:schemeClr val="bg2">
                              <a:lumMod val="40000"/>
                              <a:lumOff val="60000"/>
                            </a:schemeClr>
                          </a:solidFill>
                          <a:latin typeface="Arial"/>
                          <a:ea typeface="+mn-ea"/>
                          <a:cs typeface="Arial"/>
                        </a:rPr>
                        <a:t>frame of fact(1)</a:t>
                      </a:r>
                      <a:endParaRPr lang="zh-CN" altLang="en-US" sz="1600" strike="sngStrike" kern="1200" dirty="0">
                        <a:solidFill>
                          <a:schemeClr val="bg2">
                            <a:lumMod val="40000"/>
                            <a:lumOff val="60000"/>
                          </a:schemeClr>
                        </a:solidFill>
                        <a:latin typeface="Arial"/>
                        <a:ea typeface="+mn-ea"/>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4756237"/>
                  </a:ext>
                </a:extLst>
              </a:tr>
              <a:tr h="370840">
                <a:tc>
                  <a:txBody>
                    <a:bodyPr/>
                    <a:lstStyle/>
                    <a:p>
                      <a:pPr algn="ctr"/>
                      <a:endParaRPr lang="zh-CN" altLang="en-US" sz="1600" dirty="0">
                        <a:latin typeface="Arial"/>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zh-CN" altLang="en-US" sz="1600" dirty="0">
                        <a:latin typeface="Arial"/>
                        <a:cs typeface="Aria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0955311"/>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latin typeface="+mn-lt"/>
                          <a:cs typeface="Arial"/>
                        </a:rPr>
                        <a:t>↓</a:t>
                      </a:r>
                      <a:r>
                        <a:rPr lang="en-US" altLang="zh-CN" sz="1800" dirty="0">
                          <a:latin typeface="+mn-lt"/>
                          <a:cs typeface="Arial"/>
                        </a:rPr>
                        <a:t> grows</a:t>
                      </a:r>
                      <a:endParaRPr lang="zh-CN" altLang="en-US" sz="1800" dirty="0">
                        <a:latin typeface="+mn-lt"/>
                        <a:cs typeface="Aria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7339658"/>
                  </a:ext>
                </a:extLst>
              </a:tr>
            </a:tbl>
          </a:graphicData>
        </a:graphic>
      </p:graphicFrame>
      <p:sp>
        <p:nvSpPr>
          <p:cNvPr id="4" name="灯片编号占位符 3">
            <a:extLst>
              <a:ext uri="{FF2B5EF4-FFF2-40B4-BE49-F238E27FC236}">
                <a16:creationId xmlns:a16="http://schemas.microsoft.com/office/drawing/2014/main" id="{4A2F14A9-3B17-468B-98D7-91F79DC60A51}"/>
              </a:ext>
            </a:extLst>
          </p:cNvPr>
          <p:cNvSpPr>
            <a:spLocks noGrp="1"/>
          </p:cNvSpPr>
          <p:nvPr>
            <p:ph type="sldNum" sz="quarter" idx="4"/>
          </p:nvPr>
        </p:nvSpPr>
        <p:spPr/>
        <p:txBody>
          <a:bodyPr/>
          <a:lstStyle/>
          <a:p>
            <a:pPr>
              <a:defRPr/>
            </a:pPr>
            <a:fld id="{D62988EB-CF20-4CAC-94BF-79D0ECBB93DA}" type="slidenum">
              <a:rPr lang="en-US" altLang="zh-CN" smtClean="0"/>
              <a:pPr>
                <a:defRPr/>
              </a:pPr>
              <a:t>30</a:t>
            </a:fld>
            <a:endParaRPr lang="en-US" altLang="zh-CN"/>
          </a:p>
        </p:txBody>
      </p:sp>
      <p:sp>
        <p:nvSpPr>
          <p:cNvPr id="7" name="文本框 6">
            <a:extLst>
              <a:ext uri="{FF2B5EF4-FFF2-40B4-BE49-F238E27FC236}">
                <a16:creationId xmlns:a16="http://schemas.microsoft.com/office/drawing/2014/main" id="{7DA15E64-50B5-4975-A250-AA16326A3C42}"/>
              </a:ext>
            </a:extLst>
          </p:cNvPr>
          <p:cNvSpPr txBox="1"/>
          <p:nvPr/>
        </p:nvSpPr>
        <p:spPr>
          <a:xfrm>
            <a:off x="2209800" y="3990602"/>
            <a:ext cx="1872208" cy="461665"/>
          </a:xfrm>
          <a:prstGeom prst="rect">
            <a:avLst/>
          </a:prstGeom>
          <a:noFill/>
        </p:spPr>
        <p:txBody>
          <a:bodyPr wrap="square" rtlCol="0">
            <a:spAutoFit/>
          </a:bodyPr>
          <a:lstStyle/>
          <a:p>
            <a:r>
              <a:rPr kumimoji="1" lang="en-US" altLang="zh-CN" sz="2400" dirty="0">
                <a:latin typeface="Arial Narrow"/>
                <a:cs typeface="Arial Narrow"/>
              </a:rPr>
              <a:t>1! = 1</a:t>
            </a:r>
            <a:endParaRPr kumimoji="1" lang="zh-CN" altLang="en-US" sz="2400" dirty="0">
              <a:latin typeface="Arial Narrow"/>
              <a:cs typeface="Arial Narrow"/>
            </a:endParaRPr>
          </a:p>
        </p:txBody>
      </p:sp>
      <p:sp>
        <p:nvSpPr>
          <p:cNvPr id="9" name="文本框 8">
            <a:extLst>
              <a:ext uri="{FF2B5EF4-FFF2-40B4-BE49-F238E27FC236}">
                <a16:creationId xmlns:a16="http://schemas.microsoft.com/office/drawing/2014/main" id="{6689FBDD-F9E8-4082-A9D8-47D9C8D61EC8}"/>
              </a:ext>
            </a:extLst>
          </p:cNvPr>
          <p:cNvSpPr txBox="1"/>
          <p:nvPr/>
        </p:nvSpPr>
        <p:spPr>
          <a:xfrm>
            <a:off x="2209800" y="3076202"/>
            <a:ext cx="1872208" cy="461665"/>
          </a:xfrm>
          <a:prstGeom prst="rect">
            <a:avLst/>
          </a:prstGeom>
          <a:noFill/>
        </p:spPr>
        <p:txBody>
          <a:bodyPr wrap="square" rtlCol="0">
            <a:spAutoFit/>
          </a:bodyPr>
          <a:lstStyle/>
          <a:p>
            <a:r>
              <a:rPr kumimoji="1" lang="en-US" altLang="zh-CN" sz="2400" dirty="0">
                <a:latin typeface="Arial Narrow"/>
                <a:cs typeface="Arial Narrow"/>
              </a:rPr>
              <a:t>2! = 2*1! = 2</a:t>
            </a:r>
            <a:endParaRPr kumimoji="1" lang="zh-CN" altLang="en-US" sz="2400" dirty="0">
              <a:latin typeface="Arial Narrow"/>
              <a:cs typeface="Arial Narrow"/>
            </a:endParaRPr>
          </a:p>
        </p:txBody>
      </p:sp>
      <p:sp>
        <p:nvSpPr>
          <p:cNvPr id="11" name="文本框 10">
            <a:extLst>
              <a:ext uri="{FF2B5EF4-FFF2-40B4-BE49-F238E27FC236}">
                <a16:creationId xmlns:a16="http://schemas.microsoft.com/office/drawing/2014/main" id="{61D61229-98DD-4DA9-825F-8CC7A18AA735}"/>
              </a:ext>
            </a:extLst>
          </p:cNvPr>
          <p:cNvSpPr txBox="1"/>
          <p:nvPr/>
        </p:nvSpPr>
        <p:spPr>
          <a:xfrm>
            <a:off x="2209800" y="2378036"/>
            <a:ext cx="1872208" cy="461665"/>
          </a:xfrm>
          <a:prstGeom prst="rect">
            <a:avLst/>
          </a:prstGeom>
          <a:noFill/>
        </p:spPr>
        <p:txBody>
          <a:bodyPr wrap="square" rtlCol="0">
            <a:spAutoFit/>
          </a:bodyPr>
          <a:lstStyle/>
          <a:p>
            <a:r>
              <a:rPr kumimoji="1" lang="en-US" altLang="zh-CN" sz="2400" dirty="0">
                <a:latin typeface="Arial Narrow"/>
                <a:cs typeface="Arial Narrow"/>
              </a:rPr>
              <a:t>3! = 3*2! = 6</a:t>
            </a:r>
            <a:endParaRPr kumimoji="1" lang="zh-CN" altLang="en-US" sz="2400" dirty="0">
              <a:latin typeface="Arial Narrow"/>
              <a:cs typeface="Arial Narrow"/>
            </a:endParaRPr>
          </a:p>
        </p:txBody>
      </p:sp>
      <p:sp>
        <p:nvSpPr>
          <p:cNvPr id="13" name="文本框 12">
            <a:extLst>
              <a:ext uri="{FF2B5EF4-FFF2-40B4-BE49-F238E27FC236}">
                <a16:creationId xmlns:a16="http://schemas.microsoft.com/office/drawing/2014/main" id="{BCF6DBD5-D0E1-4309-A1D9-407A9E0A2EC7}"/>
              </a:ext>
            </a:extLst>
          </p:cNvPr>
          <p:cNvSpPr txBox="1"/>
          <p:nvPr/>
        </p:nvSpPr>
        <p:spPr>
          <a:xfrm>
            <a:off x="2209800" y="1573383"/>
            <a:ext cx="1872208" cy="461665"/>
          </a:xfrm>
          <a:prstGeom prst="rect">
            <a:avLst/>
          </a:prstGeom>
          <a:noFill/>
        </p:spPr>
        <p:txBody>
          <a:bodyPr wrap="square" rtlCol="0">
            <a:spAutoFit/>
          </a:bodyPr>
          <a:lstStyle/>
          <a:p>
            <a:r>
              <a:rPr kumimoji="1" lang="en-US" altLang="zh-CN" sz="2400" dirty="0">
                <a:latin typeface="Arial Narrow"/>
                <a:cs typeface="Arial Narrow"/>
              </a:rPr>
              <a:t>4! = 4*3! = 24</a:t>
            </a:r>
            <a:endParaRPr kumimoji="1" lang="zh-CN" altLang="en-US" sz="2400" dirty="0">
              <a:latin typeface="Arial Narrow"/>
              <a:cs typeface="Arial Narrow"/>
            </a:endParaRPr>
          </a:p>
        </p:txBody>
      </p:sp>
      <p:cxnSp>
        <p:nvCxnSpPr>
          <p:cNvPr id="19" name="肘形连接符 32">
            <a:extLst>
              <a:ext uri="{FF2B5EF4-FFF2-40B4-BE49-F238E27FC236}">
                <a16:creationId xmlns:a16="http://schemas.microsoft.com/office/drawing/2014/main" id="{A791801C-77C6-463A-9E72-6A2D43CA3FB3}"/>
              </a:ext>
            </a:extLst>
          </p:cNvPr>
          <p:cNvCxnSpPr>
            <a:cxnSpLocks/>
          </p:cNvCxnSpPr>
          <p:nvPr/>
        </p:nvCxnSpPr>
        <p:spPr>
          <a:xfrm rot="10800000">
            <a:off x="4711700" y="3990602"/>
            <a:ext cx="12700" cy="482920"/>
          </a:xfrm>
          <a:prstGeom prst="bentConnector3">
            <a:avLst>
              <a:gd name="adj1" fmla="val 428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肘形连接符 32">
            <a:extLst>
              <a:ext uri="{FF2B5EF4-FFF2-40B4-BE49-F238E27FC236}">
                <a16:creationId xmlns:a16="http://schemas.microsoft.com/office/drawing/2014/main" id="{43F7F78E-C24D-44B0-806C-4377382F326E}"/>
              </a:ext>
            </a:extLst>
          </p:cNvPr>
          <p:cNvCxnSpPr>
            <a:cxnSpLocks/>
          </p:cNvCxnSpPr>
          <p:nvPr/>
        </p:nvCxnSpPr>
        <p:spPr>
          <a:xfrm rot="10800000">
            <a:off x="4698999" y="3130360"/>
            <a:ext cx="12700" cy="482920"/>
          </a:xfrm>
          <a:prstGeom prst="bentConnector3">
            <a:avLst>
              <a:gd name="adj1" fmla="val 428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肘形连接符 32">
            <a:extLst>
              <a:ext uri="{FF2B5EF4-FFF2-40B4-BE49-F238E27FC236}">
                <a16:creationId xmlns:a16="http://schemas.microsoft.com/office/drawing/2014/main" id="{1C7B797E-28BC-4B3B-A10C-3477F75CDEEF}"/>
              </a:ext>
            </a:extLst>
          </p:cNvPr>
          <p:cNvCxnSpPr>
            <a:cxnSpLocks/>
          </p:cNvCxnSpPr>
          <p:nvPr/>
        </p:nvCxnSpPr>
        <p:spPr>
          <a:xfrm rot="10800000">
            <a:off x="4718050" y="2356781"/>
            <a:ext cx="12700" cy="482920"/>
          </a:xfrm>
          <a:prstGeom prst="bentConnector3">
            <a:avLst>
              <a:gd name="adj1" fmla="val 428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肘形连接符 32">
            <a:extLst>
              <a:ext uri="{FF2B5EF4-FFF2-40B4-BE49-F238E27FC236}">
                <a16:creationId xmlns:a16="http://schemas.microsoft.com/office/drawing/2014/main" id="{50C63872-DD2C-41EC-BE75-CCFFFD45CD07}"/>
              </a:ext>
            </a:extLst>
          </p:cNvPr>
          <p:cNvCxnSpPr>
            <a:cxnSpLocks/>
          </p:cNvCxnSpPr>
          <p:nvPr/>
        </p:nvCxnSpPr>
        <p:spPr>
          <a:xfrm rot="10800000">
            <a:off x="4698999" y="1509681"/>
            <a:ext cx="12700" cy="482920"/>
          </a:xfrm>
          <a:prstGeom prst="bentConnector3">
            <a:avLst>
              <a:gd name="adj1" fmla="val 428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8278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5D8ED6D-38C9-4B87-8A40-938903D19EFC}"/>
              </a:ext>
            </a:extLst>
          </p:cNvPr>
          <p:cNvSpPr>
            <a:spLocks noGrp="1"/>
          </p:cNvSpPr>
          <p:nvPr>
            <p:ph type="body" idx="4294967295"/>
          </p:nvPr>
        </p:nvSpPr>
        <p:spPr/>
        <p:txBody>
          <a:bodyPr/>
          <a:lstStyle/>
          <a:p>
            <a:r>
              <a:rPr lang="en-US" altLang="zh-CN" dirty="0"/>
              <a:t>Each function call generates a stack frame</a:t>
            </a:r>
          </a:p>
          <a:p>
            <a:pPr lvl="1"/>
            <a:r>
              <a:rPr lang="en-US" altLang="zh-CN" dirty="0"/>
              <a:t>May be large in practice</a:t>
            </a:r>
          </a:p>
          <a:p>
            <a:pPr lvl="1"/>
            <a:r>
              <a:rPr lang="en-US" altLang="zh-CN" dirty="0"/>
              <a:t>Other information</a:t>
            </a:r>
            <a:br>
              <a:rPr lang="en-US" altLang="zh-CN" dirty="0"/>
            </a:br>
            <a:r>
              <a:rPr lang="en-US" altLang="zh-CN" dirty="0"/>
              <a:t>(e.g., stack boundary, registers)</a:t>
            </a:r>
          </a:p>
          <a:p>
            <a:r>
              <a:rPr lang="en-US" altLang="zh-CN" dirty="0"/>
              <a:t>Memory</a:t>
            </a:r>
          </a:p>
          <a:p>
            <a:pPr lvl="1"/>
            <a:r>
              <a:rPr lang="en-US" altLang="zh-CN" dirty="0"/>
              <a:t>Stack overflow</a:t>
            </a:r>
          </a:p>
          <a:p>
            <a:r>
              <a:rPr lang="en-US" altLang="zh-CN" dirty="0"/>
              <a:t>Computation</a:t>
            </a:r>
          </a:p>
          <a:p>
            <a:pPr lvl="1"/>
            <a:r>
              <a:rPr lang="en-US" altLang="zh-CN" dirty="0"/>
              <a:t>Stack operations</a:t>
            </a:r>
          </a:p>
          <a:p>
            <a:pPr lvl="1"/>
            <a:r>
              <a:rPr lang="en-US" altLang="zh-CN" dirty="0"/>
              <a:t>Switch between function contexts</a:t>
            </a:r>
          </a:p>
        </p:txBody>
      </p:sp>
      <p:sp>
        <p:nvSpPr>
          <p:cNvPr id="2" name="标题 1">
            <a:extLst>
              <a:ext uri="{FF2B5EF4-FFF2-40B4-BE49-F238E27FC236}">
                <a16:creationId xmlns:a16="http://schemas.microsoft.com/office/drawing/2014/main" id="{DAE2390D-429A-446A-A908-F1A51BC5D74A}"/>
              </a:ext>
            </a:extLst>
          </p:cNvPr>
          <p:cNvSpPr>
            <a:spLocks noGrp="1"/>
          </p:cNvSpPr>
          <p:nvPr>
            <p:ph type="title" idx="4294967295"/>
          </p:nvPr>
        </p:nvSpPr>
        <p:spPr/>
        <p:txBody>
          <a:bodyPr/>
          <a:lstStyle/>
          <a:p>
            <a:r>
              <a:rPr lang="en-US" altLang="zh-CN" dirty="0"/>
              <a:t>Overheads: Growing Stack</a:t>
            </a:r>
            <a:endParaRPr lang="zh-CN" altLang="en-US" dirty="0"/>
          </a:p>
        </p:txBody>
      </p:sp>
      <p:sp>
        <p:nvSpPr>
          <p:cNvPr id="4" name="灯片编号占位符 3">
            <a:extLst>
              <a:ext uri="{FF2B5EF4-FFF2-40B4-BE49-F238E27FC236}">
                <a16:creationId xmlns:a16="http://schemas.microsoft.com/office/drawing/2014/main" id="{B891260B-9792-4E89-A946-11236BADCB2A}"/>
              </a:ext>
            </a:extLst>
          </p:cNvPr>
          <p:cNvSpPr>
            <a:spLocks noGrp="1"/>
          </p:cNvSpPr>
          <p:nvPr>
            <p:ph type="sldNum" sz="quarter" idx="4"/>
          </p:nvPr>
        </p:nvSpPr>
        <p:spPr/>
        <p:txBody>
          <a:bodyPr/>
          <a:lstStyle/>
          <a:p>
            <a:pPr>
              <a:defRPr/>
            </a:pPr>
            <a:fld id="{D62988EB-CF20-4CAC-94BF-79D0ECBB93DA}" type="slidenum">
              <a:rPr lang="en-US" altLang="zh-CN" smtClean="0"/>
              <a:pPr>
                <a:defRPr/>
              </a:pPr>
              <a:t>31</a:t>
            </a:fld>
            <a:endParaRPr lang="en-US" altLang="zh-CN"/>
          </a:p>
        </p:txBody>
      </p:sp>
      <p:grpSp>
        <p:nvGrpSpPr>
          <p:cNvPr id="35" name="组合 34">
            <a:extLst>
              <a:ext uri="{FF2B5EF4-FFF2-40B4-BE49-F238E27FC236}">
                <a16:creationId xmlns:a16="http://schemas.microsoft.com/office/drawing/2014/main" id="{C734F95E-AFD9-422E-8980-596AA456203A}"/>
              </a:ext>
            </a:extLst>
          </p:cNvPr>
          <p:cNvGrpSpPr/>
          <p:nvPr/>
        </p:nvGrpSpPr>
        <p:grpSpPr>
          <a:xfrm>
            <a:off x="5257800" y="1905000"/>
            <a:ext cx="6734653" cy="4192673"/>
            <a:chOff x="3917061" y="1123202"/>
            <a:chExt cx="8239379" cy="5129444"/>
          </a:xfrm>
        </p:grpSpPr>
        <p:sp>
          <p:nvSpPr>
            <p:cNvPr id="6" name="矩形 5">
              <a:extLst>
                <a:ext uri="{FF2B5EF4-FFF2-40B4-BE49-F238E27FC236}">
                  <a16:creationId xmlns:a16="http://schemas.microsoft.com/office/drawing/2014/main" id="{E1FC91BE-530D-43FF-BA68-494614916637}"/>
                </a:ext>
              </a:extLst>
            </p:cNvPr>
            <p:cNvSpPr/>
            <p:nvPr/>
          </p:nvSpPr>
          <p:spPr>
            <a:xfrm>
              <a:off x="6212843" y="5376485"/>
              <a:ext cx="3009900" cy="381000"/>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1600" dirty="0">
                  <a:solidFill>
                    <a:schemeClr val="tx1"/>
                  </a:solidFill>
                </a:rPr>
                <a:t>Read only (.text,</a:t>
              </a:r>
              <a:r>
                <a:rPr lang="zh-CN" altLang="en-US" sz="1600" dirty="0">
                  <a:solidFill>
                    <a:schemeClr val="tx1"/>
                  </a:solidFill>
                </a:rPr>
                <a:t> </a:t>
              </a:r>
              <a:r>
                <a:rPr lang="en-US" altLang="zh-CN" sz="1600" dirty="0">
                  <a:solidFill>
                    <a:schemeClr val="tx1"/>
                  </a:solidFill>
                </a:rPr>
                <a:t>.</a:t>
              </a:r>
              <a:r>
                <a:rPr lang="en-US" altLang="zh-CN" sz="1600" dirty="0" err="1">
                  <a:solidFill>
                    <a:schemeClr val="tx1"/>
                  </a:solidFill>
                </a:rPr>
                <a:t>init</a:t>
              </a:r>
              <a:r>
                <a:rPr lang="en-US" altLang="zh-CN" sz="1600" dirty="0">
                  <a:solidFill>
                    <a:schemeClr val="tx1"/>
                  </a:solidFill>
                </a:rPr>
                <a:t>)</a:t>
              </a:r>
              <a:endParaRPr lang="zh-CN" altLang="en-US" sz="1600" dirty="0">
                <a:solidFill>
                  <a:schemeClr val="tx1"/>
                </a:solidFill>
              </a:endParaRPr>
            </a:p>
          </p:txBody>
        </p:sp>
        <p:sp>
          <p:nvSpPr>
            <p:cNvPr id="8" name="矩形 7">
              <a:extLst>
                <a:ext uri="{FF2B5EF4-FFF2-40B4-BE49-F238E27FC236}">
                  <a16:creationId xmlns:a16="http://schemas.microsoft.com/office/drawing/2014/main" id="{54C692DA-DE2F-409F-A913-D7304CD84D9A}"/>
                </a:ext>
              </a:extLst>
            </p:cNvPr>
            <p:cNvSpPr/>
            <p:nvPr/>
          </p:nvSpPr>
          <p:spPr>
            <a:xfrm>
              <a:off x="6212843" y="5757485"/>
              <a:ext cx="3009900" cy="381000"/>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1600" dirty="0">
                  <a:solidFill>
                    <a:schemeClr val="tx1"/>
                  </a:solidFill>
                </a:rPr>
                <a:t>Reserved</a:t>
              </a:r>
              <a:endParaRPr lang="zh-CN" altLang="en-US" sz="1600" dirty="0">
                <a:solidFill>
                  <a:schemeClr val="tx1"/>
                </a:solidFill>
              </a:endParaRPr>
            </a:p>
          </p:txBody>
        </p:sp>
        <p:sp>
          <p:nvSpPr>
            <p:cNvPr id="10" name="矩形 9">
              <a:extLst>
                <a:ext uri="{FF2B5EF4-FFF2-40B4-BE49-F238E27FC236}">
                  <a16:creationId xmlns:a16="http://schemas.microsoft.com/office/drawing/2014/main" id="{197DBC69-9219-4A9A-A825-FA7A5A666178}"/>
                </a:ext>
              </a:extLst>
            </p:cNvPr>
            <p:cNvSpPr/>
            <p:nvPr/>
          </p:nvSpPr>
          <p:spPr>
            <a:xfrm>
              <a:off x="6212843" y="5021754"/>
              <a:ext cx="3009900" cy="381000"/>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1600" dirty="0">
                  <a:solidFill>
                    <a:schemeClr val="tx1"/>
                  </a:solidFill>
                </a:rPr>
                <a:t>Read/write (.data,</a:t>
              </a:r>
              <a:r>
                <a:rPr lang="zh-CN" altLang="en-US" sz="1600" dirty="0">
                  <a:solidFill>
                    <a:schemeClr val="tx1"/>
                  </a:solidFill>
                </a:rPr>
                <a:t> </a:t>
              </a:r>
              <a:r>
                <a:rPr lang="en-US" altLang="zh-CN" sz="1600" dirty="0">
                  <a:solidFill>
                    <a:schemeClr val="tx1"/>
                  </a:solidFill>
                </a:rPr>
                <a:t>.</a:t>
              </a:r>
              <a:r>
                <a:rPr lang="en-US" altLang="zh-CN" sz="1600" dirty="0" err="1">
                  <a:solidFill>
                    <a:schemeClr val="tx1"/>
                  </a:solidFill>
                </a:rPr>
                <a:t>bss</a:t>
              </a:r>
              <a:r>
                <a:rPr lang="en-US" altLang="zh-CN" sz="1600" dirty="0">
                  <a:solidFill>
                    <a:schemeClr val="tx1"/>
                  </a:solidFill>
                </a:rPr>
                <a:t>)</a:t>
              </a:r>
              <a:endParaRPr lang="zh-CN" altLang="en-US" sz="1600" dirty="0">
                <a:solidFill>
                  <a:schemeClr val="tx1"/>
                </a:solidFill>
              </a:endParaRPr>
            </a:p>
          </p:txBody>
        </p:sp>
        <p:sp>
          <p:nvSpPr>
            <p:cNvPr id="12" name="矩形 11">
              <a:extLst>
                <a:ext uri="{FF2B5EF4-FFF2-40B4-BE49-F238E27FC236}">
                  <a16:creationId xmlns:a16="http://schemas.microsoft.com/office/drawing/2014/main" id="{8AB73C9D-A627-4D9E-9667-1418F67BEB28}"/>
                </a:ext>
              </a:extLst>
            </p:cNvPr>
            <p:cNvSpPr/>
            <p:nvPr/>
          </p:nvSpPr>
          <p:spPr>
            <a:xfrm>
              <a:off x="6212843" y="4081085"/>
              <a:ext cx="3009900" cy="946618"/>
            </a:xfrm>
            <a:prstGeom prst="rect">
              <a:avLst/>
            </a:prstGeom>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rPr>
                <a:t>Heap</a:t>
              </a:r>
              <a:endParaRPr lang="zh-CN" altLang="en-US" sz="1600" dirty="0">
                <a:solidFill>
                  <a:schemeClr val="bg1"/>
                </a:solidFill>
              </a:endParaRPr>
            </a:p>
          </p:txBody>
        </p:sp>
        <p:sp>
          <p:nvSpPr>
            <p:cNvPr id="14" name="矩形 13">
              <a:extLst>
                <a:ext uri="{FF2B5EF4-FFF2-40B4-BE49-F238E27FC236}">
                  <a16:creationId xmlns:a16="http://schemas.microsoft.com/office/drawing/2014/main" id="{E2F8C158-5249-4805-BC92-326A08D813EE}"/>
                </a:ext>
              </a:extLst>
            </p:cNvPr>
            <p:cNvSpPr/>
            <p:nvPr/>
          </p:nvSpPr>
          <p:spPr>
            <a:xfrm>
              <a:off x="6212843" y="1765047"/>
              <a:ext cx="3009900" cy="94661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dirty="0">
                  <a:solidFill>
                    <a:schemeClr val="bg1"/>
                  </a:solidFill>
                </a:rPr>
                <a:t>Stack</a:t>
              </a:r>
              <a:endParaRPr lang="zh-CN" altLang="en-US" sz="1600" dirty="0">
                <a:solidFill>
                  <a:schemeClr val="bg1"/>
                </a:solidFill>
              </a:endParaRPr>
            </a:p>
          </p:txBody>
        </p:sp>
        <p:sp>
          <p:nvSpPr>
            <p:cNvPr id="16" name="矩形 15">
              <a:extLst>
                <a:ext uri="{FF2B5EF4-FFF2-40B4-BE49-F238E27FC236}">
                  <a16:creationId xmlns:a16="http://schemas.microsoft.com/office/drawing/2014/main" id="{182260D4-F3A4-458D-A6D5-254581F6D890}"/>
                </a:ext>
              </a:extLst>
            </p:cNvPr>
            <p:cNvSpPr/>
            <p:nvPr/>
          </p:nvSpPr>
          <p:spPr>
            <a:xfrm>
              <a:off x="6212843" y="3623885"/>
              <a:ext cx="3009900" cy="457200"/>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1600" dirty="0">
                  <a:solidFill>
                    <a:schemeClr val="tx1"/>
                  </a:solidFill>
                </a:rPr>
                <a:t>Unused</a:t>
              </a:r>
              <a:endParaRPr lang="zh-CN" altLang="en-US" sz="1600" dirty="0">
                <a:solidFill>
                  <a:schemeClr val="tx1"/>
                </a:solidFill>
              </a:endParaRPr>
            </a:p>
          </p:txBody>
        </p:sp>
        <p:sp>
          <p:nvSpPr>
            <p:cNvPr id="18" name="矩形 17">
              <a:extLst>
                <a:ext uri="{FF2B5EF4-FFF2-40B4-BE49-F238E27FC236}">
                  <a16:creationId xmlns:a16="http://schemas.microsoft.com/office/drawing/2014/main" id="{0F52B498-BAFC-4FCE-9BCF-8CDE46C81CB3}"/>
                </a:ext>
              </a:extLst>
            </p:cNvPr>
            <p:cNvSpPr/>
            <p:nvPr/>
          </p:nvSpPr>
          <p:spPr>
            <a:xfrm>
              <a:off x="6212843" y="1281578"/>
              <a:ext cx="3009900" cy="483469"/>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1600" dirty="0">
                  <a:solidFill>
                    <a:schemeClr val="tx1"/>
                  </a:solidFill>
                </a:rPr>
                <a:t>Kernel</a:t>
              </a:r>
              <a:endParaRPr lang="zh-CN" altLang="en-US" sz="1600" dirty="0">
                <a:solidFill>
                  <a:schemeClr val="tx1"/>
                </a:solidFill>
              </a:endParaRPr>
            </a:p>
          </p:txBody>
        </p:sp>
        <p:sp>
          <p:nvSpPr>
            <p:cNvPr id="20" name="矩形 19">
              <a:extLst>
                <a:ext uri="{FF2B5EF4-FFF2-40B4-BE49-F238E27FC236}">
                  <a16:creationId xmlns:a16="http://schemas.microsoft.com/office/drawing/2014/main" id="{1BEEEDA6-CD23-4164-8FF5-465D7EABFC4C}"/>
                </a:ext>
              </a:extLst>
            </p:cNvPr>
            <p:cNvSpPr/>
            <p:nvPr/>
          </p:nvSpPr>
          <p:spPr>
            <a:xfrm>
              <a:off x="6212843" y="2713164"/>
              <a:ext cx="3009900" cy="457200"/>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1600" dirty="0">
                  <a:solidFill>
                    <a:schemeClr val="tx1"/>
                  </a:solidFill>
                </a:rPr>
                <a:t>Unused</a:t>
              </a:r>
              <a:endParaRPr lang="zh-CN" altLang="en-US" sz="1600" dirty="0">
                <a:solidFill>
                  <a:schemeClr val="tx1"/>
                </a:solidFill>
              </a:endParaRPr>
            </a:p>
          </p:txBody>
        </p:sp>
        <p:sp>
          <p:nvSpPr>
            <p:cNvPr id="22" name="矩形 21">
              <a:extLst>
                <a:ext uri="{FF2B5EF4-FFF2-40B4-BE49-F238E27FC236}">
                  <a16:creationId xmlns:a16="http://schemas.microsoft.com/office/drawing/2014/main" id="{672864E4-5EC7-4393-A2FD-68DD348F0FE5}"/>
                </a:ext>
              </a:extLst>
            </p:cNvPr>
            <p:cNvSpPr/>
            <p:nvPr/>
          </p:nvSpPr>
          <p:spPr>
            <a:xfrm>
              <a:off x="6212843" y="3166685"/>
              <a:ext cx="3009900" cy="457200"/>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1600" dirty="0">
                  <a:solidFill>
                    <a:schemeClr val="tx1"/>
                  </a:solidFill>
                </a:rPr>
                <a:t>Dynamic libraries</a:t>
              </a:r>
              <a:endParaRPr lang="zh-CN" altLang="en-US" sz="1600" dirty="0">
                <a:solidFill>
                  <a:schemeClr val="tx1"/>
                </a:solidFill>
              </a:endParaRPr>
            </a:p>
          </p:txBody>
        </p:sp>
        <p:cxnSp>
          <p:nvCxnSpPr>
            <p:cNvPr id="24" name="直接箭头连接符 23">
              <a:extLst>
                <a:ext uri="{FF2B5EF4-FFF2-40B4-BE49-F238E27FC236}">
                  <a16:creationId xmlns:a16="http://schemas.microsoft.com/office/drawing/2014/main" id="{127F8F2C-A75E-4E36-B4C6-60B49D8FD7F8}"/>
                </a:ext>
              </a:extLst>
            </p:cNvPr>
            <p:cNvCxnSpPr>
              <a:cxnSpLocks/>
            </p:cNvCxnSpPr>
            <p:nvPr/>
          </p:nvCxnSpPr>
          <p:spPr>
            <a:xfrm>
              <a:off x="9641843" y="1912984"/>
              <a:ext cx="0" cy="9144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A6D152D6-2469-4635-AB3B-486B0F519F57}"/>
                </a:ext>
              </a:extLst>
            </p:cNvPr>
            <p:cNvCxnSpPr>
              <a:cxnSpLocks/>
            </p:cNvCxnSpPr>
            <p:nvPr/>
          </p:nvCxnSpPr>
          <p:spPr>
            <a:xfrm flipV="1">
              <a:off x="5908043" y="4004885"/>
              <a:ext cx="0" cy="8382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84BA4A3C-8D9D-4A8C-BDAE-2B12BB55EBD0}"/>
                </a:ext>
              </a:extLst>
            </p:cNvPr>
            <p:cNvSpPr txBox="1"/>
            <p:nvPr/>
          </p:nvSpPr>
          <p:spPr>
            <a:xfrm>
              <a:off x="9663587" y="2099765"/>
              <a:ext cx="2289656" cy="489507"/>
            </a:xfrm>
            <a:prstGeom prst="rect">
              <a:avLst/>
            </a:prstGeom>
            <a:noFill/>
          </p:spPr>
          <p:txBody>
            <a:bodyPr wrap="square">
              <a:spAutoFit/>
            </a:bodyPr>
            <a:lstStyle/>
            <a:p>
              <a:r>
                <a:rPr lang="en-US" altLang="zh-CN" sz="2000" dirty="0"/>
                <a:t>Stack growth</a:t>
              </a:r>
              <a:endParaRPr lang="zh-CN" altLang="en-US" sz="2000" dirty="0"/>
            </a:p>
          </p:txBody>
        </p:sp>
        <p:sp>
          <p:nvSpPr>
            <p:cNvPr id="30" name="文本框 29">
              <a:extLst>
                <a:ext uri="{FF2B5EF4-FFF2-40B4-BE49-F238E27FC236}">
                  <a16:creationId xmlns:a16="http://schemas.microsoft.com/office/drawing/2014/main" id="{3D9CE21C-44A1-4CFB-9876-4BDEF68724D5}"/>
                </a:ext>
              </a:extLst>
            </p:cNvPr>
            <p:cNvSpPr txBox="1"/>
            <p:nvPr/>
          </p:nvSpPr>
          <p:spPr>
            <a:xfrm>
              <a:off x="3917061" y="4222936"/>
              <a:ext cx="2289656" cy="489507"/>
            </a:xfrm>
            <a:prstGeom prst="rect">
              <a:avLst/>
            </a:prstGeom>
            <a:noFill/>
          </p:spPr>
          <p:txBody>
            <a:bodyPr wrap="square">
              <a:spAutoFit/>
            </a:bodyPr>
            <a:lstStyle/>
            <a:p>
              <a:r>
                <a:rPr lang="en-US" altLang="zh-CN" sz="2000" dirty="0"/>
                <a:t>Heap growth</a:t>
              </a:r>
              <a:endParaRPr lang="zh-CN" altLang="en-US" sz="2000" dirty="0"/>
            </a:p>
          </p:txBody>
        </p:sp>
        <p:sp>
          <p:nvSpPr>
            <p:cNvPr id="32" name="文本框 31">
              <a:extLst>
                <a:ext uri="{FF2B5EF4-FFF2-40B4-BE49-F238E27FC236}">
                  <a16:creationId xmlns:a16="http://schemas.microsoft.com/office/drawing/2014/main" id="{D1697D54-375D-46C0-AAE4-69A698DA7F6D}"/>
                </a:ext>
              </a:extLst>
            </p:cNvPr>
            <p:cNvSpPr txBox="1"/>
            <p:nvPr/>
          </p:nvSpPr>
          <p:spPr>
            <a:xfrm>
              <a:off x="9202423" y="5838449"/>
              <a:ext cx="2844800" cy="414197"/>
            </a:xfrm>
            <a:prstGeom prst="rect">
              <a:avLst/>
            </a:prstGeom>
            <a:noFill/>
          </p:spPr>
          <p:txBody>
            <a:bodyPr wrap="square">
              <a:spAutoFit/>
            </a:bodyPr>
            <a:lstStyle/>
            <a:p>
              <a:r>
                <a:rPr lang="en-US" altLang="zh-CN" sz="1600" dirty="0"/>
                <a:t>Low Memory Address</a:t>
              </a:r>
              <a:endParaRPr lang="zh-CN" altLang="en-US" sz="1600" dirty="0"/>
            </a:p>
          </p:txBody>
        </p:sp>
        <p:sp>
          <p:nvSpPr>
            <p:cNvPr id="34" name="文本框 33">
              <a:extLst>
                <a:ext uri="{FF2B5EF4-FFF2-40B4-BE49-F238E27FC236}">
                  <a16:creationId xmlns:a16="http://schemas.microsoft.com/office/drawing/2014/main" id="{931B6A70-1C6F-4BBA-AF65-62983C08D832}"/>
                </a:ext>
              </a:extLst>
            </p:cNvPr>
            <p:cNvSpPr txBox="1"/>
            <p:nvPr/>
          </p:nvSpPr>
          <p:spPr>
            <a:xfrm>
              <a:off x="9222743" y="1123202"/>
              <a:ext cx="2933697" cy="414197"/>
            </a:xfrm>
            <a:prstGeom prst="rect">
              <a:avLst/>
            </a:prstGeom>
            <a:noFill/>
          </p:spPr>
          <p:txBody>
            <a:bodyPr wrap="square">
              <a:spAutoFit/>
            </a:bodyPr>
            <a:lstStyle/>
            <a:p>
              <a:r>
                <a:rPr lang="en-US" altLang="zh-CN" sz="1600" dirty="0"/>
                <a:t>High Memory Address</a:t>
              </a:r>
              <a:endParaRPr lang="zh-CN" altLang="en-US" sz="1600" dirty="0"/>
            </a:p>
          </p:txBody>
        </p:sp>
      </p:grpSp>
      <p:sp>
        <p:nvSpPr>
          <p:cNvPr id="37" name="文本框 36">
            <a:extLst>
              <a:ext uri="{FF2B5EF4-FFF2-40B4-BE49-F238E27FC236}">
                <a16:creationId xmlns:a16="http://schemas.microsoft.com/office/drawing/2014/main" id="{15BF0DFD-9764-41B8-AA46-289FE8B45ABB}"/>
              </a:ext>
            </a:extLst>
          </p:cNvPr>
          <p:cNvSpPr txBox="1"/>
          <p:nvPr/>
        </p:nvSpPr>
        <p:spPr>
          <a:xfrm>
            <a:off x="10025501" y="3612624"/>
            <a:ext cx="1966952" cy="523220"/>
          </a:xfrm>
          <a:prstGeom prst="rect">
            <a:avLst/>
          </a:prstGeom>
          <a:noFill/>
        </p:spPr>
        <p:txBody>
          <a:bodyPr wrap="square">
            <a:spAutoFit/>
          </a:bodyPr>
          <a:lstStyle/>
          <a:p>
            <a:pPr algn="ctr"/>
            <a:r>
              <a:rPr lang="en-US" altLang="zh-CN" sz="2800" dirty="0">
                <a:solidFill>
                  <a:srgbClr val="FF0000"/>
                </a:solidFill>
              </a:rPr>
              <a:t>Limited Size</a:t>
            </a:r>
            <a:endParaRPr lang="zh-CN" altLang="en-US" sz="2800" dirty="0">
              <a:solidFill>
                <a:srgbClr val="FF0000"/>
              </a:solidFill>
            </a:endParaRPr>
          </a:p>
        </p:txBody>
      </p:sp>
      <p:cxnSp>
        <p:nvCxnSpPr>
          <p:cNvPr id="39" name="直接箭头连接符 38">
            <a:extLst>
              <a:ext uri="{FF2B5EF4-FFF2-40B4-BE49-F238E27FC236}">
                <a16:creationId xmlns:a16="http://schemas.microsoft.com/office/drawing/2014/main" id="{75B9CEEA-5664-45EA-BBC8-9E3D29DF63F3}"/>
              </a:ext>
            </a:extLst>
          </p:cNvPr>
          <p:cNvCxnSpPr>
            <a:cxnSpLocks/>
            <a:stCxn id="20" idx="3"/>
            <a:endCxn id="37" idx="1"/>
          </p:cNvCxnSpPr>
          <p:nvPr/>
        </p:nvCxnSpPr>
        <p:spPr>
          <a:xfrm>
            <a:off x="9594526" y="3391445"/>
            <a:ext cx="430975" cy="48278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392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EDCBB96B-D7A9-4DF7-9C3A-993C978AB5AE}"/>
              </a:ext>
            </a:extLst>
          </p:cNvPr>
          <p:cNvSpPr>
            <a:spLocks noGrp="1"/>
          </p:cNvSpPr>
          <p:nvPr>
            <p:ph type="body" idx="4294967295"/>
          </p:nvPr>
        </p:nvSpPr>
        <p:spPr/>
        <p:txBody>
          <a:bodyPr/>
          <a:lstStyle/>
          <a:p>
            <a:r>
              <a:rPr lang="en-US" altLang="zh-CN" dirty="0"/>
              <a:t>Tail call: function called before returning</a:t>
            </a:r>
            <a:endParaRPr lang="zh-CN" altLang="en-US" dirty="0"/>
          </a:p>
        </p:txBody>
      </p:sp>
      <p:sp>
        <p:nvSpPr>
          <p:cNvPr id="2" name="标题 1">
            <a:extLst>
              <a:ext uri="{FF2B5EF4-FFF2-40B4-BE49-F238E27FC236}">
                <a16:creationId xmlns:a16="http://schemas.microsoft.com/office/drawing/2014/main" id="{0CFA26BB-E618-41AF-831F-AEEE0FD4D732}"/>
              </a:ext>
            </a:extLst>
          </p:cNvPr>
          <p:cNvSpPr>
            <a:spLocks noGrp="1"/>
          </p:cNvSpPr>
          <p:nvPr>
            <p:ph type="title" idx="4294967295"/>
          </p:nvPr>
        </p:nvSpPr>
        <p:spPr/>
        <p:txBody>
          <a:bodyPr/>
          <a:lstStyle/>
          <a:p>
            <a:r>
              <a:rPr lang="en-US" altLang="zh-CN" dirty="0"/>
              <a:t>Special Case: Tail Recursion (</a:t>
            </a:r>
            <a:r>
              <a:rPr lang="zh-CN" altLang="en-US" dirty="0"/>
              <a:t>尾递归</a:t>
            </a:r>
            <a:r>
              <a:rPr lang="en-US" altLang="zh-CN" dirty="0"/>
              <a:t>)</a:t>
            </a:r>
            <a:endParaRPr lang="zh-CN" altLang="en-US" dirty="0"/>
          </a:p>
        </p:txBody>
      </p:sp>
      <p:sp>
        <p:nvSpPr>
          <p:cNvPr id="4" name="灯片编号占位符 3">
            <a:extLst>
              <a:ext uri="{FF2B5EF4-FFF2-40B4-BE49-F238E27FC236}">
                <a16:creationId xmlns:a16="http://schemas.microsoft.com/office/drawing/2014/main" id="{8C41DE2E-8146-4155-B07E-87DBE0ED566B}"/>
              </a:ext>
            </a:extLst>
          </p:cNvPr>
          <p:cNvSpPr>
            <a:spLocks noGrp="1"/>
          </p:cNvSpPr>
          <p:nvPr>
            <p:ph type="sldNum" sz="quarter" idx="4"/>
          </p:nvPr>
        </p:nvSpPr>
        <p:spPr/>
        <p:txBody>
          <a:bodyPr/>
          <a:lstStyle/>
          <a:p>
            <a:pPr>
              <a:defRPr/>
            </a:pPr>
            <a:fld id="{D62988EB-CF20-4CAC-94BF-79D0ECBB93DA}" type="slidenum">
              <a:rPr lang="en-US" altLang="zh-CN" smtClean="0"/>
              <a:pPr>
                <a:defRPr/>
              </a:pPr>
              <a:t>32</a:t>
            </a:fld>
            <a:endParaRPr lang="en-US" altLang="zh-CN"/>
          </a:p>
        </p:txBody>
      </p:sp>
      <p:sp>
        <p:nvSpPr>
          <p:cNvPr id="5" name="Rectangle 1">
            <a:extLst>
              <a:ext uri="{FF2B5EF4-FFF2-40B4-BE49-F238E27FC236}">
                <a16:creationId xmlns:a16="http://schemas.microsoft.com/office/drawing/2014/main" id="{827660B3-0B05-4A67-B271-98E479954D19}"/>
              </a:ext>
            </a:extLst>
          </p:cNvPr>
          <p:cNvSpPr>
            <a:spLocks noChangeArrowheads="1"/>
          </p:cNvSpPr>
          <p:nvPr/>
        </p:nvSpPr>
        <p:spPr bwMode="auto">
          <a:xfrm>
            <a:off x="8339037" y="4187037"/>
            <a:ext cx="3705501" cy="132343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8000"/>
                </a:solidFill>
                <a:effectLst/>
                <a:latin typeface="Arial Unicode MS"/>
                <a:ea typeface="Courier New" panose="02070309020205020404" pitchFamily="49" charset="0"/>
              </a:rPr>
              <a:t>function</a:t>
            </a:r>
            <a:r>
              <a:rPr kumimoji="0" lang="zh-CN" altLang="zh-CN" sz="2000" b="0" i="0" u="none" strike="noStrike" cap="none" normalizeH="0" baseline="0" dirty="0">
                <a:ln>
                  <a:noFill/>
                </a:ln>
                <a:solidFill>
                  <a:srgbClr val="000000"/>
                </a:solidFill>
                <a:effectLst/>
                <a:latin typeface="Arial Unicode MS"/>
                <a:ea typeface="Courier New" panose="02070309020205020404" pitchFamily="49" charset="0"/>
              </a:rPr>
              <a:t> foo3(data) {</a:t>
            </a:r>
            <a:endParaRPr kumimoji="0" lang="en-US" altLang="zh-CN" sz="2000" b="0" i="0" u="none" strike="noStrike" cap="none" normalizeH="0" baseline="0" dirty="0">
              <a:ln>
                <a:noFill/>
              </a:ln>
              <a:solidFill>
                <a:srgbClr val="000000"/>
              </a:solidFill>
              <a:effectLst/>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000000"/>
                </a:solidFill>
                <a:latin typeface="Arial Unicode MS"/>
                <a:ea typeface="Courier New" panose="02070309020205020404" pitchFamily="49" charset="0"/>
              </a:rPr>
              <a:t>        </a:t>
            </a:r>
            <a:r>
              <a:rPr kumimoji="0" lang="zh-CN" altLang="zh-CN" sz="2000" b="1" i="0" u="none" strike="noStrike" cap="none" normalizeH="0" baseline="0" dirty="0">
                <a:ln>
                  <a:noFill/>
                </a:ln>
                <a:solidFill>
                  <a:srgbClr val="008000"/>
                </a:solidFill>
                <a:effectLst/>
                <a:latin typeface="Arial Unicode MS"/>
                <a:ea typeface="Courier New" panose="02070309020205020404" pitchFamily="49" charset="0"/>
              </a:rPr>
              <a:t>var</a:t>
            </a:r>
            <a:r>
              <a:rPr kumimoji="0" lang="zh-CN" altLang="zh-CN" sz="2000" b="0" i="0" u="none" strike="noStrike" cap="none" normalizeH="0" baseline="0" dirty="0">
                <a:ln>
                  <a:noFill/>
                </a:ln>
                <a:solidFill>
                  <a:srgbClr val="000000"/>
                </a:solidFill>
                <a:effectLst/>
                <a:latin typeface="Arial Unicode MS"/>
                <a:ea typeface="Courier New" panose="02070309020205020404" pitchFamily="49" charset="0"/>
              </a:rPr>
              <a:t> ret </a:t>
            </a:r>
            <a:r>
              <a:rPr kumimoji="0" lang="zh-CN" altLang="zh-CN" sz="2000" b="0" i="0" u="none" strike="noStrike" cap="none" normalizeH="0" baseline="0" dirty="0">
                <a:ln>
                  <a:noFill/>
                </a:ln>
                <a:solidFill>
                  <a:srgbClr val="666666"/>
                </a:solidFill>
                <a:effectLst/>
                <a:latin typeface="Arial" panose="020B0604020202020204" pitchFamily="34" charset="0"/>
              </a:rPr>
              <a:t>=</a:t>
            </a:r>
            <a:r>
              <a:rPr kumimoji="0" lang="zh-CN" altLang="zh-CN" sz="2000" b="0" i="0" u="none" strike="noStrike" cap="none" normalizeH="0" baseline="0" dirty="0">
                <a:ln>
                  <a:noFill/>
                </a:ln>
                <a:solidFill>
                  <a:srgbClr val="000000"/>
                </a:solidFill>
                <a:effectLst/>
                <a:latin typeface="Arial Unicode MS"/>
                <a:ea typeface="Courier New" panose="02070309020205020404" pitchFamily="49" charset="0"/>
              </a:rPr>
              <a:t> a(data);</a:t>
            </a:r>
            <a:endParaRPr kumimoji="0" lang="en-US" altLang="zh-CN" sz="2000" b="0" i="0" u="none" strike="noStrike" cap="none" normalizeH="0" baseline="0" dirty="0">
              <a:ln>
                <a:noFill/>
              </a:ln>
              <a:solidFill>
                <a:srgbClr val="000000"/>
              </a:solidFill>
              <a:effectLst/>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000000"/>
                </a:solidFill>
                <a:latin typeface="Arial Unicode MS"/>
                <a:ea typeface="Courier New" panose="02070309020205020404" pitchFamily="49" charset="0"/>
              </a:rPr>
              <a:t>        </a:t>
            </a:r>
            <a:r>
              <a:rPr kumimoji="0" lang="zh-CN" altLang="zh-CN" sz="2000" b="1" i="0" u="none" strike="noStrike" cap="none" normalizeH="0" baseline="0" dirty="0">
                <a:ln>
                  <a:noFill/>
                </a:ln>
                <a:solidFill>
                  <a:srgbClr val="008000"/>
                </a:solidFill>
                <a:effectLst/>
                <a:latin typeface="Arial Unicode MS"/>
                <a:ea typeface="Courier New" panose="02070309020205020404" pitchFamily="49" charset="0"/>
              </a:rPr>
              <a:t>return</a:t>
            </a:r>
            <a:r>
              <a:rPr kumimoji="0" lang="zh-CN" altLang="zh-CN" sz="2000" b="0" i="0" u="none" strike="noStrike" cap="none" normalizeH="0" baseline="0" dirty="0">
                <a:ln>
                  <a:noFill/>
                </a:ln>
                <a:solidFill>
                  <a:srgbClr val="000000"/>
                </a:solidFill>
                <a:effectLst/>
                <a:latin typeface="Arial Unicode MS"/>
                <a:ea typeface="Courier New" panose="02070309020205020404" pitchFamily="49" charset="0"/>
              </a:rPr>
              <a:t> (ret </a:t>
            </a:r>
            <a:r>
              <a:rPr kumimoji="0" lang="zh-CN" altLang="zh-CN" sz="2000" b="0" i="0" u="none" strike="noStrike" cap="none" normalizeH="0" baseline="0" dirty="0">
                <a:ln>
                  <a:noFill/>
                </a:ln>
                <a:solidFill>
                  <a:srgbClr val="666666"/>
                </a:solidFill>
                <a:effectLst/>
                <a:latin typeface="Arial" panose="020B0604020202020204" pitchFamily="34" charset="0"/>
              </a:rPr>
              <a:t>==</a:t>
            </a:r>
            <a:r>
              <a:rPr kumimoji="0" lang="zh-CN" altLang="zh-CN" sz="2000" b="0" i="0" u="none" strike="noStrike" cap="none" normalizeH="0" baseline="0" dirty="0">
                <a:ln>
                  <a:noFill/>
                </a:ln>
                <a:solidFill>
                  <a:srgbClr val="000000"/>
                </a:solidFill>
                <a:effectLst/>
                <a:latin typeface="Arial Unicode MS"/>
                <a:ea typeface="Courier New" panose="02070309020205020404" pitchFamily="49" charset="0"/>
              </a:rPr>
              <a:t> </a:t>
            </a:r>
            <a:r>
              <a:rPr kumimoji="0" lang="zh-CN" altLang="zh-CN" sz="2000" b="0" i="0" u="none" strike="noStrike" cap="none" normalizeH="0" baseline="0" dirty="0">
                <a:ln>
                  <a:noFill/>
                </a:ln>
                <a:solidFill>
                  <a:srgbClr val="666666"/>
                </a:solidFill>
                <a:effectLst/>
                <a:latin typeface="Arial Unicode MS"/>
                <a:ea typeface="Courier New" panose="02070309020205020404" pitchFamily="49" charset="0"/>
              </a:rPr>
              <a:t>0</a:t>
            </a:r>
            <a:r>
              <a:rPr kumimoji="0" lang="zh-CN" altLang="zh-CN" sz="2000" b="0" i="0" u="none" strike="noStrike" cap="none" normalizeH="0" baseline="0" dirty="0">
                <a:ln>
                  <a:noFill/>
                </a:ln>
                <a:solidFill>
                  <a:srgbClr val="000000"/>
                </a:solidFill>
                <a:effectLst/>
                <a:latin typeface="Arial Unicode MS"/>
                <a:ea typeface="Courier New" panose="02070309020205020404" pitchFamily="49" charset="0"/>
              </a:rPr>
              <a:t>) </a:t>
            </a:r>
            <a:r>
              <a:rPr kumimoji="0" lang="zh-CN" altLang="zh-CN" sz="2000" b="0" i="0" u="none" strike="noStrike" cap="none" normalizeH="0" baseline="0" dirty="0">
                <a:ln>
                  <a:noFill/>
                </a:ln>
                <a:solidFill>
                  <a:srgbClr val="666666"/>
                </a:solidFill>
                <a:effectLst/>
                <a:latin typeface="Arial" panose="020B0604020202020204" pitchFamily="34" charset="0"/>
              </a:rPr>
              <a:t>?</a:t>
            </a:r>
            <a:r>
              <a:rPr kumimoji="0" lang="zh-CN" altLang="zh-CN" sz="2000" b="0" i="0" u="none" strike="noStrike" cap="none" normalizeH="0" baseline="0" dirty="0">
                <a:ln>
                  <a:noFill/>
                </a:ln>
                <a:solidFill>
                  <a:srgbClr val="000000"/>
                </a:solidFill>
                <a:effectLst/>
                <a:latin typeface="Arial Unicode MS"/>
                <a:ea typeface="Courier New" panose="02070309020205020404" pitchFamily="49" charset="0"/>
              </a:rPr>
              <a:t> </a:t>
            </a:r>
            <a:r>
              <a:rPr kumimoji="0" lang="zh-CN" altLang="zh-CN" sz="2000" b="0" i="0" u="none" strike="noStrike" cap="none" normalizeH="0" baseline="0" dirty="0">
                <a:ln>
                  <a:noFill/>
                </a:ln>
                <a:solidFill>
                  <a:srgbClr val="666666"/>
                </a:solidFill>
                <a:effectLst/>
                <a:latin typeface="Arial Unicode MS"/>
                <a:ea typeface="Courier New" panose="02070309020205020404" pitchFamily="49" charset="0"/>
              </a:rPr>
              <a:t>1</a:t>
            </a:r>
            <a:r>
              <a:rPr kumimoji="0" lang="zh-CN" altLang="zh-CN" sz="2000" b="0" i="0" u="none" strike="noStrike" cap="none" normalizeH="0" baseline="0" dirty="0">
                <a:ln>
                  <a:noFill/>
                </a:ln>
                <a:solidFill>
                  <a:srgbClr val="000000"/>
                </a:solidFill>
                <a:effectLst/>
                <a:latin typeface="Arial Unicode MS"/>
                <a:ea typeface="Courier New" panose="02070309020205020404" pitchFamily="49" charset="0"/>
              </a:rPr>
              <a:t> </a:t>
            </a:r>
            <a:r>
              <a:rPr kumimoji="0" lang="zh-CN" altLang="zh-CN" sz="2000" b="0" i="0" u="none" strike="noStrike" cap="none" normalizeH="0" baseline="0" dirty="0">
                <a:ln>
                  <a:noFill/>
                </a:ln>
                <a:solidFill>
                  <a:srgbClr val="666666"/>
                </a:solidFill>
                <a:effectLst/>
                <a:latin typeface="Arial" panose="020B0604020202020204" pitchFamily="34" charset="0"/>
              </a:rPr>
              <a:t>:</a:t>
            </a:r>
            <a:r>
              <a:rPr kumimoji="0" lang="zh-CN" altLang="zh-CN" sz="2000" b="0" i="0" u="none" strike="noStrike" cap="none" normalizeH="0" baseline="0" dirty="0">
                <a:ln>
                  <a:noFill/>
                </a:ln>
                <a:solidFill>
                  <a:srgbClr val="000000"/>
                </a:solidFill>
                <a:effectLst/>
                <a:latin typeface="Arial Unicode MS"/>
                <a:ea typeface="Courier New" panose="02070309020205020404" pitchFamily="49" charset="0"/>
              </a:rPr>
              <a:t> ret;</a:t>
            </a:r>
            <a:endParaRPr kumimoji="0" lang="en-US" altLang="zh-CN" sz="2000" b="0" i="0" u="none" strike="noStrike" cap="none" normalizeH="0" baseline="0" dirty="0">
              <a:ln>
                <a:noFill/>
              </a:ln>
              <a:solidFill>
                <a:srgbClr val="000000"/>
              </a:solidFill>
              <a:effectLst/>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Arial Unicode MS"/>
                <a:ea typeface="Courier New" panose="02070309020205020404" pitchFamily="49" charset="0"/>
              </a:rPr>
              <a:t>}</a:t>
            </a:r>
            <a:r>
              <a:rPr kumimoji="0" lang="zh-CN" altLang="zh-CN" sz="2000" b="0" i="0" u="none" strike="noStrike" cap="none" normalizeH="0" baseline="0" dirty="0">
                <a:ln>
                  <a:noFill/>
                </a:ln>
                <a:solidFill>
                  <a:schemeClr val="tx1"/>
                </a:solidFill>
                <a:effectLst/>
              </a:rPr>
              <a:t> </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9CA7DA2C-A831-4190-8183-7D6276DA5642}"/>
              </a:ext>
            </a:extLst>
          </p:cNvPr>
          <p:cNvSpPr>
            <a:spLocks noChangeArrowheads="1"/>
          </p:cNvSpPr>
          <p:nvPr/>
        </p:nvSpPr>
        <p:spPr bwMode="auto">
          <a:xfrm>
            <a:off x="556920" y="2215413"/>
            <a:ext cx="2460930" cy="132343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8000"/>
                </a:solidFill>
                <a:effectLst/>
                <a:latin typeface="Arial Unicode MS"/>
                <a:ea typeface="Courier New" panose="02070309020205020404" pitchFamily="49" charset="0"/>
              </a:rPr>
              <a:t>function</a:t>
            </a:r>
            <a:r>
              <a:rPr kumimoji="0" lang="zh-CN" altLang="zh-CN" sz="2000" b="0" i="0" u="none" strike="noStrike" cap="none" normalizeH="0" baseline="0" dirty="0">
                <a:ln>
                  <a:noFill/>
                </a:ln>
                <a:solidFill>
                  <a:srgbClr val="000000"/>
                </a:solidFill>
                <a:effectLst/>
                <a:latin typeface="Arial Unicode MS"/>
                <a:ea typeface="Courier New" panose="02070309020205020404" pitchFamily="49" charset="0"/>
              </a:rPr>
              <a:t> foo(data) { </a:t>
            </a:r>
            <a:r>
              <a:rPr kumimoji="0" lang="en-US" altLang="zh-CN" sz="2000" b="0" i="0" u="none" strike="noStrike" cap="none" normalizeH="0" baseline="0" dirty="0">
                <a:ln>
                  <a:noFill/>
                </a:ln>
                <a:solidFill>
                  <a:srgbClr val="000000"/>
                </a:solidFill>
                <a:effectLst/>
                <a:latin typeface="Arial Unicode MS"/>
                <a:ea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000000"/>
                </a:solidFill>
                <a:latin typeface="Arial Unicode MS"/>
                <a:ea typeface="Courier New" panose="02070309020205020404" pitchFamily="49" charset="0"/>
              </a:rPr>
              <a:t>    </a:t>
            </a:r>
            <a:r>
              <a:rPr kumimoji="0" lang="zh-CN" altLang="zh-CN" sz="2000" b="0" i="0" u="none" strike="noStrike" cap="none" normalizeH="0" baseline="0" dirty="0">
                <a:ln>
                  <a:noFill/>
                </a:ln>
                <a:solidFill>
                  <a:srgbClr val="000000"/>
                </a:solidFill>
                <a:effectLst/>
                <a:latin typeface="Arial Unicode MS"/>
                <a:ea typeface="Courier New" panose="02070309020205020404" pitchFamily="49" charset="0"/>
              </a:rPr>
              <a:t>a(data);</a:t>
            </a:r>
            <a:endParaRPr kumimoji="0" lang="en-US" altLang="zh-CN" sz="2000" b="0" i="0" u="none" strike="noStrike" cap="none" normalizeH="0" baseline="0" dirty="0">
              <a:ln>
                <a:noFill/>
              </a:ln>
              <a:solidFill>
                <a:srgbClr val="000000"/>
              </a:solidFill>
              <a:effectLst/>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000000"/>
                </a:solidFill>
                <a:latin typeface="Arial Unicode MS"/>
                <a:ea typeface="Courier New" panose="02070309020205020404" pitchFamily="49" charset="0"/>
              </a:rPr>
              <a:t>    </a:t>
            </a:r>
            <a:r>
              <a:rPr kumimoji="0" lang="zh-CN" altLang="zh-CN" sz="2000" b="1" i="0" u="none" strike="noStrike" cap="none" normalizeH="0" baseline="0" dirty="0">
                <a:ln>
                  <a:noFill/>
                </a:ln>
                <a:solidFill>
                  <a:srgbClr val="008000"/>
                </a:solidFill>
                <a:effectLst/>
                <a:latin typeface="Arial Unicode MS"/>
                <a:ea typeface="Courier New" panose="02070309020205020404" pitchFamily="49" charset="0"/>
              </a:rPr>
              <a:t>return</a:t>
            </a:r>
            <a:r>
              <a:rPr kumimoji="0" lang="zh-CN" altLang="zh-CN" sz="2000" b="0" i="0" u="none" strike="noStrike" cap="none" normalizeH="0" baseline="0" dirty="0">
                <a:ln>
                  <a:noFill/>
                </a:ln>
                <a:solidFill>
                  <a:srgbClr val="000000"/>
                </a:solidFill>
                <a:effectLst/>
                <a:latin typeface="Arial Unicode MS"/>
                <a:ea typeface="Courier New" panose="02070309020205020404" pitchFamily="49" charset="0"/>
              </a:rPr>
              <a:t> b(data);</a:t>
            </a:r>
            <a:endParaRPr kumimoji="0" lang="en-US" altLang="zh-CN" sz="2000" b="0" i="0" u="none" strike="noStrike" cap="none" normalizeH="0" baseline="0" dirty="0">
              <a:ln>
                <a:noFill/>
              </a:ln>
              <a:solidFill>
                <a:srgbClr val="000000"/>
              </a:solidFill>
              <a:effectLst/>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Arial Unicode MS"/>
                <a:ea typeface="Courier New" panose="02070309020205020404" pitchFamily="49" charset="0"/>
              </a:rPr>
              <a:t>}</a:t>
            </a:r>
            <a:r>
              <a:rPr kumimoji="0" lang="zh-CN" altLang="zh-CN" sz="2000" b="0" i="0" u="none" strike="noStrike" cap="none" normalizeH="0" baseline="0" dirty="0">
                <a:ln>
                  <a:noFill/>
                </a:ln>
                <a:solidFill>
                  <a:schemeClr val="tx1"/>
                </a:solidFill>
                <a:effectLst/>
              </a:rPr>
              <a:t> </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8" name="文本框 7">
            <a:extLst>
              <a:ext uri="{FF2B5EF4-FFF2-40B4-BE49-F238E27FC236}">
                <a16:creationId xmlns:a16="http://schemas.microsoft.com/office/drawing/2014/main" id="{97BD65CC-5022-4D56-A15A-16F198FC10B1}"/>
              </a:ext>
            </a:extLst>
          </p:cNvPr>
          <p:cNvSpPr txBox="1"/>
          <p:nvPr/>
        </p:nvSpPr>
        <p:spPr>
          <a:xfrm>
            <a:off x="457200" y="6126812"/>
            <a:ext cx="9906000" cy="369332"/>
          </a:xfrm>
          <a:prstGeom prst="rect">
            <a:avLst/>
          </a:prstGeom>
          <a:noFill/>
        </p:spPr>
        <p:txBody>
          <a:bodyPr wrap="square">
            <a:spAutoFit/>
          </a:bodyPr>
          <a:lstStyle/>
          <a:p>
            <a:r>
              <a:rPr lang="zh-CN" altLang="en-US" sz="1800" dirty="0">
                <a:hlinkClick r:id="rId2"/>
              </a:rPr>
              <a:t>https://en.wikipedia.org/wiki/Tail_call</a:t>
            </a:r>
            <a:r>
              <a:rPr lang="zh-CN" altLang="en-US" sz="1800" dirty="0"/>
              <a:t> </a:t>
            </a:r>
          </a:p>
        </p:txBody>
      </p:sp>
      <p:sp>
        <p:nvSpPr>
          <p:cNvPr id="7" name="Rectangle 1">
            <a:extLst>
              <a:ext uri="{FF2B5EF4-FFF2-40B4-BE49-F238E27FC236}">
                <a16:creationId xmlns:a16="http://schemas.microsoft.com/office/drawing/2014/main" id="{5E0DC27D-8C13-4491-8834-AE4840061612}"/>
              </a:ext>
            </a:extLst>
          </p:cNvPr>
          <p:cNvSpPr>
            <a:spLocks noChangeArrowheads="1"/>
          </p:cNvSpPr>
          <p:nvPr/>
        </p:nvSpPr>
        <p:spPr bwMode="auto">
          <a:xfrm>
            <a:off x="5862867" y="2019458"/>
            <a:ext cx="2460930" cy="193899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8000"/>
                </a:solidFill>
                <a:effectLst/>
                <a:latin typeface="Arial Unicode MS"/>
                <a:ea typeface="Courier New" panose="02070309020205020404" pitchFamily="49" charset="0"/>
              </a:rPr>
              <a:t>function</a:t>
            </a:r>
            <a:r>
              <a:rPr kumimoji="0" lang="zh-CN" altLang="zh-CN" sz="2000" b="0" i="0" u="none" strike="noStrike" cap="none" normalizeH="0" baseline="0" dirty="0">
                <a:ln>
                  <a:noFill/>
                </a:ln>
                <a:solidFill>
                  <a:srgbClr val="000000"/>
                </a:solidFill>
                <a:effectLst/>
                <a:latin typeface="Arial Unicode MS"/>
                <a:ea typeface="Courier New" panose="02070309020205020404" pitchFamily="49" charset="0"/>
              </a:rPr>
              <a:t> bar(data) {</a:t>
            </a:r>
            <a:endParaRPr kumimoji="0" lang="en-US" altLang="zh-CN" sz="2000" b="0" i="0" u="none" strike="noStrike" cap="none" normalizeH="0" baseline="0" dirty="0">
              <a:ln>
                <a:noFill/>
              </a:ln>
              <a:solidFill>
                <a:srgbClr val="000000"/>
              </a:solidFill>
              <a:effectLst/>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000000"/>
                </a:solidFill>
                <a:latin typeface="Arial Unicode MS"/>
                <a:ea typeface="Courier New" panose="02070309020205020404" pitchFamily="49" charset="0"/>
              </a:rPr>
              <a:t>    </a:t>
            </a:r>
            <a:r>
              <a:rPr kumimoji="0" lang="zh-CN" altLang="zh-CN" sz="2000" b="1" i="0" u="none" strike="noStrike" cap="none" normalizeH="0" baseline="0" dirty="0">
                <a:ln>
                  <a:noFill/>
                </a:ln>
                <a:solidFill>
                  <a:srgbClr val="008000"/>
                </a:solidFill>
                <a:effectLst/>
                <a:latin typeface="Arial Unicode MS"/>
                <a:ea typeface="Courier New" panose="02070309020205020404" pitchFamily="49" charset="0"/>
              </a:rPr>
              <a:t>if</a:t>
            </a:r>
            <a:r>
              <a:rPr kumimoji="0" lang="zh-CN" altLang="zh-CN" sz="2000" b="0" i="0" u="none" strike="noStrike" cap="none" normalizeH="0" baseline="0" dirty="0">
                <a:ln>
                  <a:noFill/>
                </a:ln>
                <a:solidFill>
                  <a:srgbClr val="000000"/>
                </a:solidFill>
                <a:effectLst/>
                <a:latin typeface="Arial Unicode MS"/>
                <a:ea typeface="Courier New" panose="02070309020205020404" pitchFamily="49" charset="0"/>
              </a:rPr>
              <a:t> ( a(data) ) { </a:t>
            </a:r>
            <a:endParaRPr kumimoji="0" lang="en-US" altLang="zh-CN" sz="2000" b="0" i="0" u="none" strike="noStrike" cap="none" normalizeH="0" baseline="0" dirty="0">
              <a:ln>
                <a:noFill/>
              </a:ln>
              <a:solidFill>
                <a:srgbClr val="000000"/>
              </a:solidFill>
              <a:effectLst/>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000000"/>
                </a:solidFill>
                <a:latin typeface="Arial Unicode MS"/>
                <a:ea typeface="Courier New" panose="02070309020205020404" pitchFamily="49" charset="0"/>
              </a:rPr>
              <a:t>        </a:t>
            </a:r>
            <a:r>
              <a:rPr kumimoji="0" lang="zh-CN" altLang="zh-CN" sz="2000" b="1" i="0" u="none" strike="noStrike" cap="none" normalizeH="0" baseline="0" dirty="0">
                <a:ln>
                  <a:noFill/>
                </a:ln>
                <a:solidFill>
                  <a:srgbClr val="008000"/>
                </a:solidFill>
                <a:effectLst/>
                <a:latin typeface="Arial Unicode MS"/>
                <a:ea typeface="Courier New" panose="02070309020205020404" pitchFamily="49" charset="0"/>
              </a:rPr>
              <a:t>return</a:t>
            </a:r>
            <a:r>
              <a:rPr kumimoji="0" lang="zh-CN" altLang="zh-CN" sz="2000" b="0" i="0" u="none" strike="noStrike" cap="none" normalizeH="0" baseline="0" dirty="0">
                <a:ln>
                  <a:noFill/>
                </a:ln>
                <a:solidFill>
                  <a:srgbClr val="000000"/>
                </a:solidFill>
                <a:effectLst/>
                <a:latin typeface="Arial Unicode MS"/>
                <a:ea typeface="Courier New" panose="02070309020205020404" pitchFamily="49" charset="0"/>
              </a:rPr>
              <a:t> b(data);</a:t>
            </a:r>
            <a:endParaRPr kumimoji="0" lang="en-US" altLang="zh-CN" sz="2000" b="0" i="0" u="none" strike="noStrike" cap="none" normalizeH="0" baseline="0" dirty="0">
              <a:ln>
                <a:noFill/>
              </a:ln>
              <a:solidFill>
                <a:srgbClr val="000000"/>
              </a:solidFill>
              <a:effectLst/>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000000"/>
                </a:solidFill>
                <a:latin typeface="Arial Unicode MS"/>
                <a:ea typeface="Courier New" panose="02070309020205020404" pitchFamily="49" charset="0"/>
              </a:rPr>
              <a:t>    </a:t>
            </a:r>
            <a:r>
              <a:rPr kumimoji="0" lang="zh-CN" altLang="zh-CN" sz="2000" b="0" i="0" u="none" strike="noStrike" cap="none" normalizeH="0" baseline="0" dirty="0">
                <a:ln>
                  <a:noFill/>
                </a:ln>
                <a:solidFill>
                  <a:srgbClr val="000000"/>
                </a:solidFill>
                <a:effectLst/>
                <a:latin typeface="Arial Unicode MS"/>
                <a:ea typeface="Courier New" panose="02070309020205020404" pitchFamily="49" charset="0"/>
              </a:rPr>
              <a:t>}</a:t>
            </a:r>
            <a:endParaRPr kumimoji="0" lang="en-US" altLang="zh-CN" sz="2000" b="0" i="0" u="none" strike="noStrike" cap="none" normalizeH="0" baseline="0" dirty="0">
              <a:ln>
                <a:noFill/>
              </a:ln>
              <a:solidFill>
                <a:srgbClr val="000000"/>
              </a:solidFill>
              <a:effectLst/>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000000"/>
                </a:solidFill>
                <a:latin typeface="Arial Unicode MS"/>
                <a:ea typeface="Courier New" panose="02070309020205020404" pitchFamily="49" charset="0"/>
              </a:rPr>
              <a:t>    </a:t>
            </a:r>
            <a:r>
              <a:rPr kumimoji="0" lang="zh-CN" altLang="zh-CN" sz="2000" b="1" i="0" u="none" strike="noStrike" cap="none" normalizeH="0" baseline="0" dirty="0">
                <a:ln>
                  <a:noFill/>
                </a:ln>
                <a:solidFill>
                  <a:srgbClr val="008000"/>
                </a:solidFill>
                <a:effectLst/>
                <a:latin typeface="Arial Unicode MS"/>
                <a:ea typeface="Courier New" panose="02070309020205020404" pitchFamily="49" charset="0"/>
              </a:rPr>
              <a:t>return</a:t>
            </a:r>
            <a:r>
              <a:rPr kumimoji="0" lang="zh-CN" altLang="zh-CN" sz="2000" b="0" i="0" u="none" strike="noStrike" cap="none" normalizeH="0" baseline="0" dirty="0">
                <a:ln>
                  <a:noFill/>
                </a:ln>
                <a:solidFill>
                  <a:srgbClr val="000000"/>
                </a:solidFill>
                <a:effectLst/>
                <a:latin typeface="Arial Unicode MS"/>
                <a:ea typeface="Courier New" panose="02070309020205020404" pitchFamily="49" charset="0"/>
              </a:rPr>
              <a:t> c(data);</a:t>
            </a:r>
            <a:endParaRPr kumimoji="0" lang="en-US" altLang="zh-CN" sz="2000" b="0" i="0" u="none" strike="noStrike" cap="none" normalizeH="0" baseline="0" dirty="0">
              <a:ln>
                <a:noFill/>
              </a:ln>
              <a:solidFill>
                <a:srgbClr val="000000"/>
              </a:solidFill>
              <a:effectLst/>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Arial Unicode MS"/>
                <a:ea typeface="Courier New" panose="02070309020205020404" pitchFamily="49" charset="0"/>
              </a:rPr>
              <a:t>}</a:t>
            </a:r>
            <a:r>
              <a:rPr kumimoji="0" lang="zh-CN" altLang="zh-CN" sz="2000" b="0" i="0" u="none" strike="noStrike" cap="none" normalizeH="0" baseline="0" dirty="0">
                <a:ln>
                  <a:noFill/>
                </a:ln>
                <a:solidFill>
                  <a:schemeClr val="tx1"/>
                </a:solidFill>
                <a:effectLst/>
              </a:rPr>
              <a:t> </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7B5D21B9-3FE8-4E2F-B95A-6A528A622407}"/>
              </a:ext>
            </a:extLst>
          </p:cNvPr>
          <p:cNvSpPr>
            <a:spLocks noChangeArrowheads="1"/>
          </p:cNvSpPr>
          <p:nvPr/>
        </p:nvSpPr>
        <p:spPr bwMode="auto">
          <a:xfrm>
            <a:off x="838200" y="4187038"/>
            <a:ext cx="2592376" cy="101566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8000"/>
                </a:solidFill>
                <a:effectLst/>
                <a:latin typeface="Arial Unicode MS"/>
                <a:ea typeface="Courier New" panose="02070309020205020404" pitchFamily="49" charset="0"/>
              </a:rPr>
              <a:t>function</a:t>
            </a:r>
            <a:r>
              <a:rPr kumimoji="0" lang="zh-CN" altLang="zh-CN" sz="2000" b="0" i="0" u="none" strike="noStrike" cap="none" normalizeH="0" baseline="0" dirty="0">
                <a:ln>
                  <a:noFill/>
                </a:ln>
                <a:solidFill>
                  <a:srgbClr val="000000"/>
                </a:solidFill>
                <a:effectLst/>
                <a:latin typeface="Arial Unicode MS"/>
                <a:ea typeface="Courier New" panose="02070309020205020404" pitchFamily="49" charset="0"/>
              </a:rPr>
              <a:t> foo1(data) {</a:t>
            </a:r>
            <a:endParaRPr kumimoji="0" lang="en-US" altLang="zh-CN" sz="2000" b="0" i="0" u="none" strike="noStrike" cap="none" normalizeH="0" baseline="0" dirty="0">
              <a:ln>
                <a:noFill/>
              </a:ln>
              <a:solidFill>
                <a:srgbClr val="000000"/>
              </a:solidFill>
              <a:effectLst/>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000000"/>
                </a:solidFill>
                <a:latin typeface="Arial Unicode MS"/>
                <a:ea typeface="Courier New" panose="02070309020205020404" pitchFamily="49" charset="0"/>
              </a:rPr>
              <a:t>    </a:t>
            </a:r>
            <a:r>
              <a:rPr kumimoji="0" lang="zh-CN" altLang="zh-CN" sz="2000" b="1" i="0" u="none" strike="noStrike" cap="none" normalizeH="0" baseline="0" dirty="0">
                <a:ln>
                  <a:noFill/>
                </a:ln>
                <a:solidFill>
                  <a:srgbClr val="008000"/>
                </a:solidFill>
                <a:effectLst/>
                <a:latin typeface="Arial Unicode MS"/>
                <a:ea typeface="Courier New" panose="02070309020205020404" pitchFamily="49" charset="0"/>
              </a:rPr>
              <a:t>return</a:t>
            </a:r>
            <a:r>
              <a:rPr kumimoji="0" lang="zh-CN" altLang="zh-CN" sz="2000" b="0" i="0" u="none" strike="noStrike" cap="none" normalizeH="0" baseline="0" dirty="0">
                <a:ln>
                  <a:noFill/>
                </a:ln>
                <a:solidFill>
                  <a:srgbClr val="000000"/>
                </a:solidFill>
                <a:effectLst/>
                <a:latin typeface="Arial Unicode MS"/>
                <a:ea typeface="Courier New" panose="02070309020205020404" pitchFamily="49" charset="0"/>
              </a:rPr>
              <a:t> a(data) </a:t>
            </a:r>
            <a:r>
              <a:rPr kumimoji="0" lang="zh-CN" altLang="zh-CN" sz="2000" b="0" i="0" u="none" strike="noStrike" cap="none" normalizeH="0" baseline="0" dirty="0">
                <a:ln>
                  <a:noFill/>
                </a:ln>
                <a:solidFill>
                  <a:srgbClr val="666666"/>
                </a:solidFill>
                <a:effectLst/>
                <a:latin typeface="Arial" panose="020B0604020202020204" pitchFamily="34" charset="0"/>
              </a:rPr>
              <a:t>+</a:t>
            </a:r>
            <a:r>
              <a:rPr kumimoji="0" lang="zh-CN" altLang="zh-CN" sz="2000" b="0" i="0" u="none" strike="noStrike" cap="none" normalizeH="0" baseline="0" dirty="0">
                <a:ln>
                  <a:noFill/>
                </a:ln>
                <a:solidFill>
                  <a:srgbClr val="000000"/>
                </a:solidFill>
                <a:effectLst/>
                <a:latin typeface="Arial Unicode MS"/>
                <a:ea typeface="Courier New" panose="02070309020205020404" pitchFamily="49" charset="0"/>
              </a:rPr>
              <a:t> </a:t>
            </a:r>
            <a:r>
              <a:rPr kumimoji="0" lang="zh-CN" altLang="zh-CN" sz="2000" b="0" i="0" u="none" strike="noStrike" cap="none" normalizeH="0" baseline="0" dirty="0">
                <a:ln>
                  <a:noFill/>
                </a:ln>
                <a:solidFill>
                  <a:srgbClr val="666666"/>
                </a:solidFill>
                <a:effectLst/>
                <a:latin typeface="Arial Unicode MS"/>
                <a:ea typeface="Courier New" panose="02070309020205020404" pitchFamily="49" charset="0"/>
              </a:rPr>
              <a:t>1</a:t>
            </a:r>
            <a:r>
              <a:rPr kumimoji="0" lang="zh-CN" altLang="zh-CN" sz="2000" b="0" i="0" u="none" strike="noStrike" cap="none" normalizeH="0" baseline="0" dirty="0">
                <a:ln>
                  <a:noFill/>
                </a:ln>
                <a:solidFill>
                  <a:srgbClr val="000000"/>
                </a:solidFill>
                <a:effectLst/>
                <a:latin typeface="Arial Unicode MS"/>
                <a:ea typeface="Courier New" panose="02070309020205020404" pitchFamily="49" charset="0"/>
              </a:rPr>
              <a:t>;</a:t>
            </a:r>
            <a:endParaRPr kumimoji="0" lang="en-US" altLang="zh-CN" sz="2000" b="0" i="0" u="none" strike="noStrike" cap="none" normalizeH="0" baseline="0" dirty="0">
              <a:ln>
                <a:noFill/>
              </a:ln>
              <a:solidFill>
                <a:srgbClr val="000000"/>
              </a:solidFill>
              <a:effectLst/>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Arial Unicode MS"/>
                <a:ea typeface="Courier New" panose="02070309020205020404" pitchFamily="49" charset="0"/>
              </a:rPr>
              <a:t>}</a:t>
            </a:r>
            <a:r>
              <a:rPr kumimoji="0" lang="zh-CN" altLang="zh-CN" sz="2000" b="0" i="0" u="none" strike="noStrike" cap="none" normalizeH="0" baseline="0" dirty="0">
                <a:ln>
                  <a:noFill/>
                </a:ln>
                <a:solidFill>
                  <a:schemeClr val="tx1"/>
                </a:solidFill>
                <a:effectLst/>
              </a:rPr>
              <a:t> </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E701F0A4-7729-4C2B-8695-A0CACAB08690}"/>
              </a:ext>
            </a:extLst>
          </p:cNvPr>
          <p:cNvSpPr>
            <a:spLocks noChangeArrowheads="1"/>
          </p:cNvSpPr>
          <p:nvPr/>
        </p:nvSpPr>
        <p:spPr bwMode="auto">
          <a:xfrm>
            <a:off x="4910623" y="4187038"/>
            <a:ext cx="2589170" cy="132343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8000"/>
                </a:solidFill>
                <a:effectLst/>
                <a:latin typeface="Arial Unicode MS"/>
                <a:ea typeface="Courier New" panose="02070309020205020404" pitchFamily="49" charset="0"/>
              </a:rPr>
              <a:t>function</a:t>
            </a:r>
            <a:r>
              <a:rPr kumimoji="0" lang="zh-CN" altLang="zh-CN" sz="2000" b="0" i="0" u="none" strike="noStrike" cap="none" normalizeH="0" baseline="0" dirty="0">
                <a:ln>
                  <a:noFill/>
                </a:ln>
                <a:solidFill>
                  <a:srgbClr val="000000"/>
                </a:solidFill>
                <a:effectLst/>
                <a:latin typeface="Arial Unicode MS"/>
                <a:ea typeface="Courier New" panose="02070309020205020404" pitchFamily="49" charset="0"/>
              </a:rPr>
              <a:t> foo2(data) {</a:t>
            </a:r>
            <a:endParaRPr kumimoji="0" lang="en-US" altLang="zh-CN" sz="2000" b="0" i="0" u="none" strike="noStrike" cap="none" normalizeH="0" baseline="0" dirty="0">
              <a:ln>
                <a:noFill/>
              </a:ln>
              <a:solidFill>
                <a:srgbClr val="000000"/>
              </a:solidFill>
              <a:effectLst/>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000000"/>
                </a:solidFill>
                <a:latin typeface="Arial Unicode MS"/>
                <a:ea typeface="Courier New" panose="02070309020205020404" pitchFamily="49" charset="0"/>
              </a:rPr>
              <a:t>    </a:t>
            </a:r>
            <a:r>
              <a:rPr kumimoji="0" lang="zh-CN" altLang="zh-CN" sz="2000" b="1" i="0" u="none" strike="noStrike" cap="none" normalizeH="0" baseline="0" dirty="0">
                <a:ln>
                  <a:noFill/>
                </a:ln>
                <a:solidFill>
                  <a:srgbClr val="008000"/>
                </a:solidFill>
                <a:effectLst/>
                <a:latin typeface="Arial Unicode MS"/>
                <a:ea typeface="Courier New" panose="02070309020205020404" pitchFamily="49" charset="0"/>
              </a:rPr>
              <a:t>var</a:t>
            </a:r>
            <a:r>
              <a:rPr kumimoji="0" lang="zh-CN" altLang="zh-CN" sz="2000" b="0" i="0" u="none" strike="noStrike" cap="none" normalizeH="0" baseline="0" dirty="0">
                <a:ln>
                  <a:noFill/>
                </a:ln>
                <a:solidFill>
                  <a:srgbClr val="000000"/>
                </a:solidFill>
                <a:effectLst/>
                <a:latin typeface="Arial Unicode MS"/>
                <a:ea typeface="Courier New" panose="02070309020205020404" pitchFamily="49" charset="0"/>
              </a:rPr>
              <a:t> ret </a:t>
            </a:r>
            <a:r>
              <a:rPr kumimoji="0" lang="zh-CN" altLang="zh-CN" sz="2000" b="0" i="0" u="none" strike="noStrike" cap="none" normalizeH="0" baseline="0" dirty="0">
                <a:ln>
                  <a:noFill/>
                </a:ln>
                <a:solidFill>
                  <a:srgbClr val="666666"/>
                </a:solidFill>
                <a:effectLst/>
                <a:latin typeface="Arial" panose="020B0604020202020204" pitchFamily="34" charset="0"/>
              </a:rPr>
              <a:t>=</a:t>
            </a:r>
            <a:r>
              <a:rPr kumimoji="0" lang="zh-CN" altLang="zh-CN" sz="2000" b="0" i="0" u="none" strike="noStrike" cap="none" normalizeH="0" baseline="0" dirty="0">
                <a:ln>
                  <a:noFill/>
                </a:ln>
                <a:solidFill>
                  <a:srgbClr val="000000"/>
                </a:solidFill>
                <a:effectLst/>
                <a:latin typeface="Arial Unicode MS"/>
                <a:ea typeface="Courier New" panose="02070309020205020404" pitchFamily="49" charset="0"/>
              </a:rPr>
              <a:t> a(data);</a:t>
            </a:r>
            <a:endParaRPr kumimoji="0" lang="en-US" altLang="zh-CN" sz="2000" b="0" i="0" u="none" strike="noStrike" cap="none" normalizeH="0" baseline="0" dirty="0">
              <a:ln>
                <a:noFill/>
              </a:ln>
              <a:solidFill>
                <a:srgbClr val="000000"/>
              </a:solidFill>
              <a:effectLst/>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000000"/>
                </a:solidFill>
                <a:latin typeface="Arial Unicode MS"/>
                <a:ea typeface="Courier New" panose="02070309020205020404" pitchFamily="49" charset="0"/>
              </a:rPr>
              <a:t>    </a:t>
            </a:r>
            <a:r>
              <a:rPr kumimoji="0" lang="zh-CN" altLang="zh-CN" sz="2000" b="1" i="0" u="none" strike="noStrike" cap="none" normalizeH="0" baseline="0" dirty="0">
                <a:ln>
                  <a:noFill/>
                </a:ln>
                <a:solidFill>
                  <a:srgbClr val="008000"/>
                </a:solidFill>
                <a:effectLst/>
                <a:latin typeface="Arial Unicode MS"/>
                <a:ea typeface="Courier New" panose="02070309020205020404" pitchFamily="49" charset="0"/>
              </a:rPr>
              <a:t>return</a:t>
            </a:r>
            <a:r>
              <a:rPr kumimoji="0" lang="zh-CN" altLang="zh-CN" sz="2000" b="0" i="0" u="none" strike="noStrike" cap="none" normalizeH="0" baseline="0" dirty="0">
                <a:ln>
                  <a:noFill/>
                </a:ln>
                <a:solidFill>
                  <a:srgbClr val="000000"/>
                </a:solidFill>
                <a:effectLst/>
                <a:latin typeface="Arial Unicode MS"/>
                <a:ea typeface="Courier New" panose="02070309020205020404" pitchFamily="49" charset="0"/>
              </a:rPr>
              <a:t> ret;</a:t>
            </a:r>
            <a:endParaRPr kumimoji="0" lang="en-US" altLang="zh-CN" sz="2000" b="0" i="0" u="none" strike="noStrike" cap="none" normalizeH="0" baseline="0" dirty="0">
              <a:ln>
                <a:noFill/>
              </a:ln>
              <a:solidFill>
                <a:srgbClr val="000000"/>
              </a:solidFill>
              <a:effectLst/>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Arial Unicode MS"/>
                <a:ea typeface="Courier New" panose="02070309020205020404" pitchFamily="49" charset="0"/>
              </a:rPr>
              <a:t>}</a:t>
            </a:r>
            <a:r>
              <a:rPr kumimoji="0" lang="zh-CN" altLang="zh-CN" sz="2000" b="0" i="0" u="none" strike="noStrike" cap="none" normalizeH="0" baseline="0" dirty="0">
                <a:ln>
                  <a:noFill/>
                </a:ln>
                <a:solidFill>
                  <a:schemeClr val="tx1"/>
                </a:solidFill>
                <a:effectLst/>
              </a:rPr>
              <a:t> </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12" name="文本框 11">
            <a:extLst>
              <a:ext uri="{FF2B5EF4-FFF2-40B4-BE49-F238E27FC236}">
                <a16:creationId xmlns:a16="http://schemas.microsoft.com/office/drawing/2014/main" id="{1072C790-D3F8-4FE9-A6BB-3BA899303370}"/>
              </a:ext>
            </a:extLst>
          </p:cNvPr>
          <p:cNvSpPr txBox="1"/>
          <p:nvPr/>
        </p:nvSpPr>
        <p:spPr>
          <a:xfrm>
            <a:off x="2743200" y="2596944"/>
            <a:ext cx="2460930" cy="954107"/>
          </a:xfrm>
          <a:prstGeom prst="rect">
            <a:avLst/>
          </a:prstGeom>
          <a:noFill/>
        </p:spPr>
        <p:txBody>
          <a:bodyPr wrap="square">
            <a:spAutoFit/>
          </a:bodyPr>
          <a:lstStyle/>
          <a:p>
            <a:pPr algn="ctr"/>
            <a:r>
              <a:rPr lang="en-US" altLang="zh-CN" sz="2800" dirty="0">
                <a:solidFill>
                  <a:srgbClr val="FF0000"/>
                </a:solidFill>
              </a:rPr>
              <a:t>a</a:t>
            </a:r>
            <a:r>
              <a:rPr lang="en-US" altLang="zh-CN" sz="2800" dirty="0">
                <a:solidFill>
                  <a:srgbClr val="0070C0"/>
                </a:solidFill>
              </a:rPr>
              <a:t> is not a tail call</a:t>
            </a:r>
            <a:endParaRPr lang="en-US" altLang="zh-CN" sz="2800" dirty="0">
              <a:solidFill>
                <a:srgbClr val="FF0000"/>
              </a:solidFill>
            </a:endParaRPr>
          </a:p>
          <a:p>
            <a:pPr algn="ctr"/>
            <a:r>
              <a:rPr lang="en-US" altLang="zh-CN" sz="2800" dirty="0">
                <a:solidFill>
                  <a:srgbClr val="FF0000"/>
                </a:solidFill>
              </a:rPr>
              <a:t>b</a:t>
            </a:r>
            <a:r>
              <a:rPr lang="en-US" altLang="zh-CN" sz="2800" dirty="0">
                <a:solidFill>
                  <a:srgbClr val="0070C0"/>
                </a:solidFill>
              </a:rPr>
              <a:t> is a tail call</a:t>
            </a:r>
            <a:endParaRPr lang="zh-CN" altLang="en-US" sz="2800" dirty="0">
              <a:solidFill>
                <a:srgbClr val="0070C0"/>
              </a:solidFill>
            </a:endParaRPr>
          </a:p>
        </p:txBody>
      </p:sp>
      <p:sp>
        <p:nvSpPr>
          <p:cNvPr id="14" name="文本框 13">
            <a:extLst>
              <a:ext uri="{FF2B5EF4-FFF2-40B4-BE49-F238E27FC236}">
                <a16:creationId xmlns:a16="http://schemas.microsoft.com/office/drawing/2014/main" id="{BE010CD4-8A8A-41E6-A2A9-85E7164CF440}"/>
              </a:ext>
            </a:extLst>
          </p:cNvPr>
          <p:cNvSpPr txBox="1"/>
          <p:nvPr/>
        </p:nvSpPr>
        <p:spPr>
          <a:xfrm>
            <a:off x="8323797" y="2335334"/>
            <a:ext cx="3607410" cy="523220"/>
          </a:xfrm>
          <a:prstGeom prst="rect">
            <a:avLst/>
          </a:prstGeom>
          <a:noFill/>
        </p:spPr>
        <p:txBody>
          <a:bodyPr wrap="square">
            <a:spAutoFit/>
          </a:bodyPr>
          <a:lstStyle/>
          <a:p>
            <a:pPr algn="ctr"/>
            <a:r>
              <a:rPr lang="en-US" altLang="zh-CN" sz="2800" dirty="0">
                <a:solidFill>
                  <a:srgbClr val="FF0000"/>
                </a:solidFill>
              </a:rPr>
              <a:t>b and c</a:t>
            </a:r>
            <a:r>
              <a:rPr lang="en-US" altLang="zh-CN" sz="2800" dirty="0">
                <a:solidFill>
                  <a:srgbClr val="0070C0"/>
                </a:solidFill>
              </a:rPr>
              <a:t> are a tail calls</a:t>
            </a:r>
            <a:endParaRPr lang="zh-CN" altLang="en-US" sz="2800" dirty="0">
              <a:solidFill>
                <a:srgbClr val="0070C0"/>
              </a:solidFill>
            </a:endParaRPr>
          </a:p>
        </p:txBody>
      </p:sp>
      <p:sp>
        <p:nvSpPr>
          <p:cNvPr id="16" name="文本框 15">
            <a:extLst>
              <a:ext uri="{FF2B5EF4-FFF2-40B4-BE49-F238E27FC236}">
                <a16:creationId xmlns:a16="http://schemas.microsoft.com/office/drawing/2014/main" id="{82BC5B8F-2CB2-4E2A-9EAA-B66AA5F0EC2A}"/>
              </a:ext>
            </a:extLst>
          </p:cNvPr>
          <p:cNvSpPr txBox="1"/>
          <p:nvPr/>
        </p:nvSpPr>
        <p:spPr>
          <a:xfrm>
            <a:off x="5126380" y="5510476"/>
            <a:ext cx="1966952" cy="523220"/>
          </a:xfrm>
          <a:prstGeom prst="rect">
            <a:avLst/>
          </a:prstGeom>
          <a:noFill/>
        </p:spPr>
        <p:txBody>
          <a:bodyPr wrap="square">
            <a:spAutoFit/>
          </a:bodyPr>
          <a:lstStyle/>
          <a:p>
            <a:pPr algn="ctr"/>
            <a:r>
              <a:rPr lang="en-US" altLang="zh-CN" sz="2800" dirty="0">
                <a:solidFill>
                  <a:srgbClr val="FF0000"/>
                </a:solidFill>
              </a:rPr>
              <a:t>a</a:t>
            </a:r>
            <a:r>
              <a:rPr lang="en-US" altLang="zh-CN" sz="2800" dirty="0">
                <a:solidFill>
                  <a:srgbClr val="0070C0"/>
                </a:solidFill>
              </a:rPr>
              <a:t> is a tail call</a:t>
            </a:r>
            <a:endParaRPr lang="zh-CN" altLang="en-US" sz="2800" dirty="0">
              <a:solidFill>
                <a:srgbClr val="0070C0"/>
              </a:solidFill>
            </a:endParaRPr>
          </a:p>
        </p:txBody>
      </p:sp>
      <p:sp>
        <p:nvSpPr>
          <p:cNvPr id="18" name="文本框 17">
            <a:extLst>
              <a:ext uri="{FF2B5EF4-FFF2-40B4-BE49-F238E27FC236}">
                <a16:creationId xmlns:a16="http://schemas.microsoft.com/office/drawing/2014/main" id="{D5645761-AEDE-4761-BEBB-6B08871EF52F}"/>
              </a:ext>
            </a:extLst>
          </p:cNvPr>
          <p:cNvSpPr txBox="1"/>
          <p:nvPr/>
        </p:nvSpPr>
        <p:spPr>
          <a:xfrm>
            <a:off x="1201179" y="5493912"/>
            <a:ext cx="2844800" cy="523220"/>
          </a:xfrm>
          <a:prstGeom prst="rect">
            <a:avLst/>
          </a:prstGeom>
          <a:noFill/>
        </p:spPr>
        <p:txBody>
          <a:bodyPr wrap="square">
            <a:spAutoFit/>
          </a:bodyPr>
          <a:lstStyle/>
          <a:p>
            <a:pPr algn="ctr"/>
            <a:r>
              <a:rPr lang="en-US" altLang="zh-CN" sz="2800" dirty="0">
                <a:solidFill>
                  <a:srgbClr val="FF0000"/>
                </a:solidFill>
              </a:rPr>
              <a:t>a</a:t>
            </a:r>
            <a:r>
              <a:rPr lang="en-US" altLang="zh-CN" sz="2800" dirty="0">
                <a:solidFill>
                  <a:srgbClr val="0070C0"/>
                </a:solidFill>
              </a:rPr>
              <a:t> is </a:t>
            </a:r>
            <a:r>
              <a:rPr lang="en-US" altLang="zh-CN" sz="2800" dirty="0">
                <a:solidFill>
                  <a:srgbClr val="FF0000"/>
                </a:solidFill>
              </a:rPr>
              <a:t>not</a:t>
            </a:r>
            <a:r>
              <a:rPr lang="en-US" altLang="zh-CN" sz="2800" dirty="0">
                <a:solidFill>
                  <a:srgbClr val="0070C0"/>
                </a:solidFill>
              </a:rPr>
              <a:t> a tail call</a:t>
            </a:r>
            <a:endParaRPr lang="zh-CN" altLang="en-US" sz="2800" dirty="0">
              <a:solidFill>
                <a:srgbClr val="0070C0"/>
              </a:solidFill>
            </a:endParaRPr>
          </a:p>
        </p:txBody>
      </p:sp>
      <p:sp>
        <p:nvSpPr>
          <p:cNvPr id="19" name="文本框 18">
            <a:extLst>
              <a:ext uri="{FF2B5EF4-FFF2-40B4-BE49-F238E27FC236}">
                <a16:creationId xmlns:a16="http://schemas.microsoft.com/office/drawing/2014/main" id="{7EBEA484-D4C9-4398-A1B6-6DE4B3D417EB}"/>
              </a:ext>
            </a:extLst>
          </p:cNvPr>
          <p:cNvSpPr txBox="1"/>
          <p:nvPr/>
        </p:nvSpPr>
        <p:spPr>
          <a:xfrm>
            <a:off x="8562173" y="5510476"/>
            <a:ext cx="2844800" cy="523220"/>
          </a:xfrm>
          <a:prstGeom prst="rect">
            <a:avLst/>
          </a:prstGeom>
          <a:noFill/>
        </p:spPr>
        <p:txBody>
          <a:bodyPr wrap="square">
            <a:spAutoFit/>
          </a:bodyPr>
          <a:lstStyle/>
          <a:p>
            <a:pPr algn="ctr"/>
            <a:r>
              <a:rPr lang="en-US" altLang="zh-CN" sz="2800" dirty="0">
                <a:solidFill>
                  <a:srgbClr val="FF0000"/>
                </a:solidFill>
              </a:rPr>
              <a:t>a</a:t>
            </a:r>
            <a:r>
              <a:rPr lang="en-US" altLang="zh-CN" sz="2800" dirty="0">
                <a:solidFill>
                  <a:srgbClr val="0070C0"/>
                </a:solidFill>
              </a:rPr>
              <a:t> is </a:t>
            </a:r>
            <a:r>
              <a:rPr lang="en-US" altLang="zh-CN" sz="2800" dirty="0">
                <a:solidFill>
                  <a:srgbClr val="FF0000"/>
                </a:solidFill>
              </a:rPr>
              <a:t>not</a:t>
            </a:r>
            <a:r>
              <a:rPr lang="en-US" altLang="zh-CN" sz="2800" dirty="0">
                <a:solidFill>
                  <a:srgbClr val="0070C0"/>
                </a:solidFill>
              </a:rPr>
              <a:t> a tail call</a:t>
            </a:r>
            <a:endParaRPr lang="zh-CN" altLang="en-US" sz="2800" dirty="0">
              <a:solidFill>
                <a:srgbClr val="0070C0"/>
              </a:solidFill>
            </a:endParaRPr>
          </a:p>
        </p:txBody>
      </p:sp>
    </p:spTree>
    <p:extLst>
      <p:ext uri="{BB962C8B-B14F-4D97-AF65-F5344CB8AC3E}">
        <p14:creationId xmlns:p14="http://schemas.microsoft.com/office/powerpoint/2010/main" val="1228647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E7448DC6-BB93-40ED-BF12-B4B64680F83C}"/>
              </a:ext>
            </a:extLst>
          </p:cNvPr>
          <p:cNvSpPr>
            <a:spLocks noGrp="1"/>
          </p:cNvSpPr>
          <p:nvPr>
            <p:ph type="body" idx="4294967295"/>
          </p:nvPr>
        </p:nvSpPr>
        <p:spPr/>
        <p:txBody>
          <a:bodyPr/>
          <a:lstStyle/>
          <a:p>
            <a:r>
              <a:rPr lang="en-US" altLang="zh-CN" dirty="0"/>
              <a:t>Tail recursion: tail call is calling itself</a:t>
            </a:r>
            <a:endParaRPr lang="zh-CN" altLang="en-US" dirty="0"/>
          </a:p>
        </p:txBody>
      </p:sp>
      <p:sp>
        <p:nvSpPr>
          <p:cNvPr id="2" name="标题 1">
            <a:extLst>
              <a:ext uri="{FF2B5EF4-FFF2-40B4-BE49-F238E27FC236}">
                <a16:creationId xmlns:a16="http://schemas.microsoft.com/office/drawing/2014/main" id="{249DC373-67CE-432D-BFFF-25C792984F88}"/>
              </a:ext>
            </a:extLst>
          </p:cNvPr>
          <p:cNvSpPr>
            <a:spLocks noGrp="1"/>
          </p:cNvSpPr>
          <p:nvPr>
            <p:ph type="title" idx="4294967295"/>
          </p:nvPr>
        </p:nvSpPr>
        <p:spPr/>
        <p:txBody>
          <a:bodyPr/>
          <a:lstStyle/>
          <a:p>
            <a:r>
              <a:rPr lang="en-US" altLang="zh-CN" dirty="0"/>
              <a:t>Special Case: Tail Recursion (</a:t>
            </a:r>
            <a:r>
              <a:rPr lang="zh-CN" altLang="en-US" dirty="0"/>
              <a:t>尾递归</a:t>
            </a:r>
            <a:r>
              <a:rPr lang="en-US" altLang="zh-CN" dirty="0"/>
              <a:t>)</a:t>
            </a:r>
            <a:endParaRPr lang="zh-CN" altLang="en-US" dirty="0"/>
          </a:p>
        </p:txBody>
      </p:sp>
      <p:sp>
        <p:nvSpPr>
          <p:cNvPr id="4" name="灯片编号占位符 3">
            <a:extLst>
              <a:ext uri="{FF2B5EF4-FFF2-40B4-BE49-F238E27FC236}">
                <a16:creationId xmlns:a16="http://schemas.microsoft.com/office/drawing/2014/main" id="{D831219C-B082-4F32-916D-C4E5B9ECBFCA}"/>
              </a:ext>
            </a:extLst>
          </p:cNvPr>
          <p:cNvSpPr>
            <a:spLocks noGrp="1"/>
          </p:cNvSpPr>
          <p:nvPr>
            <p:ph type="sldNum" sz="quarter" idx="4"/>
          </p:nvPr>
        </p:nvSpPr>
        <p:spPr/>
        <p:txBody>
          <a:bodyPr/>
          <a:lstStyle/>
          <a:p>
            <a:pPr>
              <a:defRPr/>
            </a:pPr>
            <a:fld id="{D62988EB-CF20-4CAC-94BF-79D0ECBB93DA}" type="slidenum">
              <a:rPr lang="en-US" altLang="zh-CN" smtClean="0"/>
              <a:pPr>
                <a:defRPr/>
              </a:pPr>
              <a:t>33</a:t>
            </a:fld>
            <a:endParaRPr lang="en-US" altLang="zh-CN"/>
          </a:p>
        </p:txBody>
      </p:sp>
      <p:sp>
        <p:nvSpPr>
          <p:cNvPr id="6" name="文本占位符 2">
            <a:extLst>
              <a:ext uri="{FF2B5EF4-FFF2-40B4-BE49-F238E27FC236}">
                <a16:creationId xmlns:a16="http://schemas.microsoft.com/office/drawing/2014/main" id="{B8844569-6DAC-480E-9F24-44EC01580931}"/>
              </a:ext>
            </a:extLst>
          </p:cNvPr>
          <p:cNvSpPr txBox="1">
            <a:spLocks/>
          </p:cNvSpPr>
          <p:nvPr/>
        </p:nvSpPr>
        <p:spPr>
          <a:xfrm>
            <a:off x="835200" y="2468326"/>
            <a:ext cx="4267200" cy="2743200"/>
          </a:xfrm>
          <a:prstGeom prst="rect">
            <a:avLst/>
          </a:prstGeom>
        </p:spPr>
        <p:txBody>
          <a:bodyPr vert="horz" lIns="91440" tIns="45720" rIns="91440" bIns="45720" rtlCol="0">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kumimoji="1" sz="3000" b="1">
                <a:solidFill>
                  <a:schemeClr val="tx1"/>
                </a:solidFill>
                <a:latin typeface="+mn-lt"/>
                <a:ea typeface="+mn-ea"/>
                <a:cs typeface="宋体"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kumimoji="1"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kumimoji="1"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kumimoji="1"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sz="2000" kern="0" dirty="0">
                <a:solidFill>
                  <a:srgbClr val="0070C0"/>
                </a:solidFill>
                <a:highlight>
                  <a:srgbClr val="FFFFFF"/>
                </a:highlight>
                <a:latin typeface="Ludica fax"/>
              </a:rPr>
              <a:t>long</a:t>
            </a:r>
            <a:r>
              <a:rPr lang="en-US" altLang="zh-CN" sz="2000" kern="0" dirty="0">
                <a:solidFill>
                  <a:srgbClr val="000000"/>
                </a:solidFill>
                <a:highlight>
                  <a:srgbClr val="FFFFFF"/>
                </a:highlight>
                <a:latin typeface="Ludica fax"/>
              </a:rPr>
              <a:t> fact(</a:t>
            </a:r>
            <a:r>
              <a:rPr lang="en-US" altLang="zh-CN" sz="2000" kern="0" dirty="0">
                <a:solidFill>
                  <a:srgbClr val="0070C0"/>
                </a:solidFill>
                <a:highlight>
                  <a:srgbClr val="FFFFFF"/>
                </a:highlight>
                <a:latin typeface="Ludica fax"/>
              </a:rPr>
              <a:t>long</a:t>
            </a:r>
            <a:r>
              <a:rPr lang="en-US" altLang="zh-CN" sz="2000" kern="0" dirty="0">
                <a:solidFill>
                  <a:srgbClr val="000000"/>
                </a:solidFill>
                <a:highlight>
                  <a:srgbClr val="FFFFFF"/>
                </a:highlight>
                <a:latin typeface="Ludica fax"/>
              </a:rPr>
              <a:t> n) {</a:t>
            </a:r>
          </a:p>
          <a:p>
            <a:pPr marL="0" indent="0">
              <a:buFont typeface="Wingdings" pitchFamily="2" charset="2"/>
              <a:buNone/>
            </a:pPr>
            <a:r>
              <a:rPr lang="en-US" altLang="zh-CN" sz="2000" kern="0" dirty="0">
                <a:solidFill>
                  <a:srgbClr val="000000"/>
                </a:solidFill>
                <a:highlight>
                  <a:srgbClr val="FFFFFF"/>
                </a:highlight>
                <a:latin typeface="Ludica fax"/>
              </a:rPr>
              <a:t>   if (n &lt;= 1)</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return</a:t>
            </a:r>
            <a:r>
              <a:rPr lang="en-US" altLang="zh-CN" sz="2000" kern="0" dirty="0">
                <a:solidFill>
                  <a:srgbClr val="000000"/>
                </a:solidFill>
                <a:highlight>
                  <a:srgbClr val="FFFFFF"/>
                </a:highlight>
                <a:latin typeface="Ludica fax"/>
              </a:rPr>
              <a:t> 1;</a:t>
            </a:r>
          </a:p>
          <a:p>
            <a:pPr marL="0" indent="0">
              <a:buFont typeface="Wingdings" pitchFamily="2" charset="2"/>
              <a:buNone/>
            </a:pPr>
            <a:r>
              <a:rPr lang="en-US" altLang="zh-CN" sz="2000" kern="0" dirty="0">
                <a:solidFill>
                  <a:srgbClr val="000000"/>
                </a:solidFill>
                <a:highlight>
                  <a:srgbClr val="FFFFFF"/>
                </a:highlight>
                <a:latin typeface="Ludica fax"/>
              </a:rPr>
              <a:t>   else</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return</a:t>
            </a:r>
            <a:r>
              <a:rPr lang="en-US" altLang="zh-CN" sz="2000" kern="0" dirty="0">
                <a:solidFill>
                  <a:srgbClr val="000000"/>
                </a:solidFill>
                <a:highlight>
                  <a:srgbClr val="FFFFFF"/>
                </a:highlight>
                <a:latin typeface="Ludica fax"/>
              </a:rPr>
              <a:t> n * </a:t>
            </a:r>
            <a:r>
              <a:rPr lang="en-US" altLang="zh-CN" sz="2000" kern="0" dirty="0">
                <a:solidFill>
                  <a:srgbClr val="FF0000"/>
                </a:solidFill>
                <a:highlight>
                  <a:srgbClr val="FFFFFF"/>
                </a:highlight>
                <a:latin typeface="Ludica fax"/>
              </a:rPr>
              <a:t>fact</a:t>
            </a:r>
            <a:r>
              <a:rPr lang="en-US" altLang="zh-CN" sz="2000" kern="0" dirty="0">
                <a:solidFill>
                  <a:srgbClr val="000000"/>
                </a:solidFill>
                <a:highlight>
                  <a:srgbClr val="FFFFFF"/>
                </a:highlight>
                <a:latin typeface="Ludica fax"/>
              </a:rPr>
              <a:t>(n-1); </a:t>
            </a:r>
            <a:r>
              <a:rPr lang="en-US" altLang="zh-CN" sz="2000" kern="0" dirty="0">
                <a:solidFill>
                  <a:srgbClr val="008000"/>
                </a:solidFill>
                <a:highlight>
                  <a:srgbClr val="FFFFFF"/>
                </a:highlight>
                <a:latin typeface="Ludica fax"/>
              </a:rPr>
              <a:t>// recursion</a:t>
            </a:r>
          </a:p>
          <a:p>
            <a:pPr marL="0" indent="0">
              <a:buFont typeface="Wingdings" pitchFamily="2" charset="2"/>
              <a:buNone/>
            </a:pPr>
            <a:r>
              <a:rPr lang="en-US" altLang="zh-CN" sz="2000" kern="0" dirty="0">
                <a:solidFill>
                  <a:srgbClr val="000000"/>
                </a:solidFill>
                <a:highlight>
                  <a:srgbClr val="FFFFFF"/>
                </a:highlight>
                <a:latin typeface="Ludica fax"/>
              </a:rPr>
              <a:t>}</a:t>
            </a:r>
          </a:p>
        </p:txBody>
      </p:sp>
      <p:sp>
        <p:nvSpPr>
          <p:cNvPr id="8" name="文本占位符 2">
            <a:extLst>
              <a:ext uri="{FF2B5EF4-FFF2-40B4-BE49-F238E27FC236}">
                <a16:creationId xmlns:a16="http://schemas.microsoft.com/office/drawing/2014/main" id="{556D333F-5E0D-4207-AE4D-9E951BD515E9}"/>
              </a:ext>
            </a:extLst>
          </p:cNvPr>
          <p:cNvSpPr txBox="1">
            <a:spLocks/>
          </p:cNvSpPr>
          <p:nvPr/>
        </p:nvSpPr>
        <p:spPr>
          <a:xfrm>
            <a:off x="6096000" y="2468326"/>
            <a:ext cx="6096000" cy="2743200"/>
          </a:xfrm>
          <a:prstGeom prst="rect">
            <a:avLst/>
          </a:prstGeom>
        </p:spPr>
        <p:txBody>
          <a:bodyPr vert="horz" lIns="91440" tIns="45720" rIns="91440" bIns="45720" rtlCol="0">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kumimoji="1" sz="3000" b="1">
                <a:solidFill>
                  <a:schemeClr val="tx1"/>
                </a:solidFill>
                <a:latin typeface="+mn-lt"/>
                <a:ea typeface="+mn-ea"/>
                <a:cs typeface="宋体"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kumimoji="1"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kumimoji="1"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kumimoji="1"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sz="2000" kern="0" dirty="0">
                <a:solidFill>
                  <a:srgbClr val="0070C0"/>
                </a:solidFill>
                <a:highlight>
                  <a:srgbClr val="FFFFFF"/>
                </a:highlight>
                <a:latin typeface="Ludica fax"/>
              </a:rPr>
              <a:t>long</a:t>
            </a:r>
            <a:r>
              <a:rPr lang="en-US" altLang="zh-CN" sz="2000" kern="0" dirty="0">
                <a:solidFill>
                  <a:srgbClr val="000000"/>
                </a:solidFill>
                <a:highlight>
                  <a:srgbClr val="FFFFFF"/>
                </a:highlight>
                <a:latin typeface="Ludica fax"/>
              </a:rPr>
              <a:t> </a:t>
            </a:r>
            <a:r>
              <a:rPr lang="en-US" altLang="zh-CN" sz="2000" kern="0" dirty="0" err="1">
                <a:solidFill>
                  <a:srgbClr val="000000"/>
                </a:solidFill>
                <a:highlight>
                  <a:srgbClr val="FFFFFF"/>
                </a:highlight>
                <a:latin typeface="Ludica fax"/>
              </a:rPr>
              <a:t>fact_tail_rec</a:t>
            </a:r>
            <a:r>
              <a:rPr lang="en-US" altLang="zh-CN" sz="2000" kern="0" dirty="0">
                <a:solidFill>
                  <a:srgbClr val="000000"/>
                </a:solidFill>
                <a:highlight>
                  <a:srgbClr val="FFFFFF"/>
                </a:highlight>
                <a:latin typeface="Ludica fax"/>
              </a:rPr>
              <a:t>(</a:t>
            </a:r>
            <a:r>
              <a:rPr lang="en-US" altLang="zh-CN" sz="2000" kern="0" dirty="0">
                <a:solidFill>
                  <a:srgbClr val="0070C0"/>
                </a:solidFill>
                <a:highlight>
                  <a:srgbClr val="FFFFFF"/>
                </a:highlight>
                <a:latin typeface="Ludica fax"/>
              </a:rPr>
              <a:t>long</a:t>
            </a:r>
            <a:r>
              <a:rPr lang="en-US" altLang="zh-CN" sz="2000" kern="0" dirty="0">
                <a:solidFill>
                  <a:srgbClr val="000000"/>
                </a:solidFill>
                <a:highlight>
                  <a:srgbClr val="FFFFFF"/>
                </a:highlight>
                <a:latin typeface="Ludica fax"/>
              </a:rPr>
              <a:t> n, </a:t>
            </a:r>
            <a:r>
              <a:rPr lang="en-US" altLang="zh-CN" sz="2000" kern="0" dirty="0">
                <a:solidFill>
                  <a:srgbClr val="0070C0"/>
                </a:solidFill>
                <a:highlight>
                  <a:srgbClr val="FFFFFF"/>
                </a:highlight>
                <a:latin typeface="Ludica fax"/>
              </a:rPr>
              <a:t>long</a:t>
            </a:r>
            <a:r>
              <a:rPr lang="en-US" altLang="zh-CN" sz="2000" kern="0" dirty="0">
                <a:solidFill>
                  <a:srgbClr val="000000"/>
                </a:solidFill>
                <a:highlight>
                  <a:srgbClr val="FFFFFF"/>
                </a:highlight>
                <a:latin typeface="Ludica fax"/>
              </a:rPr>
              <a:t> product) {</a:t>
            </a:r>
          </a:p>
          <a:p>
            <a:pPr marL="0" indent="0">
              <a:buFont typeface="Wingdings" pitchFamily="2" charset="2"/>
              <a:buNone/>
            </a:pPr>
            <a:r>
              <a:rPr lang="en-US" altLang="zh-CN" sz="2000" kern="0" dirty="0">
                <a:solidFill>
                  <a:srgbClr val="000000"/>
                </a:solidFill>
                <a:highlight>
                  <a:srgbClr val="FFFFFF"/>
                </a:highlight>
                <a:latin typeface="Ludica fax"/>
              </a:rPr>
              <a:t>   if (n &lt;= 1)</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return</a:t>
            </a:r>
            <a:r>
              <a:rPr lang="en-US" altLang="zh-CN" sz="2000" kern="0" dirty="0">
                <a:solidFill>
                  <a:srgbClr val="000000"/>
                </a:solidFill>
                <a:highlight>
                  <a:srgbClr val="FFFFFF"/>
                </a:highlight>
                <a:latin typeface="Ludica fax"/>
              </a:rPr>
              <a:t> product;</a:t>
            </a:r>
          </a:p>
          <a:p>
            <a:pPr marL="0" indent="0">
              <a:buFont typeface="Wingdings" pitchFamily="2" charset="2"/>
              <a:buNone/>
            </a:pPr>
            <a:r>
              <a:rPr lang="en-US" altLang="zh-CN" sz="2000" kern="0" dirty="0">
                <a:solidFill>
                  <a:srgbClr val="000000"/>
                </a:solidFill>
                <a:highlight>
                  <a:srgbClr val="FFFFFF"/>
                </a:highlight>
                <a:latin typeface="Ludica fax"/>
              </a:rPr>
              <a:t>   else</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return</a:t>
            </a:r>
            <a:r>
              <a:rPr lang="en-US" altLang="zh-CN" sz="2000" kern="0" dirty="0">
                <a:solidFill>
                  <a:srgbClr val="000000"/>
                </a:solidFill>
                <a:highlight>
                  <a:srgbClr val="FFFFFF"/>
                </a:highlight>
                <a:latin typeface="Ludica fax"/>
              </a:rPr>
              <a:t> </a:t>
            </a:r>
            <a:r>
              <a:rPr lang="en-US" altLang="zh-CN" sz="2000" kern="0" dirty="0" err="1">
                <a:solidFill>
                  <a:srgbClr val="FF0000"/>
                </a:solidFill>
                <a:highlight>
                  <a:srgbClr val="FFFFFF"/>
                </a:highlight>
                <a:latin typeface="Ludica fax"/>
              </a:rPr>
              <a:t>fact_tail_rec</a:t>
            </a:r>
            <a:r>
              <a:rPr lang="en-US" altLang="zh-CN" sz="2000" kern="0" dirty="0">
                <a:solidFill>
                  <a:srgbClr val="000000"/>
                </a:solidFill>
                <a:highlight>
                  <a:srgbClr val="FFFFFF"/>
                </a:highlight>
                <a:latin typeface="Ludica fax"/>
              </a:rPr>
              <a:t>(n-1, product * n); </a:t>
            </a:r>
            <a:r>
              <a:rPr lang="en-US" altLang="zh-CN" sz="2000" kern="0" dirty="0">
                <a:solidFill>
                  <a:srgbClr val="008000"/>
                </a:solidFill>
                <a:highlight>
                  <a:srgbClr val="FFFFFF"/>
                </a:highlight>
                <a:latin typeface="Ludica fax"/>
              </a:rPr>
              <a:t>// recursion</a:t>
            </a:r>
          </a:p>
          <a:p>
            <a:pPr marL="0" indent="0">
              <a:buFont typeface="Wingdings" pitchFamily="2" charset="2"/>
              <a:buNone/>
            </a:pPr>
            <a:r>
              <a:rPr lang="en-US" altLang="zh-CN" sz="2000" kern="0" dirty="0">
                <a:solidFill>
                  <a:srgbClr val="000000"/>
                </a:solidFill>
                <a:highlight>
                  <a:srgbClr val="FFFFFF"/>
                </a:highlight>
                <a:latin typeface="Ludica fax"/>
              </a:rPr>
              <a:t>}</a:t>
            </a:r>
          </a:p>
        </p:txBody>
      </p:sp>
      <p:sp>
        <p:nvSpPr>
          <p:cNvPr id="10" name="文本框 9">
            <a:extLst>
              <a:ext uri="{FF2B5EF4-FFF2-40B4-BE49-F238E27FC236}">
                <a16:creationId xmlns:a16="http://schemas.microsoft.com/office/drawing/2014/main" id="{0F699346-C4E9-4778-9E5C-3269E0050C58}"/>
              </a:ext>
            </a:extLst>
          </p:cNvPr>
          <p:cNvSpPr txBox="1"/>
          <p:nvPr/>
        </p:nvSpPr>
        <p:spPr>
          <a:xfrm>
            <a:off x="835200" y="5172799"/>
            <a:ext cx="4191000" cy="646331"/>
          </a:xfrm>
          <a:prstGeom prst="rect">
            <a:avLst/>
          </a:prstGeom>
          <a:noFill/>
        </p:spPr>
        <p:txBody>
          <a:bodyPr wrap="square">
            <a:spAutoFit/>
          </a:bodyPr>
          <a:lstStyle/>
          <a:p>
            <a:pPr algn="ctr"/>
            <a:r>
              <a:rPr lang="en-US" altLang="zh-CN" sz="3600" dirty="0">
                <a:solidFill>
                  <a:srgbClr val="00B050"/>
                </a:solidFill>
              </a:rPr>
              <a:t>not tail recursive</a:t>
            </a:r>
            <a:endParaRPr lang="zh-CN" altLang="en-US" sz="3600" dirty="0">
              <a:solidFill>
                <a:srgbClr val="00B050"/>
              </a:solidFill>
            </a:endParaRPr>
          </a:p>
        </p:txBody>
      </p:sp>
      <p:sp>
        <p:nvSpPr>
          <p:cNvPr id="12" name="文本框 11">
            <a:extLst>
              <a:ext uri="{FF2B5EF4-FFF2-40B4-BE49-F238E27FC236}">
                <a16:creationId xmlns:a16="http://schemas.microsoft.com/office/drawing/2014/main" id="{E6FE229A-0CCB-44C9-BD63-75FB8DFF0FF5}"/>
              </a:ext>
            </a:extLst>
          </p:cNvPr>
          <p:cNvSpPr txBox="1"/>
          <p:nvPr/>
        </p:nvSpPr>
        <p:spPr>
          <a:xfrm>
            <a:off x="7315200" y="5211526"/>
            <a:ext cx="2844800" cy="646331"/>
          </a:xfrm>
          <a:prstGeom prst="rect">
            <a:avLst/>
          </a:prstGeom>
          <a:noFill/>
        </p:spPr>
        <p:txBody>
          <a:bodyPr wrap="square">
            <a:spAutoFit/>
          </a:bodyPr>
          <a:lstStyle/>
          <a:p>
            <a:pPr algn="ctr"/>
            <a:r>
              <a:rPr lang="en-US" altLang="zh-CN" sz="3600" dirty="0">
                <a:solidFill>
                  <a:srgbClr val="00B050"/>
                </a:solidFill>
              </a:rPr>
              <a:t>tail recursive!</a:t>
            </a:r>
            <a:endParaRPr lang="zh-CN" altLang="en-US" sz="3600" dirty="0">
              <a:solidFill>
                <a:srgbClr val="00B050"/>
              </a:solidFill>
            </a:endParaRPr>
          </a:p>
        </p:txBody>
      </p:sp>
    </p:spTree>
    <p:extLst>
      <p:ext uri="{BB962C8B-B14F-4D97-AF65-F5344CB8AC3E}">
        <p14:creationId xmlns:p14="http://schemas.microsoft.com/office/powerpoint/2010/main" val="3557951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51BA596F-8060-4B9F-B872-4F5EF5D7D26C}"/>
              </a:ext>
            </a:extLst>
          </p:cNvPr>
          <p:cNvSpPr>
            <a:spLocks noGrp="1"/>
          </p:cNvSpPr>
          <p:nvPr>
            <p:ph type="body" idx="4294967295"/>
          </p:nvPr>
        </p:nvSpPr>
        <p:spPr/>
        <p:txBody>
          <a:bodyPr>
            <a:normAutofit lnSpcReduction="10000"/>
          </a:bodyPr>
          <a:lstStyle/>
          <a:p>
            <a:r>
              <a:rPr lang="en-US" altLang="zh-CN" dirty="0"/>
              <a:t>Tail recursive functions can be easily converted to </a:t>
            </a:r>
            <a:r>
              <a:rPr lang="en-US" altLang="zh-CN" dirty="0">
                <a:solidFill>
                  <a:srgbClr val="0070C0"/>
                </a:solidFill>
              </a:rPr>
              <a:t>efficient</a:t>
            </a:r>
            <a:r>
              <a:rPr lang="en-US" altLang="zh-CN" dirty="0"/>
              <a:t> iterative functions</a:t>
            </a:r>
          </a:p>
          <a:p>
            <a:pPr lvl="1"/>
            <a:r>
              <a:rPr lang="en-US" altLang="zh-CN" dirty="0"/>
              <a:t>No stack growing</a:t>
            </a:r>
          </a:p>
          <a:p>
            <a:pPr lvl="1"/>
            <a:r>
              <a:rPr lang="en-US" altLang="zh-CN" dirty="0"/>
              <a:t>No context switches</a:t>
            </a:r>
          </a:p>
          <a:p>
            <a:r>
              <a:rPr lang="en-US" altLang="zh-CN" dirty="0"/>
              <a:t>Useful for many languages (especially for </a:t>
            </a:r>
            <a:r>
              <a:rPr lang="en-US" altLang="zh-CN" dirty="0">
                <a:solidFill>
                  <a:srgbClr val="0070C0"/>
                </a:solidFill>
              </a:rPr>
              <a:t>functional languages</a:t>
            </a:r>
            <a:r>
              <a:rPr lang="en-US" altLang="zh-CN" dirty="0"/>
              <a:t>)</a:t>
            </a:r>
          </a:p>
          <a:p>
            <a:pPr lvl="1"/>
            <a:r>
              <a:rPr lang="en-US" altLang="zh-CN" dirty="0"/>
              <a:t>LISP, Scheme, Scala, Haskell, Erlang</a:t>
            </a:r>
          </a:p>
          <a:p>
            <a:r>
              <a:rPr lang="en-US" altLang="zh-CN" dirty="0"/>
              <a:t>Many modern compilers/interpreters support the conversion</a:t>
            </a:r>
          </a:p>
          <a:p>
            <a:pPr lvl="1"/>
            <a:r>
              <a:rPr lang="en-US" altLang="zh-CN" dirty="0"/>
              <a:t>GCC, LLVM/Clang</a:t>
            </a:r>
            <a:r>
              <a:rPr lang="en-US" altLang="zh-CN"/>
              <a:t>, Intel </a:t>
            </a:r>
            <a:r>
              <a:rPr lang="en-US" altLang="zh-CN" dirty="0"/>
              <a:t>compiler, Java Virtual Machine (JVM)</a:t>
            </a:r>
            <a:endParaRPr lang="zh-CN" altLang="en-US" dirty="0"/>
          </a:p>
          <a:p>
            <a:endParaRPr lang="en-US" altLang="zh-CN" dirty="0"/>
          </a:p>
        </p:txBody>
      </p:sp>
      <p:sp>
        <p:nvSpPr>
          <p:cNvPr id="2" name="标题 1">
            <a:extLst>
              <a:ext uri="{FF2B5EF4-FFF2-40B4-BE49-F238E27FC236}">
                <a16:creationId xmlns:a16="http://schemas.microsoft.com/office/drawing/2014/main" id="{B62FC6F5-F650-4B08-8A6E-AE78D84D2E1C}"/>
              </a:ext>
            </a:extLst>
          </p:cNvPr>
          <p:cNvSpPr>
            <a:spLocks noGrp="1"/>
          </p:cNvSpPr>
          <p:nvPr>
            <p:ph type="title" idx="4294967295"/>
          </p:nvPr>
        </p:nvSpPr>
        <p:spPr/>
        <p:txBody>
          <a:bodyPr/>
          <a:lstStyle/>
          <a:p>
            <a:r>
              <a:rPr lang="en-US" altLang="zh-CN" dirty="0"/>
              <a:t>Special Case: Tail Recursion (</a:t>
            </a:r>
            <a:r>
              <a:rPr lang="zh-CN" altLang="en-US" dirty="0"/>
              <a:t>尾递归</a:t>
            </a:r>
            <a:r>
              <a:rPr lang="en-US" altLang="zh-CN" dirty="0"/>
              <a:t>)</a:t>
            </a:r>
            <a:endParaRPr lang="zh-CN" altLang="en-US" dirty="0"/>
          </a:p>
        </p:txBody>
      </p:sp>
      <p:sp>
        <p:nvSpPr>
          <p:cNvPr id="4" name="灯片编号占位符 3">
            <a:extLst>
              <a:ext uri="{FF2B5EF4-FFF2-40B4-BE49-F238E27FC236}">
                <a16:creationId xmlns:a16="http://schemas.microsoft.com/office/drawing/2014/main" id="{3871E0E7-9ACE-45B5-9C0D-CED70A0B5B0F}"/>
              </a:ext>
            </a:extLst>
          </p:cNvPr>
          <p:cNvSpPr>
            <a:spLocks noGrp="1"/>
          </p:cNvSpPr>
          <p:nvPr>
            <p:ph type="sldNum" sz="quarter" idx="4"/>
          </p:nvPr>
        </p:nvSpPr>
        <p:spPr/>
        <p:txBody>
          <a:bodyPr/>
          <a:lstStyle/>
          <a:p>
            <a:pPr>
              <a:defRPr/>
            </a:pPr>
            <a:fld id="{D62988EB-CF20-4CAC-94BF-79D0ECBB93DA}" type="slidenum">
              <a:rPr lang="en-US" altLang="zh-CN" smtClean="0"/>
              <a:pPr>
                <a:defRPr/>
              </a:pPr>
              <a:t>34</a:t>
            </a:fld>
            <a:endParaRPr lang="en-US" altLang="zh-CN"/>
          </a:p>
        </p:txBody>
      </p:sp>
    </p:spTree>
    <p:extLst>
      <p:ext uri="{BB962C8B-B14F-4D97-AF65-F5344CB8AC3E}">
        <p14:creationId xmlns:p14="http://schemas.microsoft.com/office/powerpoint/2010/main" val="4622157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5D6DC9-0F31-4990-AD1D-4E3C44FAB447}"/>
              </a:ext>
            </a:extLst>
          </p:cNvPr>
          <p:cNvSpPr>
            <a:spLocks noGrp="1"/>
          </p:cNvSpPr>
          <p:nvPr>
            <p:ph type="title" idx="4294967295"/>
          </p:nvPr>
        </p:nvSpPr>
        <p:spPr/>
        <p:txBody>
          <a:bodyPr/>
          <a:lstStyle/>
          <a:p>
            <a:r>
              <a:rPr lang="en-US" altLang="zh-CN" sz="4400" dirty="0"/>
              <a:t>Converting to Tail </a:t>
            </a:r>
            <a:r>
              <a:rPr lang="en-US" altLang="zh-CN" dirty="0"/>
              <a:t>Recursion</a:t>
            </a:r>
            <a:endParaRPr lang="zh-CN" altLang="en-US" dirty="0"/>
          </a:p>
        </p:txBody>
      </p:sp>
      <p:sp>
        <p:nvSpPr>
          <p:cNvPr id="4" name="灯片编号占位符 3">
            <a:extLst>
              <a:ext uri="{FF2B5EF4-FFF2-40B4-BE49-F238E27FC236}">
                <a16:creationId xmlns:a16="http://schemas.microsoft.com/office/drawing/2014/main" id="{F497B20B-EDDF-44DF-B35D-B6DDFD824790}"/>
              </a:ext>
            </a:extLst>
          </p:cNvPr>
          <p:cNvSpPr>
            <a:spLocks noGrp="1"/>
          </p:cNvSpPr>
          <p:nvPr>
            <p:ph type="sldNum" sz="quarter" idx="4"/>
          </p:nvPr>
        </p:nvSpPr>
        <p:spPr/>
        <p:txBody>
          <a:bodyPr/>
          <a:lstStyle/>
          <a:p>
            <a:pPr>
              <a:defRPr/>
            </a:pPr>
            <a:fld id="{D62988EB-CF20-4CAC-94BF-79D0ECBB93DA}" type="slidenum">
              <a:rPr lang="en-US" altLang="zh-CN" smtClean="0"/>
              <a:pPr>
                <a:defRPr/>
              </a:pPr>
              <a:t>35</a:t>
            </a:fld>
            <a:endParaRPr lang="en-US" altLang="zh-CN"/>
          </a:p>
        </p:txBody>
      </p:sp>
      <p:sp>
        <p:nvSpPr>
          <p:cNvPr id="5" name="文本占位符 2">
            <a:extLst>
              <a:ext uri="{FF2B5EF4-FFF2-40B4-BE49-F238E27FC236}">
                <a16:creationId xmlns:a16="http://schemas.microsoft.com/office/drawing/2014/main" id="{77481183-307A-423A-BBF2-326825504930}"/>
              </a:ext>
            </a:extLst>
          </p:cNvPr>
          <p:cNvSpPr txBox="1">
            <a:spLocks/>
          </p:cNvSpPr>
          <p:nvPr/>
        </p:nvSpPr>
        <p:spPr>
          <a:xfrm>
            <a:off x="835200" y="2468326"/>
            <a:ext cx="4267200" cy="2743200"/>
          </a:xfrm>
          <a:prstGeom prst="rect">
            <a:avLst/>
          </a:prstGeom>
        </p:spPr>
        <p:txBody>
          <a:bodyPr vert="horz" lIns="91440" tIns="45720" rIns="91440" bIns="45720" rtlCol="0">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kumimoji="1" sz="3000" b="1">
                <a:solidFill>
                  <a:schemeClr val="tx1"/>
                </a:solidFill>
                <a:latin typeface="+mn-lt"/>
                <a:ea typeface="+mn-ea"/>
                <a:cs typeface="宋体"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kumimoji="1"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kumimoji="1"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kumimoji="1"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sz="2000" kern="0" dirty="0">
                <a:solidFill>
                  <a:srgbClr val="0070C0"/>
                </a:solidFill>
                <a:highlight>
                  <a:srgbClr val="FFFFFF"/>
                </a:highlight>
                <a:latin typeface="Ludica fax"/>
              </a:rPr>
              <a:t>long</a:t>
            </a:r>
            <a:r>
              <a:rPr lang="en-US" altLang="zh-CN" sz="2000" kern="0" dirty="0">
                <a:solidFill>
                  <a:srgbClr val="000000"/>
                </a:solidFill>
                <a:highlight>
                  <a:srgbClr val="FFFFFF"/>
                </a:highlight>
                <a:latin typeface="Ludica fax"/>
              </a:rPr>
              <a:t> fact(</a:t>
            </a:r>
            <a:r>
              <a:rPr lang="en-US" altLang="zh-CN" sz="2000" kern="0" dirty="0">
                <a:solidFill>
                  <a:srgbClr val="0070C0"/>
                </a:solidFill>
                <a:highlight>
                  <a:srgbClr val="FFFFFF"/>
                </a:highlight>
                <a:latin typeface="Ludica fax"/>
              </a:rPr>
              <a:t>long</a:t>
            </a:r>
            <a:r>
              <a:rPr lang="en-US" altLang="zh-CN" sz="2000" kern="0" dirty="0">
                <a:solidFill>
                  <a:srgbClr val="000000"/>
                </a:solidFill>
                <a:highlight>
                  <a:srgbClr val="FFFFFF"/>
                </a:highlight>
                <a:latin typeface="Ludica fax"/>
              </a:rPr>
              <a:t> n) {</a:t>
            </a:r>
          </a:p>
          <a:p>
            <a:pPr marL="0" indent="0">
              <a:buFont typeface="Wingdings" pitchFamily="2" charset="2"/>
              <a:buNone/>
            </a:pPr>
            <a:r>
              <a:rPr lang="en-US" altLang="zh-CN" sz="2000" kern="0" dirty="0">
                <a:solidFill>
                  <a:srgbClr val="000000"/>
                </a:solidFill>
                <a:highlight>
                  <a:srgbClr val="FFFFFF"/>
                </a:highlight>
                <a:latin typeface="Ludica fax"/>
              </a:rPr>
              <a:t>   if (n &lt;= 1)</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return</a:t>
            </a:r>
            <a:r>
              <a:rPr lang="en-US" altLang="zh-CN" sz="2000" kern="0" dirty="0">
                <a:solidFill>
                  <a:srgbClr val="000000"/>
                </a:solidFill>
                <a:highlight>
                  <a:srgbClr val="FFFFFF"/>
                </a:highlight>
                <a:latin typeface="Ludica fax"/>
              </a:rPr>
              <a:t> 1;</a:t>
            </a:r>
          </a:p>
          <a:p>
            <a:pPr marL="0" indent="0">
              <a:buFont typeface="Wingdings" pitchFamily="2" charset="2"/>
              <a:buNone/>
            </a:pPr>
            <a:r>
              <a:rPr lang="en-US" altLang="zh-CN" sz="2000" kern="0" dirty="0">
                <a:solidFill>
                  <a:srgbClr val="000000"/>
                </a:solidFill>
                <a:highlight>
                  <a:srgbClr val="FFFFFF"/>
                </a:highlight>
                <a:latin typeface="Ludica fax"/>
              </a:rPr>
              <a:t>   else</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return</a:t>
            </a:r>
            <a:r>
              <a:rPr lang="en-US" altLang="zh-CN" sz="2000" kern="0" dirty="0">
                <a:solidFill>
                  <a:srgbClr val="000000"/>
                </a:solidFill>
                <a:highlight>
                  <a:srgbClr val="FFFFFF"/>
                </a:highlight>
                <a:latin typeface="Ludica fax"/>
              </a:rPr>
              <a:t> n * </a:t>
            </a:r>
            <a:r>
              <a:rPr lang="en-US" altLang="zh-CN" sz="2000" kern="0" dirty="0">
                <a:solidFill>
                  <a:srgbClr val="FF0000"/>
                </a:solidFill>
                <a:highlight>
                  <a:srgbClr val="FFFFFF"/>
                </a:highlight>
                <a:latin typeface="Ludica fax"/>
              </a:rPr>
              <a:t>fact</a:t>
            </a:r>
            <a:r>
              <a:rPr lang="en-US" altLang="zh-CN" sz="2000" kern="0" dirty="0">
                <a:solidFill>
                  <a:srgbClr val="000000"/>
                </a:solidFill>
                <a:highlight>
                  <a:srgbClr val="FFFFFF"/>
                </a:highlight>
                <a:latin typeface="Ludica fax"/>
              </a:rPr>
              <a:t>(n-1); </a:t>
            </a:r>
            <a:r>
              <a:rPr lang="en-US" altLang="zh-CN" sz="2000" kern="0" dirty="0">
                <a:solidFill>
                  <a:srgbClr val="008000"/>
                </a:solidFill>
                <a:highlight>
                  <a:srgbClr val="FFFFFF"/>
                </a:highlight>
                <a:latin typeface="Ludica fax"/>
              </a:rPr>
              <a:t>// recursion</a:t>
            </a:r>
          </a:p>
          <a:p>
            <a:pPr marL="0" indent="0">
              <a:buFont typeface="Wingdings" pitchFamily="2" charset="2"/>
              <a:buNone/>
            </a:pPr>
            <a:r>
              <a:rPr lang="en-US" altLang="zh-CN" sz="2000" kern="0" dirty="0">
                <a:solidFill>
                  <a:srgbClr val="000000"/>
                </a:solidFill>
                <a:highlight>
                  <a:srgbClr val="FFFFFF"/>
                </a:highlight>
                <a:latin typeface="Ludica fax"/>
              </a:rPr>
              <a:t>}</a:t>
            </a:r>
          </a:p>
        </p:txBody>
      </p:sp>
      <p:sp>
        <p:nvSpPr>
          <p:cNvPr id="6" name="文本占位符 2">
            <a:extLst>
              <a:ext uri="{FF2B5EF4-FFF2-40B4-BE49-F238E27FC236}">
                <a16:creationId xmlns:a16="http://schemas.microsoft.com/office/drawing/2014/main" id="{567CF7B5-3805-4C69-8FDE-E9D330CC450C}"/>
              </a:ext>
            </a:extLst>
          </p:cNvPr>
          <p:cNvSpPr txBox="1">
            <a:spLocks/>
          </p:cNvSpPr>
          <p:nvPr/>
        </p:nvSpPr>
        <p:spPr>
          <a:xfrm>
            <a:off x="6096000" y="2468326"/>
            <a:ext cx="6096000" cy="2743200"/>
          </a:xfrm>
          <a:prstGeom prst="rect">
            <a:avLst/>
          </a:prstGeom>
        </p:spPr>
        <p:txBody>
          <a:bodyPr vert="horz" lIns="91440" tIns="45720" rIns="91440" bIns="45720" rtlCol="0">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kumimoji="1" sz="3000" b="1">
                <a:solidFill>
                  <a:schemeClr val="tx1"/>
                </a:solidFill>
                <a:latin typeface="+mn-lt"/>
                <a:ea typeface="+mn-ea"/>
                <a:cs typeface="宋体"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kumimoji="1"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kumimoji="1"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kumimoji="1"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sz="2000" kern="0" dirty="0">
                <a:solidFill>
                  <a:srgbClr val="0070C0"/>
                </a:solidFill>
                <a:highlight>
                  <a:srgbClr val="FFFFFF"/>
                </a:highlight>
                <a:latin typeface="Ludica fax"/>
              </a:rPr>
              <a:t>long</a:t>
            </a:r>
            <a:r>
              <a:rPr lang="en-US" altLang="zh-CN" sz="2000" kern="0" dirty="0">
                <a:solidFill>
                  <a:srgbClr val="000000"/>
                </a:solidFill>
                <a:highlight>
                  <a:srgbClr val="FFFFFF"/>
                </a:highlight>
                <a:latin typeface="Ludica fax"/>
              </a:rPr>
              <a:t> </a:t>
            </a:r>
            <a:r>
              <a:rPr lang="en-US" altLang="zh-CN" sz="2000" kern="0" dirty="0" err="1">
                <a:solidFill>
                  <a:srgbClr val="000000"/>
                </a:solidFill>
                <a:highlight>
                  <a:srgbClr val="FFFFFF"/>
                </a:highlight>
                <a:latin typeface="Ludica fax"/>
              </a:rPr>
              <a:t>fact_tail_rec</a:t>
            </a:r>
            <a:r>
              <a:rPr lang="en-US" altLang="zh-CN" sz="2000" kern="0" dirty="0">
                <a:solidFill>
                  <a:srgbClr val="000000"/>
                </a:solidFill>
                <a:highlight>
                  <a:srgbClr val="FFFFFF"/>
                </a:highlight>
                <a:latin typeface="Ludica fax"/>
              </a:rPr>
              <a:t>(</a:t>
            </a:r>
            <a:r>
              <a:rPr lang="en-US" altLang="zh-CN" sz="2000" kern="0" dirty="0">
                <a:solidFill>
                  <a:srgbClr val="0070C0"/>
                </a:solidFill>
                <a:highlight>
                  <a:srgbClr val="FFFFFF"/>
                </a:highlight>
                <a:latin typeface="Ludica fax"/>
              </a:rPr>
              <a:t>long</a:t>
            </a:r>
            <a:r>
              <a:rPr lang="en-US" altLang="zh-CN" sz="2000" kern="0" dirty="0">
                <a:solidFill>
                  <a:srgbClr val="000000"/>
                </a:solidFill>
                <a:highlight>
                  <a:srgbClr val="FFFFFF"/>
                </a:highlight>
                <a:latin typeface="Ludica fax"/>
              </a:rPr>
              <a:t> n, </a:t>
            </a:r>
            <a:r>
              <a:rPr lang="en-US" altLang="zh-CN" sz="2000" kern="0" dirty="0">
                <a:solidFill>
                  <a:srgbClr val="0070C0"/>
                </a:solidFill>
                <a:highlight>
                  <a:srgbClr val="FFFFFF"/>
                </a:highlight>
                <a:latin typeface="Ludica fax"/>
              </a:rPr>
              <a:t>long</a:t>
            </a:r>
            <a:r>
              <a:rPr lang="en-US" altLang="zh-CN" sz="2000" kern="0" dirty="0">
                <a:solidFill>
                  <a:srgbClr val="000000"/>
                </a:solidFill>
                <a:highlight>
                  <a:srgbClr val="FFFFFF"/>
                </a:highlight>
                <a:latin typeface="Ludica fax"/>
              </a:rPr>
              <a:t> product) {</a:t>
            </a:r>
          </a:p>
          <a:p>
            <a:pPr marL="0" indent="0">
              <a:buFont typeface="Wingdings" pitchFamily="2" charset="2"/>
              <a:buNone/>
            </a:pPr>
            <a:r>
              <a:rPr lang="en-US" altLang="zh-CN" sz="2000" kern="0" dirty="0">
                <a:solidFill>
                  <a:srgbClr val="000000"/>
                </a:solidFill>
                <a:highlight>
                  <a:srgbClr val="FFFFFF"/>
                </a:highlight>
                <a:latin typeface="Ludica fax"/>
              </a:rPr>
              <a:t>   if (n &lt;= 1)</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return</a:t>
            </a:r>
            <a:r>
              <a:rPr lang="en-US" altLang="zh-CN" sz="2000" kern="0" dirty="0">
                <a:solidFill>
                  <a:srgbClr val="000000"/>
                </a:solidFill>
                <a:highlight>
                  <a:srgbClr val="FFFFFF"/>
                </a:highlight>
                <a:latin typeface="Ludica fax"/>
              </a:rPr>
              <a:t> product;</a:t>
            </a:r>
          </a:p>
          <a:p>
            <a:pPr marL="0" indent="0">
              <a:buFont typeface="Wingdings" pitchFamily="2" charset="2"/>
              <a:buNone/>
            </a:pPr>
            <a:r>
              <a:rPr lang="en-US" altLang="zh-CN" sz="2000" kern="0" dirty="0">
                <a:solidFill>
                  <a:srgbClr val="000000"/>
                </a:solidFill>
                <a:highlight>
                  <a:srgbClr val="FFFFFF"/>
                </a:highlight>
                <a:latin typeface="Ludica fax"/>
              </a:rPr>
              <a:t>   else</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return</a:t>
            </a:r>
            <a:r>
              <a:rPr lang="en-US" altLang="zh-CN" sz="2000" kern="0" dirty="0">
                <a:solidFill>
                  <a:srgbClr val="000000"/>
                </a:solidFill>
                <a:highlight>
                  <a:srgbClr val="FFFFFF"/>
                </a:highlight>
                <a:latin typeface="Ludica fax"/>
              </a:rPr>
              <a:t> </a:t>
            </a:r>
            <a:r>
              <a:rPr lang="en-US" altLang="zh-CN" sz="2000" kern="0" dirty="0" err="1">
                <a:solidFill>
                  <a:srgbClr val="FF0000"/>
                </a:solidFill>
                <a:highlight>
                  <a:srgbClr val="FFFFFF"/>
                </a:highlight>
                <a:latin typeface="Ludica fax"/>
              </a:rPr>
              <a:t>fact_tail_rec</a:t>
            </a:r>
            <a:r>
              <a:rPr lang="en-US" altLang="zh-CN" sz="2000" kern="0" dirty="0">
                <a:solidFill>
                  <a:srgbClr val="000000"/>
                </a:solidFill>
                <a:highlight>
                  <a:srgbClr val="FFFFFF"/>
                </a:highlight>
                <a:latin typeface="Ludica fax"/>
              </a:rPr>
              <a:t>(n-1, product * n); </a:t>
            </a:r>
            <a:r>
              <a:rPr lang="en-US" altLang="zh-CN" sz="2000" kern="0" dirty="0">
                <a:solidFill>
                  <a:srgbClr val="008000"/>
                </a:solidFill>
                <a:highlight>
                  <a:srgbClr val="FFFFFF"/>
                </a:highlight>
                <a:latin typeface="Ludica fax"/>
              </a:rPr>
              <a:t>// recursion</a:t>
            </a:r>
          </a:p>
          <a:p>
            <a:pPr marL="0" indent="0">
              <a:buFont typeface="Wingdings" pitchFamily="2" charset="2"/>
              <a:buNone/>
            </a:pPr>
            <a:r>
              <a:rPr lang="en-US" altLang="zh-CN" sz="2000" kern="0" dirty="0">
                <a:solidFill>
                  <a:srgbClr val="000000"/>
                </a:solidFill>
                <a:highlight>
                  <a:srgbClr val="FFFFFF"/>
                </a:highlight>
                <a:latin typeface="Ludica fax"/>
              </a:rPr>
              <a:t>}</a:t>
            </a:r>
          </a:p>
        </p:txBody>
      </p:sp>
      <p:sp>
        <p:nvSpPr>
          <p:cNvPr id="7" name="文本占位符 2">
            <a:extLst>
              <a:ext uri="{FF2B5EF4-FFF2-40B4-BE49-F238E27FC236}">
                <a16:creationId xmlns:a16="http://schemas.microsoft.com/office/drawing/2014/main" id="{46828019-A141-4D2F-8E22-8857CD50E7E4}"/>
              </a:ext>
            </a:extLst>
          </p:cNvPr>
          <p:cNvSpPr>
            <a:spLocks noGrp="1"/>
          </p:cNvSpPr>
          <p:nvPr>
            <p:ph type="body" idx="4294967295"/>
          </p:nvPr>
        </p:nvSpPr>
        <p:spPr>
          <a:xfrm>
            <a:off x="840000" y="1483201"/>
            <a:ext cx="11047200" cy="4536599"/>
          </a:xfrm>
        </p:spPr>
        <p:txBody>
          <a:bodyPr>
            <a:normAutofit/>
          </a:bodyPr>
          <a:lstStyle/>
          <a:p>
            <a:r>
              <a:rPr lang="en-US" altLang="zh-CN" dirty="0"/>
              <a:t>Move all local (and hidden) variables to arguments</a:t>
            </a:r>
          </a:p>
          <a:p>
            <a:endParaRPr lang="en-US" altLang="zh-CN" dirty="0"/>
          </a:p>
          <a:p>
            <a:endParaRPr lang="en-US" altLang="zh-CN" dirty="0"/>
          </a:p>
          <a:p>
            <a:endParaRPr lang="en-US" altLang="zh-CN" dirty="0"/>
          </a:p>
          <a:p>
            <a:endParaRPr lang="en-US" altLang="zh-CN" dirty="0"/>
          </a:p>
          <a:p>
            <a:endParaRPr lang="en-US" altLang="zh-CN" dirty="0"/>
          </a:p>
          <a:p>
            <a:r>
              <a:rPr lang="en-US" altLang="zh-CN" dirty="0"/>
              <a:t>Problem: long argument list</a:t>
            </a:r>
          </a:p>
          <a:p>
            <a:pPr lvl="1"/>
            <a:r>
              <a:rPr lang="en-US" altLang="zh-CN" dirty="0"/>
              <a:t>Need to preserve the original form</a:t>
            </a:r>
            <a:endParaRPr lang="zh-CN" altLang="en-US" dirty="0"/>
          </a:p>
        </p:txBody>
      </p:sp>
      <p:sp>
        <p:nvSpPr>
          <p:cNvPr id="8" name="箭头: 右 7">
            <a:extLst>
              <a:ext uri="{FF2B5EF4-FFF2-40B4-BE49-F238E27FC236}">
                <a16:creationId xmlns:a16="http://schemas.microsoft.com/office/drawing/2014/main" id="{B40F9BF7-C3B1-4B5B-9942-854B6A999C80}"/>
              </a:ext>
            </a:extLst>
          </p:cNvPr>
          <p:cNvSpPr/>
          <p:nvPr/>
        </p:nvSpPr>
        <p:spPr>
          <a:xfrm>
            <a:off x="4797600" y="3200400"/>
            <a:ext cx="838200" cy="685800"/>
          </a:xfrm>
          <a:prstGeom prst="right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ndParaRPr>
          </a:p>
        </p:txBody>
      </p:sp>
    </p:spTree>
    <p:extLst>
      <p:ext uri="{BB962C8B-B14F-4D97-AF65-F5344CB8AC3E}">
        <p14:creationId xmlns:p14="http://schemas.microsoft.com/office/powerpoint/2010/main" val="29829742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5D6DC9-0F31-4990-AD1D-4E3C44FAB447}"/>
              </a:ext>
            </a:extLst>
          </p:cNvPr>
          <p:cNvSpPr>
            <a:spLocks noGrp="1"/>
          </p:cNvSpPr>
          <p:nvPr>
            <p:ph type="title" idx="4294967295"/>
          </p:nvPr>
        </p:nvSpPr>
        <p:spPr>
          <a:xfrm>
            <a:off x="840000" y="363598"/>
            <a:ext cx="10516800" cy="903600"/>
          </a:xfrm>
        </p:spPr>
        <p:txBody>
          <a:bodyPr/>
          <a:lstStyle/>
          <a:p>
            <a:r>
              <a:rPr lang="en-US" altLang="zh-CN" sz="4400" dirty="0"/>
              <a:t>Converting to Tail </a:t>
            </a:r>
            <a:r>
              <a:rPr lang="en-US" altLang="zh-CN" dirty="0"/>
              <a:t>Recursion</a:t>
            </a:r>
            <a:endParaRPr lang="zh-CN" altLang="en-US" dirty="0"/>
          </a:p>
        </p:txBody>
      </p:sp>
      <p:sp>
        <p:nvSpPr>
          <p:cNvPr id="3" name="文本占位符 2">
            <a:extLst>
              <a:ext uri="{FF2B5EF4-FFF2-40B4-BE49-F238E27FC236}">
                <a16:creationId xmlns:a16="http://schemas.microsoft.com/office/drawing/2014/main" id="{234B8FF0-E11D-4DE0-B2FD-8CA949521FCA}"/>
              </a:ext>
            </a:extLst>
          </p:cNvPr>
          <p:cNvSpPr>
            <a:spLocks noGrp="1"/>
          </p:cNvSpPr>
          <p:nvPr>
            <p:ph type="body" idx="4294967295"/>
          </p:nvPr>
        </p:nvSpPr>
        <p:spPr>
          <a:xfrm>
            <a:off x="840000" y="1483201"/>
            <a:ext cx="5941800" cy="4307999"/>
          </a:xfrm>
        </p:spPr>
        <p:txBody>
          <a:bodyPr>
            <a:normAutofit/>
          </a:bodyPr>
          <a:lstStyle/>
          <a:p>
            <a:r>
              <a:rPr lang="en-US" altLang="zh-CN" dirty="0"/>
              <a:t>Currying technique</a:t>
            </a:r>
          </a:p>
          <a:p>
            <a:pPr lvl="1"/>
            <a:r>
              <a:rPr lang="en-US" altLang="zh-CN" dirty="0"/>
              <a:t>Transform a multi-argument function to single-argument</a:t>
            </a:r>
          </a:p>
          <a:p>
            <a:pPr lvl="1"/>
            <a:r>
              <a:rPr lang="en-US" altLang="zh-CN" dirty="0"/>
              <a:t>Common in functional programming language</a:t>
            </a:r>
          </a:p>
          <a:p>
            <a:endParaRPr lang="zh-CN" altLang="en-US" dirty="0"/>
          </a:p>
        </p:txBody>
      </p:sp>
      <p:sp>
        <p:nvSpPr>
          <p:cNvPr id="4" name="灯片编号占位符 3">
            <a:extLst>
              <a:ext uri="{FF2B5EF4-FFF2-40B4-BE49-F238E27FC236}">
                <a16:creationId xmlns:a16="http://schemas.microsoft.com/office/drawing/2014/main" id="{F497B20B-EDDF-44DF-B35D-B6DDFD824790}"/>
              </a:ext>
            </a:extLst>
          </p:cNvPr>
          <p:cNvSpPr>
            <a:spLocks noGrp="1"/>
          </p:cNvSpPr>
          <p:nvPr>
            <p:ph type="sldNum" sz="quarter" idx="4"/>
          </p:nvPr>
        </p:nvSpPr>
        <p:spPr/>
        <p:txBody>
          <a:bodyPr/>
          <a:lstStyle/>
          <a:p>
            <a:pPr>
              <a:defRPr/>
            </a:pPr>
            <a:fld id="{D62988EB-CF20-4CAC-94BF-79D0ECBB93DA}" type="slidenum">
              <a:rPr lang="en-US" altLang="zh-CN" smtClean="0"/>
              <a:pPr>
                <a:defRPr/>
              </a:pPr>
              <a:t>36</a:t>
            </a:fld>
            <a:endParaRPr lang="en-US" altLang="zh-CN"/>
          </a:p>
        </p:txBody>
      </p:sp>
      <p:pic>
        <p:nvPicPr>
          <p:cNvPr id="7" name="图片 6">
            <a:extLst>
              <a:ext uri="{FF2B5EF4-FFF2-40B4-BE49-F238E27FC236}">
                <a16:creationId xmlns:a16="http://schemas.microsoft.com/office/drawing/2014/main" id="{9916E06F-605E-4A5A-9497-E56B5E06E370}"/>
              </a:ext>
            </a:extLst>
          </p:cNvPr>
          <p:cNvPicPr>
            <a:picLocks noChangeAspect="1"/>
          </p:cNvPicPr>
          <p:nvPr/>
        </p:nvPicPr>
        <p:blipFill>
          <a:blip r:embed="rId2"/>
          <a:stretch>
            <a:fillRect/>
          </a:stretch>
        </p:blipFill>
        <p:spPr>
          <a:xfrm>
            <a:off x="7162800" y="2222686"/>
            <a:ext cx="4261743" cy="3352800"/>
          </a:xfrm>
          <a:prstGeom prst="rect">
            <a:avLst/>
          </a:prstGeom>
        </p:spPr>
      </p:pic>
    </p:spTree>
    <p:extLst>
      <p:ext uri="{BB962C8B-B14F-4D97-AF65-F5344CB8AC3E}">
        <p14:creationId xmlns:p14="http://schemas.microsoft.com/office/powerpoint/2010/main" val="807419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D85D46C-BE58-4136-A1F4-62D1ED0061DC}"/>
              </a:ext>
            </a:extLst>
          </p:cNvPr>
          <p:cNvSpPr>
            <a:spLocks noGrp="1"/>
          </p:cNvSpPr>
          <p:nvPr>
            <p:ph type="body" idx="4294967295"/>
          </p:nvPr>
        </p:nvSpPr>
        <p:spPr>
          <a:xfrm>
            <a:off x="840000" y="1483201"/>
            <a:ext cx="10516800" cy="4713451"/>
          </a:xfrm>
        </p:spPr>
        <p:txBody>
          <a:bodyPr/>
          <a:lstStyle/>
          <a:p>
            <a:r>
              <a:rPr lang="en-US" altLang="zh-CN" dirty="0"/>
              <a:t>Recursive problems and functions</a:t>
            </a:r>
          </a:p>
          <a:p>
            <a:r>
              <a:rPr lang="en-US" altLang="zh-CN" dirty="0"/>
              <a:t>Implementation: call stack</a:t>
            </a:r>
          </a:p>
          <a:p>
            <a:r>
              <a:rPr lang="en-US" altLang="zh-CN" dirty="0">
                <a:solidFill>
                  <a:srgbClr val="FF0000"/>
                </a:solidFill>
              </a:rPr>
              <a:t>Conversion to non-recursive</a:t>
            </a:r>
            <a:endParaRPr lang="zh-CN" altLang="en-US" dirty="0">
              <a:solidFill>
                <a:srgbClr val="FF0000"/>
              </a:solidFill>
            </a:endParaRPr>
          </a:p>
          <a:p>
            <a:endParaRPr lang="zh-CN" altLang="en-US" dirty="0"/>
          </a:p>
        </p:txBody>
      </p:sp>
      <p:sp>
        <p:nvSpPr>
          <p:cNvPr id="2" name="标题 1">
            <a:extLst>
              <a:ext uri="{FF2B5EF4-FFF2-40B4-BE49-F238E27FC236}">
                <a16:creationId xmlns:a16="http://schemas.microsoft.com/office/drawing/2014/main" id="{A6219CEE-9863-403D-811D-2615071602CD}"/>
              </a:ext>
            </a:extLst>
          </p:cNvPr>
          <p:cNvSpPr>
            <a:spLocks noGrp="1"/>
          </p:cNvSpPr>
          <p:nvPr>
            <p:ph type="title" idx="4294967295"/>
          </p:nvPr>
        </p:nvSpPr>
        <p:spPr>
          <a:xfrm>
            <a:off x="840000" y="363598"/>
            <a:ext cx="10516800" cy="903600"/>
          </a:xfrm>
        </p:spPr>
        <p:txBody>
          <a:bodyPr/>
          <a:lstStyle/>
          <a:p>
            <a:r>
              <a:rPr lang="en-US" altLang="zh-CN" dirty="0"/>
              <a:t>Outline</a:t>
            </a:r>
            <a:endParaRPr lang="zh-CN" altLang="en-US" dirty="0"/>
          </a:p>
        </p:txBody>
      </p:sp>
      <p:sp>
        <p:nvSpPr>
          <p:cNvPr id="4" name="灯片编号占位符 3">
            <a:extLst>
              <a:ext uri="{FF2B5EF4-FFF2-40B4-BE49-F238E27FC236}">
                <a16:creationId xmlns:a16="http://schemas.microsoft.com/office/drawing/2014/main" id="{128926AD-096D-4D8B-A14B-DA05D72E68F5}"/>
              </a:ext>
            </a:extLst>
          </p:cNvPr>
          <p:cNvSpPr>
            <a:spLocks noGrp="1"/>
          </p:cNvSpPr>
          <p:nvPr>
            <p:ph type="sldNum" sz="quarter" idx="4"/>
          </p:nvPr>
        </p:nvSpPr>
        <p:spPr/>
        <p:txBody>
          <a:bodyPr/>
          <a:lstStyle/>
          <a:p>
            <a:pPr>
              <a:defRPr/>
            </a:pPr>
            <a:fld id="{D62988EB-CF20-4CAC-94BF-79D0ECBB93DA}" type="slidenum">
              <a:rPr lang="en-US" altLang="zh-CN" smtClean="0"/>
              <a:pPr>
                <a:defRPr/>
              </a:pPr>
              <a:t>37</a:t>
            </a:fld>
            <a:endParaRPr lang="en-US" altLang="zh-CN"/>
          </a:p>
        </p:txBody>
      </p:sp>
    </p:spTree>
    <p:extLst>
      <p:ext uri="{BB962C8B-B14F-4D97-AF65-F5344CB8AC3E}">
        <p14:creationId xmlns:p14="http://schemas.microsoft.com/office/powerpoint/2010/main" val="2853689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normAutofit/>
          </a:bodyPr>
          <a:lstStyle/>
          <a:p>
            <a:r>
              <a:rPr lang="en-US" altLang="zh-CN" sz="3600" dirty="0"/>
              <a:t>Converting General Recursive Functions</a:t>
            </a:r>
            <a:endParaRPr lang="zh-CN" altLang="en-US" sz="3600" dirty="0"/>
          </a:p>
        </p:txBody>
      </p:sp>
      <p:sp>
        <p:nvSpPr>
          <p:cNvPr id="4" name="文本占位符 3"/>
          <p:cNvSpPr>
            <a:spLocks noGrp="1"/>
          </p:cNvSpPr>
          <p:nvPr>
            <p:ph type="body" idx="4294967295"/>
          </p:nvPr>
        </p:nvSpPr>
        <p:spPr/>
        <p:txBody>
          <a:bodyPr>
            <a:normAutofit/>
          </a:bodyPr>
          <a:lstStyle/>
          <a:p>
            <a:r>
              <a:rPr lang="en-US" altLang="zh-CN" sz="2800" dirty="0">
                <a:latin typeface="Calibri" panose="020F0502020204030204" pitchFamily="34" charset="0"/>
                <a:cs typeface="Calibri" panose="020F0502020204030204" pitchFamily="34" charset="0"/>
              </a:rPr>
              <a:t>General recursive can be converted to non-recursive with an explicit call stack</a:t>
            </a:r>
          </a:p>
          <a:p>
            <a:pPr lvl="1"/>
            <a:r>
              <a:rPr lang="en-US" altLang="zh-CN" sz="2400" dirty="0">
                <a:latin typeface="Calibri" panose="020F0502020204030204" pitchFamily="34" charset="0"/>
                <a:cs typeface="Calibri" panose="020F0502020204030204" pitchFamily="34" charset="0"/>
              </a:rPr>
              <a:t>Improve space efficiency by reducing the storage overhead (of local variables)</a:t>
            </a:r>
          </a:p>
          <a:p>
            <a:pPr lvl="1"/>
            <a:r>
              <a:rPr lang="en-US" altLang="zh-CN" sz="2400" dirty="0">
                <a:latin typeface="Calibri" panose="020F0502020204030204" pitchFamily="34" charset="0"/>
                <a:cs typeface="Calibri" panose="020F0502020204030204" pitchFamily="34" charset="0"/>
              </a:rPr>
              <a:t>Improve time efficiency by reducing function calls and redundant computation</a:t>
            </a:r>
          </a:p>
          <a:p>
            <a:pPr lvl="1"/>
            <a:endParaRPr kumimoji="1" lang="zh-CN" altLang="en-US" dirty="0"/>
          </a:p>
        </p:txBody>
      </p:sp>
      <p:sp>
        <p:nvSpPr>
          <p:cNvPr id="6" name="灯片编号占位符 3">
            <a:extLst>
              <a:ext uri="{FF2B5EF4-FFF2-40B4-BE49-F238E27FC236}">
                <a16:creationId xmlns:a16="http://schemas.microsoft.com/office/drawing/2014/main" id="{E0F4C110-7D42-4CDE-8191-81778EAD44C9}"/>
              </a:ext>
            </a:extLst>
          </p:cNvPr>
          <p:cNvSpPr>
            <a:spLocks noGrp="1"/>
          </p:cNvSpPr>
          <p:nvPr>
            <p:ph type="sldNum" sz="quarter" idx="4"/>
          </p:nvPr>
        </p:nvSpPr>
        <p:spPr/>
        <p:txBody>
          <a:bodyPr/>
          <a:lstStyle/>
          <a:p>
            <a:pPr>
              <a:defRPr/>
            </a:pPr>
            <a:fld id="{D62988EB-CF20-4CAC-94BF-79D0ECBB93DA}" type="slidenum">
              <a:rPr lang="en-US" altLang="zh-CN" smtClean="0"/>
              <a:pPr>
                <a:defRPr/>
              </a:pPr>
              <a:t>38</a:t>
            </a:fld>
            <a:endParaRPr lang="en-US" altLang="zh-CN"/>
          </a:p>
        </p:txBody>
      </p:sp>
    </p:spTree>
    <p:extLst>
      <p:ext uri="{BB962C8B-B14F-4D97-AF65-F5344CB8AC3E}">
        <p14:creationId xmlns:p14="http://schemas.microsoft.com/office/powerpoint/2010/main" val="30162406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a:xfrm>
            <a:off x="6667500" y="1534575"/>
            <a:ext cx="4953000" cy="4712400"/>
          </a:xfrm>
        </p:spPr>
        <p:txBody>
          <a:bodyPr>
            <a:normAutofit/>
          </a:bodyPr>
          <a:lstStyle/>
          <a:p>
            <a:pPr eaLnBrk="1" hangingPunct="1">
              <a:lnSpc>
                <a:spcPct val="60000"/>
              </a:lnSpc>
              <a:spcBef>
                <a:spcPct val="50000"/>
              </a:spcBef>
              <a:buClrTx/>
              <a:buSzTx/>
              <a:buFontTx/>
              <a:buNone/>
            </a:pPr>
            <a:r>
              <a:rPr lang="en-US" altLang="zh-CN" sz="2000" dirty="0">
                <a:solidFill>
                  <a:srgbClr val="0070C0"/>
                </a:solidFill>
                <a:highlight>
                  <a:srgbClr val="FFFFFF"/>
                </a:highlight>
                <a:latin typeface="Ludica fax"/>
              </a:rPr>
              <a:t>long</a:t>
            </a:r>
            <a:r>
              <a:rPr lang="en-US" altLang="zh-CN" sz="2000" dirty="0">
                <a:solidFill>
                  <a:srgbClr val="000000"/>
                </a:solidFill>
                <a:highlight>
                  <a:srgbClr val="FFFFFF"/>
                </a:highlight>
                <a:latin typeface="Ludica fax"/>
              </a:rPr>
              <a:t> </a:t>
            </a:r>
            <a:r>
              <a:rPr lang="en-US" altLang="zh-CN" sz="2000" dirty="0" err="1">
                <a:solidFill>
                  <a:srgbClr val="000000"/>
                </a:solidFill>
                <a:highlight>
                  <a:srgbClr val="FFFFFF"/>
                </a:highlight>
                <a:latin typeface="Ludica fax"/>
              </a:rPr>
              <a:t>fact_nr</a:t>
            </a:r>
            <a:r>
              <a:rPr lang="en-US" altLang="zh-CN" sz="2000" dirty="0">
                <a:solidFill>
                  <a:srgbClr val="000000"/>
                </a:solidFill>
                <a:highlight>
                  <a:srgbClr val="FFFFFF"/>
                </a:highlight>
                <a:latin typeface="Ludica fax"/>
              </a:rPr>
              <a:t> (</a:t>
            </a:r>
            <a:r>
              <a:rPr lang="en-US" altLang="zh-CN" sz="2000" dirty="0">
                <a:solidFill>
                  <a:srgbClr val="0070C0"/>
                </a:solidFill>
                <a:highlight>
                  <a:srgbClr val="FFFFFF"/>
                </a:highlight>
                <a:latin typeface="Ludica fax"/>
              </a:rPr>
              <a:t>long</a:t>
            </a:r>
            <a:r>
              <a:rPr lang="en-US" altLang="zh-CN" sz="2000" dirty="0">
                <a:solidFill>
                  <a:srgbClr val="000000"/>
                </a:solidFill>
                <a:highlight>
                  <a:srgbClr val="FFFFFF"/>
                </a:highlight>
                <a:latin typeface="Ludica fax"/>
              </a:rPr>
              <a:t> n) {</a:t>
            </a:r>
          </a:p>
          <a:p>
            <a:pPr eaLnBrk="1" hangingPunct="1">
              <a:lnSpc>
                <a:spcPct val="60000"/>
              </a:lnSpc>
              <a:spcBef>
                <a:spcPct val="50000"/>
              </a:spcBef>
              <a:buClrTx/>
              <a:buSzTx/>
              <a:buFontTx/>
              <a:buNone/>
            </a:pPr>
            <a:r>
              <a:rPr lang="en-US" altLang="zh-CN" sz="2000" dirty="0">
                <a:solidFill>
                  <a:srgbClr val="000000"/>
                </a:solidFill>
                <a:highlight>
                  <a:srgbClr val="FFFFFF"/>
                </a:highlight>
                <a:latin typeface="Ludica fax"/>
              </a:rPr>
              <a:t>	Stack s;</a:t>
            </a:r>
          </a:p>
          <a:p>
            <a:pPr eaLnBrk="1" hangingPunct="1">
              <a:lnSpc>
                <a:spcPct val="60000"/>
              </a:lnSpc>
              <a:spcBef>
                <a:spcPct val="50000"/>
              </a:spcBef>
              <a:buClrTx/>
              <a:buSzTx/>
              <a:buFontTx/>
              <a:buNone/>
            </a:pPr>
            <a:r>
              <a:rPr lang="en-US" altLang="zh-CN" sz="2000" dirty="0">
                <a:solidFill>
                  <a:srgbClr val="000000"/>
                </a:solidFill>
                <a:highlight>
                  <a:srgbClr val="FFFFFF"/>
                </a:highlight>
                <a:latin typeface="Ludica fax"/>
              </a:rPr>
              <a:t>	</a:t>
            </a:r>
            <a:r>
              <a:rPr lang="en-US" altLang="zh-CN" sz="2000" dirty="0">
                <a:solidFill>
                  <a:srgbClr val="0070C0"/>
                </a:solidFill>
                <a:highlight>
                  <a:srgbClr val="FFFFFF"/>
                </a:highlight>
                <a:latin typeface="Ludica fax"/>
              </a:rPr>
              <a:t>int</a:t>
            </a:r>
            <a:r>
              <a:rPr lang="en-US" altLang="zh-CN" sz="2000" dirty="0">
                <a:solidFill>
                  <a:srgbClr val="000000"/>
                </a:solidFill>
                <a:highlight>
                  <a:srgbClr val="FFFFFF"/>
                </a:highlight>
                <a:latin typeface="Ludica fax"/>
              </a:rPr>
              <a:t>  ret = 1;</a:t>
            </a:r>
          </a:p>
          <a:p>
            <a:pPr eaLnBrk="1" hangingPunct="1">
              <a:lnSpc>
                <a:spcPct val="60000"/>
              </a:lnSpc>
              <a:spcBef>
                <a:spcPct val="50000"/>
              </a:spcBef>
              <a:buClrTx/>
              <a:buSzTx/>
              <a:buFontTx/>
              <a:buNone/>
            </a:pPr>
            <a:r>
              <a:rPr lang="en-US" altLang="zh-CN" sz="2000" dirty="0">
                <a:solidFill>
                  <a:srgbClr val="000000"/>
                </a:solidFill>
                <a:highlight>
                  <a:srgbClr val="FFFFFF"/>
                </a:highlight>
                <a:latin typeface="Ludica fax"/>
              </a:rPr>
              <a:t>	</a:t>
            </a:r>
          </a:p>
          <a:p>
            <a:pPr eaLnBrk="1" hangingPunct="1">
              <a:lnSpc>
                <a:spcPct val="60000"/>
              </a:lnSpc>
              <a:spcBef>
                <a:spcPct val="50000"/>
              </a:spcBef>
              <a:buClrTx/>
              <a:buSzTx/>
              <a:buFontTx/>
              <a:buNone/>
            </a:pPr>
            <a:r>
              <a:rPr lang="en-US" altLang="zh-CN" sz="2000" dirty="0">
                <a:solidFill>
                  <a:srgbClr val="000000"/>
                </a:solidFill>
                <a:highlight>
                  <a:srgbClr val="FFFFFF"/>
                </a:highlight>
                <a:latin typeface="Ludica fax"/>
              </a:rPr>
              <a:t>	</a:t>
            </a:r>
            <a:r>
              <a:rPr lang="en-US" altLang="zh-CN" sz="2000" dirty="0">
                <a:solidFill>
                  <a:srgbClr val="0070C0"/>
                </a:solidFill>
                <a:highlight>
                  <a:srgbClr val="FFFFFF"/>
                </a:highlight>
                <a:latin typeface="Ludica fax"/>
              </a:rPr>
              <a:t>while</a:t>
            </a:r>
            <a:r>
              <a:rPr lang="en-US" altLang="zh-CN" sz="2000" dirty="0">
                <a:solidFill>
                  <a:srgbClr val="000000"/>
                </a:solidFill>
                <a:highlight>
                  <a:srgbClr val="FFFFFF"/>
                </a:highlight>
                <a:latin typeface="Ludica fax"/>
              </a:rPr>
              <a:t> (n&gt;0)</a:t>
            </a:r>
          </a:p>
          <a:p>
            <a:pPr eaLnBrk="1" hangingPunct="1">
              <a:lnSpc>
                <a:spcPct val="60000"/>
              </a:lnSpc>
              <a:spcBef>
                <a:spcPct val="50000"/>
              </a:spcBef>
              <a:buClrTx/>
              <a:buSzTx/>
              <a:buFontTx/>
              <a:buNone/>
            </a:pPr>
            <a:r>
              <a:rPr lang="en-US" altLang="zh-CN" sz="2000" dirty="0">
                <a:solidFill>
                  <a:srgbClr val="000000"/>
                </a:solidFill>
                <a:highlight>
                  <a:srgbClr val="FFFFFF"/>
                </a:highlight>
                <a:latin typeface="Ludica fax"/>
              </a:rPr>
              <a:t>		</a:t>
            </a:r>
            <a:r>
              <a:rPr lang="en-US" altLang="zh-CN" sz="2000" dirty="0" err="1">
                <a:solidFill>
                  <a:srgbClr val="000000"/>
                </a:solidFill>
                <a:highlight>
                  <a:srgbClr val="FFFFFF"/>
                </a:highlight>
                <a:latin typeface="Ludica fax"/>
              </a:rPr>
              <a:t>s.push</a:t>
            </a:r>
            <a:r>
              <a:rPr lang="en-US" altLang="zh-CN" sz="2000" dirty="0">
                <a:solidFill>
                  <a:srgbClr val="000000"/>
                </a:solidFill>
                <a:highlight>
                  <a:srgbClr val="FFFFFF"/>
                </a:highlight>
                <a:latin typeface="Ludica fax"/>
              </a:rPr>
              <a:t>(n--);</a:t>
            </a:r>
          </a:p>
          <a:p>
            <a:pPr eaLnBrk="1" hangingPunct="1">
              <a:lnSpc>
                <a:spcPct val="60000"/>
              </a:lnSpc>
              <a:spcBef>
                <a:spcPct val="50000"/>
              </a:spcBef>
              <a:buClrTx/>
              <a:buSzTx/>
              <a:buFontTx/>
              <a:buNone/>
            </a:pPr>
            <a:endParaRPr lang="en-US" altLang="zh-CN" sz="2000" dirty="0">
              <a:solidFill>
                <a:srgbClr val="000000"/>
              </a:solidFill>
              <a:highlight>
                <a:srgbClr val="FFFFFF"/>
              </a:highlight>
              <a:latin typeface="Ludica fax"/>
            </a:endParaRPr>
          </a:p>
          <a:p>
            <a:pPr eaLnBrk="1" hangingPunct="1">
              <a:lnSpc>
                <a:spcPct val="60000"/>
              </a:lnSpc>
              <a:spcBef>
                <a:spcPct val="50000"/>
              </a:spcBef>
              <a:buClrTx/>
              <a:buSzTx/>
              <a:buFontTx/>
              <a:buNone/>
            </a:pPr>
            <a:r>
              <a:rPr lang="en-US" altLang="zh-CN" sz="2000" dirty="0">
                <a:solidFill>
                  <a:srgbClr val="000000"/>
                </a:solidFill>
                <a:highlight>
                  <a:srgbClr val="FFFFFF"/>
                </a:highlight>
                <a:latin typeface="Ludica fax"/>
              </a:rPr>
              <a:t>	</a:t>
            </a:r>
            <a:r>
              <a:rPr lang="en-US" altLang="zh-CN" sz="2000" dirty="0">
                <a:solidFill>
                  <a:srgbClr val="0070C0"/>
                </a:solidFill>
                <a:highlight>
                  <a:srgbClr val="FFFFFF"/>
                </a:highlight>
                <a:latin typeface="Ludica fax"/>
              </a:rPr>
              <a:t>while</a:t>
            </a:r>
            <a:r>
              <a:rPr lang="en-US" altLang="zh-CN" sz="2000" dirty="0">
                <a:solidFill>
                  <a:srgbClr val="000000"/>
                </a:solidFill>
                <a:highlight>
                  <a:srgbClr val="FFFFFF"/>
                </a:highlight>
                <a:latin typeface="Ludica fax"/>
              </a:rPr>
              <a:t> (!</a:t>
            </a:r>
            <a:r>
              <a:rPr lang="en-US" altLang="zh-CN" sz="2000" dirty="0" err="1">
                <a:solidFill>
                  <a:srgbClr val="000000"/>
                </a:solidFill>
                <a:highlight>
                  <a:srgbClr val="FFFFFF"/>
                </a:highlight>
                <a:latin typeface="Ludica fax"/>
              </a:rPr>
              <a:t>isEmpty</a:t>
            </a:r>
            <a:r>
              <a:rPr lang="en-US" altLang="zh-CN" sz="2000" dirty="0">
                <a:solidFill>
                  <a:srgbClr val="000000"/>
                </a:solidFill>
                <a:highlight>
                  <a:srgbClr val="FFFFFF"/>
                </a:highlight>
                <a:latin typeface="Ludica fax"/>
              </a:rPr>
              <a:t>(s)) {</a:t>
            </a:r>
          </a:p>
          <a:p>
            <a:pPr eaLnBrk="1" hangingPunct="1">
              <a:lnSpc>
                <a:spcPct val="60000"/>
              </a:lnSpc>
              <a:spcBef>
                <a:spcPct val="50000"/>
              </a:spcBef>
              <a:buClrTx/>
              <a:buSzTx/>
              <a:buFontTx/>
              <a:buNone/>
            </a:pPr>
            <a:r>
              <a:rPr lang="en-US" altLang="zh-CN" sz="2000" dirty="0">
                <a:solidFill>
                  <a:srgbClr val="000000"/>
                </a:solidFill>
                <a:highlight>
                  <a:srgbClr val="FFFFFF"/>
                </a:highlight>
                <a:latin typeface="Ludica fax"/>
              </a:rPr>
              <a:t>		ret *= </a:t>
            </a:r>
            <a:r>
              <a:rPr lang="en-US" altLang="zh-CN" sz="2000" dirty="0" err="1">
                <a:solidFill>
                  <a:srgbClr val="000000"/>
                </a:solidFill>
                <a:highlight>
                  <a:srgbClr val="FFFFFF"/>
                </a:highlight>
                <a:latin typeface="Ludica fax"/>
              </a:rPr>
              <a:t>s.pop</a:t>
            </a:r>
            <a:r>
              <a:rPr lang="en-US" altLang="zh-CN" sz="2000" dirty="0">
                <a:solidFill>
                  <a:srgbClr val="000000"/>
                </a:solidFill>
                <a:highlight>
                  <a:srgbClr val="FFFFFF"/>
                </a:highlight>
                <a:latin typeface="Ludica fax"/>
              </a:rPr>
              <a:t>(s);</a:t>
            </a:r>
          </a:p>
          <a:p>
            <a:pPr eaLnBrk="1" hangingPunct="1">
              <a:lnSpc>
                <a:spcPct val="60000"/>
              </a:lnSpc>
              <a:spcBef>
                <a:spcPct val="50000"/>
              </a:spcBef>
              <a:buClrTx/>
              <a:buSzTx/>
              <a:buFontTx/>
              <a:buNone/>
            </a:pPr>
            <a:r>
              <a:rPr lang="en-US" altLang="zh-CN" sz="2000" dirty="0">
                <a:solidFill>
                  <a:srgbClr val="000000"/>
                </a:solidFill>
                <a:highlight>
                  <a:srgbClr val="FFFFFF"/>
                </a:highlight>
                <a:latin typeface="Ludica fax"/>
              </a:rPr>
              <a:t>	return ret;</a:t>
            </a:r>
          </a:p>
          <a:p>
            <a:pPr eaLnBrk="1" hangingPunct="1">
              <a:lnSpc>
                <a:spcPct val="60000"/>
              </a:lnSpc>
              <a:spcBef>
                <a:spcPct val="50000"/>
              </a:spcBef>
              <a:buClrTx/>
              <a:buSzTx/>
              <a:buFontTx/>
              <a:buNone/>
            </a:pPr>
            <a:r>
              <a:rPr lang="en-US" altLang="zh-CN" sz="2000" dirty="0">
                <a:solidFill>
                  <a:srgbClr val="000000"/>
                </a:solidFill>
                <a:highlight>
                  <a:srgbClr val="FFFFFF"/>
                </a:highlight>
                <a:latin typeface="Ludica fax"/>
              </a:rPr>
              <a:t>}   </a:t>
            </a:r>
          </a:p>
        </p:txBody>
      </p:sp>
      <p:sp>
        <p:nvSpPr>
          <p:cNvPr id="2" name="标题 1"/>
          <p:cNvSpPr>
            <a:spLocks noGrp="1"/>
          </p:cNvSpPr>
          <p:nvPr>
            <p:ph type="title" idx="4294967295"/>
          </p:nvPr>
        </p:nvSpPr>
        <p:spPr/>
        <p:txBody>
          <a:bodyPr>
            <a:normAutofit/>
          </a:bodyPr>
          <a:lstStyle/>
          <a:p>
            <a:r>
              <a:rPr kumimoji="1" lang="en-US" altLang="zh-CN" dirty="0"/>
              <a:t>Non-Recursive Factorial</a:t>
            </a:r>
            <a:endParaRPr kumimoji="1" lang="zh-CN" altLang="en-US" dirty="0"/>
          </a:p>
        </p:txBody>
      </p:sp>
      <p:sp>
        <p:nvSpPr>
          <p:cNvPr id="11" name="灯片编号占位符 3">
            <a:extLst>
              <a:ext uri="{FF2B5EF4-FFF2-40B4-BE49-F238E27FC236}">
                <a16:creationId xmlns:a16="http://schemas.microsoft.com/office/drawing/2014/main" id="{257DE30D-4D9C-4C39-A969-9F585E431BA2}"/>
              </a:ext>
            </a:extLst>
          </p:cNvPr>
          <p:cNvSpPr>
            <a:spLocks noGrp="1"/>
          </p:cNvSpPr>
          <p:nvPr>
            <p:ph type="sldNum" sz="quarter" idx="4"/>
          </p:nvPr>
        </p:nvSpPr>
        <p:spPr/>
        <p:txBody>
          <a:bodyPr/>
          <a:lstStyle/>
          <a:p>
            <a:pPr>
              <a:defRPr/>
            </a:pPr>
            <a:fld id="{D62988EB-CF20-4CAC-94BF-79D0ECBB93DA}" type="slidenum">
              <a:rPr lang="en-US" altLang="zh-CN" smtClean="0"/>
              <a:pPr>
                <a:defRPr/>
              </a:pPr>
              <a:t>39</a:t>
            </a:fld>
            <a:endParaRPr lang="en-US" altLang="zh-CN"/>
          </a:p>
        </p:txBody>
      </p:sp>
      <p:sp>
        <p:nvSpPr>
          <p:cNvPr id="6" name="文本占位符 2">
            <a:extLst>
              <a:ext uri="{FF2B5EF4-FFF2-40B4-BE49-F238E27FC236}">
                <a16:creationId xmlns:a16="http://schemas.microsoft.com/office/drawing/2014/main" id="{7D01CC55-6E64-441D-B1C7-F59A175A642D}"/>
              </a:ext>
            </a:extLst>
          </p:cNvPr>
          <p:cNvSpPr txBox="1">
            <a:spLocks/>
          </p:cNvSpPr>
          <p:nvPr/>
        </p:nvSpPr>
        <p:spPr>
          <a:xfrm>
            <a:off x="1066800" y="1534575"/>
            <a:ext cx="4267200" cy="2743200"/>
          </a:xfrm>
          <a:prstGeom prst="rect">
            <a:avLst/>
          </a:prstGeom>
        </p:spPr>
        <p:txBody>
          <a:bodyPr vert="horz" lIns="91440" tIns="45720" rIns="91440" bIns="45720" rtlCol="0">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kumimoji="1" sz="3000" b="1">
                <a:solidFill>
                  <a:schemeClr val="tx1"/>
                </a:solidFill>
                <a:latin typeface="+mn-lt"/>
                <a:ea typeface="+mn-ea"/>
                <a:cs typeface="宋体"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kumimoji="1"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kumimoji="1"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kumimoji="1"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sz="2000" kern="0" dirty="0">
                <a:solidFill>
                  <a:srgbClr val="0070C0"/>
                </a:solidFill>
                <a:highlight>
                  <a:srgbClr val="FFFFFF"/>
                </a:highlight>
                <a:latin typeface="Ludica fax"/>
              </a:rPr>
              <a:t>long</a:t>
            </a:r>
            <a:r>
              <a:rPr lang="en-US" altLang="zh-CN" sz="2000" kern="0" dirty="0">
                <a:solidFill>
                  <a:srgbClr val="000000"/>
                </a:solidFill>
                <a:highlight>
                  <a:srgbClr val="FFFFFF"/>
                </a:highlight>
                <a:latin typeface="Ludica fax"/>
              </a:rPr>
              <a:t> fact(</a:t>
            </a:r>
            <a:r>
              <a:rPr lang="en-US" altLang="zh-CN" sz="2000" kern="0" dirty="0">
                <a:solidFill>
                  <a:srgbClr val="0070C0"/>
                </a:solidFill>
                <a:highlight>
                  <a:srgbClr val="FFFFFF"/>
                </a:highlight>
                <a:latin typeface="Ludica fax"/>
              </a:rPr>
              <a:t>long</a:t>
            </a:r>
            <a:r>
              <a:rPr lang="en-US" altLang="zh-CN" sz="2000" kern="0" dirty="0">
                <a:solidFill>
                  <a:srgbClr val="000000"/>
                </a:solidFill>
                <a:highlight>
                  <a:srgbClr val="FFFFFF"/>
                </a:highlight>
                <a:latin typeface="Ludica fax"/>
              </a:rPr>
              <a:t> n) {</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if</a:t>
            </a:r>
            <a:r>
              <a:rPr lang="en-US" altLang="zh-CN" sz="2000" kern="0" dirty="0">
                <a:solidFill>
                  <a:srgbClr val="000000"/>
                </a:solidFill>
                <a:highlight>
                  <a:srgbClr val="FFFFFF"/>
                </a:highlight>
                <a:latin typeface="Ludica fax"/>
              </a:rPr>
              <a:t> (n &lt;= 1)</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return</a:t>
            </a:r>
            <a:r>
              <a:rPr lang="en-US" altLang="zh-CN" sz="2000" kern="0" dirty="0">
                <a:solidFill>
                  <a:srgbClr val="000000"/>
                </a:solidFill>
                <a:highlight>
                  <a:srgbClr val="FFFFFF"/>
                </a:highlight>
                <a:latin typeface="Ludica fax"/>
              </a:rPr>
              <a:t> 1;</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else</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return</a:t>
            </a:r>
            <a:r>
              <a:rPr lang="en-US" altLang="zh-CN" sz="2000" kern="0" dirty="0">
                <a:solidFill>
                  <a:srgbClr val="000000"/>
                </a:solidFill>
                <a:highlight>
                  <a:srgbClr val="FFFFFF"/>
                </a:highlight>
                <a:latin typeface="Ludica fax"/>
              </a:rPr>
              <a:t> n * </a:t>
            </a:r>
            <a:r>
              <a:rPr lang="en-US" altLang="zh-CN" sz="2000" kern="0" dirty="0">
                <a:solidFill>
                  <a:srgbClr val="FF0000"/>
                </a:solidFill>
                <a:highlight>
                  <a:srgbClr val="FFFFFF"/>
                </a:highlight>
                <a:latin typeface="Ludica fax"/>
              </a:rPr>
              <a:t>fact</a:t>
            </a:r>
            <a:r>
              <a:rPr lang="en-US" altLang="zh-CN" sz="2000" kern="0" dirty="0">
                <a:solidFill>
                  <a:srgbClr val="000000"/>
                </a:solidFill>
                <a:highlight>
                  <a:srgbClr val="FFFFFF"/>
                </a:highlight>
                <a:latin typeface="Ludica fax"/>
              </a:rPr>
              <a:t>(n-1); </a:t>
            </a:r>
            <a:r>
              <a:rPr lang="en-US" altLang="zh-CN" sz="2000" kern="0" dirty="0">
                <a:solidFill>
                  <a:srgbClr val="008000"/>
                </a:solidFill>
                <a:highlight>
                  <a:srgbClr val="FFFFFF"/>
                </a:highlight>
                <a:latin typeface="Ludica fax"/>
              </a:rPr>
              <a:t>// recursion</a:t>
            </a:r>
          </a:p>
          <a:p>
            <a:pPr marL="0" indent="0">
              <a:buFont typeface="Wingdings" pitchFamily="2" charset="2"/>
              <a:buNone/>
            </a:pPr>
            <a:r>
              <a:rPr lang="en-US" altLang="zh-CN" sz="2000" kern="0" dirty="0">
                <a:solidFill>
                  <a:srgbClr val="000000"/>
                </a:solidFill>
                <a:highlight>
                  <a:srgbClr val="FFFFFF"/>
                </a:highlight>
                <a:latin typeface="Ludica fax"/>
              </a:rPr>
              <a:t>}</a:t>
            </a:r>
          </a:p>
        </p:txBody>
      </p:sp>
      <p:sp>
        <p:nvSpPr>
          <p:cNvPr id="8" name="文本框 7">
            <a:extLst>
              <a:ext uri="{FF2B5EF4-FFF2-40B4-BE49-F238E27FC236}">
                <a16:creationId xmlns:a16="http://schemas.microsoft.com/office/drawing/2014/main" id="{9400D88D-C2E3-4BB0-B9FD-D2B41EC6975D}"/>
              </a:ext>
            </a:extLst>
          </p:cNvPr>
          <p:cNvSpPr txBox="1"/>
          <p:nvPr/>
        </p:nvSpPr>
        <p:spPr>
          <a:xfrm>
            <a:off x="457200" y="5323425"/>
            <a:ext cx="4191000" cy="646331"/>
          </a:xfrm>
          <a:prstGeom prst="rect">
            <a:avLst/>
          </a:prstGeom>
          <a:noFill/>
        </p:spPr>
        <p:txBody>
          <a:bodyPr wrap="square">
            <a:spAutoFit/>
          </a:bodyPr>
          <a:lstStyle/>
          <a:p>
            <a:pPr algn="ctr"/>
            <a:r>
              <a:rPr lang="en-US" altLang="zh-CN" sz="3600" dirty="0">
                <a:solidFill>
                  <a:srgbClr val="00B050"/>
                </a:solidFill>
              </a:rPr>
              <a:t>Recursive</a:t>
            </a:r>
            <a:endParaRPr lang="zh-CN" altLang="en-US" sz="3600" dirty="0">
              <a:solidFill>
                <a:srgbClr val="00B050"/>
              </a:solidFill>
            </a:endParaRPr>
          </a:p>
        </p:txBody>
      </p:sp>
      <p:sp>
        <p:nvSpPr>
          <p:cNvPr id="10" name="文本框 9">
            <a:extLst>
              <a:ext uri="{FF2B5EF4-FFF2-40B4-BE49-F238E27FC236}">
                <a16:creationId xmlns:a16="http://schemas.microsoft.com/office/drawing/2014/main" id="{661DAB73-BDCF-4ADB-ACA7-2D4F15918021}"/>
              </a:ext>
            </a:extLst>
          </p:cNvPr>
          <p:cNvSpPr txBox="1"/>
          <p:nvPr/>
        </p:nvSpPr>
        <p:spPr>
          <a:xfrm>
            <a:off x="6120130" y="5323425"/>
            <a:ext cx="4191000" cy="646331"/>
          </a:xfrm>
          <a:prstGeom prst="rect">
            <a:avLst/>
          </a:prstGeom>
          <a:noFill/>
        </p:spPr>
        <p:txBody>
          <a:bodyPr wrap="square">
            <a:spAutoFit/>
          </a:bodyPr>
          <a:lstStyle/>
          <a:p>
            <a:pPr algn="ctr"/>
            <a:r>
              <a:rPr lang="en-US" altLang="zh-CN" sz="3600" dirty="0">
                <a:solidFill>
                  <a:srgbClr val="00B050"/>
                </a:solidFill>
              </a:rPr>
              <a:t>Non-recursive</a:t>
            </a:r>
            <a:endParaRPr lang="zh-CN" altLang="en-US" sz="3600" dirty="0">
              <a:solidFill>
                <a:srgbClr val="00B050"/>
              </a:solidFill>
            </a:endParaRPr>
          </a:p>
        </p:txBody>
      </p:sp>
    </p:spTree>
    <p:extLst>
      <p:ext uri="{BB962C8B-B14F-4D97-AF65-F5344CB8AC3E}">
        <p14:creationId xmlns:p14="http://schemas.microsoft.com/office/powerpoint/2010/main" val="3496190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AAE2BE7-E4AA-426E-B71E-E63BFDE449EF}"/>
              </a:ext>
            </a:extLst>
          </p:cNvPr>
          <p:cNvSpPr>
            <a:spLocks noGrp="1"/>
          </p:cNvSpPr>
          <p:nvPr>
            <p:ph type="body" idx="4294967295"/>
          </p:nvPr>
        </p:nvSpPr>
        <p:spPr/>
        <p:txBody>
          <a:bodyPr>
            <a:normAutofit/>
          </a:bodyPr>
          <a:lstStyle/>
          <a:p>
            <a:r>
              <a:rPr lang="en-US" altLang="zh-CN" b="0" dirty="0">
                <a:latin typeface="Calibri" panose="020F0502020204030204" pitchFamily="34" charset="0"/>
                <a:cs typeface="Calibri" panose="020F0502020204030204" pitchFamily="34" charset="0"/>
              </a:rPr>
              <a:t>A fundamental concept in CS</a:t>
            </a:r>
          </a:p>
          <a:p>
            <a:r>
              <a:rPr lang="en-US" altLang="zh-CN" b="0" dirty="0">
                <a:latin typeface="Calibri" panose="020F0502020204030204" pitchFamily="34" charset="0"/>
                <a:cs typeface="Calibri" panose="020F0502020204030204" pitchFamily="34" charset="0"/>
              </a:rPr>
              <a:t>A method of solving a problem where the solution depends on solutions to </a:t>
            </a:r>
            <a:r>
              <a:rPr lang="en-US" altLang="zh-CN" b="0" dirty="0">
                <a:solidFill>
                  <a:srgbClr val="0070C0"/>
                </a:solidFill>
                <a:latin typeface="Calibri" panose="020F0502020204030204" pitchFamily="34" charset="0"/>
                <a:cs typeface="Calibri" panose="020F0502020204030204" pitchFamily="34" charset="0"/>
              </a:rPr>
              <a:t>smaller instances</a:t>
            </a:r>
            <a:r>
              <a:rPr lang="en-US" altLang="zh-CN" b="0" dirty="0">
                <a:latin typeface="Calibri" panose="020F0502020204030204" pitchFamily="34" charset="0"/>
                <a:cs typeface="Calibri" panose="020F0502020204030204" pitchFamily="34" charset="0"/>
              </a:rPr>
              <a:t> of the same problem</a:t>
            </a:r>
          </a:p>
          <a:p>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Iteration: small instances to large</a:t>
            </a:r>
          </a:p>
          <a:p>
            <a:r>
              <a:rPr lang="en-US" altLang="zh-CN" dirty="0">
                <a:latin typeface="Calibri" panose="020F0502020204030204" pitchFamily="34" charset="0"/>
                <a:cs typeface="Calibri" panose="020F0502020204030204" pitchFamily="34" charset="0"/>
              </a:rPr>
              <a:t>Recursion: large instances to small</a:t>
            </a:r>
            <a:endParaRPr lang="zh-CN" altLang="en-US" dirty="0">
              <a:latin typeface="Calibri" panose="020F0502020204030204" pitchFamily="34" charset="0"/>
              <a:cs typeface="Calibri" panose="020F0502020204030204" pitchFamily="34" charset="0"/>
            </a:endParaRPr>
          </a:p>
        </p:txBody>
      </p:sp>
      <p:sp>
        <p:nvSpPr>
          <p:cNvPr id="5" name="标题 1">
            <a:extLst>
              <a:ext uri="{FF2B5EF4-FFF2-40B4-BE49-F238E27FC236}">
                <a16:creationId xmlns:a16="http://schemas.microsoft.com/office/drawing/2014/main" id="{DE37CC02-8AB4-40A6-9075-35BA37478A4A}"/>
              </a:ext>
            </a:extLst>
          </p:cNvPr>
          <p:cNvSpPr>
            <a:spLocks noGrp="1"/>
          </p:cNvSpPr>
          <p:nvPr>
            <p:ph type="title" idx="4294967295"/>
          </p:nvPr>
        </p:nvSpPr>
        <p:spPr>
          <a:xfrm>
            <a:off x="838200" y="365125"/>
            <a:ext cx="10515600" cy="903635"/>
          </a:xfrm>
        </p:spPr>
        <p:txBody>
          <a:bodyPr/>
          <a:lstStyle/>
          <a:p>
            <a:r>
              <a:rPr lang="en-US" altLang="zh-CN" dirty="0"/>
              <a:t>Recursion</a:t>
            </a:r>
            <a:endParaRPr lang="zh-CN" altLang="en-US" dirty="0"/>
          </a:p>
        </p:txBody>
      </p:sp>
      <p:sp>
        <p:nvSpPr>
          <p:cNvPr id="4" name="灯片编号占位符 3">
            <a:extLst>
              <a:ext uri="{FF2B5EF4-FFF2-40B4-BE49-F238E27FC236}">
                <a16:creationId xmlns:a16="http://schemas.microsoft.com/office/drawing/2014/main" id="{8FC5F0D2-6BB4-4CF5-8DD3-D202D425F9B8}"/>
              </a:ext>
            </a:extLst>
          </p:cNvPr>
          <p:cNvSpPr>
            <a:spLocks noGrp="1"/>
          </p:cNvSpPr>
          <p:nvPr>
            <p:ph type="sldNum" sz="quarter" idx="4"/>
          </p:nvPr>
        </p:nvSpPr>
        <p:spPr/>
        <p:txBody>
          <a:bodyPr/>
          <a:lstStyle/>
          <a:p>
            <a:pPr>
              <a:defRPr/>
            </a:pPr>
            <a:fld id="{D62988EB-CF20-4CAC-94BF-79D0ECBB93DA}" type="slidenum">
              <a:rPr lang="en-US" altLang="zh-CN" smtClean="0"/>
              <a:pPr>
                <a:defRPr/>
              </a:pPr>
              <a:t>4</a:t>
            </a:fld>
            <a:endParaRPr lang="en-US" altLang="zh-CN"/>
          </a:p>
        </p:txBody>
      </p:sp>
    </p:spTree>
    <p:extLst>
      <p:ext uri="{BB962C8B-B14F-4D97-AF65-F5344CB8AC3E}">
        <p14:creationId xmlns:p14="http://schemas.microsoft.com/office/powerpoint/2010/main" val="4181676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dirty="0"/>
              <a:t>Formal Conversion: Stack Element</a:t>
            </a:r>
            <a:endParaRPr kumimoji="1" lang="zh-CN" altLang="en-US" dirty="0"/>
          </a:p>
        </p:txBody>
      </p:sp>
      <p:sp>
        <p:nvSpPr>
          <p:cNvPr id="8" name="内容占位符 2">
            <a:extLst>
              <a:ext uri="{FF2B5EF4-FFF2-40B4-BE49-F238E27FC236}">
                <a16:creationId xmlns:a16="http://schemas.microsoft.com/office/drawing/2014/main" id="{3D6C6430-B8CB-4152-8A9F-2FB699385066}"/>
              </a:ext>
            </a:extLst>
          </p:cNvPr>
          <p:cNvSpPr>
            <a:spLocks noGrp="1"/>
          </p:cNvSpPr>
          <p:nvPr>
            <p:ph sz="half" idx="1"/>
          </p:nvPr>
        </p:nvSpPr>
        <p:spPr>
          <a:xfrm>
            <a:off x="5943600" y="1097757"/>
            <a:ext cx="5384800" cy="1952624"/>
          </a:xfrm>
        </p:spPr>
        <p:txBody>
          <a:bodyPr/>
          <a:lstStyle/>
          <a:p>
            <a:r>
              <a:rPr lang="en-US" altLang="zh-CN" dirty="0"/>
              <a:t>Key factors</a:t>
            </a:r>
          </a:p>
          <a:p>
            <a:pPr lvl="1"/>
            <a:r>
              <a:rPr lang="en-US" altLang="zh-CN" dirty="0"/>
              <a:t>Parameters</a:t>
            </a:r>
          </a:p>
          <a:p>
            <a:pPr lvl="1"/>
            <a:r>
              <a:rPr lang="en-US" altLang="zh-CN" dirty="0"/>
              <a:t>Return address</a:t>
            </a:r>
          </a:p>
          <a:p>
            <a:pPr lvl="1"/>
            <a:r>
              <a:rPr lang="en-US" altLang="zh-CN" dirty="0"/>
              <a:t>Local variables</a:t>
            </a:r>
            <a:endParaRPr lang="zh-CN" altLang="en-US" dirty="0"/>
          </a:p>
        </p:txBody>
      </p:sp>
      <p:sp>
        <p:nvSpPr>
          <p:cNvPr id="7" name="内容占位符 6"/>
          <p:cNvSpPr>
            <a:spLocks noGrp="1"/>
          </p:cNvSpPr>
          <p:nvPr>
            <p:ph sz="half" idx="2"/>
          </p:nvPr>
        </p:nvSpPr>
        <p:spPr>
          <a:xfrm>
            <a:off x="6096000" y="3429000"/>
            <a:ext cx="5384800" cy="2057400"/>
          </a:xfrm>
        </p:spPr>
        <p:txBody>
          <a:bodyPr>
            <a:normAutofit/>
          </a:bodyPr>
          <a:lstStyle/>
          <a:p>
            <a:pPr marL="0" indent="0">
              <a:buNone/>
            </a:pPr>
            <a:r>
              <a:rPr lang="en-US" altLang="zh-CN" sz="2000" dirty="0">
                <a:solidFill>
                  <a:srgbClr val="008000"/>
                </a:solidFill>
                <a:highlight>
                  <a:srgbClr val="FFFFFF"/>
                </a:highlight>
                <a:latin typeface="Ludica fax"/>
              </a:rPr>
              <a:t>/* define stack item type */</a:t>
            </a:r>
          </a:p>
          <a:p>
            <a:pPr marL="0" indent="0">
              <a:buNone/>
            </a:pPr>
            <a:r>
              <a:rPr lang="en-US" altLang="zh-CN" sz="2000" dirty="0">
                <a:solidFill>
                  <a:srgbClr val="0070C0"/>
                </a:solidFill>
                <a:highlight>
                  <a:srgbClr val="FFFFFF"/>
                </a:highlight>
                <a:latin typeface="Ludica fax"/>
              </a:rPr>
              <a:t>struct</a:t>
            </a:r>
            <a:r>
              <a:rPr lang="en-US" altLang="zh-CN" sz="2000" dirty="0">
                <a:solidFill>
                  <a:srgbClr val="000000"/>
                </a:solidFill>
                <a:highlight>
                  <a:srgbClr val="FFFFFF"/>
                </a:highlight>
                <a:latin typeface="Ludica fax"/>
              </a:rPr>
              <a:t> Item {</a:t>
            </a:r>
          </a:p>
          <a:p>
            <a:pPr marL="0" indent="0">
              <a:buNone/>
            </a:pPr>
            <a:r>
              <a:rPr lang="en-US" altLang="zh-CN" sz="2000" dirty="0">
                <a:solidFill>
                  <a:srgbClr val="000000"/>
                </a:solidFill>
                <a:highlight>
                  <a:srgbClr val="FFFFFF"/>
                </a:highlight>
                <a:latin typeface="Ludica fax"/>
              </a:rPr>
              <a:t>  </a:t>
            </a:r>
            <a:r>
              <a:rPr lang="en-US" altLang="zh-CN" sz="2000" dirty="0">
                <a:solidFill>
                  <a:srgbClr val="0070C0"/>
                </a:solidFill>
                <a:highlight>
                  <a:srgbClr val="FFFFFF"/>
                </a:highlight>
                <a:latin typeface="Ludica fax"/>
              </a:rPr>
              <a:t>int</a:t>
            </a:r>
            <a:r>
              <a:rPr lang="en-US" altLang="zh-CN" sz="2000" dirty="0">
                <a:solidFill>
                  <a:srgbClr val="000000"/>
                </a:solidFill>
                <a:highlight>
                  <a:srgbClr val="FFFFFF"/>
                </a:highlight>
                <a:latin typeface="Ludica fax"/>
              </a:rPr>
              <a:t> n;  </a:t>
            </a:r>
            <a:r>
              <a:rPr lang="en-US" altLang="zh-CN" sz="2000" dirty="0">
                <a:solidFill>
                  <a:srgbClr val="0070C0"/>
                </a:solidFill>
                <a:highlight>
                  <a:srgbClr val="FFFFFF"/>
                </a:highlight>
                <a:latin typeface="Ludica fax"/>
              </a:rPr>
              <a:t>int</a:t>
            </a:r>
            <a:r>
              <a:rPr lang="en-US" altLang="zh-CN" sz="2000" dirty="0">
                <a:solidFill>
                  <a:srgbClr val="000000"/>
                </a:solidFill>
                <a:highlight>
                  <a:srgbClr val="FFFFFF"/>
                </a:highlight>
                <a:latin typeface="Ludica fax"/>
              </a:rPr>
              <a:t> </a:t>
            </a:r>
            <a:r>
              <a:rPr lang="en-US" altLang="zh-CN" sz="2000" dirty="0" err="1">
                <a:solidFill>
                  <a:srgbClr val="000000"/>
                </a:solidFill>
                <a:highlight>
                  <a:srgbClr val="FFFFFF"/>
                </a:highlight>
                <a:latin typeface="Ludica fax"/>
              </a:rPr>
              <a:t>rd</a:t>
            </a:r>
            <a:r>
              <a:rPr lang="en-US" altLang="zh-CN" sz="2000" dirty="0">
                <a:solidFill>
                  <a:srgbClr val="000000"/>
                </a:solidFill>
                <a:highlight>
                  <a:srgbClr val="FFFFFF"/>
                </a:highlight>
                <a:latin typeface="Ludica fax"/>
              </a:rPr>
              <a:t>;</a:t>
            </a:r>
          </a:p>
          <a:p>
            <a:pPr marL="0" indent="0">
              <a:buNone/>
            </a:pPr>
            <a:r>
              <a:rPr lang="en-US" altLang="zh-CN" sz="2000" dirty="0">
                <a:solidFill>
                  <a:srgbClr val="000000"/>
                </a:solidFill>
                <a:highlight>
                  <a:srgbClr val="FFFFFF"/>
                </a:highlight>
                <a:latin typeface="Ludica fax"/>
              </a:rPr>
              <a:t>  Item(</a:t>
            </a:r>
            <a:r>
              <a:rPr lang="en-US" altLang="zh-CN" sz="2000" dirty="0">
                <a:solidFill>
                  <a:srgbClr val="0070C0"/>
                </a:solidFill>
                <a:highlight>
                  <a:srgbClr val="FFFFFF"/>
                </a:highlight>
                <a:latin typeface="Ludica fax"/>
              </a:rPr>
              <a:t>int </a:t>
            </a:r>
            <a:r>
              <a:rPr lang="en-US" altLang="zh-CN" sz="2000" dirty="0">
                <a:solidFill>
                  <a:srgbClr val="000000"/>
                </a:solidFill>
                <a:highlight>
                  <a:srgbClr val="FFFFFF"/>
                </a:highlight>
                <a:latin typeface="Ludica fax"/>
              </a:rPr>
              <a:t>n, </a:t>
            </a:r>
            <a:r>
              <a:rPr lang="en-US" altLang="zh-CN" sz="2000" dirty="0">
                <a:solidFill>
                  <a:srgbClr val="0070C0"/>
                </a:solidFill>
                <a:highlight>
                  <a:srgbClr val="FFFFFF"/>
                </a:highlight>
                <a:latin typeface="Ludica fax"/>
              </a:rPr>
              <a:t>int </a:t>
            </a:r>
            <a:r>
              <a:rPr lang="en-US" altLang="zh-CN" sz="2000" dirty="0" err="1">
                <a:solidFill>
                  <a:srgbClr val="000000"/>
                </a:solidFill>
                <a:highlight>
                  <a:srgbClr val="FFFFFF"/>
                </a:highlight>
                <a:latin typeface="Ludica fax"/>
              </a:rPr>
              <a:t>rd</a:t>
            </a:r>
            <a:r>
              <a:rPr lang="en-US" altLang="zh-CN" sz="2000" dirty="0">
                <a:solidFill>
                  <a:srgbClr val="000000"/>
                </a:solidFill>
                <a:highlight>
                  <a:srgbClr val="FFFFFF"/>
                </a:highlight>
                <a:latin typeface="Ludica fax"/>
              </a:rPr>
              <a:t>) : n(n), </a:t>
            </a:r>
            <a:r>
              <a:rPr lang="en-US" altLang="zh-CN" sz="2000" dirty="0" err="1">
                <a:solidFill>
                  <a:srgbClr val="000000"/>
                </a:solidFill>
                <a:highlight>
                  <a:srgbClr val="FFFFFF"/>
                </a:highlight>
                <a:latin typeface="Ludica fax"/>
              </a:rPr>
              <a:t>rd</a:t>
            </a:r>
            <a:r>
              <a:rPr lang="en-US" altLang="zh-CN" sz="2000" dirty="0">
                <a:solidFill>
                  <a:srgbClr val="000000"/>
                </a:solidFill>
                <a:highlight>
                  <a:srgbClr val="FFFFFF"/>
                </a:highlight>
                <a:latin typeface="Ludica fax"/>
              </a:rPr>
              <a:t>(</a:t>
            </a:r>
            <a:r>
              <a:rPr lang="en-US" altLang="zh-CN" sz="2000" dirty="0" err="1">
                <a:solidFill>
                  <a:srgbClr val="000000"/>
                </a:solidFill>
                <a:highlight>
                  <a:srgbClr val="FFFFFF"/>
                </a:highlight>
                <a:latin typeface="Ludica fax"/>
              </a:rPr>
              <a:t>rd</a:t>
            </a:r>
            <a:r>
              <a:rPr lang="en-US" altLang="zh-CN" sz="2000" dirty="0">
                <a:solidFill>
                  <a:srgbClr val="000000"/>
                </a:solidFill>
                <a:highlight>
                  <a:srgbClr val="FFFFFF"/>
                </a:highlight>
                <a:latin typeface="Ludica fax"/>
              </a:rPr>
              <a:t>) {}</a:t>
            </a:r>
          </a:p>
          <a:p>
            <a:pPr marL="0" indent="0">
              <a:buNone/>
            </a:pPr>
            <a:r>
              <a:rPr lang="en-US" altLang="zh-CN" sz="2000" dirty="0">
                <a:solidFill>
                  <a:srgbClr val="000000"/>
                </a:solidFill>
                <a:highlight>
                  <a:srgbClr val="FFFFFF"/>
                </a:highlight>
                <a:latin typeface="Ludica fax"/>
              </a:rPr>
              <a:t>};</a:t>
            </a:r>
          </a:p>
        </p:txBody>
      </p:sp>
      <p:sp>
        <p:nvSpPr>
          <p:cNvPr id="4" name="幻灯片编号占位符 3"/>
          <p:cNvSpPr>
            <a:spLocks noGrp="1"/>
          </p:cNvSpPr>
          <p:nvPr>
            <p:ph type="sldNum" sz="quarter" idx="10"/>
          </p:nvPr>
        </p:nvSpPr>
        <p:spPr/>
        <p:txBody>
          <a:bodyPr/>
          <a:lstStyle/>
          <a:p>
            <a:pPr>
              <a:defRPr/>
            </a:pPr>
            <a:fld id="{D62988EB-CF20-4CAC-94BF-79D0ECBB93DA}" type="slidenum">
              <a:rPr lang="en-US" altLang="zh-CN" smtClean="0"/>
              <a:pPr>
                <a:defRPr/>
              </a:pPr>
              <a:t>40</a:t>
            </a:fld>
            <a:endParaRPr lang="en-US" altLang="zh-CN"/>
          </a:p>
        </p:txBody>
      </p:sp>
      <p:sp>
        <p:nvSpPr>
          <p:cNvPr id="11" name="文本占位符 2">
            <a:extLst>
              <a:ext uri="{FF2B5EF4-FFF2-40B4-BE49-F238E27FC236}">
                <a16:creationId xmlns:a16="http://schemas.microsoft.com/office/drawing/2014/main" id="{E3D747C9-35F1-434A-A6A4-CAFF09953191}"/>
              </a:ext>
            </a:extLst>
          </p:cNvPr>
          <p:cNvSpPr txBox="1">
            <a:spLocks/>
          </p:cNvSpPr>
          <p:nvPr/>
        </p:nvSpPr>
        <p:spPr>
          <a:xfrm>
            <a:off x="1066800" y="1534575"/>
            <a:ext cx="4267200" cy="2743200"/>
          </a:xfrm>
          <a:prstGeom prst="rect">
            <a:avLst/>
          </a:prstGeom>
        </p:spPr>
        <p:txBody>
          <a:bodyPr vert="horz" lIns="91440" tIns="45720" rIns="91440" bIns="45720" rtlCol="0">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kumimoji="1" sz="3000" b="1">
                <a:solidFill>
                  <a:schemeClr val="tx1"/>
                </a:solidFill>
                <a:latin typeface="+mn-lt"/>
                <a:ea typeface="+mn-ea"/>
                <a:cs typeface="宋体"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kumimoji="1"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kumimoji="1"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kumimoji="1"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sz="2000" kern="0" dirty="0">
                <a:solidFill>
                  <a:srgbClr val="0070C0"/>
                </a:solidFill>
                <a:highlight>
                  <a:srgbClr val="FFFFFF"/>
                </a:highlight>
                <a:latin typeface="Ludica fax"/>
              </a:rPr>
              <a:t>long</a:t>
            </a:r>
            <a:r>
              <a:rPr lang="en-US" altLang="zh-CN" sz="2000" kern="0" dirty="0">
                <a:solidFill>
                  <a:srgbClr val="000000"/>
                </a:solidFill>
                <a:highlight>
                  <a:srgbClr val="FFFFFF"/>
                </a:highlight>
                <a:latin typeface="Ludica fax"/>
              </a:rPr>
              <a:t> fact(</a:t>
            </a:r>
            <a:r>
              <a:rPr lang="en-US" altLang="zh-CN" sz="2000" kern="0" dirty="0">
                <a:solidFill>
                  <a:srgbClr val="0070C0"/>
                </a:solidFill>
                <a:highlight>
                  <a:srgbClr val="FFFFFF"/>
                </a:highlight>
                <a:latin typeface="Ludica fax"/>
              </a:rPr>
              <a:t>long</a:t>
            </a:r>
            <a:r>
              <a:rPr lang="en-US" altLang="zh-CN" sz="2000" kern="0" dirty="0">
                <a:solidFill>
                  <a:srgbClr val="000000"/>
                </a:solidFill>
                <a:highlight>
                  <a:srgbClr val="FFFFFF"/>
                </a:highlight>
                <a:latin typeface="Ludica fax"/>
              </a:rPr>
              <a:t> n) {</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if</a:t>
            </a:r>
            <a:r>
              <a:rPr lang="en-US" altLang="zh-CN" sz="2000" kern="0" dirty="0">
                <a:solidFill>
                  <a:srgbClr val="000000"/>
                </a:solidFill>
                <a:highlight>
                  <a:srgbClr val="FFFFFF"/>
                </a:highlight>
                <a:latin typeface="Ludica fax"/>
              </a:rPr>
              <a:t> (n &lt;= 1)</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return</a:t>
            </a:r>
            <a:r>
              <a:rPr lang="en-US" altLang="zh-CN" sz="2000" kern="0" dirty="0">
                <a:solidFill>
                  <a:srgbClr val="000000"/>
                </a:solidFill>
                <a:highlight>
                  <a:srgbClr val="FFFFFF"/>
                </a:highlight>
                <a:latin typeface="Ludica fax"/>
              </a:rPr>
              <a:t> 1;</a:t>
            </a:r>
          </a:p>
          <a:p>
            <a:pPr marL="0" indent="0">
              <a:buFont typeface="Wingdings" pitchFamily="2" charset="2"/>
              <a:buNone/>
            </a:pPr>
            <a:endParaRPr lang="en-US" altLang="zh-CN" sz="2000" kern="0" dirty="0">
              <a:solidFill>
                <a:srgbClr val="0070C0"/>
              </a:solidFill>
              <a:highlight>
                <a:srgbClr val="FFFFFF"/>
              </a:highlight>
              <a:latin typeface="Ludica fax"/>
            </a:endParaRPr>
          </a:p>
          <a:p>
            <a:pPr marL="0" indent="0">
              <a:buFont typeface="Wingdings" pitchFamily="2" charset="2"/>
              <a:buNone/>
            </a:pPr>
            <a:r>
              <a:rPr lang="en-US" altLang="zh-CN" sz="2000" kern="0" dirty="0">
                <a:solidFill>
                  <a:srgbClr val="0070C0"/>
                </a:solidFill>
                <a:highlight>
                  <a:srgbClr val="FFFFFF"/>
                </a:highlight>
                <a:latin typeface="Ludica fax"/>
              </a:rPr>
              <a:t>   int </a:t>
            </a:r>
            <a:r>
              <a:rPr lang="en-US" altLang="zh-CN" sz="2000" kern="0" dirty="0">
                <a:solidFill>
                  <a:srgbClr val="000000"/>
                </a:solidFill>
                <a:highlight>
                  <a:srgbClr val="FFFFFF"/>
                </a:highlight>
                <a:latin typeface="Ludica fax"/>
              </a:rPr>
              <a:t>tmp1 = </a:t>
            </a:r>
            <a:r>
              <a:rPr lang="en-US" altLang="zh-CN" sz="2000" kern="0" dirty="0">
                <a:solidFill>
                  <a:srgbClr val="FF0000"/>
                </a:solidFill>
                <a:highlight>
                  <a:srgbClr val="FFFFFF"/>
                </a:highlight>
                <a:latin typeface="Ludica fax"/>
              </a:rPr>
              <a:t>fact</a:t>
            </a:r>
            <a:r>
              <a:rPr lang="en-US" altLang="zh-CN" sz="2000" kern="0" dirty="0">
                <a:solidFill>
                  <a:srgbClr val="000000"/>
                </a:solidFill>
                <a:highlight>
                  <a:srgbClr val="FFFFFF"/>
                </a:highlight>
                <a:latin typeface="Ludica fax"/>
              </a:rPr>
              <a:t>(n-1); </a:t>
            </a:r>
            <a:endParaRPr lang="en-US" altLang="zh-CN" sz="2000" kern="0" dirty="0">
              <a:solidFill>
                <a:srgbClr val="008000"/>
              </a:solidFill>
              <a:highlight>
                <a:srgbClr val="FFFFFF"/>
              </a:highlight>
              <a:latin typeface="Ludica fax"/>
            </a:endParaRPr>
          </a:p>
          <a:p>
            <a:pPr marL="0" indent="0">
              <a:buFont typeface="Wingdings" pitchFamily="2" charset="2"/>
              <a:buNone/>
            </a:pPr>
            <a:r>
              <a:rPr lang="en-US" altLang="zh-CN" sz="2000" kern="0" dirty="0">
                <a:solidFill>
                  <a:srgbClr val="008000"/>
                </a:solidFill>
                <a:highlight>
                  <a:srgbClr val="FFFFFF"/>
                </a:highlight>
                <a:latin typeface="Ludica fax"/>
              </a:rPr>
              <a:t>   </a:t>
            </a:r>
          </a:p>
          <a:p>
            <a:pPr marL="0" indent="0">
              <a:buFont typeface="Wingdings" pitchFamily="2" charset="2"/>
              <a:buNone/>
            </a:pPr>
            <a:r>
              <a:rPr lang="en-US" altLang="zh-CN" sz="2000" kern="0" dirty="0">
                <a:solidFill>
                  <a:srgbClr val="008000"/>
                </a:solidFill>
                <a:highlight>
                  <a:srgbClr val="FFFFFF"/>
                </a:highlight>
                <a:latin typeface="Ludica fax"/>
              </a:rPr>
              <a:t>   </a:t>
            </a:r>
            <a:r>
              <a:rPr lang="en-US" altLang="zh-CN" sz="2000" kern="0" dirty="0">
                <a:solidFill>
                  <a:srgbClr val="0070C0"/>
                </a:solidFill>
                <a:highlight>
                  <a:srgbClr val="FFFFFF"/>
                </a:highlight>
                <a:latin typeface="Ludica fax"/>
              </a:rPr>
              <a:t>int </a:t>
            </a:r>
            <a:r>
              <a:rPr lang="en-US" altLang="zh-CN" sz="2000" kern="0" dirty="0">
                <a:highlight>
                  <a:srgbClr val="FFFFFF"/>
                </a:highlight>
                <a:latin typeface="Ludica fax"/>
              </a:rPr>
              <a:t>tmp2 = </a:t>
            </a:r>
            <a:r>
              <a:rPr lang="en-US" altLang="zh-CN" sz="2000" kern="0" dirty="0">
                <a:solidFill>
                  <a:srgbClr val="000000"/>
                </a:solidFill>
                <a:highlight>
                  <a:srgbClr val="FFFFFF"/>
                </a:highlight>
                <a:latin typeface="Ludica fax"/>
              </a:rPr>
              <a:t>tmp1 * n;</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return</a:t>
            </a:r>
            <a:r>
              <a:rPr lang="en-US" altLang="zh-CN" sz="2000" kern="0" dirty="0">
                <a:solidFill>
                  <a:srgbClr val="000000"/>
                </a:solidFill>
                <a:highlight>
                  <a:srgbClr val="FFFFFF"/>
                </a:highlight>
                <a:latin typeface="Ludica fax"/>
              </a:rPr>
              <a:t> tmp2;</a:t>
            </a:r>
          </a:p>
          <a:p>
            <a:pPr marL="0" indent="0">
              <a:buFont typeface="Wingdings" pitchFamily="2" charset="2"/>
              <a:buNone/>
            </a:pPr>
            <a:r>
              <a:rPr lang="en-US" altLang="zh-CN" sz="2000" kern="0" dirty="0">
                <a:solidFill>
                  <a:srgbClr val="000000"/>
                </a:solidFill>
                <a:highlight>
                  <a:srgbClr val="FFFFFF"/>
                </a:highlight>
                <a:latin typeface="Ludica fax"/>
              </a:rPr>
              <a:t>}</a:t>
            </a:r>
          </a:p>
        </p:txBody>
      </p:sp>
      <p:cxnSp>
        <p:nvCxnSpPr>
          <p:cNvPr id="9" name="直接箭头连接符 8">
            <a:extLst>
              <a:ext uri="{FF2B5EF4-FFF2-40B4-BE49-F238E27FC236}">
                <a16:creationId xmlns:a16="http://schemas.microsoft.com/office/drawing/2014/main" id="{C80FC7A9-130D-44ED-AA8E-5C9544E3DB21}"/>
              </a:ext>
            </a:extLst>
          </p:cNvPr>
          <p:cNvCxnSpPr>
            <a:cxnSpLocks/>
          </p:cNvCxnSpPr>
          <p:nvPr/>
        </p:nvCxnSpPr>
        <p:spPr>
          <a:xfrm flipH="1">
            <a:off x="6553200" y="1981200"/>
            <a:ext cx="533400" cy="229657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直接箭头连接符 14">
            <a:extLst>
              <a:ext uri="{FF2B5EF4-FFF2-40B4-BE49-F238E27FC236}">
                <a16:creationId xmlns:a16="http://schemas.microsoft.com/office/drawing/2014/main" id="{8F163B82-A152-4C6B-BF1A-CE5E5F0B71BE}"/>
              </a:ext>
            </a:extLst>
          </p:cNvPr>
          <p:cNvCxnSpPr>
            <a:cxnSpLocks/>
          </p:cNvCxnSpPr>
          <p:nvPr/>
        </p:nvCxnSpPr>
        <p:spPr>
          <a:xfrm>
            <a:off x="7543800" y="2471213"/>
            <a:ext cx="0" cy="180656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96284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dirty="0"/>
              <a:t>Formal Conversion: Setup Problem</a:t>
            </a:r>
            <a:endParaRPr kumimoji="1" lang="zh-CN" altLang="en-US" dirty="0"/>
          </a:p>
        </p:txBody>
      </p:sp>
      <p:sp>
        <p:nvSpPr>
          <p:cNvPr id="4" name="幻灯片编号占位符 3"/>
          <p:cNvSpPr>
            <a:spLocks noGrp="1"/>
          </p:cNvSpPr>
          <p:nvPr>
            <p:ph type="sldNum" sz="quarter" idx="10"/>
          </p:nvPr>
        </p:nvSpPr>
        <p:spPr/>
        <p:txBody>
          <a:bodyPr/>
          <a:lstStyle/>
          <a:p>
            <a:pPr>
              <a:defRPr/>
            </a:pPr>
            <a:fld id="{D62988EB-CF20-4CAC-94BF-79D0ECBB93DA}" type="slidenum">
              <a:rPr lang="en-US" altLang="zh-CN" smtClean="0"/>
              <a:pPr>
                <a:defRPr/>
              </a:pPr>
              <a:t>41</a:t>
            </a:fld>
            <a:endParaRPr lang="en-US" altLang="zh-CN"/>
          </a:p>
        </p:txBody>
      </p:sp>
      <p:sp>
        <p:nvSpPr>
          <p:cNvPr id="11" name="文本占位符 2">
            <a:extLst>
              <a:ext uri="{FF2B5EF4-FFF2-40B4-BE49-F238E27FC236}">
                <a16:creationId xmlns:a16="http://schemas.microsoft.com/office/drawing/2014/main" id="{E3D747C9-35F1-434A-A6A4-CAFF09953191}"/>
              </a:ext>
            </a:extLst>
          </p:cNvPr>
          <p:cNvSpPr txBox="1">
            <a:spLocks/>
          </p:cNvSpPr>
          <p:nvPr/>
        </p:nvSpPr>
        <p:spPr>
          <a:xfrm>
            <a:off x="1066800" y="1534575"/>
            <a:ext cx="4267200" cy="2743200"/>
          </a:xfrm>
          <a:prstGeom prst="rect">
            <a:avLst/>
          </a:prstGeom>
        </p:spPr>
        <p:txBody>
          <a:bodyPr vert="horz" lIns="91440" tIns="45720" rIns="91440" bIns="45720" rtlCol="0">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kumimoji="1" sz="3000" b="1">
                <a:solidFill>
                  <a:schemeClr val="tx1"/>
                </a:solidFill>
                <a:latin typeface="+mn-lt"/>
                <a:ea typeface="+mn-ea"/>
                <a:cs typeface="宋体"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kumimoji="1"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kumimoji="1"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kumimoji="1"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sz="2000" kern="0" dirty="0">
                <a:solidFill>
                  <a:srgbClr val="0070C0"/>
                </a:solidFill>
                <a:highlight>
                  <a:srgbClr val="FFFFFF"/>
                </a:highlight>
                <a:latin typeface="Ludica fax"/>
              </a:rPr>
              <a:t>long</a:t>
            </a:r>
            <a:r>
              <a:rPr lang="en-US" altLang="zh-CN" sz="2000" kern="0" dirty="0">
                <a:solidFill>
                  <a:srgbClr val="000000"/>
                </a:solidFill>
                <a:highlight>
                  <a:srgbClr val="FFFFFF"/>
                </a:highlight>
                <a:latin typeface="Ludica fax"/>
              </a:rPr>
              <a:t> fact(</a:t>
            </a:r>
            <a:r>
              <a:rPr lang="en-US" altLang="zh-CN" sz="2000" kern="0" dirty="0">
                <a:solidFill>
                  <a:srgbClr val="0070C0"/>
                </a:solidFill>
                <a:highlight>
                  <a:srgbClr val="FFFFFF"/>
                </a:highlight>
                <a:latin typeface="Ludica fax"/>
              </a:rPr>
              <a:t>long</a:t>
            </a:r>
            <a:r>
              <a:rPr lang="en-US" altLang="zh-CN" sz="2000" kern="0" dirty="0">
                <a:solidFill>
                  <a:srgbClr val="000000"/>
                </a:solidFill>
                <a:highlight>
                  <a:srgbClr val="FFFFFF"/>
                </a:highlight>
                <a:latin typeface="Ludica fax"/>
              </a:rPr>
              <a:t> n) {</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if</a:t>
            </a:r>
            <a:r>
              <a:rPr lang="en-US" altLang="zh-CN" sz="2000" kern="0" dirty="0">
                <a:solidFill>
                  <a:srgbClr val="000000"/>
                </a:solidFill>
                <a:highlight>
                  <a:srgbClr val="FFFFFF"/>
                </a:highlight>
                <a:latin typeface="Ludica fax"/>
              </a:rPr>
              <a:t> (n &lt;= 1)</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return</a:t>
            </a:r>
            <a:r>
              <a:rPr lang="en-US" altLang="zh-CN" sz="2000" kern="0" dirty="0">
                <a:solidFill>
                  <a:srgbClr val="000000"/>
                </a:solidFill>
                <a:highlight>
                  <a:srgbClr val="FFFFFF"/>
                </a:highlight>
                <a:latin typeface="Ludica fax"/>
              </a:rPr>
              <a:t> 1;</a:t>
            </a:r>
          </a:p>
          <a:p>
            <a:pPr marL="0" indent="0">
              <a:buFont typeface="Wingdings" pitchFamily="2" charset="2"/>
              <a:buNone/>
            </a:pPr>
            <a:endParaRPr lang="en-US" altLang="zh-CN" sz="2000" kern="0" dirty="0">
              <a:solidFill>
                <a:srgbClr val="0070C0"/>
              </a:solidFill>
              <a:highlight>
                <a:srgbClr val="FFFFFF"/>
              </a:highlight>
              <a:latin typeface="Ludica fax"/>
            </a:endParaRPr>
          </a:p>
          <a:p>
            <a:pPr marL="0" indent="0">
              <a:buFont typeface="Wingdings" pitchFamily="2" charset="2"/>
              <a:buNone/>
            </a:pPr>
            <a:r>
              <a:rPr lang="en-US" altLang="zh-CN" sz="2000" kern="0" dirty="0">
                <a:solidFill>
                  <a:srgbClr val="0070C0"/>
                </a:solidFill>
                <a:highlight>
                  <a:srgbClr val="FFFFFF"/>
                </a:highlight>
                <a:latin typeface="Ludica fax"/>
              </a:rPr>
              <a:t>   int </a:t>
            </a:r>
            <a:r>
              <a:rPr lang="en-US" altLang="zh-CN" sz="2000" kern="0" dirty="0">
                <a:solidFill>
                  <a:srgbClr val="000000"/>
                </a:solidFill>
                <a:highlight>
                  <a:srgbClr val="FFFFFF"/>
                </a:highlight>
                <a:latin typeface="Ludica fax"/>
              </a:rPr>
              <a:t>tmp1 = </a:t>
            </a:r>
            <a:r>
              <a:rPr lang="en-US" altLang="zh-CN" sz="2000" kern="0" dirty="0">
                <a:solidFill>
                  <a:srgbClr val="FF0000"/>
                </a:solidFill>
                <a:highlight>
                  <a:srgbClr val="FFFFFF"/>
                </a:highlight>
                <a:latin typeface="Ludica fax"/>
              </a:rPr>
              <a:t>fact</a:t>
            </a:r>
            <a:r>
              <a:rPr lang="en-US" altLang="zh-CN" sz="2000" kern="0" dirty="0">
                <a:solidFill>
                  <a:srgbClr val="000000"/>
                </a:solidFill>
                <a:highlight>
                  <a:srgbClr val="FFFFFF"/>
                </a:highlight>
                <a:latin typeface="Ludica fax"/>
              </a:rPr>
              <a:t>(n-1); </a:t>
            </a:r>
            <a:endParaRPr lang="en-US" altLang="zh-CN" sz="2000" kern="0" dirty="0">
              <a:solidFill>
                <a:srgbClr val="008000"/>
              </a:solidFill>
              <a:highlight>
                <a:srgbClr val="FFFFFF"/>
              </a:highlight>
              <a:latin typeface="Ludica fax"/>
            </a:endParaRPr>
          </a:p>
          <a:p>
            <a:pPr marL="0" indent="0">
              <a:buFont typeface="Wingdings" pitchFamily="2" charset="2"/>
              <a:buNone/>
            </a:pPr>
            <a:r>
              <a:rPr lang="en-US" altLang="zh-CN" sz="2000" kern="0" dirty="0">
                <a:solidFill>
                  <a:srgbClr val="008000"/>
                </a:solidFill>
                <a:highlight>
                  <a:srgbClr val="FFFFFF"/>
                </a:highlight>
                <a:latin typeface="Ludica fax"/>
              </a:rPr>
              <a:t>   </a:t>
            </a:r>
          </a:p>
          <a:p>
            <a:pPr marL="0" indent="0">
              <a:buFont typeface="Wingdings" pitchFamily="2" charset="2"/>
              <a:buNone/>
            </a:pPr>
            <a:r>
              <a:rPr lang="en-US" altLang="zh-CN" sz="2000" kern="0" dirty="0">
                <a:solidFill>
                  <a:srgbClr val="008000"/>
                </a:solidFill>
                <a:highlight>
                  <a:srgbClr val="FFFFFF"/>
                </a:highlight>
                <a:latin typeface="Ludica fax"/>
              </a:rPr>
              <a:t>   </a:t>
            </a:r>
            <a:r>
              <a:rPr lang="en-US" altLang="zh-CN" sz="2000" kern="0" dirty="0">
                <a:solidFill>
                  <a:srgbClr val="0070C0"/>
                </a:solidFill>
                <a:highlight>
                  <a:srgbClr val="FFFFFF"/>
                </a:highlight>
                <a:latin typeface="Ludica fax"/>
              </a:rPr>
              <a:t>int </a:t>
            </a:r>
            <a:r>
              <a:rPr lang="en-US" altLang="zh-CN" sz="2000" kern="0" dirty="0">
                <a:highlight>
                  <a:srgbClr val="FFFFFF"/>
                </a:highlight>
                <a:latin typeface="Ludica fax"/>
              </a:rPr>
              <a:t>tmp2 = </a:t>
            </a:r>
            <a:r>
              <a:rPr lang="en-US" altLang="zh-CN" sz="2000" kern="0" dirty="0">
                <a:solidFill>
                  <a:srgbClr val="000000"/>
                </a:solidFill>
                <a:highlight>
                  <a:srgbClr val="FFFFFF"/>
                </a:highlight>
                <a:latin typeface="Ludica fax"/>
              </a:rPr>
              <a:t>tmp1 * n;</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return</a:t>
            </a:r>
            <a:r>
              <a:rPr lang="en-US" altLang="zh-CN" sz="2000" kern="0" dirty="0">
                <a:solidFill>
                  <a:srgbClr val="000000"/>
                </a:solidFill>
                <a:highlight>
                  <a:srgbClr val="FFFFFF"/>
                </a:highlight>
                <a:latin typeface="Ludica fax"/>
              </a:rPr>
              <a:t> tmp2;</a:t>
            </a:r>
          </a:p>
          <a:p>
            <a:pPr marL="0" indent="0">
              <a:buFont typeface="Wingdings" pitchFamily="2" charset="2"/>
              <a:buNone/>
            </a:pPr>
            <a:r>
              <a:rPr lang="en-US" altLang="zh-CN" sz="2000" kern="0" dirty="0">
                <a:solidFill>
                  <a:srgbClr val="000000"/>
                </a:solidFill>
                <a:highlight>
                  <a:srgbClr val="FFFFFF"/>
                </a:highlight>
                <a:latin typeface="Ludica fax"/>
              </a:rPr>
              <a:t>}</a:t>
            </a:r>
          </a:p>
        </p:txBody>
      </p:sp>
      <p:sp>
        <p:nvSpPr>
          <p:cNvPr id="17" name="内容占位符 6">
            <a:extLst>
              <a:ext uri="{FF2B5EF4-FFF2-40B4-BE49-F238E27FC236}">
                <a16:creationId xmlns:a16="http://schemas.microsoft.com/office/drawing/2014/main" id="{ACA34517-A23E-409F-9AE0-D02E2BD72A40}"/>
              </a:ext>
            </a:extLst>
          </p:cNvPr>
          <p:cNvSpPr txBox="1">
            <a:spLocks/>
          </p:cNvSpPr>
          <p:nvPr/>
        </p:nvSpPr>
        <p:spPr>
          <a:xfrm>
            <a:off x="6816436" y="1828800"/>
            <a:ext cx="5384800" cy="4530725"/>
          </a:xfrm>
          <a:prstGeom prst="rect">
            <a:avLst/>
          </a:prstGeom>
        </p:spPr>
        <p:txBody>
          <a:bodyPr vert="horz" lIns="91440" tIns="45720" rIns="91440" bIns="45720" rtlCol="0">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kumimoji="1" sz="2800" b="1">
                <a:solidFill>
                  <a:schemeClr val="tx1"/>
                </a:solidFill>
                <a:latin typeface="+mn-lt"/>
                <a:ea typeface="+mn-ea"/>
                <a:cs typeface="宋体"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kumimoji="1" sz="24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kumimoji="1" sz="20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kumimoji="1" sz="18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kumimoji="1" sz="18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9pPr>
          </a:lstStyle>
          <a:p>
            <a:pPr marL="0" indent="0">
              <a:buFont typeface="Wingdings" pitchFamily="2" charset="2"/>
              <a:buNone/>
            </a:pPr>
            <a:r>
              <a:rPr lang="en-US" altLang="zh-CN" sz="2000" kern="0" dirty="0">
                <a:solidFill>
                  <a:srgbClr val="0070C0"/>
                </a:solidFill>
                <a:highlight>
                  <a:srgbClr val="FFFFFF"/>
                </a:highlight>
                <a:latin typeface="Ludica fax"/>
              </a:rPr>
              <a:t>int</a:t>
            </a:r>
            <a:r>
              <a:rPr lang="en-US" altLang="zh-CN" sz="2000" kern="0" dirty="0">
                <a:solidFill>
                  <a:srgbClr val="000000"/>
                </a:solidFill>
                <a:highlight>
                  <a:srgbClr val="FFFFFF"/>
                </a:highlight>
                <a:latin typeface="Ludica fax"/>
              </a:rPr>
              <a:t> </a:t>
            </a:r>
            <a:r>
              <a:rPr lang="en-US" altLang="zh-CN" sz="2000" kern="0" dirty="0" err="1">
                <a:solidFill>
                  <a:srgbClr val="000000"/>
                </a:solidFill>
                <a:highlight>
                  <a:srgbClr val="FFFFFF"/>
                </a:highlight>
                <a:latin typeface="Ludica fax"/>
              </a:rPr>
              <a:t>fact_nr</a:t>
            </a:r>
            <a:r>
              <a:rPr lang="en-US" altLang="zh-CN" sz="2000" kern="0" dirty="0">
                <a:solidFill>
                  <a:srgbClr val="000000"/>
                </a:solidFill>
                <a:highlight>
                  <a:srgbClr val="FFFFFF"/>
                </a:highlight>
                <a:latin typeface="Ludica fax"/>
              </a:rPr>
              <a:t>(</a:t>
            </a:r>
            <a:r>
              <a:rPr lang="en-US" altLang="zh-CN" sz="2000" kern="0" dirty="0">
                <a:solidFill>
                  <a:srgbClr val="0070C0"/>
                </a:solidFill>
                <a:highlight>
                  <a:srgbClr val="FFFFFF"/>
                </a:highlight>
                <a:latin typeface="Ludica fax"/>
              </a:rPr>
              <a:t>int</a:t>
            </a:r>
            <a:r>
              <a:rPr lang="en-US" altLang="zh-CN" sz="2000" kern="0" dirty="0">
                <a:solidFill>
                  <a:srgbClr val="000000"/>
                </a:solidFill>
                <a:highlight>
                  <a:srgbClr val="FFFFFF"/>
                </a:highlight>
                <a:latin typeface="Ludica fax"/>
              </a:rPr>
              <a:t> n) {</a:t>
            </a:r>
          </a:p>
          <a:p>
            <a:pPr marL="0" indent="0">
              <a:buFont typeface="Wingdings" pitchFamily="2" charset="2"/>
              <a:buNone/>
            </a:pPr>
            <a:r>
              <a:rPr lang="en-US" altLang="zh-CN" sz="2000" kern="0" dirty="0">
                <a:solidFill>
                  <a:srgbClr val="000000"/>
                </a:solidFill>
                <a:highlight>
                  <a:srgbClr val="FFFFFF"/>
                </a:highlight>
                <a:latin typeface="Ludica fax"/>
              </a:rPr>
              <a:t>    stack&lt;Item&gt; </a:t>
            </a:r>
            <a:r>
              <a:rPr lang="en-US" altLang="zh-CN" sz="2000" kern="0" dirty="0" err="1">
                <a:solidFill>
                  <a:srgbClr val="000000"/>
                </a:solidFill>
                <a:highlight>
                  <a:srgbClr val="FFFFFF"/>
                </a:highlight>
                <a:latin typeface="Ludica fax"/>
              </a:rPr>
              <a:t>st</a:t>
            </a:r>
            <a:r>
              <a:rPr lang="en-US" altLang="zh-CN" sz="2000" kern="0" dirty="0">
                <a:solidFill>
                  <a:srgbClr val="000000"/>
                </a:solidFill>
                <a:highlight>
                  <a:srgbClr val="FFFFFF"/>
                </a:highlight>
                <a:latin typeface="Ludica fax"/>
              </a:rPr>
              <a:t>;</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err="1">
                <a:solidFill>
                  <a:srgbClr val="000000"/>
                </a:solidFill>
                <a:highlight>
                  <a:srgbClr val="FFFFFF"/>
                </a:highlight>
                <a:latin typeface="Ludica fax"/>
              </a:rPr>
              <a:t>st.push</a:t>
            </a:r>
            <a:r>
              <a:rPr lang="en-US" altLang="zh-CN" sz="2000" kern="0" dirty="0">
                <a:solidFill>
                  <a:srgbClr val="000000"/>
                </a:solidFill>
                <a:highlight>
                  <a:srgbClr val="FFFFFF"/>
                </a:highlight>
                <a:latin typeface="Ludica fax"/>
              </a:rPr>
              <a:t>(Item(n, 0)); </a:t>
            </a:r>
            <a:r>
              <a:rPr lang="en-US" altLang="zh-CN" sz="2000" kern="0" dirty="0">
                <a:solidFill>
                  <a:srgbClr val="008000"/>
                </a:solidFill>
                <a:highlight>
                  <a:srgbClr val="FFFFFF"/>
                </a:highlight>
                <a:latin typeface="Ludica fax"/>
              </a:rPr>
              <a:t>//</a:t>
            </a:r>
            <a:r>
              <a:rPr lang="zh-CN" altLang="en-US" sz="2000" kern="0" dirty="0">
                <a:solidFill>
                  <a:srgbClr val="008000"/>
                </a:solidFill>
                <a:highlight>
                  <a:srgbClr val="FFFFFF"/>
                </a:highlight>
                <a:latin typeface="Ludica fax"/>
              </a:rPr>
              <a:t> </a:t>
            </a:r>
            <a:r>
              <a:rPr lang="en-US" altLang="zh-CN" sz="2000" kern="0" dirty="0">
                <a:solidFill>
                  <a:srgbClr val="008000"/>
                </a:solidFill>
                <a:highlight>
                  <a:srgbClr val="FFFFFF"/>
                </a:highlight>
                <a:latin typeface="Ludica fax"/>
              </a:rPr>
              <a:t>the</a:t>
            </a:r>
            <a:r>
              <a:rPr lang="zh-CN" altLang="en-US" sz="2000" kern="0" dirty="0">
                <a:solidFill>
                  <a:srgbClr val="008000"/>
                </a:solidFill>
                <a:highlight>
                  <a:srgbClr val="FFFFFF"/>
                </a:highlight>
                <a:latin typeface="Ludica fax"/>
              </a:rPr>
              <a:t> </a:t>
            </a:r>
            <a:r>
              <a:rPr lang="en-US" altLang="zh-CN" sz="2000" kern="0" dirty="0">
                <a:solidFill>
                  <a:srgbClr val="008000"/>
                </a:solidFill>
                <a:highlight>
                  <a:srgbClr val="FFFFFF"/>
                </a:highlight>
                <a:latin typeface="Ludica fax"/>
              </a:rPr>
              <a:t>original</a:t>
            </a:r>
            <a:r>
              <a:rPr lang="zh-CN" altLang="en-US" sz="2000" kern="0" dirty="0">
                <a:solidFill>
                  <a:srgbClr val="008000"/>
                </a:solidFill>
                <a:highlight>
                  <a:srgbClr val="FFFFFF"/>
                </a:highlight>
                <a:latin typeface="Ludica fax"/>
              </a:rPr>
              <a:t> </a:t>
            </a:r>
            <a:r>
              <a:rPr lang="en-US" altLang="zh-CN" sz="2000" kern="0" dirty="0">
                <a:solidFill>
                  <a:srgbClr val="008000"/>
                </a:solidFill>
                <a:highlight>
                  <a:srgbClr val="FFFFFF"/>
                </a:highlight>
                <a:latin typeface="Ludica fax"/>
              </a:rPr>
              <a:t>problem</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int</a:t>
            </a:r>
            <a:r>
              <a:rPr lang="en-US" altLang="zh-CN" sz="2000" kern="0" dirty="0">
                <a:solidFill>
                  <a:srgbClr val="000000"/>
                </a:solidFill>
                <a:highlight>
                  <a:srgbClr val="FFFFFF"/>
                </a:highlight>
                <a:latin typeface="Ludica fax"/>
              </a:rPr>
              <a:t> ret;</a:t>
            </a:r>
          </a:p>
          <a:p>
            <a:pPr marL="0" indent="0">
              <a:buFont typeface="Wingdings" pitchFamily="2" charset="2"/>
              <a:buNone/>
            </a:pPr>
            <a:endParaRPr lang="en-US" altLang="zh-CN" sz="2000" kern="0" dirty="0">
              <a:solidFill>
                <a:srgbClr val="000000"/>
              </a:solidFill>
              <a:highlight>
                <a:srgbClr val="FFFFFF"/>
              </a:highlight>
              <a:latin typeface="Ludica fax"/>
            </a:endParaRPr>
          </a:p>
          <a:p>
            <a:pPr marL="0" indent="0">
              <a:buFont typeface="Wingdings" pitchFamily="2" charset="2"/>
              <a:buNone/>
            </a:pPr>
            <a:r>
              <a:rPr lang="en-US" altLang="zh-CN" sz="2000" kern="0" dirty="0">
                <a:solidFill>
                  <a:srgbClr val="008000"/>
                </a:solidFill>
                <a:highlight>
                  <a:srgbClr val="FFFFFF"/>
                </a:highlight>
                <a:latin typeface="Ludica fax"/>
              </a:rPr>
              <a:t>    // more</a:t>
            </a:r>
          </a:p>
          <a:p>
            <a:pPr marL="0" indent="0">
              <a:buFont typeface="Wingdings" pitchFamily="2" charset="2"/>
              <a:buNone/>
            </a:pPr>
            <a:r>
              <a:rPr lang="en-US" altLang="zh-CN" sz="2000" kern="0" dirty="0">
                <a:solidFill>
                  <a:srgbClr val="000000"/>
                </a:solidFill>
                <a:highlight>
                  <a:srgbClr val="FFFFFF"/>
                </a:highlight>
                <a:latin typeface="Ludica fax"/>
              </a:rPr>
              <a:t>}</a:t>
            </a:r>
            <a:endParaRPr lang="zh-CN" altLang="en-US" sz="2000" kern="0" dirty="0">
              <a:solidFill>
                <a:srgbClr val="000000"/>
              </a:solidFill>
              <a:highlight>
                <a:srgbClr val="FFFFFF"/>
              </a:highlight>
              <a:latin typeface="Ludica fax"/>
            </a:endParaRPr>
          </a:p>
        </p:txBody>
      </p:sp>
      <p:sp>
        <p:nvSpPr>
          <p:cNvPr id="18" name="箭头: 右 17">
            <a:extLst>
              <a:ext uri="{FF2B5EF4-FFF2-40B4-BE49-F238E27FC236}">
                <a16:creationId xmlns:a16="http://schemas.microsoft.com/office/drawing/2014/main" id="{A53AC2DD-C00C-419B-8BCD-BC9D2FB1407A}"/>
              </a:ext>
            </a:extLst>
          </p:cNvPr>
          <p:cNvSpPr/>
          <p:nvPr/>
        </p:nvSpPr>
        <p:spPr>
          <a:xfrm>
            <a:off x="5053447" y="2977087"/>
            <a:ext cx="1447800" cy="90382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ndParaRPr>
          </a:p>
        </p:txBody>
      </p:sp>
    </p:spTree>
    <p:extLst>
      <p:ext uri="{BB962C8B-B14F-4D97-AF65-F5344CB8AC3E}">
        <p14:creationId xmlns:p14="http://schemas.microsoft.com/office/powerpoint/2010/main" val="28340555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dirty="0"/>
              <a:t>Formal Conversion: Setup Problem</a:t>
            </a:r>
            <a:endParaRPr kumimoji="1" lang="zh-CN" altLang="en-US" dirty="0"/>
          </a:p>
        </p:txBody>
      </p:sp>
      <p:sp>
        <p:nvSpPr>
          <p:cNvPr id="4" name="幻灯片编号占位符 3"/>
          <p:cNvSpPr>
            <a:spLocks noGrp="1"/>
          </p:cNvSpPr>
          <p:nvPr>
            <p:ph type="sldNum" sz="quarter" idx="10"/>
          </p:nvPr>
        </p:nvSpPr>
        <p:spPr/>
        <p:txBody>
          <a:bodyPr/>
          <a:lstStyle/>
          <a:p>
            <a:pPr>
              <a:defRPr/>
            </a:pPr>
            <a:fld id="{D62988EB-CF20-4CAC-94BF-79D0ECBB93DA}" type="slidenum">
              <a:rPr lang="en-US" altLang="zh-CN" smtClean="0"/>
              <a:pPr>
                <a:defRPr/>
              </a:pPr>
              <a:t>42</a:t>
            </a:fld>
            <a:endParaRPr lang="en-US" altLang="zh-CN"/>
          </a:p>
        </p:txBody>
      </p:sp>
      <p:sp>
        <p:nvSpPr>
          <p:cNvPr id="11" name="文本占位符 2">
            <a:extLst>
              <a:ext uri="{FF2B5EF4-FFF2-40B4-BE49-F238E27FC236}">
                <a16:creationId xmlns:a16="http://schemas.microsoft.com/office/drawing/2014/main" id="{E3D747C9-35F1-434A-A6A4-CAFF09953191}"/>
              </a:ext>
            </a:extLst>
          </p:cNvPr>
          <p:cNvSpPr txBox="1">
            <a:spLocks/>
          </p:cNvSpPr>
          <p:nvPr/>
        </p:nvSpPr>
        <p:spPr>
          <a:xfrm>
            <a:off x="1066800" y="1534575"/>
            <a:ext cx="4267200" cy="2743200"/>
          </a:xfrm>
          <a:prstGeom prst="rect">
            <a:avLst/>
          </a:prstGeom>
        </p:spPr>
        <p:txBody>
          <a:bodyPr vert="horz" lIns="91440" tIns="45720" rIns="91440" bIns="45720" rtlCol="0">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kumimoji="1" sz="3000" b="1">
                <a:solidFill>
                  <a:schemeClr val="tx1"/>
                </a:solidFill>
                <a:latin typeface="+mn-lt"/>
                <a:ea typeface="+mn-ea"/>
                <a:cs typeface="宋体"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kumimoji="1"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kumimoji="1"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kumimoji="1"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sz="2000" kern="0" dirty="0">
                <a:solidFill>
                  <a:srgbClr val="0070C0"/>
                </a:solidFill>
                <a:highlight>
                  <a:srgbClr val="FFFFFF"/>
                </a:highlight>
                <a:latin typeface="Ludica fax"/>
              </a:rPr>
              <a:t>long</a:t>
            </a:r>
            <a:r>
              <a:rPr lang="en-US" altLang="zh-CN" sz="2000" kern="0" dirty="0">
                <a:solidFill>
                  <a:srgbClr val="000000"/>
                </a:solidFill>
                <a:highlight>
                  <a:srgbClr val="FFFFFF"/>
                </a:highlight>
                <a:latin typeface="Ludica fax"/>
              </a:rPr>
              <a:t> fact(</a:t>
            </a:r>
            <a:r>
              <a:rPr lang="en-US" altLang="zh-CN" sz="2000" kern="0" dirty="0">
                <a:solidFill>
                  <a:srgbClr val="0070C0"/>
                </a:solidFill>
                <a:highlight>
                  <a:srgbClr val="FFFFFF"/>
                </a:highlight>
                <a:latin typeface="Ludica fax"/>
              </a:rPr>
              <a:t>long</a:t>
            </a:r>
            <a:r>
              <a:rPr lang="en-US" altLang="zh-CN" sz="2000" kern="0" dirty="0">
                <a:solidFill>
                  <a:srgbClr val="000000"/>
                </a:solidFill>
                <a:highlight>
                  <a:srgbClr val="FFFFFF"/>
                </a:highlight>
                <a:latin typeface="Ludica fax"/>
              </a:rPr>
              <a:t> n) {</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if</a:t>
            </a:r>
            <a:r>
              <a:rPr lang="en-US" altLang="zh-CN" sz="2000" kern="0" dirty="0">
                <a:solidFill>
                  <a:srgbClr val="000000"/>
                </a:solidFill>
                <a:highlight>
                  <a:srgbClr val="FFFFFF"/>
                </a:highlight>
                <a:latin typeface="Ludica fax"/>
              </a:rPr>
              <a:t> (n &lt;= 1)</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return</a:t>
            </a:r>
            <a:r>
              <a:rPr lang="en-US" altLang="zh-CN" sz="2000" kern="0" dirty="0">
                <a:solidFill>
                  <a:srgbClr val="000000"/>
                </a:solidFill>
                <a:highlight>
                  <a:srgbClr val="FFFFFF"/>
                </a:highlight>
                <a:latin typeface="Ludica fax"/>
              </a:rPr>
              <a:t> 1;</a:t>
            </a:r>
          </a:p>
          <a:p>
            <a:pPr marL="0" indent="0">
              <a:buFont typeface="Wingdings" pitchFamily="2" charset="2"/>
              <a:buNone/>
            </a:pPr>
            <a:endParaRPr lang="en-US" altLang="zh-CN" sz="2000" kern="0" dirty="0">
              <a:solidFill>
                <a:srgbClr val="0070C0"/>
              </a:solidFill>
              <a:highlight>
                <a:srgbClr val="FFFFFF"/>
              </a:highlight>
              <a:latin typeface="Ludica fax"/>
            </a:endParaRPr>
          </a:p>
          <a:p>
            <a:pPr marL="0" indent="0">
              <a:buFont typeface="Wingdings" pitchFamily="2" charset="2"/>
              <a:buNone/>
            </a:pPr>
            <a:r>
              <a:rPr lang="en-US" altLang="zh-CN" sz="2000" kern="0" dirty="0">
                <a:solidFill>
                  <a:srgbClr val="0070C0"/>
                </a:solidFill>
                <a:highlight>
                  <a:srgbClr val="FFFFFF"/>
                </a:highlight>
                <a:latin typeface="Ludica fax"/>
              </a:rPr>
              <a:t>   int </a:t>
            </a:r>
            <a:r>
              <a:rPr lang="en-US" altLang="zh-CN" sz="2000" kern="0" dirty="0">
                <a:solidFill>
                  <a:srgbClr val="000000"/>
                </a:solidFill>
                <a:highlight>
                  <a:srgbClr val="FFFFFF"/>
                </a:highlight>
                <a:latin typeface="Ludica fax"/>
              </a:rPr>
              <a:t>tmp1 = </a:t>
            </a:r>
            <a:r>
              <a:rPr lang="en-US" altLang="zh-CN" sz="2000" kern="0" dirty="0">
                <a:solidFill>
                  <a:srgbClr val="FF0000"/>
                </a:solidFill>
                <a:highlight>
                  <a:srgbClr val="FFFFFF"/>
                </a:highlight>
                <a:latin typeface="Ludica fax"/>
              </a:rPr>
              <a:t>fact</a:t>
            </a:r>
            <a:r>
              <a:rPr lang="en-US" altLang="zh-CN" sz="2000" kern="0" dirty="0">
                <a:solidFill>
                  <a:srgbClr val="000000"/>
                </a:solidFill>
                <a:highlight>
                  <a:srgbClr val="FFFFFF"/>
                </a:highlight>
                <a:latin typeface="Ludica fax"/>
              </a:rPr>
              <a:t>(n-1); </a:t>
            </a:r>
            <a:endParaRPr lang="en-US" altLang="zh-CN" sz="2000" kern="0" dirty="0">
              <a:solidFill>
                <a:srgbClr val="008000"/>
              </a:solidFill>
              <a:highlight>
                <a:srgbClr val="FFFFFF"/>
              </a:highlight>
              <a:latin typeface="Ludica fax"/>
            </a:endParaRPr>
          </a:p>
          <a:p>
            <a:pPr marL="0" indent="0">
              <a:buFont typeface="Wingdings" pitchFamily="2" charset="2"/>
              <a:buNone/>
            </a:pPr>
            <a:r>
              <a:rPr lang="en-US" altLang="zh-CN" sz="2000" kern="0" dirty="0">
                <a:solidFill>
                  <a:srgbClr val="008000"/>
                </a:solidFill>
                <a:highlight>
                  <a:srgbClr val="FFFFFF"/>
                </a:highlight>
                <a:latin typeface="Ludica fax"/>
              </a:rPr>
              <a:t>   </a:t>
            </a:r>
          </a:p>
          <a:p>
            <a:pPr marL="0" indent="0">
              <a:buFont typeface="Wingdings" pitchFamily="2" charset="2"/>
              <a:buNone/>
            </a:pPr>
            <a:r>
              <a:rPr lang="en-US" altLang="zh-CN" sz="2000" kern="0" dirty="0">
                <a:solidFill>
                  <a:srgbClr val="008000"/>
                </a:solidFill>
                <a:highlight>
                  <a:srgbClr val="FFFFFF"/>
                </a:highlight>
                <a:latin typeface="Ludica fax"/>
              </a:rPr>
              <a:t>   </a:t>
            </a:r>
            <a:r>
              <a:rPr lang="en-US" altLang="zh-CN" sz="2000" kern="0" dirty="0">
                <a:solidFill>
                  <a:srgbClr val="0070C0"/>
                </a:solidFill>
                <a:highlight>
                  <a:srgbClr val="FFFFFF"/>
                </a:highlight>
                <a:latin typeface="Ludica fax"/>
              </a:rPr>
              <a:t>int </a:t>
            </a:r>
            <a:r>
              <a:rPr lang="en-US" altLang="zh-CN" sz="2000" kern="0" dirty="0">
                <a:highlight>
                  <a:srgbClr val="FFFFFF"/>
                </a:highlight>
                <a:latin typeface="Ludica fax"/>
              </a:rPr>
              <a:t>tmp2 = </a:t>
            </a:r>
            <a:r>
              <a:rPr lang="en-US" altLang="zh-CN" sz="2000" kern="0" dirty="0">
                <a:solidFill>
                  <a:srgbClr val="000000"/>
                </a:solidFill>
                <a:highlight>
                  <a:srgbClr val="FFFFFF"/>
                </a:highlight>
                <a:latin typeface="Ludica fax"/>
              </a:rPr>
              <a:t>tmp1 * n;</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return</a:t>
            </a:r>
            <a:r>
              <a:rPr lang="en-US" altLang="zh-CN" sz="2000" kern="0" dirty="0">
                <a:solidFill>
                  <a:srgbClr val="000000"/>
                </a:solidFill>
                <a:highlight>
                  <a:srgbClr val="FFFFFF"/>
                </a:highlight>
                <a:latin typeface="Ludica fax"/>
              </a:rPr>
              <a:t> tmp2;</a:t>
            </a:r>
          </a:p>
          <a:p>
            <a:pPr marL="0" indent="0">
              <a:buFont typeface="Wingdings" pitchFamily="2" charset="2"/>
              <a:buNone/>
            </a:pPr>
            <a:r>
              <a:rPr lang="en-US" altLang="zh-CN" sz="2000" kern="0" dirty="0">
                <a:solidFill>
                  <a:srgbClr val="000000"/>
                </a:solidFill>
                <a:highlight>
                  <a:srgbClr val="FFFFFF"/>
                </a:highlight>
                <a:latin typeface="Ludica fax"/>
              </a:rPr>
              <a:t>}</a:t>
            </a:r>
          </a:p>
        </p:txBody>
      </p:sp>
      <p:sp>
        <p:nvSpPr>
          <p:cNvPr id="17" name="内容占位符 6">
            <a:extLst>
              <a:ext uri="{FF2B5EF4-FFF2-40B4-BE49-F238E27FC236}">
                <a16:creationId xmlns:a16="http://schemas.microsoft.com/office/drawing/2014/main" id="{ACA34517-A23E-409F-9AE0-D02E2BD72A40}"/>
              </a:ext>
            </a:extLst>
          </p:cNvPr>
          <p:cNvSpPr txBox="1">
            <a:spLocks/>
          </p:cNvSpPr>
          <p:nvPr/>
        </p:nvSpPr>
        <p:spPr>
          <a:xfrm>
            <a:off x="6816436" y="1828800"/>
            <a:ext cx="5384800" cy="4530725"/>
          </a:xfrm>
          <a:prstGeom prst="rect">
            <a:avLst/>
          </a:prstGeom>
        </p:spPr>
        <p:txBody>
          <a:bodyPr vert="horz" lIns="91440" tIns="45720" rIns="91440" bIns="45720" rtlCol="0">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kumimoji="1" sz="2800" b="1">
                <a:solidFill>
                  <a:schemeClr val="tx1"/>
                </a:solidFill>
                <a:latin typeface="+mn-lt"/>
                <a:ea typeface="+mn-ea"/>
                <a:cs typeface="宋体"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kumimoji="1" sz="24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kumimoji="1" sz="20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kumimoji="1" sz="18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kumimoji="1" sz="18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9pPr>
          </a:lstStyle>
          <a:p>
            <a:pPr marL="0" indent="0">
              <a:buFont typeface="Wingdings" pitchFamily="2" charset="2"/>
              <a:buNone/>
            </a:pPr>
            <a:r>
              <a:rPr lang="en-US" altLang="zh-CN" sz="2000" kern="0" dirty="0">
                <a:solidFill>
                  <a:srgbClr val="0070C0"/>
                </a:solidFill>
                <a:highlight>
                  <a:srgbClr val="FFFFFF"/>
                </a:highlight>
                <a:latin typeface="Ludica fax"/>
              </a:rPr>
              <a:t>int</a:t>
            </a:r>
            <a:r>
              <a:rPr lang="en-US" altLang="zh-CN" sz="2000" kern="0" dirty="0">
                <a:solidFill>
                  <a:srgbClr val="000000"/>
                </a:solidFill>
                <a:highlight>
                  <a:srgbClr val="FFFFFF"/>
                </a:highlight>
                <a:latin typeface="Ludica fax"/>
              </a:rPr>
              <a:t> </a:t>
            </a:r>
            <a:r>
              <a:rPr lang="en-US" altLang="zh-CN" sz="2000" kern="0" dirty="0" err="1">
                <a:solidFill>
                  <a:srgbClr val="000000"/>
                </a:solidFill>
                <a:highlight>
                  <a:srgbClr val="FFFFFF"/>
                </a:highlight>
                <a:latin typeface="Ludica fax"/>
              </a:rPr>
              <a:t>fact_nr</a:t>
            </a:r>
            <a:r>
              <a:rPr lang="en-US" altLang="zh-CN" sz="2000" kern="0" dirty="0">
                <a:solidFill>
                  <a:srgbClr val="000000"/>
                </a:solidFill>
                <a:highlight>
                  <a:srgbClr val="FFFFFF"/>
                </a:highlight>
                <a:latin typeface="Ludica fax"/>
              </a:rPr>
              <a:t>(</a:t>
            </a:r>
            <a:r>
              <a:rPr lang="en-US" altLang="zh-CN" sz="2000" kern="0" dirty="0">
                <a:solidFill>
                  <a:srgbClr val="0070C0"/>
                </a:solidFill>
                <a:highlight>
                  <a:srgbClr val="FFFFFF"/>
                </a:highlight>
                <a:latin typeface="Ludica fax"/>
              </a:rPr>
              <a:t>int</a:t>
            </a:r>
            <a:r>
              <a:rPr lang="en-US" altLang="zh-CN" sz="2000" kern="0" dirty="0">
                <a:solidFill>
                  <a:srgbClr val="000000"/>
                </a:solidFill>
                <a:highlight>
                  <a:srgbClr val="FFFFFF"/>
                </a:highlight>
                <a:latin typeface="Ludica fax"/>
              </a:rPr>
              <a:t> n) {</a:t>
            </a:r>
          </a:p>
          <a:p>
            <a:pPr marL="0" indent="0">
              <a:buFont typeface="Wingdings" pitchFamily="2" charset="2"/>
              <a:buNone/>
            </a:pPr>
            <a:r>
              <a:rPr lang="en-US" altLang="zh-CN" sz="2000" kern="0" dirty="0">
                <a:solidFill>
                  <a:srgbClr val="000000"/>
                </a:solidFill>
                <a:highlight>
                  <a:srgbClr val="FFFFFF"/>
                </a:highlight>
                <a:latin typeface="Ludica fax"/>
              </a:rPr>
              <a:t>    stack&lt;Item&gt; </a:t>
            </a:r>
            <a:r>
              <a:rPr lang="en-US" altLang="zh-CN" sz="2000" kern="0" dirty="0" err="1">
                <a:solidFill>
                  <a:srgbClr val="000000"/>
                </a:solidFill>
                <a:highlight>
                  <a:srgbClr val="FFFFFF"/>
                </a:highlight>
                <a:latin typeface="Ludica fax"/>
              </a:rPr>
              <a:t>st</a:t>
            </a:r>
            <a:r>
              <a:rPr lang="en-US" altLang="zh-CN" sz="2000" kern="0" dirty="0">
                <a:solidFill>
                  <a:srgbClr val="000000"/>
                </a:solidFill>
                <a:highlight>
                  <a:srgbClr val="FFFFFF"/>
                </a:highlight>
                <a:latin typeface="Ludica fax"/>
              </a:rPr>
              <a:t>;</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err="1">
                <a:solidFill>
                  <a:srgbClr val="000000"/>
                </a:solidFill>
                <a:highlight>
                  <a:srgbClr val="FFFFFF"/>
                </a:highlight>
                <a:latin typeface="Ludica fax"/>
              </a:rPr>
              <a:t>st.push</a:t>
            </a:r>
            <a:r>
              <a:rPr lang="en-US" altLang="zh-CN" sz="2000" kern="0" dirty="0">
                <a:solidFill>
                  <a:srgbClr val="000000"/>
                </a:solidFill>
                <a:highlight>
                  <a:srgbClr val="FFFFFF"/>
                </a:highlight>
                <a:latin typeface="Ludica fax"/>
              </a:rPr>
              <a:t>(Item(n, 0)); </a:t>
            </a:r>
            <a:r>
              <a:rPr lang="en-US" altLang="zh-CN" sz="2000" kern="0" dirty="0">
                <a:solidFill>
                  <a:srgbClr val="008000"/>
                </a:solidFill>
                <a:highlight>
                  <a:srgbClr val="FFFFFF"/>
                </a:highlight>
                <a:latin typeface="Ludica fax"/>
              </a:rPr>
              <a:t>//</a:t>
            </a:r>
            <a:r>
              <a:rPr lang="zh-CN" altLang="en-US" sz="2000" kern="0" dirty="0">
                <a:solidFill>
                  <a:srgbClr val="008000"/>
                </a:solidFill>
                <a:highlight>
                  <a:srgbClr val="FFFFFF"/>
                </a:highlight>
                <a:latin typeface="Ludica fax"/>
              </a:rPr>
              <a:t> </a:t>
            </a:r>
            <a:r>
              <a:rPr lang="en-US" altLang="zh-CN" sz="2000" kern="0" dirty="0">
                <a:solidFill>
                  <a:srgbClr val="008000"/>
                </a:solidFill>
                <a:highlight>
                  <a:srgbClr val="FFFFFF"/>
                </a:highlight>
                <a:latin typeface="Ludica fax"/>
              </a:rPr>
              <a:t>the</a:t>
            </a:r>
            <a:r>
              <a:rPr lang="zh-CN" altLang="en-US" sz="2000" kern="0" dirty="0">
                <a:solidFill>
                  <a:srgbClr val="008000"/>
                </a:solidFill>
                <a:highlight>
                  <a:srgbClr val="FFFFFF"/>
                </a:highlight>
                <a:latin typeface="Ludica fax"/>
              </a:rPr>
              <a:t> </a:t>
            </a:r>
            <a:r>
              <a:rPr lang="en-US" altLang="zh-CN" sz="2000" kern="0" dirty="0">
                <a:solidFill>
                  <a:srgbClr val="008000"/>
                </a:solidFill>
                <a:highlight>
                  <a:srgbClr val="FFFFFF"/>
                </a:highlight>
                <a:latin typeface="Ludica fax"/>
              </a:rPr>
              <a:t>original</a:t>
            </a:r>
            <a:r>
              <a:rPr lang="zh-CN" altLang="en-US" sz="2000" kern="0" dirty="0">
                <a:solidFill>
                  <a:srgbClr val="008000"/>
                </a:solidFill>
                <a:highlight>
                  <a:srgbClr val="FFFFFF"/>
                </a:highlight>
                <a:latin typeface="Ludica fax"/>
              </a:rPr>
              <a:t> </a:t>
            </a:r>
            <a:r>
              <a:rPr lang="en-US" altLang="zh-CN" sz="2000" kern="0" dirty="0">
                <a:solidFill>
                  <a:srgbClr val="008000"/>
                </a:solidFill>
                <a:highlight>
                  <a:srgbClr val="FFFFFF"/>
                </a:highlight>
                <a:latin typeface="Ludica fax"/>
              </a:rPr>
              <a:t>problem</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int</a:t>
            </a:r>
            <a:r>
              <a:rPr lang="en-US" altLang="zh-CN" sz="2000" kern="0" dirty="0">
                <a:solidFill>
                  <a:srgbClr val="000000"/>
                </a:solidFill>
                <a:highlight>
                  <a:srgbClr val="FFFFFF"/>
                </a:highlight>
                <a:latin typeface="Ludica fax"/>
              </a:rPr>
              <a:t> ret;</a:t>
            </a:r>
          </a:p>
          <a:p>
            <a:pPr marL="0" indent="0">
              <a:buFont typeface="Wingdings" pitchFamily="2" charset="2"/>
              <a:buNone/>
            </a:pPr>
            <a:endParaRPr lang="en-US" altLang="zh-CN" sz="2000" kern="0" dirty="0">
              <a:solidFill>
                <a:srgbClr val="000000"/>
              </a:solidFill>
              <a:highlight>
                <a:srgbClr val="FFFFFF"/>
              </a:highlight>
              <a:latin typeface="Ludica fax"/>
            </a:endParaRPr>
          </a:p>
          <a:p>
            <a:pPr marL="0" indent="0">
              <a:buFont typeface="Wingdings" pitchFamily="2" charset="2"/>
              <a:buNone/>
            </a:pPr>
            <a:r>
              <a:rPr lang="en-US" altLang="zh-CN" sz="2000" kern="0" dirty="0">
                <a:solidFill>
                  <a:srgbClr val="008000"/>
                </a:solidFill>
                <a:highlight>
                  <a:srgbClr val="FFFFFF"/>
                </a:highlight>
                <a:latin typeface="Ludica fax"/>
              </a:rPr>
              <a:t>    // more</a:t>
            </a:r>
          </a:p>
          <a:p>
            <a:pPr marL="0" indent="0">
              <a:buFont typeface="Wingdings" pitchFamily="2" charset="2"/>
              <a:buNone/>
            </a:pPr>
            <a:r>
              <a:rPr lang="en-US" altLang="zh-CN" sz="2000" kern="0" dirty="0">
                <a:solidFill>
                  <a:srgbClr val="000000"/>
                </a:solidFill>
                <a:highlight>
                  <a:srgbClr val="FFFFFF"/>
                </a:highlight>
                <a:latin typeface="Ludica fax"/>
              </a:rPr>
              <a:t>}</a:t>
            </a:r>
            <a:endParaRPr lang="zh-CN" altLang="en-US" sz="2000" kern="0" dirty="0">
              <a:solidFill>
                <a:srgbClr val="000000"/>
              </a:solidFill>
              <a:highlight>
                <a:srgbClr val="FFFFFF"/>
              </a:highlight>
              <a:latin typeface="Ludica fax"/>
            </a:endParaRPr>
          </a:p>
        </p:txBody>
      </p:sp>
      <p:sp>
        <p:nvSpPr>
          <p:cNvPr id="18" name="箭头: 右 17">
            <a:extLst>
              <a:ext uri="{FF2B5EF4-FFF2-40B4-BE49-F238E27FC236}">
                <a16:creationId xmlns:a16="http://schemas.microsoft.com/office/drawing/2014/main" id="{A53AC2DD-C00C-419B-8BCD-BC9D2FB1407A}"/>
              </a:ext>
            </a:extLst>
          </p:cNvPr>
          <p:cNvSpPr/>
          <p:nvPr/>
        </p:nvSpPr>
        <p:spPr>
          <a:xfrm>
            <a:off x="5053447" y="2977087"/>
            <a:ext cx="1447800" cy="90382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ndParaRPr>
          </a:p>
        </p:txBody>
      </p:sp>
      <p:cxnSp>
        <p:nvCxnSpPr>
          <p:cNvPr id="7" name="直接箭头连接符 6">
            <a:extLst>
              <a:ext uri="{FF2B5EF4-FFF2-40B4-BE49-F238E27FC236}">
                <a16:creationId xmlns:a16="http://schemas.microsoft.com/office/drawing/2014/main" id="{121F2437-0854-4444-92F7-90B5988C3CCD}"/>
              </a:ext>
            </a:extLst>
          </p:cNvPr>
          <p:cNvCxnSpPr>
            <a:cxnSpLocks/>
          </p:cNvCxnSpPr>
          <p:nvPr/>
        </p:nvCxnSpPr>
        <p:spPr>
          <a:xfrm flipV="1">
            <a:off x="8839200" y="2133600"/>
            <a:ext cx="609600" cy="5334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文本框 7">
            <a:extLst>
              <a:ext uri="{FF2B5EF4-FFF2-40B4-BE49-F238E27FC236}">
                <a16:creationId xmlns:a16="http://schemas.microsoft.com/office/drawing/2014/main" id="{AD56E611-5CE0-448E-8AC2-8ECCF6669A0C}"/>
              </a:ext>
            </a:extLst>
          </p:cNvPr>
          <p:cNvSpPr txBox="1"/>
          <p:nvPr/>
        </p:nvSpPr>
        <p:spPr>
          <a:xfrm>
            <a:off x="9236363" y="1417639"/>
            <a:ext cx="2971800" cy="369332"/>
          </a:xfrm>
          <a:prstGeom prst="rect">
            <a:avLst/>
          </a:prstGeom>
          <a:noFill/>
        </p:spPr>
        <p:txBody>
          <a:bodyPr wrap="square">
            <a:spAutoFit/>
          </a:bodyPr>
          <a:lstStyle/>
          <a:p>
            <a:r>
              <a:rPr lang="en-US" altLang="zh-CN" sz="1800" kern="0" dirty="0" err="1">
                <a:solidFill>
                  <a:srgbClr val="FF0000"/>
                </a:solidFill>
                <a:highlight>
                  <a:srgbClr val="FFFFFF"/>
                </a:highlight>
                <a:latin typeface="Ludica fax"/>
              </a:rPr>
              <a:t>rd</a:t>
            </a:r>
            <a:r>
              <a:rPr lang="en-US" altLang="zh-CN" sz="1800" kern="0" dirty="0">
                <a:solidFill>
                  <a:srgbClr val="FF0000"/>
                </a:solidFill>
                <a:highlight>
                  <a:srgbClr val="FFFFFF"/>
                </a:highlight>
                <a:latin typeface="Ludica fax"/>
              </a:rPr>
              <a:t> = 0:</a:t>
            </a:r>
            <a:r>
              <a:rPr lang="zh-CN" altLang="en-US" sz="1800" kern="0" dirty="0">
                <a:solidFill>
                  <a:srgbClr val="FF0000"/>
                </a:solidFill>
                <a:highlight>
                  <a:srgbClr val="FFFFFF"/>
                </a:highlight>
                <a:latin typeface="Ludica fax"/>
              </a:rPr>
              <a:t> </a:t>
            </a:r>
            <a:r>
              <a:rPr lang="en-US" altLang="zh-CN" sz="1800" kern="0" dirty="0">
                <a:solidFill>
                  <a:srgbClr val="FF0000"/>
                </a:solidFill>
                <a:highlight>
                  <a:srgbClr val="FFFFFF"/>
                </a:highlight>
                <a:latin typeface="Ludica fax"/>
              </a:rPr>
              <a:t>original</a:t>
            </a:r>
            <a:r>
              <a:rPr lang="zh-CN" altLang="en-US" sz="1800" kern="0" dirty="0">
                <a:solidFill>
                  <a:srgbClr val="FF0000"/>
                </a:solidFill>
                <a:highlight>
                  <a:srgbClr val="FFFFFF"/>
                </a:highlight>
                <a:latin typeface="Ludica fax"/>
              </a:rPr>
              <a:t> </a:t>
            </a:r>
            <a:r>
              <a:rPr lang="en-US" altLang="zh-CN" sz="1800" kern="0" dirty="0">
                <a:solidFill>
                  <a:srgbClr val="FF0000"/>
                </a:solidFill>
                <a:highlight>
                  <a:srgbClr val="FFFFFF"/>
                </a:highlight>
                <a:latin typeface="Ludica fax"/>
              </a:rPr>
              <a:t>problem</a:t>
            </a:r>
          </a:p>
        </p:txBody>
      </p:sp>
    </p:spTree>
    <p:extLst>
      <p:ext uri="{BB962C8B-B14F-4D97-AF65-F5344CB8AC3E}">
        <p14:creationId xmlns:p14="http://schemas.microsoft.com/office/powerpoint/2010/main" val="40079866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44B76-60DE-4183-BD4C-1E19BB177824}"/>
              </a:ext>
            </a:extLst>
          </p:cNvPr>
          <p:cNvSpPr>
            <a:spLocks noGrp="1"/>
          </p:cNvSpPr>
          <p:nvPr>
            <p:ph type="title"/>
          </p:nvPr>
        </p:nvSpPr>
        <p:spPr/>
        <p:txBody>
          <a:bodyPr/>
          <a:lstStyle/>
          <a:p>
            <a:r>
              <a:rPr lang="en-US" altLang="zh-CN" dirty="0"/>
              <a:t>Formal Conversion: Analysis</a:t>
            </a:r>
            <a:endParaRPr lang="zh-CN" altLang="en-US" dirty="0"/>
          </a:p>
        </p:txBody>
      </p:sp>
      <p:sp>
        <p:nvSpPr>
          <p:cNvPr id="5" name="灯片编号占位符 4">
            <a:extLst>
              <a:ext uri="{FF2B5EF4-FFF2-40B4-BE49-F238E27FC236}">
                <a16:creationId xmlns:a16="http://schemas.microsoft.com/office/drawing/2014/main" id="{6CE3DB63-70AB-46E5-BD24-76FA1E1BDE42}"/>
              </a:ext>
            </a:extLst>
          </p:cNvPr>
          <p:cNvSpPr>
            <a:spLocks noGrp="1"/>
          </p:cNvSpPr>
          <p:nvPr>
            <p:ph type="sldNum" sz="quarter" idx="10"/>
          </p:nvPr>
        </p:nvSpPr>
        <p:spPr/>
        <p:txBody>
          <a:bodyPr/>
          <a:lstStyle/>
          <a:p>
            <a:pPr>
              <a:defRPr/>
            </a:pPr>
            <a:fld id="{D62988EB-CF20-4CAC-94BF-79D0ECBB93DA}" type="slidenum">
              <a:rPr lang="en-US" altLang="zh-CN" smtClean="0"/>
              <a:pPr>
                <a:defRPr/>
              </a:pPr>
              <a:t>43</a:t>
            </a:fld>
            <a:endParaRPr lang="en-US" altLang="zh-CN"/>
          </a:p>
        </p:txBody>
      </p:sp>
      <p:sp>
        <p:nvSpPr>
          <p:cNvPr id="7" name="文本占位符 2">
            <a:extLst>
              <a:ext uri="{FF2B5EF4-FFF2-40B4-BE49-F238E27FC236}">
                <a16:creationId xmlns:a16="http://schemas.microsoft.com/office/drawing/2014/main" id="{E35CFCA4-BE1E-47F8-BDCC-CBCA0698E631}"/>
              </a:ext>
            </a:extLst>
          </p:cNvPr>
          <p:cNvSpPr txBox="1">
            <a:spLocks/>
          </p:cNvSpPr>
          <p:nvPr/>
        </p:nvSpPr>
        <p:spPr>
          <a:xfrm>
            <a:off x="1066800" y="1534575"/>
            <a:ext cx="4267200" cy="2743200"/>
          </a:xfrm>
          <a:prstGeom prst="rect">
            <a:avLst/>
          </a:prstGeom>
        </p:spPr>
        <p:txBody>
          <a:bodyPr vert="horz" lIns="91440" tIns="45720" rIns="91440" bIns="45720" rtlCol="0">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kumimoji="1" sz="3000" b="1">
                <a:solidFill>
                  <a:schemeClr val="tx1"/>
                </a:solidFill>
                <a:latin typeface="+mn-lt"/>
                <a:ea typeface="+mn-ea"/>
                <a:cs typeface="宋体"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kumimoji="1"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kumimoji="1"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kumimoji="1"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sz="2000" kern="0" dirty="0">
                <a:solidFill>
                  <a:srgbClr val="0070C0"/>
                </a:solidFill>
                <a:highlight>
                  <a:srgbClr val="FFFFFF"/>
                </a:highlight>
                <a:latin typeface="Ludica fax"/>
              </a:rPr>
              <a:t>long</a:t>
            </a:r>
            <a:r>
              <a:rPr lang="en-US" altLang="zh-CN" sz="2000" kern="0" dirty="0">
                <a:solidFill>
                  <a:srgbClr val="000000"/>
                </a:solidFill>
                <a:highlight>
                  <a:srgbClr val="FFFFFF"/>
                </a:highlight>
                <a:latin typeface="Ludica fax"/>
              </a:rPr>
              <a:t> fact(</a:t>
            </a:r>
            <a:r>
              <a:rPr lang="en-US" altLang="zh-CN" sz="2000" kern="0" dirty="0">
                <a:solidFill>
                  <a:srgbClr val="0070C0"/>
                </a:solidFill>
                <a:highlight>
                  <a:srgbClr val="FFFFFF"/>
                </a:highlight>
                <a:latin typeface="Ludica fax"/>
              </a:rPr>
              <a:t>long</a:t>
            </a:r>
            <a:r>
              <a:rPr lang="en-US" altLang="zh-CN" sz="2000" kern="0" dirty="0">
                <a:solidFill>
                  <a:srgbClr val="000000"/>
                </a:solidFill>
                <a:highlight>
                  <a:srgbClr val="FFFFFF"/>
                </a:highlight>
                <a:latin typeface="Ludica fax"/>
              </a:rPr>
              <a:t> n) {</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if</a:t>
            </a:r>
            <a:r>
              <a:rPr lang="en-US" altLang="zh-CN" sz="2000" kern="0" dirty="0">
                <a:solidFill>
                  <a:srgbClr val="000000"/>
                </a:solidFill>
                <a:highlight>
                  <a:srgbClr val="FFFFFF"/>
                </a:highlight>
                <a:latin typeface="Ludica fax"/>
              </a:rPr>
              <a:t> (n &lt;= 1)</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return</a:t>
            </a:r>
            <a:r>
              <a:rPr lang="en-US" altLang="zh-CN" sz="2000" kern="0" dirty="0">
                <a:solidFill>
                  <a:srgbClr val="000000"/>
                </a:solidFill>
                <a:highlight>
                  <a:srgbClr val="FFFFFF"/>
                </a:highlight>
                <a:latin typeface="Ludica fax"/>
              </a:rPr>
              <a:t> 1;</a:t>
            </a:r>
          </a:p>
          <a:p>
            <a:pPr marL="0" indent="0">
              <a:buFont typeface="Wingdings" pitchFamily="2" charset="2"/>
              <a:buNone/>
            </a:pPr>
            <a:endParaRPr lang="en-US" altLang="zh-CN" sz="2000" kern="0" dirty="0">
              <a:solidFill>
                <a:srgbClr val="0070C0"/>
              </a:solidFill>
              <a:highlight>
                <a:srgbClr val="FFFFFF"/>
              </a:highlight>
              <a:latin typeface="Ludica fax"/>
            </a:endParaRPr>
          </a:p>
          <a:p>
            <a:pPr marL="0" indent="0">
              <a:buFont typeface="Wingdings" pitchFamily="2" charset="2"/>
              <a:buNone/>
            </a:pPr>
            <a:r>
              <a:rPr lang="en-US" altLang="zh-CN" sz="2000" kern="0" dirty="0">
                <a:solidFill>
                  <a:srgbClr val="0070C0"/>
                </a:solidFill>
                <a:highlight>
                  <a:srgbClr val="FFFFFF"/>
                </a:highlight>
                <a:latin typeface="Ludica fax"/>
              </a:rPr>
              <a:t>   int </a:t>
            </a:r>
            <a:r>
              <a:rPr lang="en-US" altLang="zh-CN" sz="2000" kern="0" dirty="0">
                <a:solidFill>
                  <a:srgbClr val="000000"/>
                </a:solidFill>
                <a:highlight>
                  <a:srgbClr val="FFFFFF"/>
                </a:highlight>
                <a:latin typeface="Ludica fax"/>
              </a:rPr>
              <a:t>tmp1 = </a:t>
            </a:r>
            <a:r>
              <a:rPr lang="en-US" altLang="zh-CN" sz="2000" kern="0" dirty="0">
                <a:solidFill>
                  <a:srgbClr val="FF0000"/>
                </a:solidFill>
                <a:highlight>
                  <a:srgbClr val="FFFFFF"/>
                </a:highlight>
                <a:latin typeface="Ludica fax"/>
              </a:rPr>
              <a:t>fact</a:t>
            </a:r>
            <a:r>
              <a:rPr lang="en-US" altLang="zh-CN" sz="2000" kern="0" dirty="0">
                <a:solidFill>
                  <a:srgbClr val="000000"/>
                </a:solidFill>
                <a:highlight>
                  <a:srgbClr val="FFFFFF"/>
                </a:highlight>
                <a:latin typeface="Ludica fax"/>
              </a:rPr>
              <a:t>(n-1); </a:t>
            </a:r>
            <a:endParaRPr lang="en-US" altLang="zh-CN" sz="2000" kern="0" dirty="0">
              <a:solidFill>
                <a:srgbClr val="008000"/>
              </a:solidFill>
              <a:highlight>
                <a:srgbClr val="FFFFFF"/>
              </a:highlight>
              <a:latin typeface="Ludica fax"/>
            </a:endParaRPr>
          </a:p>
          <a:p>
            <a:pPr marL="0" indent="0">
              <a:buFont typeface="Wingdings" pitchFamily="2" charset="2"/>
              <a:buNone/>
            </a:pPr>
            <a:r>
              <a:rPr lang="en-US" altLang="zh-CN" sz="2000" kern="0" dirty="0">
                <a:solidFill>
                  <a:srgbClr val="008000"/>
                </a:solidFill>
                <a:highlight>
                  <a:srgbClr val="FFFFFF"/>
                </a:highlight>
                <a:latin typeface="Ludica fax"/>
              </a:rPr>
              <a:t>   </a:t>
            </a:r>
          </a:p>
          <a:p>
            <a:pPr marL="0" indent="0">
              <a:buFont typeface="Wingdings" pitchFamily="2" charset="2"/>
              <a:buNone/>
            </a:pPr>
            <a:r>
              <a:rPr lang="en-US" altLang="zh-CN" sz="2000" kern="0" dirty="0">
                <a:solidFill>
                  <a:srgbClr val="008000"/>
                </a:solidFill>
                <a:highlight>
                  <a:srgbClr val="FFFFFF"/>
                </a:highlight>
                <a:latin typeface="Ludica fax"/>
              </a:rPr>
              <a:t>   </a:t>
            </a:r>
            <a:r>
              <a:rPr lang="en-US" altLang="zh-CN" sz="2000" kern="0" dirty="0">
                <a:solidFill>
                  <a:srgbClr val="0070C0"/>
                </a:solidFill>
                <a:highlight>
                  <a:srgbClr val="FFFFFF"/>
                </a:highlight>
                <a:latin typeface="Ludica fax"/>
              </a:rPr>
              <a:t>int </a:t>
            </a:r>
            <a:r>
              <a:rPr lang="en-US" altLang="zh-CN" sz="2000" kern="0" dirty="0">
                <a:highlight>
                  <a:srgbClr val="FFFFFF"/>
                </a:highlight>
                <a:latin typeface="Ludica fax"/>
              </a:rPr>
              <a:t>tmp2 = </a:t>
            </a:r>
            <a:r>
              <a:rPr lang="en-US" altLang="zh-CN" sz="2000" kern="0" dirty="0">
                <a:solidFill>
                  <a:srgbClr val="000000"/>
                </a:solidFill>
                <a:highlight>
                  <a:srgbClr val="FFFFFF"/>
                </a:highlight>
                <a:latin typeface="Ludica fax"/>
              </a:rPr>
              <a:t>tmp1 * n;</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return</a:t>
            </a:r>
            <a:r>
              <a:rPr lang="en-US" altLang="zh-CN" sz="2000" kern="0" dirty="0">
                <a:solidFill>
                  <a:srgbClr val="000000"/>
                </a:solidFill>
                <a:highlight>
                  <a:srgbClr val="FFFFFF"/>
                </a:highlight>
                <a:latin typeface="Ludica fax"/>
              </a:rPr>
              <a:t> tmp2;</a:t>
            </a:r>
          </a:p>
          <a:p>
            <a:pPr marL="0" indent="0">
              <a:buFont typeface="Wingdings" pitchFamily="2" charset="2"/>
              <a:buNone/>
            </a:pPr>
            <a:r>
              <a:rPr lang="en-US" altLang="zh-CN" sz="2000" kern="0" dirty="0">
                <a:solidFill>
                  <a:srgbClr val="000000"/>
                </a:solidFill>
                <a:highlight>
                  <a:srgbClr val="FFFFFF"/>
                </a:highlight>
                <a:latin typeface="Ludica fax"/>
              </a:rPr>
              <a:t>}</a:t>
            </a:r>
          </a:p>
        </p:txBody>
      </p:sp>
      <p:sp>
        <p:nvSpPr>
          <p:cNvPr id="9" name="矩形: 圆角 8">
            <a:extLst>
              <a:ext uri="{FF2B5EF4-FFF2-40B4-BE49-F238E27FC236}">
                <a16:creationId xmlns:a16="http://schemas.microsoft.com/office/drawing/2014/main" id="{A9B6455A-A6C7-495E-B0C2-32869F823486}"/>
              </a:ext>
            </a:extLst>
          </p:cNvPr>
          <p:cNvSpPr/>
          <p:nvPr/>
        </p:nvSpPr>
        <p:spPr>
          <a:xfrm>
            <a:off x="1143000" y="1981200"/>
            <a:ext cx="3657600" cy="1371600"/>
          </a:xfrm>
          <a:prstGeom prst="round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2000" dirty="0">
              <a:solidFill>
                <a:schemeClr val="tx1"/>
              </a:solidFill>
            </a:endParaRPr>
          </a:p>
        </p:txBody>
      </p:sp>
      <p:sp>
        <p:nvSpPr>
          <p:cNvPr id="11" name="文本框 10">
            <a:extLst>
              <a:ext uri="{FF2B5EF4-FFF2-40B4-BE49-F238E27FC236}">
                <a16:creationId xmlns:a16="http://schemas.microsoft.com/office/drawing/2014/main" id="{821EFCC8-10A0-4128-ADF1-6FD09B0E21BA}"/>
              </a:ext>
            </a:extLst>
          </p:cNvPr>
          <p:cNvSpPr txBox="1"/>
          <p:nvPr/>
        </p:nvSpPr>
        <p:spPr>
          <a:xfrm>
            <a:off x="2895601" y="2133600"/>
            <a:ext cx="2971800" cy="369332"/>
          </a:xfrm>
          <a:prstGeom prst="rect">
            <a:avLst/>
          </a:prstGeom>
          <a:noFill/>
        </p:spPr>
        <p:txBody>
          <a:bodyPr wrap="square">
            <a:spAutoFit/>
          </a:bodyPr>
          <a:lstStyle/>
          <a:p>
            <a:r>
              <a:rPr lang="en-US" altLang="zh-CN" sz="1800" kern="0" dirty="0">
                <a:solidFill>
                  <a:srgbClr val="008000"/>
                </a:solidFill>
                <a:highlight>
                  <a:srgbClr val="FFFFFF"/>
                </a:highlight>
                <a:latin typeface="Ludica fax"/>
              </a:rPr>
              <a:t>// region 0: before calling</a:t>
            </a:r>
            <a:endParaRPr lang="zh-CN" altLang="en-US" sz="1800" dirty="0"/>
          </a:p>
        </p:txBody>
      </p:sp>
      <p:sp>
        <p:nvSpPr>
          <p:cNvPr id="13" name="矩形: 圆角 12">
            <a:extLst>
              <a:ext uri="{FF2B5EF4-FFF2-40B4-BE49-F238E27FC236}">
                <a16:creationId xmlns:a16="http://schemas.microsoft.com/office/drawing/2014/main" id="{CA446653-1101-4E90-9AB6-A30AE6B63032}"/>
              </a:ext>
            </a:extLst>
          </p:cNvPr>
          <p:cNvSpPr/>
          <p:nvPr/>
        </p:nvSpPr>
        <p:spPr>
          <a:xfrm>
            <a:off x="1139536" y="3708911"/>
            <a:ext cx="3657600" cy="786889"/>
          </a:xfrm>
          <a:prstGeom prst="round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2000" dirty="0">
              <a:solidFill>
                <a:schemeClr val="tx1"/>
              </a:solidFill>
            </a:endParaRPr>
          </a:p>
        </p:txBody>
      </p:sp>
      <p:sp>
        <p:nvSpPr>
          <p:cNvPr id="15" name="文本框 14">
            <a:extLst>
              <a:ext uri="{FF2B5EF4-FFF2-40B4-BE49-F238E27FC236}">
                <a16:creationId xmlns:a16="http://schemas.microsoft.com/office/drawing/2014/main" id="{75EC0BCD-DAF6-4D9D-A2D8-22B9C10857C1}"/>
              </a:ext>
            </a:extLst>
          </p:cNvPr>
          <p:cNvSpPr txBox="1"/>
          <p:nvPr/>
        </p:nvSpPr>
        <p:spPr>
          <a:xfrm>
            <a:off x="2798618" y="4128011"/>
            <a:ext cx="2971800" cy="369332"/>
          </a:xfrm>
          <a:prstGeom prst="rect">
            <a:avLst/>
          </a:prstGeom>
          <a:noFill/>
        </p:spPr>
        <p:txBody>
          <a:bodyPr wrap="square">
            <a:spAutoFit/>
          </a:bodyPr>
          <a:lstStyle/>
          <a:p>
            <a:r>
              <a:rPr lang="en-US" altLang="zh-CN" sz="1800" kern="0" dirty="0">
                <a:solidFill>
                  <a:srgbClr val="008000"/>
                </a:solidFill>
                <a:highlight>
                  <a:srgbClr val="FFFFFF"/>
                </a:highlight>
                <a:latin typeface="Ludica fax"/>
              </a:rPr>
              <a:t>// region 1: after calling</a:t>
            </a:r>
            <a:endParaRPr lang="zh-CN" altLang="en-US" sz="1800" dirty="0"/>
          </a:p>
        </p:txBody>
      </p:sp>
      <p:sp>
        <p:nvSpPr>
          <p:cNvPr id="3" name="内容占位符 6">
            <a:extLst>
              <a:ext uri="{FF2B5EF4-FFF2-40B4-BE49-F238E27FC236}">
                <a16:creationId xmlns:a16="http://schemas.microsoft.com/office/drawing/2014/main" id="{6482E135-3977-44A6-AAEA-B029846B19F5}"/>
              </a:ext>
            </a:extLst>
          </p:cNvPr>
          <p:cNvSpPr txBox="1">
            <a:spLocks/>
          </p:cNvSpPr>
          <p:nvPr/>
        </p:nvSpPr>
        <p:spPr>
          <a:xfrm>
            <a:off x="6816436" y="1828800"/>
            <a:ext cx="5384800" cy="4530725"/>
          </a:xfrm>
          <a:prstGeom prst="rect">
            <a:avLst/>
          </a:prstGeom>
        </p:spPr>
        <p:txBody>
          <a:bodyPr vert="horz" lIns="91440" tIns="45720" rIns="91440" bIns="45720" rtlCol="0">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kumimoji="1" sz="2800" b="1">
                <a:solidFill>
                  <a:schemeClr val="tx1"/>
                </a:solidFill>
                <a:latin typeface="+mn-lt"/>
                <a:ea typeface="+mn-ea"/>
                <a:cs typeface="宋体"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kumimoji="1" sz="24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kumimoji="1" sz="20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kumimoji="1" sz="18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kumimoji="1" sz="18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9pPr>
          </a:lstStyle>
          <a:p>
            <a:pPr marL="0" indent="0">
              <a:buFont typeface="Wingdings" pitchFamily="2" charset="2"/>
              <a:buNone/>
            </a:pPr>
            <a:r>
              <a:rPr lang="en-US" altLang="zh-CN" sz="2000" kern="0" dirty="0">
                <a:solidFill>
                  <a:srgbClr val="0070C0"/>
                </a:solidFill>
                <a:highlight>
                  <a:srgbClr val="FFFFFF"/>
                </a:highlight>
                <a:latin typeface="Ludica fax"/>
              </a:rPr>
              <a:t>int</a:t>
            </a:r>
            <a:r>
              <a:rPr lang="en-US" altLang="zh-CN" sz="2000" kern="0" dirty="0">
                <a:solidFill>
                  <a:srgbClr val="000000"/>
                </a:solidFill>
                <a:highlight>
                  <a:srgbClr val="FFFFFF"/>
                </a:highlight>
                <a:latin typeface="Ludica fax"/>
              </a:rPr>
              <a:t> </a:t>
            </a:r>
            <a:r>
              <a:rPr lang="en-US" altLang="zh-CN" sz="2000" kern="0" dirty="0" err="1">
                <a:solidFill>
                  <a:srgbClr val="000000"/>
                </a:solidFill>
                <a:highlight>
                  <a:srgbClr val="FFFFFF"/>
                </a:highlight>
                <a:latin typeface="Ludica fax"/>
              </a:rPr>
              <a:t>fact_nr</a:t>
            </a:r>
            <a:r>
              <a:rPr lang="en-US" altLang="zh-CN" sz="2000" kern="0" dirty="0">
                <a:solidFill>
                  <a:srgbClr val="000000"/>
                </a:solidFill>
                <a:highlight>
                  <a:srgbClr val="FFFFFF"/>
                </a:highlight>
                <a:latin typeface="Ludica fax"/>
              </a:rPr>
              <a:t>(</a:t>
            </a:r>
            <a:r>
              <a:rPr lang="en-US" altLang="zh-CN" sz="2000" kern="0" dirty="0">
                <a:solidFill>
                  <a:srgbClr val="0070C0"/>
                </a:solidFill>
                <a:highlight>
                  <a:srgbClr val="FFFFFF"/>
                </a:highlight>
                <a:latin typeface="Ludica fax"/>
              </a:rPr>
              <a:t>int</a:t>
            </a:r>
            <a:r>
              <a:rPr lang="en-US" altLang="zh-CN" sz="2000" kern="0" dirty="0">
                <a:solidFill>
                  <a:srgbClr val="000000"/>
                </a:solidFill>
                <a:highlight>
                  <a:srgbClr val="FFFFFF"/>
                </a:highlight>
                <a:latin typeface="Ludica fax"/>
              </a:rPr>
              <a:t> n) {</a:t>
            </a:r>
          </a:p>
          <a:p>
            <a:pPr marL="0" indent="0">
              <a:buFont typeface="Wingdings" pitchFamily="2" charset="2"/>
              <a:buNone/>
            </a:pPr>
            <a:r>
              <a:rPr lang="en-US" altLang="zh-CN" sz="2000" kern="0" dirty="0">
                <a:solidFill>
                  <a:srgbClr val="000000"/>
                </a:solidFill>
                <a:highlight>
                  <a:srgbClr val="FFFFFF"/>
                </a:highlight>
                <a:latin typeface="Ludica fax"/>
              </a:rPr>
              <a:t>    stack&lt;Item&gt; </a:t>
            </a:r>
            <a:r>
              <a:rPr lang="en-US" altLang="zh-CN" sz="2000" kern="0" dirty="0" err="1">
                <a:solidFill>
                  <a:srgbClr val="000000"/>
                </a:solidFill>
                <a:highlight>
                  <a:srgbClr val="FFFFFF"/>
                </a:highlight>
                <a:latin typeface="Ludica fax"/>
              </a:rPr>
              <a:t>st</a:t>
            </a:r>
            <a:r>
              <a:rPr lang="en-US" altLang="zh-CN" sz="2000" kern="0" dirty="0">
                <a:solidFill>
                  <a:srgbClr val="000000"/>
                </a:solidFill>
                <a:highlight>
                  <a:srgbClr val="FFFFFF"/>
                </a:highlight>
                <a:latin typeface="Ludica fax"/>
              </a:rPr>
              <a:t>;</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err="1">
                <a:solidFill>
                  <a:srgbClr val="000000"/>
                </a:solidFill>
                <a:highlight>
                  <a:srgbClr val="FFFFFF"/>
                </a:highlight>
                <a:latin typeface="Ludica fax"/>
              </a:rPr>
              <a:t>st.push</a:t>
            </a:r>
            <a:r>
              <a:rPr lang="en-US" altLang="zh-CN" sz="2000" kern="0" dirty="0">
                <a:solidFill>
                  <a:srgbClr val="000000"/>
                </a:solidFill>
                <a:highlight>
                  <a:srgbClr val="FFFFFF"/>
                </a:highlight>
                <a:latin typeface="Ludica fax"/>
              </a:rPr>
              <a:t>(Item(n, 0)); </a:t>
            </a:r>
            <a:r>
              <a:rPr lang="en-US" altLang="zh-CN" sz="2000" kern="0" dirty="0">
                <a:solidFill>
                  <a:srgbClr val="008000"/>
                </a:solidFill>
                <a:highlight>
                  <a:srgbClr val="FFFFFF"/>
                </a:highlight>
                <a:latin typeface="Ludica fax"/>
              </a:rPr>
              <a:t>//</a:t>
            </a:r>
            <a:r>
              <a:rPr lang="zh-CN" altLang="en-US" sz="2000" kern="0" dirty="0">
                <a:solidFill>
                  <a:srgbClr val="008000"/>
                </a:solidFill>
                <a:highlight>
                  <a:srgbClr val="FFFFFF"/>
                </a:highlight>
                <a:latin typeface="Ludica fax"/>
              </a:rPr>
              <a:t> </a:t>
            </a:r>
            <a:r>
              <a:rPr lang="en-US" altLang="zh-CN" sz="2000" kern="0" dirty="0">
                <a:solidFill>
                  <a:srgbClr val="008000"/>
                </a:solidFill>
                <a:highlight>
                  <a:srgbClr val="FFFFFF"/>
                </a:highlight>
                <a:latin typeface="Ludica fax"/>
              </a:rPr>
              <a:t>the</a:t>
            </a:r>
            <a:r>
              <a:rPr lang="zh-CN" altLang="en-US" sz="2000" kern="0" dirty="0">
                <a:solidFill>
                  <a:srgbClr val="008000"/>
                </a:solidFill>
                <a:highlight>
                  <a:srgbClr val="FFFFFF"/>
                </a:highlight>
                <a:latin typeface="Ludica fax"/>
              </a:rPr>
              <a:t> </a:t>
            </a:r>
            <a:r>
              <a:rPr lang="en-US" altLang="zh-CN" sz="2000" kern="0" dirty="0">
                <a:solidFill>
                  <a:srgbClr val="008000"/>
                </a:solidFill>
                <a:highlight>
                  <a:srgbClr val="FFFFFF"/>
                </a:highlight>
                <a:latin typeface="Ludica fax"/>
              </a:rPr>
              <a:t>original</a:t>
            </a:r>
            <a:r>
              <a:rPr lang="zh-CN" altLang="en-US" sz="2000" kern="0" dirty="0">
                <a:solidFill>
                  <a:srgbClr val="008000"/>
                </a:solidFill>
                <a:highlight>
                  <a:srgbClr val="FFFFFF"/>
                </a:highlight>
                <a:latin typeface="Ludica fax"/>
              </a:rPr>
              <a:t> </a:t>
            </a:r>
            <a:r>
              <a:rPr lang="en-US" altLang="zh-CN" sz="2000" kern="0" dirty="0">
                <a:solidFill>
                  <a:srgbClr val="008000"/>
                </a:solidFill>
                <a:highlight>
                  <a:srgbClr val="FFFFFF"/>
                </a:highlight>
                <a:latin typeface="Ludica fax"/>
              </a:rPr>
              <a:t>problem</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int</a:t>
            </a:r>
            <a:r>
              <a:rPr lang="en-US" altLang="zh-CN" sz="2000" kern="0" dirty="0">
                <a:solidFill>
                  <a:srgbClr val="000000"/>
                </a:solidFill>
                <a:highlight>
                  <a:srgbClr val="FFFFFF"/>
                </a:highlight>
                <a:latin typeface="Ludica fax"/>
              </a:rPr>
              <a:t> ret;</a:t>
            </a:r>
          </a:p>
          <a:p>
            <a:pPr marL="0" indent="0">
              <a:buFont typeface="Wingdings" pitchFamily="2" charset="2"/>
              <a:buNone/>
            </a:pPr>
            <a:endParaRPr lang="en-US" altLang="zh-CN" sz="2000" kern="0" dirty="0">
              <a:solidFill>
                <a:srgbClr val="000000"/>
              </a:solidFill>
              <a:highlight>
                <a:srgbClr val="FFFFFF"/>
              </a:highlight>
              <a:latin typeface="Ludica fax"/>
            </a:endParaRPr>
          </a:p>
          <a:p>
            <a:pPr marL="0" indent="0">
              <a:buFont typeface="Wingdings" pitchFamily="2" charset="2"/>
              <a:buNone/>
            </a:pPr>
            <a:r>
              <a:rPr lang="en-US" altLang="zh-CN" sz="2000" kern="0" dirty="0">
                <a:solidFill>
                  <a:srgbClr val="008000"/>
                </a:solidFill>
                <a:highlight>
                  <a:srgbClr val="FFFFFF"/>
                </a:highlight>
                <a:latin typeface="Ludica fax"/>
              </a:rPr>
              <a:t>    // more</a:t>
            </a:r>
          </a:p>
          <a:p>
            <a:pPr marL="0" indent="0">
              <a:buFont typeface="Wingdings" pitchFamily="2" charset="2"/>
              <a:buNone/>
            </a:pPr>
            <a:r>
              <a:rPr lang="en-US" altLang="zh-CN" sz="2000" kern="0" dirty="0">
                <a:solidFill>
                  <a:srgbClr val="000000"/>
                </a:solidFill>
                <a:highlight>
                  <a:srgbClr val="FFFFFF"/>
                </a:highlight>
                <a:latin typeface="Ludica fax"/>
              </a:rPr>
              <a:t>}</a:t>
            </a:r>
            <a:endParaRPr lang="zh-CN" altLang="en-US" sz="2000" kern="0" dirty="0">
              <a:solidFill>
                <a:srgbClr val="000000"/>
              </a:solidFill>
              <a:highlight>
                <a:srgbClr val="FFFFFF"/>
              </a:highlight>
              <a:latin typeface="Ludica fax"/>
            </a:endParaRPr>
          </a:p>
        </p:txBody>
      </p:sp>
      <p:sp>
        <p:nvSpPr>
          <p:cNvPr id="4" name="箭头: 右 3">
            <a:extLst>
              <a:ext uri="{FF2B5EF4-FFF2-40B4-BE49-F238E27FC236}">
                <a16:creationId xmlns:a16="http://schemas.microsoft.com/office/drawing/2014/main" id="{31AF7CAC-B873-43B7-A5F8-C6B1D3FC0354}"/>
              </a:ext>
            </a:extLst>
          </p:cNvPr>
          <p:cNvSpPr/>
          <p:nvPr/>
        </p:nvSpPr>
        <p:spPr>
          <a:xfrm>
            <a:off x="5053447" y="2977087"/>
            <a:ext cx="1447800" cy="90382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ndParaRPr>
          </a:p>
        </p:txBody>
      </p:sp>
    </p:spTree>
    <p:extLst>
      <p:ext uri="{BB962C8B-B14F-4D97-AF65-F5344CB8AC3E}">
        <p14:creationId xmlns:p14="http://schemas.microsoft.com/office/powerpoint/2010/main" val="14810781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44B76-60DE-4183-BD4C-1E19BB177824}"/>
              </a:ext>
            </a:extLst>
          </p:cNvPr>
          <p:cNvSpPr>
            <a:spLocks noGrp="1"/>
          </p:cNvSpPr>
          <p:nvPr>
            <p:ph type="title"/>
          </p:nvPr>
        </p:nvSpPr>
        <p:spPr/>
        <p:txBody>
          <a:bodyPr/>
          <a:lstStyle/>
          <a:p>
            <a:r>
              <a:rPr lang="en-US" altLang="zh-CN" dirty="0"/>
              <a:t>Formal Conversion: Region 0 to L0</a:t>
            </a:r>
            <a:endParaRPr lang="zh-CN" altLang="en-US" dirty="0"/>
          </a:p>
        </p:txBody>
      </p:sp>
      <p:sp>
        <p:nvSpPr>
          <p:cNvPr id="5" name="灯片编号占位符 4">
            <a:extLst>
              <a:ext uri="{FF2B5EF4-FFF2-40B4-BE49-F238E27FC236}">
                <a16:creationId xmlns:a16="http://schemas.microsoft.com/office/drawing/2014/main" id="{6CE3DB63-70AB-46E5-BD24-76FA1E1BDE42}"/>
              </a:ext>
            </a:extLst>
          </p:cNvPr>
          <p:cNvSpPr>
            <a:spLocks noGrp="1"/>
          </p:cNvSpPr>
          <p:nvPr>
            <p:ph type="sldNum" sz="quarter" idx="10"/>
          </p:nvPr>
        </p:nvSpPr>
        <p:spPr/>
        <p:txBody>
          <a:bodyPr/>
          <a:lstStyle/>
          <a:p>
            <a:pPr>
              <a:defRPr/>
            </a:pPr>
            <a:fld id="{D62988EB-CF20-4CAC-94BF-79D0ECBB93DA}" type="slidenum">
              <a:rPr lang="en-US" altLang="zh-CN" smtClean="0"/>
              <a:pPr>
                <a:defRPr/>
              </a:pPr>
              <a:t>44</a:t>
            </a:fld>
            <a:endParaRPr lang="en-US" altLang="zh-CN"/>
          </a:p>
        </p:txBody>
      </p:sp>
      <p:sp>
        <p:nvSpPr>
          <p:cNvPr id="7" name="文本占位符 2">
            <a:extLst>
              <a:ext uri="{FF2B5EF4-FFF2-40B4-BE49-F238E27FC236}">
                <a16:creationId xmlns:a16="http://schemas.microsoft.com/office/drawing/2014/main" id="{E35CFCA4-BE1E-47F8-BDCC-CBCA0698E631}"/>
              </a:ext>
            </a:extLst>
          </p:cNvPr>
          <p:cNvSpPr txBox="1">
            <a:spLocks/>
          </p:cNvSpPr>
          <p:nvPr/>
        </p:nvSpPr>
        <p:spPr>
          <a:xfrm>
            <a:off x="1066800" y="1534575"/>
            <a:ext cx="4267200" cy="2743200"/>
          </a:xfrm>
          <a:prstGeom prst="rect">
            <a:avLst/>
          </a:prstGeom>
        </p:spPr>
        <p:txBody>
          <a:bodyPr vert="horz" lIns="91440" tIns="45720" rIns="91440" bIns="45720" rtlCol="0">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kumimoji="1" sz="3000" b="1">
                <a:solidFill>
                  <a:schemeClr val="tx1"/>
                </a:solidFill>
                <a:latin typeface="+mn-lt"/>
                <a:ea typeface="+mn-ea"/>
                <a:cs typeface="宋体"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kumimoji="1"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kumimoji="1"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kumimoji="1"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sz="2000" kern="0" dirty="0">
                <a:solidFill>
                  <a:srgbClr val="0070C0"/>
                </a:solidFill>
                <a:highlight>
                  <a:srgbClr val="FFFFFF"/>
                </a:highlight>
                <a:latin typeface="Ludica fax"/>
              </a:rPr>
              <a:t>long</a:t>
            </a:r>
            <a:r>
              <a:rPr lang="en-US" altLang="zh-CN" sz="2000" kern="0" dirty="0">
                <a:solidFill>
                  <a:srgbClr val="000000"/>
                </a:solidFill>
                <a:highlight>
                  <a:srgbClr val="FFFFFF"/>
                </a:highlight>
                <a:latin typeface="Ludica fax"/>
              </a:rPr>
              <a:t> fact(</a:t>
            </a:r>
            <a:r>
              <a:rPr lang="en-US" altLang="zh-CN" sz="2000" kern="0" dirty="0">
                <a:solidFill>
                  <a:srgbClr val="0070C0"/>
                </a:solidFill>
                <a:highlight>
                  <a:srgbClr val="FFFFFF"/>
                </a:highlight>
                <a:latin typeface="Ludica fax"/>
              </a:rPr>
              <a:t>long</a:t>
            </a:r>
            <a:r>
              <a:rPr lang="en-US" altLang="zh-CN" sz="2000" kern="0" dirty="0">
                <a:solidFill>
                  <a:srgbClr val="000000"/>
                </a:solidFill>
                <a:highlight>
                  <a:srgbClr val="FFFFFF"/>
                </a:highlight>
                <a:latin typeface="Ludica fax"/>
              </a:rPr>
              <a:t> n) {</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if</a:t>
            </a:r>
            <a:r>
              <a:rPr lang="en-US" altLang="zh-CN" sz="2000" kern="0" dirty="0">
                <a:solidFill>
                  <a:srgbClr val="000000"/>
                </a:solidFill>
                <a:highlight>
                  <a:srgbClr val="FFFFFF"/>
                </a:highlight>
                <a:latin typeface="Ludica fax"/>
              </a:rPr>
              <a:t> (n &lt;= 1)</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return</a:t>
            </a:r>
            <a:r>
              <a:rPr lang="en-US" altLang="zh-CN" sz="2000" kern="0" dirty="0">
                <a:solidFill>
                  <a:srgbClr val="000000"/>
                </a:solidFill>
                <a:highlight>
                  <a:srgbClr val="FFFFFF"/>
                </a:highlight>
                <a:latin typeface="Ludica fax"/>
              </a:rPr>
              <a:t> 1;</a:t>
            </a:r>
          </a:p>
          <a:p>
            <a:pPr marL="0" indent="0">
              <a:buFont typeface="Wingdings" pitchFamily="2" charset="2"/>
              <a:buNone/>
            </a:pPr>
            <a:endParaRPr lang="en-US" altLang="zh-CN" sz="2000" kern="0" dirty="0">
              <a:solidFill>
                <a:srgbClr val="0070C0"/>
              </a:solidFill>
              <a:highlight>
                <a:srgbClr val="FFFFFF"/>
              </a:highlight>
              <a:latin typeface="Ludica fax"/>
            </a:endParaRPr>
          </a:p>
          <a:p>
            <a:pPr marL="0" indent="0">
              <a:buFont typeface="Wingdings" pitchFamily="2" charset="2"/>
              <a:buNone/>
            </a:pPr>
            <a:r>
              <a:rPr lang="en-US" altLang="zh-CN" sz="2000" kern="0" dirty="0">
                <a:solidFill>
                  <a:srgbClr val="0070C0"/>
                </a:solidFill>
                <a:highlight>
                  <a:srgbClr val="FFFFFF"/>
                </a:highlight>
                <a:latin typeface="Ludica fax"/>
              </a:rPr>
              <a:t>   int </a:t>
            </a:r>
            <a:r>
              <a:rPr lang="en-US" altLang="zh-CN" sz="2000" kern="0" dirty="0">
                <a:solidFill>
                  <a:srgbClr val="000000"/>
                </a:solidFill>
                <a:highlight>
                  <a:srgbClr val="FFFFFF"/>
                </a:highlight>
                <a:latin typeface="Ludica fax"/>
              </a:rPr>
              <a:t>tmp1 = </a:t>
            </a:r>
            <a:r>
              <a:rPr lang="en-US" altLang="zh-CN" sz="2000" kern="0" dirty="0">
                <a:solidFill>
                  <a:srgbClr val="FF0000"/>
                </a:solidFill>
                <a:highlight>
                  <a:srgbClr val="FFFFFF"/>
                </a:highlight>
                <a:latin typeface="Ludica fax"/>
              </a:rPr>
              <a:t>fact</a:t>
            </a:r>
            <a:r>
              <a:rPr lang="en-US" altLang="zh-CN" sz="2000" kern="0" dirty="0">
                <a:solidFill>
                  <a:srgbClr val="000000"/>
                </a:solidFill>
                <a:highlight>
                  <a:srgbClr val="FFFFFF"/>
                </a:highlight>
                <a:latin typeface="Ludica fax"/>
              </a:rPr>
              <a:t>(n-1); </a:t>
            </a:r>
            <a:endParaRPr lang="en-US" altLang="zh-CN" sz="2000" kern="0" dirty="0">
              <a:solidFill>
                <a:srgbClr val="008000"/>
              </a:solidFill>
              <a:highlight>
                <a:srgbClr val="FFFFFF"/>
              </a:highlight>
              <a:latin typeface="Ludica fax"/>
            </a:endParaRPr>
          </a:p>
          <a:p>
            <a:pPr marL="0" indent="0">
              <a:buFont typeface="Wingdings" pitchFamily="2" charset="2"/>
              <a:buNone/>
            </a:pPr>
            <a:r>
              <a:rPr lang="en-US" altLang="zh-CN" sz="2000" kern="0" dirty="0">
                <a:solidFill>
                  <a:srgbClr val="008000"/>
                </a:solidFill>
                <a:highlight>
                  <a:srgbClr val="FFFFFF"/>
                </a:highlight>
                <a:latin typeface="Ludica fax"/>
              </a:rPr>
              <a:t>   </a:t>
            </a:r>
          </a:p>
          <a:p>
            <a:pPr marL="0" indent="0">
              <a:buFont typeface="Wingdings" pitchFamily="2" charset="2"/>
              <a:buNone/>
            </a:pPr>
            <a:r>
              <a:rPr lang="en-US" altLang="zh-CN" sz="2000" kern="0" dirty="0">
                <a:solidFill>
                  <a:srgbClr val="008000"/>
                </a:solidFill>
                <a:highlight>
                  <a:srgbClr val="FFFFFF"/>
                </a:highlight>
                <a:latin typeface="Ludica fax"/>
              </a:rPr>
              <a:t>   </a:t>
            </a:r>
            <a:r>
              <a:rPr lang="en-US" altLang="zh-CN" sz="2000" kern="0" dirty="0">
                <a:solidFill>
                  <a:srgbClr val="0070C0"/>
                </a:solidFill>
                <a:highlight>
                  <a:srgbClr val="FFFFFF"/>
                </a:highlight>
                <a:latin typeface="Ludica fax"/>
              </a:rPr>
              <a:t>int </a:t>
            </a:r>
            <a:r>
              <a:rPr lang="en-US" altLang="zh-CN" sz="2000" kern="0" dirty="0">
                <a:highlight>
                  <a:srgbClr val="FFFFFF"/>
                </a:highlight>
                <a:latin typeface="Ludica fax"/>
              </a:rPr>
              <a:t>tmp2 = </a:t>
            </a:r>
            <a:r>
              <a:rPr lang="en-US" altLang="zh-CN" sz="2000" kern="0" dirty="0">
                <a:solidFill>
                  <a:srgbClr val="000000"/>
                </a:solidFill>
                <a:highlight>
                  <a:srgbClr val="FFFFFF"/>
                </a:highlight>
                <a:latin typeface="Ludica fax"/>
              </a:rPr>
              <a:t>tmp1 * n;</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return</a:t>
            </a:r>
            <a:r>
              <a:rPr lang="en-US" altLang="zh-CN" sz="2000" kern="0" dirty="0">
                <a:solidFill>
                  <a:srgbClr val="000000"/>
                </a:solidFill>
                <a:highlight>
                  <a:srgbClr val="FFFFFF"/>
                </a:highlight>
                <a:latin typeface="Ludica fax"/>
              </a:rPr>
              <a:t> tmp2;</a:t>
            </a:r>
          </a:p>
          <a:p>
            <a:pPr marL="0" indent="0">
              <a:buFont typeface="Wingdings" pitchFamily="2" charset="2"/>
              <a:buNone/>
            </a:pPr>
            <a:r>
              <a:rPr lang="en-US" altLang="zh-CN" sz="2000" kern="0" dirty="0">
                <a:solidFill>
                  <a:srgbClr val="000000"/>
                </a:solidFill>
                <a:highlight>
                  <a:srgbClr val="FFFFFF"/>
                </a:highlight>
                <a:latin typeface="Ludica fax"/>
              </a:rPr>
              <a:t>}</a:t>
            </a:r>
          </a:p>
        </p:txBody>
      </p:sp>
      <p:sp>
        <p:nvSpPr>
          <p:cNvPr id="9" name="矩形: 圆角 8">
            <a:extLst>
              <a:ext uri="{FF2B5EF4-FFF2-40B4-BE49-F238E27FC236}">
                <a16:creationId xmlns:a16="http://schemas.microsoft.com/office/drawing/2014/main" id="{A9B6455A-A6C7-495E-B0C2-32869F823486}"/>
              </a:ext>
            </a:extLst>
          </p:cNvPr>
          <p:cNvSpPr/>
          <p:nvPr/>
        </p:nvSpPr>
        <p:spPr>
          <a:xfrm>
            <a:off x="1143000" y="1981200"/>
            <a:ext cx="3657600" cy="1371600"/>
          </a:xfrm>
          <a:prstGeom prst="round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2000" dirty="0">
              <a:solidFill>
                <a:schemeClr val="tx1"/>
              </a:solidFill>
            </a:endParaRPr>
          </a:p>
        </p:txBody>
      </p:sp>
      <p:sp>
        <p:nvSpPr>
          <p:cNvPr id="11" name="文本框 10">
            <a:extLst>
              <a:ext uri="{FF2B5EF4-FFF2-40B4-BE49-F238E27FC236}">
                <a16:creationId xmlns:a16="http://schemas.microsoft.com/office/drawing/2014/main" id="{821EFCC8-10A0-4128-ADF1-6FD09B0E21BA}"/>
              </a:ext>
            </a:extLst>
          </p:cNvPr>
          <p:cNvSpPr txBox="1"/>
          <p:nvPr/>
        </p:nvSpPr>
        <p:spPr>
          <a:xfrm>
            <a:off x="2895601" y="2133600"/>
            <a:ext cx="2971800" cy="369332"/>
          </a:xfrm>
          <a:prstGeom prst="rect">
            <a:avLst/>
          </a:prstGeom>
          <a:noFill/>
        </p:spPr>
        <p:txBody>
          <a:bodyPr wrap="square">
            <a:spAutoFit/>
          </a:bodyPr>
          <a:lstStyle/>
          <a:p>
            <a:r>
              <a:rPr lang="en-US" altLang="zh-CN" sz="1800" kern="0" dirty="0">
                <a:solidFill>
                  <a:srgbClr val="008000"/>
                </a:solidFill>
                <a:highlight>
                  <a:srgbClr val="FFFFFF"/>
                </a:highlight>
                <a:latin typeface="Ludica fax"/>
              </a:rPr>
              <a:t>// region 0: before calling</a:t>
            </a:r>
            <a:endParaRPr lang="zh-CN" altLang="en-US" sz="1800" dirty="0"/>
          </a:p>
        </p:txBody>
      </p:sp>
      <p:sp>
        <p:nvSpPr>
          <p:cNvPr id="13" name="矩形: 圆角 12">
            <a:extLst>
              <a:ext uri="{FF2B5EF4-FFF2-40B4-BE49-F238E27FC236}">
                <a16:creationId xmlns:a16="http://schemas.microsoft.com/office/drawing/2014/main" id="{CA446653-1101-4E90-9AB6-A30AE6B63032}"/>
              </a:ext>
            </a:extLst>
          </p:cNvPr>
          <p:cNvSpPr/>
          <p:nvPr/>
        </p:nvSpPr>
        <p:spPr>
          <a:xfrm>
            <a:off x="1139536" y="3708911"/>
            <a:ext cx="3657600" cy="786889"/>
          </a:xfrm>
          <a:prstGeom prst="round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2000" dirty="0">
              <a:solidFill>
                <a:schemeClr val="tx1"/>
              </a:solidFill>
            </a:endParaRPr>
          </a:p>
        </p:txBody>
      </p:sp>
      <p:sp>
        <p:nvSpPr>
          <p:cNvPr id="15" name="文本框 14">
            <a:extLst>
              <a:ext uri="{FF2B5EF4-FFF2-40B4-BE49-F238E27FC236}">
                <a16:creationId xmlns:a16="http://schemas.microsoft.com/office/drawing/2014/main" id="{75EC0BCD-DAF6-4D9D-A2D8-22B9C10857C1}"/>
              </a:ext>
            </a:extLst>
          </p:cNvPr>
          <p:cNvSpPr txBox="1"/>
          <p:nvPr/>
        </p:nvSpPr>
        <p:spPr>
          <a:xfrm>
            <a:off x="2798618" y="4128011"/>
            <a:ext cx="2971800" cy="369332"/>
          </a:xfrm>
          <a:prstGeom prst="rect">
            <a:avLst/>
          </a:prstGeom>
          <a:noFill/>
        </p:spPr>
        <p:txBody>
          <a:bodyPr wrap="square">
            <a:spAutoFit/>
          </a:bodyPr>
          <a:lstStyle/>
          <a:p>
            <a:r>
              <a:rPr lang="en-US" altLang="zh-CN" sz="1800" kern="0" dirty="0">
                <a:solidFill>
                  <a:srgbClr val="008000"/>
                </a:solidFill>
                <a:highlight>
                  <a:srgbClr val="FFFFFF"/>
                </a:highlight>
                <a:latin typeface="Ludica fax"/>
              </a:rPr>
              <a:t>// region 1: after calling</a:t>
            </a:r>
            <a:endParaRPr lang="zh-CN" altLang="en-US" sz="1800" dirty="0"/>
          </a:p>
        </p:txBody>
      </p:sp>
      <p:sp>
        <p:nvSpPr>
          <p:cNvPr id="4" name="箭头: 右 3">
            <a:extLst>
              <a:ext uri="{FF2B5EF4-FFF2-40B4-BE49-F238E27FC236}">
                <a16:creationId xmlns:a16="http://schemas.microsoft.com/office/drawing/2014/main" id="{31AF7CAC-B873-43B7-A5F8-C6B1D3FC0354}"/>
              </a:ext>
            </a:extLst>
          </p:cNvPr>
          <p:cNvSpPr/>
          <p:nvPr/>
        </p:nvSpPr>
        <p:spPr>
          <a:xfrm>
            <a:off x="5160820" y="2977087"/>
            <a:ext cx="1447800" cy="90382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ndParaRPr>
          </a:p>
        </p:txBody>
      </p:sp>
      <p:sp>
        <p:nvSpPr>
          <p:cNvPr id="12" name="内容占位符 6">
            <a:extLst>
              <a:ext uri="{FF2B5EF4-FFF2-40B4-BE49-F238E27FC236}">
                <a16:creationId xmlns:a16="http://schemas.microsoft.com/office/drawing/2014/main" id="{7994C020-B4B2-42BB-8992-A61EF83331D5}"/>
              </a:ext>
            </a:extLst>
          </p:cNvPr>
          <p:cNvSpPr txBox="1">
            <a:spLocks/>
          </p:cNvSpPr>
          <p:nvPr/>
        </p:nvSpPr>
        <p:spPr>
          <a:xfrm>
            <a:off x="6858002" y="1219200"/>
            <a:ext cx="5384800" cy="4530725"/>
          </a:xfrm>
          <a:prstGeom prst="rect">
            <a:avLst/>
          </a:prstGeom>
        </p:spPr>
        <p:txBody>
          <a:bodyPr vert="horz" lIns="91440" tIns="45720" rIns="91440" bIns="45720" rtlCol="0">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kumimoji="1" sz="2800" b="1">
                <a:solidFill>
                  <a:schemeClr val="tx1"/>
                </a:solidFill>
                <a:latin typeface="+mn-lt"/>
                <a:ea typeface="+mn-ea"/>
                <a:cs typeface="宋体"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kumimoji="1" sz="24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kumimoji="1" sz="20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kumimoji="1" sz="18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kumimoji="1" sz="18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9pPr>
          </a:lstStyle>
          <a:p>
            <a:pPr marL="0" indent="0">
              <a:buFont typeface="Wingdings" pitchFamily="2" charset="2"/>
              <a:buNone/>
            </a:pPr>
            <a:r>
              <a:rPr lang="en-US" altLang="zh-CN" sz="1800" kern="0" dirty="0">
                <a:solidFill>
                  <a:srgbClr val="0070C0"/>
                </a:solidFill>
                <a:highlight>
                  <a:srgbClr val="FFFFFF"/>
                </a:highlight>
                <a:latin typeface="Ludica fax"/>
              </a:rPr>
              <a:t>int</a:t>
            </a:r>
            <a:r>
              <a:rPr lang="en-US" altLang="zh-CN" sz="1800" kern="0" dirty="0">
                <a:solidFill>
                  <a:srgbClr val="000000"/>
                </a:solidFill>
                <a:highlight>
                  <a:srgbClr val="FFFFFF"/>
                </a:highlight>
                <a:latin typeface="Ludica fax"/>
              </a:rPr>
              <a:t> </a:t>
            </a:r>
            <a:r>
              <a:rPr lang="en-US" altLang="zh-CN" sz="1800" kern="0" dirty="0" err="1">
                <a:solidFill>
                  <a:srgbClr val="000000"/>
                </a:solidFill>
                <a:highlight>
                  <a:srgbClr val="FFFFFF"/>
                </a:highlight>
                <a:latin typeface="Ludica fax"/>
              </a:rPr>
              <a:t>fact_nr</a:t>
            </a:r>
            <a:r>
              <a:rPr lang="en-US" altLang="zh-CN" sz="1800" kern="0" dirty="0">
                <a:solidFill>
                  <a:srgbClr val="000000"/>
                </a:solidFill>
                <a:highlight>
                  <a:srgbClr val="FFFFFF"/>
                </a:highlight>
                <a:latin typeface="Ludica fax"/>
              </a:rPr>
              <a:t>(</a:t>
            </a:r>
            <a:r>
              <a:rPr lang="en-US" altLang="zh-CN" sz="1800" kern="0" dirty="0">
                <a:solidFill>
                  <a:srgbClr val="0070C0"/>
                </a:solidFill>
                <a:highlight>
                  <a:srgbClr val="FFFFFF"/>
                </a:highlight>
                <a:latin typeface="Ludica fax"/>
              </a:rPr>
              <a:t>int</a:t>
            </a:r>
            <a:r>
              <a:rPr lang="en-US" altLang="zh-CN" sz="1800" kern="0" dirty="0">
                <a:solidFill>
                  <a:srgbClr val="000000"/>
                </a:solidFill>
                <a:highlight>
                  <a:srgbClr val="FFFFFF"/>
                </a:highlight>
                <a:latin typeface="Ludica fax"/>
              </a:rPr>
              <a:t> n) {</a:t>
            </a:r>
          </a:p>
          <a:p>
            <a:pPr marL="0" indent="0">
              <a:buFont typeface="Wingdings" pitchFamily="2" charset="2"/>
              <a:buNone/>
            </a:pPr>
            <a:r>
              <a:rPr lang="en-US" altLang="zh-CN" sz="1800" kern="0" dirty="0">
                <a:solidFill>
                  <a:srgbClr val="000000"/>
                </a:solidFill>
                <a:highlight>
                  <a:srgbClr val="FFFFFF"/>
                </a:highlight>
                <a:latin typeface="Ludica fax"/>
              </a:rPr>
              <a:t>    stack&lt;Item&gt; </a:t>
            </a:r>
            <a:r>
              <a:rPr lang="en-US" altLang="zh-CN" sz="1800" kern="0" dirty="0" err="1">
                <a:solidFill>
                  <a:srgbClr val="000000"/>
                </a:solidFill>
                <a:highlight>
                  <a:srgbClr val="FFFFFF"/>
                </a:highlight>
                <a:latin typeface="Ludica fax"/>
              </a:rPr>
              <a:t>st</a:t>
            </a:r>
            <a:r>
              <a:rPr lang="en-US" altLang="zh-CN" sz="1800" kern="0" dirty="0">
                <a:solidFill>
                  <a:srgbClr val="000000"/>
                </a:solidFill>
                <a:highlight>
                  <a:srgbClr val="FFFFFF"/>
                </a:highlight>
                <a:latin typeface="Ludica fax"/>
              </a:rPr>
              <a:t>;</a:t>
            </a:r>
          </a:p>
          <a:p>
            <a:pPr marL="0" indent="0">
              <a:buFont typeface="Wingdings" pitchFamily="2" charset="2"/>
              <a:buNone/>
            </a:pPr>
            <a:r>
              <a:rPr lang="en-US" altLang="zh-CN" sz="1800" kern="0" dirty="0">
                <a:solidFill>
                  <a:srgbClr val="000000"/>
                </a:solidFill>
                <a:highlight>
                  <a:srgbClr val="FFFFFF"/>
                </a:highlight>
                <a:latin typeface="Ludica fax"/>
              </a:rPr>
              <a:t>    </a:t>
            </a:r>
            <a:r>
              <a:rPr lang="en-US" altLang="zh-CN" sz="1800" kern="0" dirty="0" err="1">
                <a:solidFill>
                  <a:srgbClr val="000000"/>
                </a:solidFill>
                <a:highlight>
                  <a:srgbClr val="FFFFFF"/>
                </a:highlight>
                <a:latin typeface="Ludica fax"/>
              </a:rPr>
              <a:t>st.push</a:t>
            </a:r>
            <a:r>
              <a:rPr lang="en-US" altLang="zh-CN" sz="1800" kern="0" dirty="0">
                <a:solidFill>
                  <a:srgbClr val="000000"/>
                </a:solidFill>
                <a:highlight>
                  <a:srgbClr val="FFFFFF"/>
                </a:highlight>
                <a:latin typeface="Ludica fax"/>
              </a:rPr>
              <a:t>(Item(n, 0));</a:t>
            </a:r>
          </a:p>
          <a:p>
            <a:pPr marL="0" indent="0">
              <a:buFont typeface="Wingdings" pitchFamily="2" charset="2"/>
              <a:buNone/>
            </a:pPr>
            <a:r>
              <a:rPr lang="en-US" altLang="zh-CN" sz="1800" kern="0" dirty="0">
                <a:solidFill>
                  <a:srgbClr val="000000"/>
                </a:solidFill>
                <a:highlight>
                  <a:srgbClr val="FFFFFF"/>
                </a:highlight>
                <a:latin typeface="Ludica fax"/>
              </a:rPr>
              <a:t>    </a:t>
            </a:r>
            <a:r>
              <a:rPr lang="en-US" altLang="zh-CN" sz="1800" kern="0" dirty="0">
                <a:solidFill>
                  <a:srgbClr val="0070C0"/>
                </a:solidFill>
                <a:highlight>
                  <a:srgbClr val="FFFFFF"/>
                </a:highlight>
                <a:latin typeface="Ludica fax"/>
              </a:rPr>
              <a:t>int</a:t>
            </a:r>
            <a:r>
              <a:rPr lang="en-US" altLang="zh-CN" sz="1800" kern="0" dirty="0">
                <a:solidFill>
                  <a:srgbClr val="000000"/>
                </a:solidFill>
                <a:highlight>
                  <a:srgbClr val="FFFFFF"/>
                </a:highlight>
                <a:latin typeface="Ludica fax"/>
              </a:rPr>
              <a:t> ret;</a:t>
            </a:r>
          </a:p>
          <a:p>
            <a:pPr marL="0" indent="0">
              <a:buFont typeface="Wingdings" pitchFamily="2" charset="2"/>
              <a:buNone/>
            </a:pPr>
            <a:r>
              <a:rPr lang="en-US" altLang="zh-CN" sz="1800" kern="0" dirty="0">
                <a:solidFill>
                  <a:srgbClr val="008000"/>
                </a:solidFill>
                <a:highlight>
                  <a:srgbClr val="FFFFFF"/>
                </a:highlight>
                <a:latin typeface="Ludica fax"/>
              </a:rPr>
              <a:t>L0: // recursion entry: region 0</a:t>
            </a:r>
          </a:p>
          <a:p>
            <a:pPr marL="0" indent="0">
              <a:buFont typeface="Wingdings" pitchFamily="2" charset="2"/>
              <a:buNone/>
            </a:pPr>
            <a:r>
              <a:rPr lang="en-US" altLang="zh-CN" sz="1800" kern="0" dirty="0">
                <a:solidFill>
                  <a:srgbClr val="000000"/>
                </a:solidFill>
                <a:highlight>
                  <a:srgbClr val="FFFFFF"/>
                </a:highlight>
                <a:latin typeface="Ludica fax"/>
              </a:rPr>
              <a:t>    </a:t>
            </a:r>
            <a:r>
              <a:rPr lang="en-US" altLang="zh-CN" sz="1800" kern="0" dirty="0">
                <a:solidFill>
                  <a:srgbClr val="0070C0"/>
                </a:solidFill>
                <a:highlight>
                  <a:srgbClr val="FFFFFF"/>
                </a:highlight>
                <a:latin typeface="Ludica fax"/>
              </a:rPr>
              <a:t>if</a:t>
            </a:r>
            <a:r>
              <a:rPr lang="en-US" altLang="zh-CN" sz="1800" kern="0" dirty="0">
                <a:solidFill>
                  <a:srgbClr val="000000"/>
                </a:solidFill>
                <a:highlight>
                  <a:srgbClr val="FFFFFF"/>
                </a:highlight>
                <a:latin typeface="Ludica fax"/>
              </a:rPr>
              <a:t> (</a:t>
            </a:r>
            <a:r>
              <a:rPr lang="en-US" altLang="zh-CN" sz="1800" kern="0" dirty="0" err="1">
                <a:solidFill>
                  <a:srgbClr val="000000"/>
                </a:solidFill>
                <a:highlight>
                  <a:srgbClr val="FFFFFF"/>
                </a:highlight>
                <a:latin typeface="Ludica fax"/>
              </a:rPr>
              <a:t>st.top</a:t>
            </a:r>
            <a:r>
              <a:rPr lang="en-US" altLang="zh-CN" sz="1800" kern="0" dirty="0">
                <a:solidFill>
                  <a:srgbClr val="000000"/>
                </a:solidFill>
                <a:highlight>
                  <a:srgbClr val="FFFFFF"/>
                </a:highlight>
                <a:latin typeface="Ludica fax"/>
              </a:rPr>
              <a:t>().n &lt;= 1) ret = 1; </a:t>
            </a:r>
            <a:r>
              <a:rPr lang="en-US" altLang="zh-CN" sz="1800" dirty="0">
                <a:solidFill>
                  <a:srgbClr val="660099"/>
                </a:solidFill>
                <a:latin typeface="Ludica fax"/>
              </a:rPr>
              <a:t>// TODO: exist</a:t>
            </a:r>
            <a:endParaRPr lang="en-US" altLang="zh-CN" sz="2000" dirty="0">
              <a:solidFill>
                <a:srgbClr val="660099"/>
              </a:solidFill>
              <a:latin typeface="Ludica fax"/>
            </a:endParaRPr>
          </a:p>
          <a:p>
            <a:pPr marL="0" indent="0">
              <a:buFont typeface="Wingdings" pitchFamily="2" charset="2"/>
              <a:buNone/>
            </a:pPr>
            <a:r>
              <a:rPr lang="en-US" altLang="zh-CN" sz="1800" kern="0" dirty="0">
                <a:solidFill>
                  <a:srgbClr val="000000"/>
                </a:solidFill>
                <a:highlight>
                  <a:srgbClr val="FFFFFF"/>
                </a:highlight>
                <a:latin typeface="Ludica fax"/>
              </a:rPr>
              <a:t>    </a:t>
            </a:r>
            <a:r>
              <a:rPr lang="en-US" altLang="zh-CN" sz="1800" kern="0" dirty="0" err="1">
                <a:solidFill>
                  <a:srgbClr val="000000"/>
                </a:solidFill>
                <a:highlight>
                  <a:srgbClr val="FFFFFF"/>
                </a:highlight>
                <a:latin typeface="Ludica fax"/>
              </a:rPr>
              <a:t>st.push</a:t>
            </a:r>
            <a:r>
              <a:rPr lang="en-US" altLang="zh-CN" sz="1800" kern="0" dirty="0">
                <a:solidFill>
                  <a:srgbClr val="000000"/>
                </a:solidFill>
                <a:highlight>
                  <a:srgbClr val="FFFFFF"/>
                </a:highlight>
                <a:latin typeface="Ludica fax"/>
              </a:rPr>
              <a:t>(Item(</a:t>
            </a:r>
            <a:r>
              <a:rPr lang="en-US" altLang="zh-CN" sz="1800" kern="0" dirty="0" err="1">
                <a:solidFill>
                  <a:srgbClr val="000000"/>
                </a:solidFill>
                <a:highlight>
                  <a:srgbClr val="FFFFFF"/>
                </a:highlight>
                <a:latin typeface="Ludica fax"/>
              </a:rPr>
              <a:t>st.top</a:t>
            </a:r>
            <a:r>
              <a:rPr lang="en-US" altLang="zh-CN" sz="1800" kern="0" dirty="0">
                <a:solidFill>
                  <a:srgbClr val="000000"/>
                </a:solidFill>
                <a:highlight>
                  <a:srgbClr val="FFFFFF"/>
                </a:highlight>
                <a:latin typeface="Ludica fax"/>
              </a:rPr>
              <a:t>().n-1,1)); </a:t>
            </a:r>
            <a:r>
              <a:rPr lang="en-US" altLang="zh-CN" sz="1800" kern="0" dirty="0" err="1">
                <a:solidFill>
                  <a:srgbClr val="008000"/>
                </a:solidFill>
                <a:highlight>
                  <a:srgbClr val="FFFFFF"/>
                </a:highlight>
                <a:latin typeface="Ludica fax"/>
              </a:rPr>
              <a:t>goto</a:t>
            </a:r>
            <a:r>
              <a:rPr lang="en-US" altLang="zh-CN" sz="1800" kern="0" dirty="0">
                <a:solidFill>
                  <a:srgbClr val="008000"/>
                </a:solidFill>
                <a:highlight>
                  <a:srgbClr val="FFFFFF"/>
                </a:highlight>
                <a:latin typeface="Ludica fax"/>
              </a:rPr>
              <a:t> L0</a:t>
            </a:r>
            <a:r>
              <a:rPr lang="en-US" altLang="zh-CN" sz="1800" kern="0" dirty="0">
                <a:highlight>
                  <a:srgbClr val="FFFFFF"/>
                </a:highlight>
                <a:latin typeface="Ludica fax"/>
              </a:rPr>
              <a:t>;</a:t>
            </a:r>
          </a:p>
          <a:p>
            <a:pPr marL="0" indent="0">
              <a:buFont typeface="Wingdings" pitchFamily="2" charset="2"/>
              <a:buNone/>
            </a:pPr>
            <a:endParaRPr lang="en-US" altLang="zh-CN" sz="1800" kern="0" dirty="0">
              <a:solidFill>
                <a:srgbClr val="008000"/>
              </a:solidFill>
              <a:highlight>
                <a:srgbClr val="FFFFFF"/>
              </a:highlight>
              <a:latin typeface="Ludica fax"/>
            </a:endParaRPr>
          </a:p>
          <a:p>
            <a:pPr marL="0" indent="0">
              <a:buFont typeface="Wingdings" pitchFamily="2" charset="2"/>
              <a:buNone/>
            </a:pPr>
            <a:r>
              <a:rPr lang="en-US" altLang="zh-CN" sz="1800" kern="0" dirty="0">
                <a:solidFill>
                  <a:srgbClr val="008000"/>
                </a:solidFill>
                <a:highlight>
                  <a:srgbClr val="FFFFFF"/>
                </a:highlight>
                <a:latin typeface="Ludica fax"/>
              </a:rPr>
              <a:t>    </a:t>
            </a:r>
            <a:r>
              <a:rPr lang="en-US" altLang="zh-CN" sz="1800" dirty="0">
                <a:solidFill>
                  <a:srgbClr val="660099"/>
                </a:solidFill>
                <a:latin typeface="Ludica fax"/>
              </a:rPr>
              <a:t>// TODO: region 1 and exist</a:t>
            </a:r>
            <a:endParaRPr lang="en-US" altLang="zh-CN" sz="1800" kern="0" dirty="0">
              <a:solidFill>
                <a:srgbClr val="008000"/>
              </a:solidFill>
              <a:highlight>
                <a:srgbClr val="FFFFFF"/>
              </a:highlight>
              <a:latin typeface="Ludica fax"/>
            </a:endParaRPr>
          </a:p>
          <a:p>
            <a:pPr marL="0" indent="0">
              <a:buFont typeface="Wingdings" pitchFamily="2" charset="2"/>
              <a:buNone/>
            </a:pPr>
            <a:r>
              <a:rPr lang="en-US" altLang="zh-CN" sz="1800" kern="0" dirty="0">
                <a:solidFill>
                  <a:srgbClr val="000000"/>
                </a:solidFill>
                <a:highlight>
                  <a:srgbClr val="FFFFFF"/>
                </a:highlight>
                <a:latin typeface="Ludica fax"/>
              </a:rPr>
              <a:t>}</a:t>
            </a:r>
            <a:endParaRPr lang="zh-CN" altLang="en-US" sz="1800" kern="0" dirty="0">
              <a:solidFill>
                <a:srgbClr val="000000"/>
              </a:solidFill>
              <a:highlight>
                <a:srgbClr val="FFFFFF"/>
              </a:highlight>
              <a:latin typeface="Ludica fax"/>
            </a:endParaRPr>
          </a:p>
        </p:txBody>
      </p:sp>
      <p:sp>
        <p:nvSpPr>
          <p:cNvPr id="6" name="矩形: 圆角 5">
            <a:extLst>
              <a:ext uri="{FF2B5EF4-FFF2-40B4-BE49-F238E27FC236}">
                <a16:creationId xmlns:a16="http://schemas.microsoft.com/office/drawing/2014/main" id="{B74B4A49-AF48-4CCC-82D9-0699800B70B7}"/>
              </a:ext>
            </a:extLst>
          </p:cNvPr>
          <p:cNvSpPr/>
          <p:nvPr/>
        </p:nvSpPr>
        <p:spPr>
          <a:xfrm>
            <a:off x="7116041" y="3214448"/>
            <a:ext cx="3657600" cy="369333"/>
          </a:xfrm>
          <a:prstGeom prst="round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2000" dirty="0">
              <a:solidFill>
                <a:schemeClr val="tx1"/>
              </a:solidFill>
            </a:endParaRPr>
          </a:p>
        </p:txBody>
      </p:sp>
      <p:cxnSp>
        <p:nvCxnSpPr>
          <p:cNvPr id="10" name="直接箭头连接符 9">
            <a:extLst>
              <a:ext uri="{FF2B5EF4-FFF2-40B4-BE49-F238E27FC236}">
                <a16:creationId xmlns:a16="http://schemas.microsoft.com/office/drawing/2014/main" id="{EDA927B0-A0A3-4253-BD8D-DAE8A94EFD32}"/>
              </a:ext>
            </a:extLst>
          </p:cNvPr>
          <p:cNvCxnSpPr>
            <a:cxnSpLocks/>
            <a:stCxn id="6" idx="2"/>
          </p:cNvCxnSpPr>
          <p:nvPr/>
        </p:nvCxnSpPr>
        <p:spPr>
          <a:xfrm flipH="1">
            <a:off x="8458200" y="3583781"/>
            <a:ext cx="486641" cy="205501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1" name="文本框 20">
            <a:extLst>
              <a:ext uri="{FF2B5EF4-FFF2-40B4-BE49-F238E27FC236}">
                <a16:creationId xmlns:a16="http://schemas.microsoft.com/office/drawing/2014/main" id="{E2B4B988-CF97-4AF8-A3D1-C3C70BD1E2D4}"/>
              </a:ext>
            </a:extLst>
          </p:cNvPr>
          <p:cNvSpPr txBox="1"/>
          <p:nvPr/>
        </p:nvSpPr>
        <p:spPr>
          <a:xfrm>
            <a:off x="5029200" y="5674272"/>
            <a:ext cx="6606021" cy="369332"/>
          </a:xfrm>
          <a:prstGeom prst="rect">
            <a:avLst/>
          </a:prstGeom>
          <a:noFill/>
        </p:spPr>
        <p:txBody>
          <a:bodyPr wrap="square">
            <a:spAutoFit/>
          </a:bodyPr>
          <a:lstStyle/>
          <a:p>
            <a:r>
              <a:rPr lang="en-US" altLang="zh-CN" sz="1800" kern="0" dirty="0" err="1">
                <a:solidFill>
                  <a:srgbClr val="FF0000"/>
                </a:solidFill>
                <a:highlight>
                  <a:srgbClr val="FFFFFF"/>
                </a:highlight>
                <a:latin typeface="Ludica fax"/>
              </a:rPr>
              <a:t>rd</a:t>
            </a:r>
            <a:r>
              <a:rPr lang="en-US" altLang="zh-CN" sz="1800" kern="0" dirty="0">
                <a:solidFill>
                  <a:srgbClr val="FF0000"/>
                </a:solidFill>
                <a:highlight>
                  <a:srgbClr val="FFFFFF"/>
                </a:highlight>
                <a:latin typeface="Ludica fax"/>
              </a:rPr>
              <a:t> = 1:</a:t>
            </a:r>
            <a:r>
              <a:rPr lang="zh-CN" altLang="en-US" sz="1800" kern="0" dirty="0">
                <a:solidFill>
                  <a:srgbClr val="FF0000"/>
                </a:solidFill>
                <a:highlight>
                  <a:srgbClr val="FFFFFF"/>
                </a:highlight>
                <a:latin typeface="Ludica fax"/>
              </a:rPr>
              <a:t> </a:t>
            </a:r>
            <a:r>
              <a:rPr lang="en-US" altLang="zh-CN" sz="1800" kern="0" dirty="0">
                <a:solidFill>
                  <a:srgbClr val="FF0000"/>
                </a:solidFill>
                <a:highlight>
                  <a:srgbClr val="FFFFFF"/>
                </a:highlight>
                <a:latin typeface="Ludica fax"/>
              </a:rPr>
              <a:t>the 1</a:t>
            </a:r>
            <a:r>
              <a:rPr lang="en-US" altLang="zh-CN" sz="1800" kern="0" baseline="30000" dirty="0">
                <a:solidFill>
                  <a:srgbClr val="FF0000"/>
                </a:solidFill>
                <a:highlight>
                  <a:srgbClr val="FFFFFF"/>
                </a:highlight>
                <a:latin typeface="Ludica fax"/>
              </a:rPr>
              <a:t>st</a:t>
            </a:r>
            <a:r>
              <a:rPr lang="en-US" altLang="zh-CN" sz="1800" kern="0" dirty="0">
                <a:solidFill>
                  <a:srgbClr val="FF0000"/>
                </a:solidFill>
                <a:highlight>
                  <a:srgbClr val="FFFFFF"/>
                </a:highlight>
                <a:latin typeface="Ludica fax"/>
              </a:rPr>
              <a:t> (also the only) recursive call as a sub-problem </a:t>
            </a:r>
            <a:endParaRPr lang="zh-CN" altLang="en-US" sz="1800" dirty="0">
              <a:solidFill>
                <a:srgbClr val="FF0000"/>
              </a:solidFill>
            </a:endParaRPr>
          </a:p>
        </p:txBody>
      </p:sp>
    </p:spTree>
    <p:extLst>
      <p:ext uri="{BB962C8B-B14F-4D97-AF65-F5344CB8AC3E}">
        <p14:creationId xmlns:p14="http://schemas.microsoft.com/office/powerpoint/2010/main" val="11674797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44B76-60DE-4183-BD4C-1E19BB177824}"/>
              </a:ext>
            </a:extLst>
          </p:cNvPr>
          <p:cNvSpPr>
            <a:spLocks noGrp="1"/>
          </p:cNvSpPr>
          <p:nvPr>
            <p:ph type="title"/>
          </p:nvPr>
        </p:nvSpPr>
        <p:spPr/>
        <p:txBody>
          <a:bodyPr/>
          <a:lstStyle/>
          <a:p>
            <a:r>
              <a:rPr lang="en-US" altLang="zh-CN" dirty="0"/>
              <a:t>Formal Conversion: Region 1 to L1</a:t>
            </a:r>
            <a:endParaRPr lang="zh-CN" altLang="en-US" dirty="0"/>
          </a:p>
        </p:txBody>
      </p:sp>
      <p:sp>
        <p:nvSpPr>
          <p:cNvPr id="5" name="灯片编号占位符 4">
            <a:extLst>
              <a:ext uri="{FF2B5EF4-FFF2-40B4-BE49-F238E27FC236}">
                <a16:creationId xmlns:a16="http://schemas.microsoft.com/office/drawing/2014/main" id="{6CE3DB63-70AB-46E5-BD24-76FA1E1BDE42}"/>
              </a:ext>
            </a:extLst>
          </p:cNvPr>
          <p:cNvSpPr>
            <a:spLocks noGrp="1"/>
          </p:cNvSpPr>
          <p:nvPr>
            <p:ph type="sldNum" sz="quarter" idx="10"/>
          </p:nvPr>
        </p:nvSpPr>
        <p:spPr/>
        <p:txBody>
          <a:bodyPr/>
          <a:lstStyle/>
          <a:p>
            <a:pPr>
              <a:defRPr/>
            </a:pPr>
            <a:fld id="{D62988EB-CF20-4CAC-94BF-79D0ECBB93DA}" type="slidenum">
              <a:rPr lang="en-US" altLang="zh-CN" smtClean="0"/>
              <a:pPr>
                <a:defRPr/>
              </a:pPr>
              <a:t>45</a:t>
            </a:fld>
            <a:endParaRPr lang="en-US" altLang="zh-CN"/>
          </a:p>
        </p:txBody>
      </p:sp>
      <p:sp>
        <p:nvSpPr>
          <p:cNvPr id="7" name="文本占位符 2">
            <a:extLst>
              <a:ext uri="{FF2B5EF4-FFF2-40B4-BE49-F238E27FC236}">
                <a16:creationId xmlns:a16="http://schemas.microsoft.com/office/drawing/2014/main" id="{E35CFCA4-BE1E-47F8-BDCC-CBCA0698E631}"/>
              </a:ext>
            </a:extLst>
          </p:cNvPr>
          <p:cNvSpPr txBox="1">
            <a:spLocks/>
          </p:cNvSpPr>
          <p:nvPr/>
        </p:nvSpPr>
        <p:spPr>
          <a:xfrm>
            <a:off x="1066800" y="1534575"/>
            <a:ext cx="4267200" cy="2743200"/>
          </a:xfrm>
          <a:prstGeom prst="rect">
            <a:avLst/>
          </a:prstGeom>
        </p:spPr>
        <p:txBody>
          <a:bodyPr vert="horz" lIns="91440" tIns="45720" rIns="91440" bIns="45720" rtlCol="0">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kumimoji="1" sz="3000" b="1">
                <a:solidFill>
                  <a:schemeClr val="tx1"/>
                </a:solidFill>
                <a:latin typeface="+mn-lt"/>
                <a:ea typeface="+mn-ea"/>
                <a:cs typeface="宋体"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kumimoji="1"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kumimoji="1"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kumimoji="1"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sz="2000" kern="0" dirty="0">
                <a:solidFill>
                  <a:srgbClr val="0070C0"/>
                </a:solidFill>
                <a:highlight>
                  <a:srgbClr val="FFFFFF"/>
                </a:highlight>
                <a:latin typeface="Ludica fax"/>
              </a:rPr>
              <a:t>long</a:t>
            </a:r>
            <a:r>
              <a:rPr lang="en-US" altLang="zh-CN" sz="2000" kern="0" dirty="0">
                <a:solidFill>
                  <a:srgbClr val="000000"/>
                </a:solidFill>
                <a:highlight>
                  <a:srgbClr val="FFFFFF"/>
                </a:highlight>
                <a:latin typeface="Ludica fax"/>
              </a:rPr>
              <a:t> fact(</a:t>
            </a:r>
            <a:r>
              <a:rPr lang="en-US" altLang="zh-CN" sz="2000" kern="0" dirty="0">
                <a:solidFill>
                  <a:srgbClr val="0070C0"/>
                </a:solidFill>
                <a:highlight>
                  <a:srgbClr val="FFFFFF"/>
                </a:highlight>
                <a:latin typeface="Ludica fax"/>
              </a:rPr>
              <a:t>long</a:t>
            </a:r>
            <a:r>
              <a:rPr lang="en-US" altLang="zh-CN" sz="2000" kern="0" dirty="0">
                <a:solidFill>
                  <a:srgbClr val="000000"/>
                </a:solidFill>
                <a:highlight>
                  <a:srgbClr val="FFFFFF"/>
                </a:highlight>
                <a:latin typeface="Ludica fax"/>
              </a:rPr>
              <a:t> n) {</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if</a:t>
            </a:r>
            <a:r>
              <a:rPr lang="en-US" altLang="zh-CN" sz="2000" kern="0" dirty="0">
                <a:solidFill>
                  <a:srgbClr val="000000"/>
                </a:solidFill>
                <a:highlight>
                  <a:srgbClr val="FFFFFF"/>
                </a:highlight>
                <a:latin typeface="Ludica fax"/>
              </a:rPr>
              <a:t> (n &lt;= 1)</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return</a:t>
            </a:r>
            <a:r>
              <a:rPr lang="en-US" altLang="zh-CN" sz="2000" kern="0" dirty="0">
                <a:solidFill>
                  <a:srgbClr val="000000"/>
                </a:solidFill>
                <a:highlight>
                  <a:srgbClr val="FFFFFF"/>
                </a:highlight>
                <a:latin typeface="Ludica fax"/>
              </a:rPr>
              <a:t> 1;</a:t>
            </a:r>
          </a:p>
          <a:p>
            <a:pPr marL="0" indent="0">
              <a:buFont typeface="Wingdings" pitchFamily="2" charset="2"/>
              <a:buNone/>
            </a:pPr>
            <a:endParaRPr lang="en-US" altLang="zh-CN" sz="2000" kern="0" dirty="0">
              <a:solidFill>
                <a:srgbClr val="0070C0"/>
              </a:solidFill>
              <a:highlight>
                <a:srgbClr val="FFFFFF"/>
              </a:highlight>
              <a:latin typeface="Ludica fax"/>
            </a:endParaRPr>
          </a:p>
          <a:p>
            <a:pPr marL="0" indent="0">
              <a:buFont typeface="Wingdings" pitchFamily="2" charset="2"/>
              <a:buNone/>
            </a:pPr>
            <a:r>
              <a:rPr lang="en-US" altLang="zh-CN" sz="2000" kern="0" dirty="0">
                <a:solidFill>
                  <a:srgbClr val="0070C0"/>
                </a:solidFill>
                <a:highlight>
                  <a:srgbClr val="FFFFFF"/>
                </a:highlight>
                <a:latin typeface="Ludica fax"/>
              </a:rPr>
              <a:t>   int </a:t>
            </a:r>
            <a:r>
              <a:rPr lang="en-US" altLang="zh-CN" sz="2000" kern="0" dirty="0">
                <a:solidFill>
                  <a:srgbClr val="000000"/>
                </a:solidFill>
                <a:highlight>
                  <a:srgbClr val="FFFFFF"/>
                </a:highlight>
                <a:latin typeface="Ludica fax"/>
              </a:rPr>
              <a:t>tmp1 = </a:t>
            </a:r>
            <a:r>
              <a:rPr lang="en-US" altLang="zh-CN" sz="2000" kern="0" dirty="0">
                <a:solidFill>
                  <a:srgbClr val="FF0000"/>
                </a:solidFill>
                <a:highlight>
                  <a:srgbClr val="FFFFFF"/>
                </a:highlight>
                <a:latin typeface="Ludica fax"/>
              </a:rPr>
              <a:t>fact</a:t>
            </a:r>
            <a:r>
              <a:rPr lang="en-US" altLang="zh-CN" sz="2000" kern="0" dirty="0">
                <a:solidFill>
                  <a:srgbClr val="000000"/>
                </a:solidFill>
                <a:highlight>
                  <a:srgbClr val="FFFFFF"/>
                </a:highlight>
                <a:latin typeface="Ludica fax"/>
              </a:rPr>
              <a:t>(n-1); </a:t>
            </a:r>
            <a:endParaRPr lang="en-US" altLang="zh-CN" sz="2000" kern="0" dirty="0">
              <a:solidFill>
                <a:srgbClr val="008000"/>
              </a:solidFill>
              <a:highlight>
                <a:srgbClr val="FFFFFF"/>
              </a:highlight>
              <a:latin typeface="Ludica fax"/>
            </a:endParaRPr>
          </a:p>
          <a:p>
            <a:pPr marL="0" indent="0">
              <a:buFont typeface="Wingdings" pitchFamily="2" charset="2"/>
              <a:buNone/>
            </a:pPr>
            <a:r>
              <a:rPr lang="en-US" altLang="zh-CN" sz="2000" kern="0" dirty="0">
                <a:solidFill>
                  <a:srgbClr val="008000"/>
                </a:solidFill>
                <a:highlight>
                  <a:srgbClr val="FFFFFF"/>
                </a:highlight>
                <a:latin typeface="Ludica fax"/>
              </a:rPr>
              <a:t>   </a:t>
            </a:r>
          </a:p>
          <a:p>
            <a:pPr marL="0" indent="0">
              <a:buFont typeface="Wingdings" pitchFamily="2" charset="2"/>
              <a:buNone/>
            </a:pPr>
            <a:r>
              <a:rPr lang="en-US" altLang="zh-CN" sz="2000" kern="0" dirty="0">
                <a:solidFill>
                  <a:srgbClr val="008000"/>
                </a:solidFill>
                <a:highlight>
                  <a:srgbClr val="FFFFFF"/>
                </a:highlight>
                <a:latin typeface="Ludica fax"/>
              </a:rPr>
              <a:t>   </a:t>
            </a:r>
            <a:r>
              <a:rPr lang="en-US" altLang="zh-CN" sz="2000" kern="0" dirty="0">
                <a:solidFill>
                  <a:srgbClr val="0070C0"/>
                </a:solidFill>
                <a:highlight>
                  <a:srgbClr val="FFFFFF"/>
                </a:highlight>
                <a:latin typeface="Ludica fax"/>
              </a:rPr>
              <a:t>int </a:t>
            </a:r>
            <a:r>
              <a:rPr lang="en-US" altLang="zh-CN" sz="2000" kern="0" dirty="0">
                <a:highlight>
                  <a:srgbClr val="FFFFFF"/>
                </a:highlight>
                <a:latin typeface="Ludica fax"/>
              </a:rPr>
              <a:t>tmp2 = </a:t>
            </a:r>
            <a:r>
              <a:rPr lang="en-US" altLang="zh-CN" sz="2000" kern="0" dirty="0">
                <a:solidFill>
                  <a:srgbClr val="000000"/>
                </a:solidFill>
                <a:highlight>
                  <a:srgbClr val="FFFFFF"/>
                </a:highlight>
                <a:latin typeface="Ludica fax"/>
              </a:rPr>
              <a:t>tmp1 * n;</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return</a:t>
            </a:r>
            <a:r>
              <a:rPr lang="en-US" altLang="zh-CN" sz="2000" kern="0" dirty="0">
                <a:solidFill>
                  <a:srgbClr val="000000"/>
                </a:solidFill>
                <a:highlight>
                  <a:srgbClr val="FFFFFF"/>
                </a:highlight>
                <a:latin typeface="Ludica fax"/>
              </a:rPr>
              <a:t> tmp2;</a:t>
            </a:r>
          </a:p>
          <a:p>
            <a:pPr marL="0" indent="0">
              <a:buFont typeface="Wingdings" pitchFamily="2" charset="2"/>
              <a:buNone/>
            </a:pPr>
            <a:r>
              <a:rPr lang="en-US" altLang="zh-CN" sz="2000" kern="0" dirty="0">
                <a:solidFill>
                  <a:srgbClr val="000000"/>
                </a:solidFill>
                <a:highlight>
                  <a:srgbClr val="FFFFFF"/>
                </a:highlight>
                <a:latin typeface="Ludica fax"/>
              </a:rPr>
              <a:t>}</a:t>
            </a:r>
          </a:p>
        </p:txBody>
      </p:sp>
      <p:sp>
        <p:nvSpPr>
          <p:cNvPr id="9" name="矩形: 圆角 8">
            <a:extLst>
              <a:ext uri="{FF2B5EF4-FFF2-40B4-BE49-F238E27FC236}">
                <a16:creationId xmlns:a16="http://schemas.microsoft.com/office/drawing/2014/main" id="{A9B6455A-A6C7-495E-B0C2-32869F823486}"/>
              </a:ext>
            </a:extLst>
          </p:cNvPr>
          <p:cNvSpPr/>
          <p:nvPr/>
        </p:nvSpPr>
        <p:spPr>
          <a:xfrm>
            <a:off x="1143000" y="1981200"/>
            <a:ext cx="3657600" cy="1371600"/>
          </a:xfrm>
          <a:prstGeom prst="round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2000" dirty="0">
              <a:solidFill>
                <a:schemeClr val="tx1"/>
              </a:solidFill>
            </a:endParaRPr>
          </a:p>
        </p:txBody>
      </p:sp>
      <p:sp>
        <p:nvSpPr>
          <p:cNvPr id="11" name="文本框 10">
            <a:extLst>
              <a:ext uri="{FF2B5EF4-FFF2-40B4-BE49-F238E27FC236}">
                <a16:creationId xmlns:a16="http://schemas.microsoft.com/office/drawing/2014/main" id="{821EFCC8-10A0-4128-ADF1-6FD09B0E21BA}"/>
              </a:ext>
            </a:extLst>
          </p:cNvPr>
          <p:cNvSpPr txBox="1"/>
          <p:nvPr/>
        </p:nvSpPr>
        <p:spPr>
          <a:xfrm>
            <a:off x="2895601" y="2133600"/>
            <a:ext cx="2971800" cy="369332"/>
          </a:xfrm>
          <a:prstGeom prst="rect">
            <a:avLst/>
          </a:prstGeom>
          <a:noFill/>
        </p:spPr>
        <p:txBody>
          <a:bodyPr wrap="square">
            <a:spAutoFit/>
          </a:bodyPr>
          <a:lstStyle/>
          <a:p>
            <a:r>
              <a:rPr lang="en-US" altLang="zh-CN" sz="1800" kern="0" dirty="0">
                <a:solidFill>
                  <a:srgbClr val="008000"/>
                </a:solidFill>
                <a:highlight>
                  <a:srgbClr val="FFFFFF"/>
                </a:highlight>
                <a:latin typeface="Ludica fax"/>
              </a:rPr>
              <a:t>// region 0: before calling</a:t>
            </a:r>
            <a:endParaRPr lang="zh-CN" altLang="en-US" sz="1800" dirty="0"/>
          </a:p>
        </p:txBody>
      </p:sp>
      <p:sp>
        <p:nvSpPr>
          <p:cNvPr id="13" name="矩形: 圆角 12">
            <a:extLst>
              <a:ext uri="{FF2B5EF4-FFF2-40B4-BE49-F238E27FC236}">
                <a16:creationId xmlns:a16="http://schemas.microsoft.com/office/drawing/2014/main" id="{CA446653-1101-4E90-9AB6-A30AE6B63032}"/>
              </a:ext>
            </a:extLst>
          </p:cNvPr>
          <p:cNvSpPr/>
          <p:nvPr/>
        </p:nvSpPr>
        <p:spPr>
          <a:xfrm>
            <a:off x="1139536" y="3708911"/>
            <a:ext cx="3657600" cy="786889"/>
          </a:xfrm>
          <a:prstGeom prst="round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2000" dirty="0">
              <a:solidFill>
                <a:schemeClr val="tx1"/>
              </a:solidFill>
            </a:endParaRPr>
          </a:p>
        </p:txBody>
      </p:sp>
      <p:sp>
        <p:nvSpPr>
          <p:cNvPr id="15" name="文本框 14">
            <a:extLst>
              <a:ext uri="{FF2B5EF4-FFF2-40B4-BE49-F238E27FC236}">
                <a16:creationId xmlns:a16="http://schemas.microsoft.com/office/drawing/2014/main" id="{75EC0BCD-DAF6-4D9D-A2D8-22B9C10857C1}"/>
              </a:ext>
            </a:extLst>
          </p:cNvPr>
          <p:cNvSpPr txBox="1"/>
          <p:nvPr/>
        </p:nvSpPr>
        <p:spPr>
          <a:xfrm>
            <a:off x="2798618" y="4128011"/>
            <a:ext cx="2971800" cy="369332"/>
          </a:xfrm>
          <a:prstGeom prst="rect">
            <a:avLst/>
          </a:prstGeom>
          <a:noFill/>
        </p:spPr>
        <p:txBody>
          <a:bodyPr wrap="square">
            <a:spAutoFit/>
          </a:bodyPr>
          <a:lstStyle/>
          <a:p>
            <a:r>
              <a:rPr lang="en-US" altLang="zh-CN" sz="1800" kern="0" dirty="0">
                <a:solidFill>
                  <a:srgbClr val="008000"/>
                </a:solidFill>
                <a:highlight>
                  <a:srgbClr val="FFFFFF"/>
                </a:highlight>
                <a:latin typeface="Ludica fax"/>
              </a:rPr>
              <a:t>// region 1: after calling</a:t>
            </a:r>
            <a:endParaRPr lang="zh-CN" altLang="en-US" sz="1800" dirty="0"/>
          </a:p>
        </p:txBody>
      </p:sp>
      <p:sp>
        <p:nvSpPr>
          <p:cNvPr id="4" name="箭头: 右 3">
            <a:extLst>
              <a:ext uri="{FF2B5EF4-FFF2-40B4-BE49-F238E27FC236}">
                <a16:creationId xmlns:a16="http://schemas.microsoft.com/office/drawing/2014/main" id="{31AF7CAC-B873-43B7-A5F8-C6B1D3FC0354}"/>
              </a:ext>
            </a:extLst>
          </p:cNvPr>
          <p:cNvSpPr/>
          <p:nvPr/>
        </p:nvSpPr>
        <p:spPr>
          <a:xfrm>
            <a:off x="5160820" y="2977087"/>
            <a:ext cx="1447800" cy="90382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ndParaRPr>
          </a:p>
        </p:txBody>
      </p:sp>
      <p:sp>
        <p:nvSpPr>
          <p:cNvPr id="12" name="内容占位符 6">
            <a:extLst>
              <a:ext uri="{FF2B5EF4-FFF2-40B4-BE49-F238E27FC236}">
                <a16:creationId xmlns:a16="http://schemas.microsoft.com/office/drawing/2014/main" id="{7994C020-B4B2-42BB-8992-A61EF83331D5}"/>
              </a:ext>
            </a:extLst>
          </p:cNvPr>
          <p:cNvSpPr txBox="1">
            <a:spLocks/>
          </p:cNvSpPr>
          <p:nvPr/>
        </p:nvSpPr>
        <p:spPr>
          <a:xfrm>
            <a:off x="6858002" y="1219200"/>
            <a:ext cx="5384800" cy="4530725"/>
          </a:xfrm>
          <a:prstGeom prst="rect">
            <a:avLst/>
          </a:prstGeom>
        </p:spPr>
        <p:txBody>
          <a:bodyPr vert="horz" lIns="91440" tIns="45720" rIns="91440" bIns="45720" rtlCol="0">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kumimoji="1" sz="2800" b="1">
                <a:solidFill>
                  <a:schemeClr val="tx1"/>
                </a:solidFill>
                <a:latin typeface="+mn-lt"/>
                <a:ea typeface="+mn-ea"/>
                <a:cs typeface="宋体"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kumimoji="1" sz="24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kumimoji="1" sz="20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kumimoji="1" sz="18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kumimoji="1" sz="18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9pPr>
          </a:lstStyle>
          <a:p>
            <a:pPr marL="0" indent="0">
              <a:buFont typeface="Wingdings" pitchFamily="2" charset="2"/>
              <a:buNone/>
            </a:pPr>
            <a:r>
              <a:rPr lang="en-US" altLang="zh-CN" sz="1800" kern="0" dirty="0">
                <a:solidFill>
                  <a:srgbClr val="0070C0"/>
                </a:solidFill>
                <a:highlight>
                  <a:srgbClr val="FFFFFF"/>
                </a:highlight>
                <a:latin typeface="Ludica fax"/>
              </a:rPr>
              <a:t>int</a:t>
            </a:r>
            <a:r>
              <a:rPr lang="en-US" altLang="zh-CN" sz="1800" kern="0" dirty="0">
                <a:solidFill>
                  <a:srgbClr val="000000"/>
                </a:solidFill>
                <a:highlight>
                  <a:srgbClr val="FFFFFF"/>
                </a:highlight>
                <a:latin typeface="Ludica fax"/>
              </a:rPr>
              <a:t> </a:t>
            </a:r>
            <a:r>
              <a:rPr lang="en-US" altLang="zh-CN" sz="1800" kern="0" dirty="0" err="1">
                <a:solidFill>
                  <a:srgbClr val="000000"/>
                </a:solidFill>
                <a:highlight>
                  <a:srgbClr val="FFFFFF"/>
                </a:highlight>
                <a:latin typeface="Ludica fax"/>
              </a:rPr>
              <a:t>fact_nr</a:t>
            </a:r>
            <a:r>
              <a:rPr lang="en-US" altLang="zh-CN" sz="1800" kern="0" dirty="0">
                <a:solidFill>
                  <a:srgbClr val="000000"/>
                </a:solidFill>
                <a:highlight>
                  <a:srgbClr val="FFFFFF"/>
                </a:highlight>
                <a:latin typeface="Ludica fax"/>
              </a:rPr>
              <a:t>(</a:t>
            </a:r>
            <a:r>
              <a:rPr lang="en-US" altLang="zh-CN" sz="1800" kern="0" dirty="0">
                <a:solidFill>
                  <a:srgbClr val="0070C0"/>
                </a:solidFill>
                <a:highlight>
                  <a:srgbClr val="FFFFFF"/>
                </a:highlight>
                <a:latin typeface="Ludica fax"/>
              </a:rPr>
              <a:t>int</a:t>
            </a:r>
            <a:r>
              <a:rPr lang="en-US" altLang="zh-CN" sz="1800" kern="0" dirty="0">
                <a:solidFill>
                  <a:srgbClr val="000000"/>
                </a:solidFill>
                <a:highlight>
                  <a:srgbClr val="FFFFFF"/>
                </a:highlight>
                <a:latin typeface="Ludica fax"/>
              </a:rPr>
              <a:t> n) {</a:t>
            </a:r>
          </a:p>
          <a:p>
            <a:pPr marL="0" indent="0">
              <a:buFont typeface="Wingdings" pitchFamily="2" charset="2"/>
              <a:buNone/>
            </a:pPr>
            <a:r>
              <a:rPr lang="en-US" altLang="zh-CN" sz="1800" kern="0" dirty="0">
                <a:solidFill>
                  <a:srgbClr val="000000"/>
                </a:solidFill>
                <a:highlight>
                  <a:srgbClr val="FFFFFF"/>
                </a:highlight>
                <a:latin typeface="Ludica fax"/>
              </a:rPr>
              <a:t>    stack&lt;Item&gt; </a:t>
            </a:r>
            <a:r>
              <a:rPr lang="en-US" altLang="zh-CN" sz="1800" kern="0" dirty="0" err="1">
                <a:solidFill>
                  <a:srgbClr val="000000"/>
                </a:solidFill>
                <a:highlight>
                  <a:srgbClr val="FFFFFF"/>
                </a:highlight>
                <a:latin typeface="Ludica fax"/>
              </a:rPr>
              <a:t>st</a:t>
            </a:r>
            <a:r>
              <a:rPr lang="en-US" altLang="zh-CN" sz="1800" kern="0" dirty="0">
                <a:solidFill>
                  <a:srgbClr val="000000"/>
                </a:solidFill>
                <a:highlight>
                  <a:srgbClr val="FFFFFF"/>
                </a:highlight>
                <a:latin typeface="Ludica fax"/>
              </a:rPr>
              <a:t>;</a:t>
            </a:r>
          </a:p>
          <a:p>
            <a:pPr marL="0" indent="0">
              <a:buFont typeface="Wingdings" pitchFamily="2" charset="2"/>
              <a:buNone/>
            </a:pPr>
            <a:r>
              <a:rPr lang="en-US" altLang="zh-CN" sz="1800" kern="0" dirty="0">
                <a:solidFill>
                  <a:srgbClr val="000000"/>
                </a:solidFill>
                <a:highlight>
                  <a:srgbClr val="FFFFFF"/>
                </a:highlight>
                <a:latin typeface="Ludica fax"/>
              </a:rPr>
              <a:t>    </a:t>
            </a:r>
            <a:r>
              <a:rPr lang="en-US" altLang="zh-CN" sz="1800" kern="0" dirty="0" err="1">
                <a:solidFill>
                  <a:srgbClr val="000000"/>
                </a:solidFill>
                <a:highlight>
                  <a:srgbClr val="FFFFFF"/>
                </a:highlight>
                <a:latin typeface="Ludica fax"/>
              </a:rPr>
              <a:t>st.push</a:t>
            </a:r>
            <a:r>
              <a:rPr lang="en-US" altLang="zh-CN" sz="1800" kern="0" dirty="0">
                <a:solidFill>
                  <a:srgbClr val="000000"/>
                </a:solidFill>
                <a:highlight>
                  <a:srgbClr val="FFFFFF"/>
                </a:highlight>
                <a:latin typeface="Ludica fax"/>
              </a:rPr>
              <a:t>(Item(n, 0));</a:t>
            </a:r>
          </a:p>
          <a:p>
            <a:pPr marL="0" indent="0">
              <a:buFont typeface="Wingdings" pitchFamily="2" charset="2"/>
              <a:buNone/>
            </a:pPr>
            <a:r>
              <a:rPr lang="en-US" altLang="zh-CN" sz="1800" kern="0" dirty="0">
                <a:solidFill>
                  <a:srgbClr val="000000"/>
                </a:solidFill>
                <a:highlight>
                  <a:srgbClr val="FFFFFF"/>
                </a:highlight>
                <a:latin typeface="Ludica fax"/>
              </a:rPr>
              <a:t>    </a:t>
            </a:r>
            <a:r>
              <a:rPr lang="en-US" altLang="zh-CN" sz="1800" kern="0" dirty="0">
                <a:solidFill>
                  <a:srgbClr val="0070C0"/>
                </a:solidFill>
                <a:highlight>
                  <a:srgbClr val="FFFFFF"/>
                </a:highlight>
                <a:latin typeface="Ludica fax"/>
              </a:rPr>
              <a:t>int</a:t>
            </a:r>
            <a:r>
              <a:rPr lang="en-US" altLang="zh-CN" sz="1800" kern="0" dirty="0">
                <a:solidFill>
                  <a:srgbClr val="000000"/>
                </a:solidFill>
                <a:highlight>
                  <a:srgbClr val="FFFFFF"/>
                </a:highlight>
                <a:latin typeface="Ludica fax"/>
              </a:rPr>
              <a:t> ret;</a:t>
            </a:r>
          </a:p>
          <a:p>
            <a:pPr marL="0" indent="0">
              <a:buFont typeface="Wingdings" pitchFamily="2" charset="2"/>
              <a:buNone/>
            </a:pPr>
            <a:r>
              <a:rPr lang="en-US" altLang="zh-CN" sz="1800" kern="0" dirty="0">
                <a:solidFill>
                  <a:srgbClr val="008000"/>
                </a:solidFill>
                <a:highlight>
                  <a:srgbClr val="FFFFFF"/>
                </a:highlight>
                <a:latin typeface="Ludica fax"/>
              </a:rPr>
              <a:t>L0: // recursion entry: region 0</a:t>
            </a:r>
          </a:p>
          <a:p>
            <a:pPr marL="0" indent="0">
              <a:buFont typeface="Wingdings" pitchFamily="2" charset="2"/>
              <a:buNone/>
            </a:pPr>
            <a:r>
              <a:rPr lang="en-US" altLang="zh-CN" sz="1800" kern="0" dirty="0">
                <a:solidFill>
                  <a:srgbClr val="000000"/>
                </a:solidFill>
                <a:highlight>
                  <a:srgbClr val="FFFFFF"/>
                </a:highlight>
                <a:latin typeface="Ludica fax"/>
              </a:rPr>
              <a:t>    </a:t>
            </a:r>
            <a:r>
              <a:rPr lang="en-US" altLang="zh-CN" sz="1800" kern="0" dirty="0">
                <a:solidFill>
                  <a:srgbClr val="0070C0"/>
                </a:solidFill>
                <a:highlight>
                  <a:srgbClr val="FFFFFF"/>
                </a:highlight>
                <a:latin typeface="Ludica fax"/>
              </a:rPr>
              <a:t>if</a:t>
            </a:r>
            <a:r>
              <a:rPr lang="en-US" altLang="zh-CN" sz="1800" kern="0" dirty="0">
                <a:solidFill>
                  <a:srgbClr val="000000"/>
                </a:solidFill>
                <a:highlight>
                  <a:srgbClr val="FFFFFF"/>
                </a:highlight>
                <a:latin typeface="Ludica fax"/>
              </a:rPr>
              <a:t> (</a:t>
            </a:r>
            <a:r>
              <a:rPr lang="en-US" altLang="zh-CN" sz="1800" kern="0" dirty="0" err="1">
                <a:solidFill>
                  <a:srgbClr val="000000"/>
                </a:solidFill>
                <a:highlight>
                  <a:srgbClr val="FFFFFF"/>
                </a:highlight>
                <a:latin typeface="Ludica fax"/>
              </a:rPr>
              <a:t>st.top</a:t>
            </a:r>
            <a:r>
              <a:rPr lang="en-US" altLang="zh-CN" sz="1800" kern="0" dirty="0">
                <a:solidFill>
                  <a:srgbClr val="000000"/>
                </a:solidFill>
                <a:highlight>
                  <a:srgbClr val="FFFFFF"/>
                </a:highlight>
                <a:latin typeface="Ludica fax"/>
              </a:rPr>
              <a:t>().n &lt;= 1) ret = 1; </a:t>
            </a:r>
            <a:r>
              <a:rPr lang="en-US" altLang="zh-CN" sz="1800" dirty="0">
                <a:solidFill>
                  <a:srgbClr val="660099"/>
                </a:solidFill>
                <a:latin typeface="Ludica fax"/>
              </a:rPr>
              <a:t>// TODO: exist</a:t>
            </a:r>
            <a:endParaRPr lang="en-US" altLang="zh-CN" sz="2000" dirty="0">
              <a:solidFill>
                <a:srgbClr val="660099"/>
              </a:solidFill>
              <a:latin typeface="Ludica fax"/>
            </a:endParaRPr>
          </a:p>
          <a:p>
            <a:pPr marL="0" indent="0">
              <a:buFont typeface="Wingdings" pitchFamily="2" charset="2"/>
              <a:buNone/>
            </a:pPr>
            <a:r>
              <a:rPr lang="en-US" altLang="zh-CN" sz="1800" kern="0" dirty="0">
                <a:solidFill>
                  <a:srgbClr val="000000"/>
                </a:solidFill>
                <a:highlight>
                  <a:srgbClr val="FFFFFF"/>
                </a:highlight>
                <a:latin typeface="Ludica fax"/>
              </a:rPr>
              <a:t>    </a:t>
            </a:r>
            <a:r>
              <a:rPr lang="en-US" altLang="zh-CN" sz="1800" kern="0" dirty="0" err="1">
                <a:solidFill>
                  <a:srgbClr val="000000"/>
                </a:solidFill>
                <a:highlight>
                  <a:srgbClr val="FFFFFF"/>
                </a:highlight>
                <a:latin typeface="Ludica fax"/>
              </a:rPr>
              <a:t>st.push</a:t>
            </a:r>
            <a:r>
              <a:rPr lang="en-US" altLang="zh-CN" sz="1800" kern="0" dirty="0">
                <a:solidFill>
                  <a:srgbClr val="000000"/>
                </a:solidFill>
                <a:highlight>
                  <a:srgbClr val="FFFFFF"/>
                </a:highlight>
                <a:latin typeface="Ludica fax"/>
              </a:rPr>
              <a:t>(Item(</a:t>
            </a:r>
            <a:r>
              <a:rPr lang="en-US" altLang="zh-CN" sz="1800" kern="0" dirty="0" err="1">
                <a:solidFill>
                  <a:srgbClr val="000000"/>
                </a:solidFill>
                <a:highlight>
                  <a:srgbClr val="FFFFFF"/>
                </a:highlight>
                <a:latin typeface="Ludica fax"/>
              </a:rPr>
              <a:t>st.top</a:t>
            </a:r>
            <a:r>
              <a:rPr lang="en-US" altLang="zh-CN" sz="1800" kern="0" dirty="0">
                <a:solidFill>
                  <a:srgbClr val="000000"/>
                </a:solidFill>
                <a:highlight>
                  <a:srgbClr val="FFFFFF"/>
                </a:highlight>
                <a:latin typeface="Ludica fax"/>
              </a:rPr>
              <a:t>().n-1,1)); </a:t>
            </a:r>
            <a:r>
              <a:rPr lang="en-US" altLang="zh-CN" sz="1800" kern="0" dirty="0" err="1">
                <a:solidFill>
                  <a:srgbClr val="008000"/>
                </a:solidFill>
                <a:highlight>
                  <a:srgbClr val="FFFFFF"/>
                </a:highlight>
                <a:latin typeface="Ludica fax"/>
              </a:rPr>
              <a:t>goto</a:t>
            </a:r>
            <a:r>
              <a:rPr lang="en-US" altLang="zh-CN" sz="1800" kern="0" dirty="0">
                <a:solidFill>
                  <a:srgbClr val="008000"/>
                </a:solidFill>
                <a:highlight>
                  <a:srgbClr val="FFFFFF"/>
                </a:highlight>
                <a:latin typeface="Ludica fax"/>
              </a:rPr>
              <a:t> L0</a:t>
            </a:r>
            <a:r>
              <a:rPr lang="en-US" altLang="zh-CN" sz="1800" kern="0" dirty="0">
                <a:highlight>
                  <a:srgbClr val="FFFFFF"/>
                </a:highlight>
                <a:latin typeface="Ludica fax"/>
              </a:rPr>
              <a:t>;</a:t>
            </a:r>
          </a:p>
          <a:p>
            <a:pPr marL="0" indent="0">
              <a:buNone/>
            </a:pPr>
            <a:r>
              <a:rPr lang="en-US" altLang="zh-CN" sz="1800" dirty="0">
                <a:solidFill>
                  <a:srgbClr val="008000"/>
                </a:solidFill>
                <a:highlight>
                  <a:srgbClr val="FFFFFF"/>
                </a:highlight>
                <a:latin typeface="Ludica fax"/>
              </a:rPr>
              <a:t>L1:</a:t>
            </a:r>
          </a:p>
          <a:p>
            <a:pPr marL="0" indent="0">
              <a:buNone/>
            </a:pPr>
            <a:r>
              <a:rPr lang="en-US" altLang="zh-CN" sz="1800" dirty="0">
                <a:solidFill>
                  <a:srgbClr val="000000"/>
                </a:solidFill>
                <a:highlight>
                  <a:srgbClr val="FFFFFF"/>
                </a:highlight>
                <a:latin typeface="Ludica fax"/>
              </a:rPr>
              <a:t>    ret = </a:t>
            </a:r>
            <a:r>
              <a:rPr lang="en-US" altLang="zh-CN" sz="1800" dirty="0" err="1">
                <a:solidFill>
                  <a:srgbClr val="000000"/>
                </a:solidFill>
                <a:highlight>
                  <a:srgbClr val="FFFFFF"/>
                </a:highlight>
                <a:latin typeface="Ludica fax"/>
              </a:rPr>
              <a:t>st.top</a:t>
            </a:r>
            <a:r>
              <a:rPr lang="en-US" altLang="zh-CN" sz="1800" dirty="0">
                <a:solidFill>
                  <a:srgbClr val="000000"/>
                </a:solidFill>
                <a:highlight>
                  <a:srgbClr val="FFFFFF"/>
                </a:highlight>
                <a:latin typeface="Ludica fax"/>
              </a:rPr>
              <a:t>().n * ret; </a:t>
            </a:r>
            <a:r>
              <a:rPr lang="en-US" altLang="zh-CN" sz="1800" dirty="0">
                <a:solidFill>
                  <a:srgbClr val="660099"/>
                </a:solidFill>
                <a:latin typeface="Ludica fax"/>
              </a:rPr>
              <a:t>// TODO: exist</a:t>
            </a:r>
            <a:endParaRPr lang="en-US" altLang="zh-CN" sz="1800" dirty="0">
              <a:solidFill>
                <a:srgbClr val="000000"/>
              </a:solidFill>
              <a:highlight>
                <a:srgbClr val="FFFFFF"/>
              </a:highlight>
              <a:latin typeface="Ludica fax"/>
            </a:endParaRPr>
          </a:p>
          <a:p>
            <a:pPr marL="0" indent="0">
              <a:buNone/>
            </a:pPr>
            <a:endParaRPr lang="en-US" altLang="zh-CN" sz="1800" kern="0" dirty="0">
              <a:solidFill>
                <a:srgbClr val="000000"/>
              </a:solidFill>
              <a:highlight>
                <a:srgbClr val="FFFFFF"/>
              </a:highlight>
              <a:latin typeface="Ludica fax"/>
            </a:endParaRPr>
          </a:p>
          <a:p>
            <a:pPr marL="0" indent="0">
              <a:buNone/>
            </a:pPr>
            <a:r>
              <a:rPr lang="en-US" altLang="zh-CN" sz="1800" dirty="0">
                <a:solidFill>
                  <a:srgbClr val="660099"/>
                </a:solidFill>
                <a:latin typeface="Ludica fax"/>
              </a:rPr>
              <a:t>// TODO: more</a:t>
            </a:r>
            <a:endParaRPr lang="en-US" altLang="zh-CN" sz="1800" kern="0" dirty="0">
              <a:solidFill>
                <a:srgbClr val="008000"/>
              </a:solidFill>
              <a:highlight>
                <a:srgbClr val="FFFFFF"/>
              </a:highlight>
              <a:latin typeface="Ludica fax"/>
            </a:endParaRPr>
          </a:p>
          <a:p>
            <a:pPr marL="0" indent="0">
              <a:buFont typeface="Wingdings" pitchFamily="2" charset="2"/>
              <a:buNone/>
            </a:pPr>
            <a:r>
              <a:rPr lang="en-US" altLang="zh-CN" sz="1800" kern="0" dirty="0">
                <a:solidFill>
                  <a:srgbClr val="000000"/>
                </a:solidFill>
                <a:highlight>
                  <a:srgbClr val="FFFFFF"/>
                </a:highlight>
                <a:latin typeface="Ludica fax"/>
              </a:rPr>
              <a:t>}</a:t>
            </a:r>
            <a:endParaRPr lang="zh-CN" altLang="en-US" sz="1800" kern="0" dirty="0">
              <a:solidFill>
                <a:srgbClr val="000000"/>
              </a:solidFill>
              <a:highlight>
                <a:srgbClr val="FFFFFF"/>
              </a:highlight>
              <a:latin typeface="Ludica fax"/>
            </a:endParaRPr>
          </a:p>
        </p:txBody>
      </p:sp>
    </p:spTree>
    <p:extLst>
      <p:ext uri="{BB962C8B-B14F-4D97-AF65-F5344CB8AC3E}">
        <p14:creationId xmlns:p14="http://schemas.microsoft.com/office/powerpoint/2010/main" val="32361197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44B76-60DE-4183-BD4C-1E19BB177824}"/>
              </a:ext>
            </a:extLst>
          </p:cNvPr>
          <p:cNvSpPr>
            <a:spLocks noGrp="1"/>
          </p:cNvSpPr>
          <p:nvPr>
            <p:ph type="title"/>
          </p:nvPr>
        </p:nvSpPr>
        <p:spPr/>
        <p:txBody>
          <a:bodyPr/>
          <a:lstStyle/>
          <a:p>
            <a:r>
              <a:rPr lang="en-US" altLang="zh-CN" dirty="0"/>
              <a:t>Formal Conversion: Recursion Exists</a:t>
            </a:r>
            <a:endParaRPr lang="zh-CN" altLang="en-US" dirty="0"/>
          </a:p>
        </p:txBody>
      </p:sp>
      <p:sp>
        <p:nvSpPr>
          <p:cNvPr id="5" name="灯片编号占位符 4">
            <a:extLst>
              <a:ext uri="{FF2B5EF4-FFF2-40B4-BE49-F238E27FC236}">
                <a16:creationId xmlns:a16="http://schemas.microsoft.com/office/drawing/2014/main" id="{6CE3DB63-70AB-46E5-BD24-76FA1E1BDE42}"/>
              </a:ext>
            </a:extLst>
          </p:cNvPr>
          <p:cNvSpPr>
            <a:spLocks noGrp="1"/>
          </p:cNvSpPr>
          <p:nvPr>
            <p:ph type="sldNum" sz="quarter" idx="10"/>
          </p:nvPr>
        </p:nvSpPr>
        <p:spPr/>
        <p:txBody>
          <a:bodyPr/>
          <a:lstStyle/>
          <a:p>
            <a:pPr>
              <a:defRPr/>
            </a:pPr>
            <a:fld id="{D62988EB-CF20-4CAC-94BF-79D0ECBB93DA}" type="slidenum">
              <a:rPr lang="en-US" altLang="zh-CN" smtClean="0"/>
              <a:pPr>
                <a:defRPr/>
              </a:pPr>
              <a:t>46</a:t>
            </a:fld>
            <a:endParaRPr lang="en-US" altLang="zh-CN"/>
          </a:p>
        </p:txBody>
      </p:sp>
      <p:sp>
        <p:nvSpPr>
          <p:cNvPr id="7" name="文本占位符 2">
            <a:extLst>
              <a:ext uri="{FF2B5EF4-FFF2-40B4-BE49-F238E27FC236}">
                <a16:creationId xmlns:a16="http://schemas.microsoft.com/office/drawing/2014/main" id="{E35CFCA4-BE1E-47F8-BDCC-CBCA0698E631}"/>
              </a:ext>
            </a:extLst>
          </p:cNvPr>
          <p:cNvSpPr txBox="1">
            <a:spLocks/>
          </p:cNvSpPr>
          <p:nvPr/>
        </p:nvSpPr>
        <p:spPr>
          <a:xfrm>
            <a:off x="1066800" y="1534575"/>
            <a:ext cx="4267200" cy="2743200"/>
          </a:xfrm>
          <a:prstGeom prst="rect">
            <a:avLst/>
          </a:prstGeom>
        </p:spPr>
        <p:txBody>
          <a:bodyPr vert="horz" lIns="91440" tIns="45720" rIns="91440" bIns="45720" rtlCol="0">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kumimoji="1" sz="3000" b="1">
                <a:solidFill>
                  <a:schemeClr val="tx1"/>
                </a:solidFill>
                <a:latin typeface="+mn-lt"/>
                <a:ea typeface="+mn-ea"/>
                <a:cs typeface="宋体"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kumimoji="1"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kumimoji="1"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kumimoji="1"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sz="2000" kern="0" dirty="0">
                <a:solidFill>
                  <a:srgbClr val="0070C0"/>
                </a:solidFill>
                <a:highlight>
                  <a:srgbClr val="FFFFFF"/>
                </a:highlight>
                <a:latin typeface="Ludica fax"/>
              </a:rPr>
              <a:t>long</a:t>
            </a:r>
            <a:r>
              <a:rPr lang="en-US" altLang="zh-CN" sz="2000" kern="0" dirty="0">
                <a:solidFill>
                  <a:srgbClr val="000000"/>
                </a:solidFill>
                <a:highlight>
                  <a:srgbClr val="FFFFFF"/>
                </a:highlight>
                <a:latin typeface="Ludica fax"/>
              </a:rPr>
              <a:t> fact(</a:t>
            </a:r>
            <a:r>
              <a:rPr lang="en-US" altLang="zh-CN" sz="2000" kern="0" dirty="0">
                <a:solidFill>
                  <a:srgbClr val="0070C0"/>
                </a:solidFill>
                <a:highlight>
                  <a:srgbClr val="FFFFFF"/>
                </a:highlight>
                <a:latin typeface="Ludica fax"/>
              </a:rPr>
              <a:t>long</a:t>
            </a:r>
            <a:r>
              <a:rPr lang="en-US" altLang="zh-CN" sz="2000" kern="0" dirty="0">
                <a:solidFill>
                  <a:srgbClr val="000000"/>
                </a:solidFill>
                <a:highlight>
                  <a:srgbClr val="FFFFFF"/>
                </a:highlight>
                <a:latin typeface="Ludica fax"/>
              </a:rPr>
              <a:t> n) {</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if</a:t>
            </a:r>
            <a:r>
              <a:rPr lang="en-US" altLang="zh-CN" sz="2000" kern="0" dirty="0">
                <a:solidFill>
                  <a:srgbClr val="000000"/>
                </a:solidFill>
                <a:highlight>
                  <a:srgbClr val="FFFFFF"/>
                </a:highlight>
                <a:latin typeface="Ludica fax"/>
              </a:rPr>
              <a:t> (n &lt;= 1)</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return</a:t>
            </a:r>
            <a:r>
              <a:rPr lang="en-US" altLang="zh-CN" sz="2000" kern="0" dirty="0">
                <a:solidFill>
                  <a:srgbClr val="000000"/>
                </a:solidFill>
                <a:highlight>
                  <a:srgbClr val="FFFFFF"/>
                </a:highlight>
                <a:latin typeface="Ludica fax"/>
              </a:rPr>
              <a:t> 1;</a:t>
            </a:r>
          </a:p>
          <a:p>
            <a:pPr marL="0" indent="0">
              <a:buFont typeface="Wingdings" pitchFamily="2" charset="2"/>
              <a:buNone/>
            </a:pPr>
            <a:endParaRPr lang="en-US" altLang="zh-CN" sz="2000" kern="0" dirty="0">
              <a:solidFill>
                <a:srgbClr val="0070C0"/>
              </a:solidFill>
              <a:highlight>
                <a:srgbClr val="FFFFFF"/>
              </a:highlight>
              <a:latin typeface="Ludica fax"/>
            </a:endParaRPr>
          </a:p>
          <a:p>
            <a:pPr marL="0" indent="0">
              <a:buFont typeface="Wingdings" pitchFamily="2" charset="2"/>
              <a:buNone/>
            </a:pPr>
            <a:r>
              <a:rPr lang="en-US" altLang="zh-CN" sz="2000" kern="0" dirty="0">
                <a:solidFill>
                  <a:srgbClr val="0070C0"/>
                </a:solidFill>
                <a:highlight>
                  <a:srgbClr val="FFFFFF"/>
                </a:highlight>
                <a:latin typeface="Ludica fax"/>
              </a:rPr>
              <a:t>   int </a:t>
            </a:r>
            <a:r>
              <a:rPr lang="en-US" altLang="zh-CN" sz="2000" kern="0" dirty="0">
                <a:solidFill>
                  <a:srgbClr val="000000"/>
                </a:solidFill>
                <a:highlight>
                  <a:srgbClr val="FFFFFF"/>
                </a:highlight>
                <a:latin typeface="Ludica fax"/>
              </a:rPr>
              <a:t>tmp1 = </a:t>
            </a:r>
            <a:r>
              <a:rPr lang="en-US" altLang="zh-CN" sz="2000" kern="0" dirty="0">
                <a:solidFill>
                  <a:srgbClr val="FF0000"/>
                </a:solidFill>
                <a:highlight>
                  <a:srgbClr val="FFFFFF"/>
                </a:highlight>
                <a:latin typeface="Ludica fax"/>
              </a:rPr>
              <a:t>fact</a:t>
            </a:r>
            <a:r>
              <a:rPr lang="en-US" altLang="zh-CN" sz="2000" kern="0" dirty="0">
                <a:solidFill>
                  <a:srgbClr val="000000"/>
                </a:solidFill>
                <a:highlight>
                  <a:srgbClr val="FFFFFF"/>
                </a:highlight>
                <a:latin typeface="Ludica fax"/>
              </a:rPr>
              <a:t>(n-1); </a:t>
            </a:r>
            <a:endParaRPr lang="en-US" altLang="zh-CN" sz="2000" kern="0" dirty="0">
              <a:solidFill>
                <a:srgbClr val="008000"/>
              </a:solidFill>
              <a:highlight>
                <a:srgbClr val="FFFFFF"/>
              </a:highlight>
              <a:latin typeface="Ludica fax"/>
            </a:endParaRPr>
          </a:p>
          <a:p>
            <a:pPr marL="0" indent="0">
              <a:buFont typeface="Wingdings" pitchFamily="2" charset="2"/>
              <a:buNone/>
            </a:pPr>
            <a:r>
              <a:rPr lang="en-US" altLang="zh-CN" sz="2000" kern="0" dirty="0">
                <a:solidFill>
                  <a:srgbClr val="008000"/>
                </a:solidFill>
                <a:highlight>
                  <a:srgbClr val="FFFFFF"/>
                </a:highlight>
                <a:latin typeface="Ludica fax"/>
              </a:rPr>
              <a:t>   </a:t>
            </a:r>
          </a:p>
          <a:p>
            <a:pPr marL="0" indent="0">
              <a:buFont typeface="Wingdings" pitchFamily="2" charset="2"/>
              <a:buNone/>
            </a:pPr>
            <a:r>
              <a:rPr lang="en-US" altLang="zh-CN" sz="2000" kern="0" dirty="0">
                <a:solidFill>
                  <a:srgbClr val="008000"/>
                </a:solidFill>
                <a:highlight>
                  <a:srgbClr val="FFFFFF"/>
                </a:highlight>
                <a:latin typeface="Ludica fax"/>
              </a:rPr>
              <a:t>   </a:t>
            </a:r>
            <a:r>
              <a:rPr lang="en-US" altLang="zh-CN" sz="2000" kern="0" dirty="0">
                <a:solidFill>
                  <a:srgbClr val="0070C0"/>
                </a:solidFill>
                <a:highlight>
                  <a:srgbClr val="FFFFFF"/>
                </a:highlight>
                <a:latin typeface="Ludica fax"/>
              </a:rPr>
              <a:t>int </a:t>
            </a:r>
            <a:r>
              <a:rPr lang="en-US" altLang="zh-CN" sz="2000" kern="0" dirty="0">
                <a:highlight>
                  <a:srgbClr val="FFFFFF"/>
                </a:highlight>
                <a:latin typeface="Ludica fax"/>
              </a:rPr>
              <a:t>tmp2 = </a:t>
            </a:r>
            <a:r>
              <a:rPr lang="en-US" altLang="zh-CN" sz="2000" kern="0" dirty="0">
                <a:solidFill>
                  <a:srgbClr val="000000"/>
                </a:solidFill>
                <a:highlight>
                  <a:srgbClr val="FFFFFF"/>
                </a:highlight>
                <a:latin typeface="Ludica fax"/>
              </a:rPr>
              <a:t>tmp1 * n;</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return</a:t>
            </a:r>
            <a:r>
              <a:rPr lang="en-US" altLang="zh-CN" sz="2000" kern="0" dirty="0">
                <a:solidFill>
                  <a:srgbClr val="000000"/>
                </a:solidFill>
                <a:highlight>
                  <a:srgbClr val="FFFFFF"/>
                </a:highlight>
                <a:latin typeface="Ludica fax"/>
              </a:rPr>
              <a:t> tmp2;</a:t>
            </a:r>
          </a:p>
          <a:p>
            <a:pPr marL="0" indent="0">
              <a:buFont typeface="Wingdings" pitchFamily="2" charset="2"/>
              <a:buNone/>
            </a:pPr>
            <a:r>
              <a:rPr lang="en-US" altLang="zh-CN" sz="2000" kern="0" dirty="0">
                <a:solidFill>
                  <a:srgbClr val="000000"/>
                </a:solidFill>
                <a:highlight>
                  <a:srgbClr val="FFFFFF"/>
                </a:highlight>
                <a:latin typeface="Ludica fax"/>
              </a:rPr>
              <a:t>}</a:t>
            </a:r>
          </a:p>
        </p:txBody>
      </p:sp>
      <p:sp>
        <p:nvSpPr>
          <p:cNvPr id="9" name="矩形: 圆角 8">
            <a:extLst>
              <a:ext uri="{FF2B5EF4-FFF2-40B4-BE49-F238E27FC236}">
                <a16:creationId xmlns:a16="http://schemas.microsoft.com/office/drawing/2014/main" id="{A9B6455A-A6C7-495E-B0C2-32869F823486}"/>
              </a:ext>
            </a:extLst>
          </p:cNvPr>
          <p:cNvSpPr/>
          <p:nvPr/>
        </p:nvSpPr>
        <p:spPr>
          <a:xfrm>
            <a:off x="1143000" y="1981200"/>
            <a:ext cx="3657600" cy="1371600"/>
          </a:xfrm>
          <a:prstGeom prst="round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2000" dirty="0">
              <a:solidFill>
                <a:schemeClr val="tx1"/>
              </a:solidFill>
            </a:endParaRPr>
          </a:p>
        </p:txBody>
      </p:sp>
      <p:sp>
        <p:nvSpPr>
          <p:cNvPr id="11" name="文本框 10">
            <a:extLst>
              <a:ext uri="{FF2B5EF4-FFF2-40B4-BE49-F238E27FC236}">
                <a16:creationId xmlns:a16="http://schemas.microsoft.com/office/drawing/2014/main" id="{821EFCC8-10A0-4128-ADF1-6FD09B0E21BA}"/>
              </a:ext>
            </a:extLst>
          </p:cNvPr>
          <p:cNvSpPr txBox="1"/>
          <p:nvPr/>
        </p:nvSpPr>
        <p:spPr>
          <a:xfrm>
            <a:off x="2895601" y="2133600"/>
            <a:ext cx="2971800" cy="369332"/>
          </a:xfrm>
          <a:prstGeom prst="rect">
            <a:avLst/>
          </a:prstGeom>
          <a:noFill/>
        </p:spPr>
        <p:txBody>
          <a:bodyPr wrap="square">
            <a:spAutoFit/>
          </a:bodyPr>
          <a:lstStyle/>
          <a:p>
            <a:r>
              <a:rPr lang="en-US" altLang="zh-CN" sz="1800" kern="0" dirty="0">
                <a:solidFill>
                  <a:srgbClr val="008000"/>
                </a:solidFill>
                <a:highlight>
                  <a:srgbClr val="FFFFFF"/>
                </a:highlight>
                <a:latin typeface="Ludica fax"/>
              </a:rPr>
              <a:t>// region 0: before calling</a:t>
            </a:r>
            <a:endParaRPr lang="zh-CN" altLang="en-US" sz="1800" dirty="0"/>
          </a:p>
        </p:txBody>
      </p:sp>
      <p:sp>
        <p:nvSpPr>
          <p:cNvPr id="13" name="矩形: 圆角 12">
            <a:extLst>
              <a:ext uri="{FF2B5EF4-FFF2-40B4-BE49-F238E27FC236}">
                <a16:creationId xmlns:a16="http://schemas.microsoft.com/office/drawing/2014/main" id="{CA446653-1101-4E90-9AB6-A30AE6B63032}"/>
              </a:ext>
            </a:extLst>
          </p:cNvPr>
          <p:cNvSpPr/>
          <p:nvPr/>
        </p:nvSpPr>
        <p:spPr>
          <a:xfrm>
            <a:off x="1139536" y="3708911"/>
            <a:ext cx="3657600" cy="786889"/>
          </a:xfrm>
          <a:prstGeom prst="round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2000" dirty="0">
              <a:solidFill>
                <a:schemeClr val="tx1"/>
              </a:solidFill>
            </a:endParaRPr>
          </a:p>
        </p:txBody>
      </p:sp>
      <p:sp>
        <p:nvSpPr>
          <p:cNvPr id="15" name="文本框 14">
            <a:extLst>
              <a:ext uri="{FF2B5EF4-FFF2-40B4-BE49-F238E27FC236}">
                <a16:creationId xmlns:a16="http://schemas.microsoft.com/office/drawing/2014/main" id="{75EC0BCD-DAF6-4D9D-A2D8-22B9C10857C1}"/>
              </a:ext>
            </a:extLst>
          </p:cNvPr>
          <p:cNvSpPr txBox="1"/>
          <p:nvPr/>
        </p:nvSpPr>
        <p:spPr>
          <a:xfrm>
            <a:off x="2798618" y="4128011"/>
            <a:ext cx="2971800" cy="369332"/>
          </a:xfrm>
          <a:prstGeom prst="rect">
            <a:avLst/>
          </a:prstGeom>
          <a:noFill/>
        </p:spPr>
        <p:txBody>
          <a:bodyPr wrap="square">
            <a:spAutoFit/>
          </a:bodyPr>
          <a:lstStyle/>
          <a:p>
            <a:r>
              <a:rPr lang="en-US" altLang="zh-CN" sz="1800" kern="0" dirty="0">
                <a:solidFill>
                  <a:srgbClr val="008000"/>
                </a:solidFill>
                <a:highlight>
                  <a:srgbClr val="FFFFFF"/>
                </a:highlight>
                <a:latin typeface="Ludica fax"/>
              </a:rPr>
              <a:t>// region 1: after calling</a:t>
            </a:r>
            <a:endParaRPr lang="zh-CN" altLang="en-US" sz="1800" dirty="0"/>
          </a:p>
        </p:txBody>
      </p:sp>
      <p:sp>
        <p:nvSpPr>
          <p:cNvPr id="4" name="箭头: 右 3">
            <a:extLst>
              <a:ext uri="{FF2B5EF4-FFF2-40B4-BE49-F238E27FC236}">
                <a16:creationId xmlns:a16="http://schemas.microsoft.com/office/drawing/2014/main" id="{31AF7CAC-B873-43B7-A5F8-C6B1D3FC0354}"/>
              </a:ext>
            </a:extLst>
          </p:cNvPr>
          <p:cNvSpPr/>
          <p:nvPr/>
        </p:nvSpPr>
        <p:spPr>
          <a:xfrm>
            <a:off x="5160820" y="2977087"/>
            <a:ext cx="1447800" cy="90382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ndParaRPr>
          </a:p>
        </p:txBody>
      </p:sp>
      <p:sp>
        <p:nvSpPr>
          <p:cNvPr id="12" name="内容占位符 6">
            <a:extLst>
              <a:ext uri="{FF2B5EF4-FFF2-40B4-BE49-F238E27FC236}">
                <a16:creationId xmlns:a16="http://schemas.microsoft.com/office/drawing/2014/main" id="{7994C020-B4B2-42BB-8992-A61EF83331D5}"/>
              </a:ext>
            </a:extLst>
          </p:cNvPr>
          <p:cNvSpPr txBox="1">
            <a:spLocks/>
          </p:cNvSpPr>
          <p:nvPr/>
        </p:nvSpPr>
        <p:spPr>
          <a:xfrm>
            <a:off x="6858002" y="1219200"/>
            <a:ext cx="5384800" cy="4530725"/>
          </a:xfrm>
          <a:prstGeom prst="rect">
            <a:avLst/>
          </a:prstGeom>
        </p:spPr>
        <p:txBody>
          <a:bodyPr vert="horz" lIns="91440" tIns="45720" rIns="91440" bIns="45720" rtlCol="0">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kumimoji="1" sz="2800" b="1">
                <a:solidFill>
                  <a:schemeClr val="tx1"/>
                </a:solidFill>
                <a:latin typeface="+mn-lt"/>
                <a:ea typeface="+mn-ea"/>
                <a:cs typeface="宋体"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kumimoji="1" sz="24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kumimoji="1" sz="20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kumimoji="1" sz="18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kumimoji="1" sz="18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9pPr>
          </a:lstStyle>
          <a:p>
            <a:pPr marL="0" indent="0">
              <a:buFont typeface="Wingdings" pitchFamily="2" charset="2"/>
              <a:buNone/>
            </a:pPr>
            <a:r>
              <a:rPr lang="en-US" altLang="zh-CN" sz="1800" kern="0" dirty="0">
                <a:solidFill>
                  <a:srgbClr val="0070C0"/>
                </a:solidFill>
                <a:highlight>
                  <a:srgbClr val="FFFFFF"/>
                </a:highlight>
                <a:latin typeface="Ludica fax"/>
              </a:rPr>
              <a:t>int</a:t>
            </a:r>
            <a:r>
              <a:rPr lang="en-US" altLang="zh-CN" sz="1800" kern="0" dirty="0">
                <a:solidFill>
                  <a:srgbClr val="000000"/>
                </a:solidFill>
                <a:highlight>
                  <a:srgbClr val="FFFFFF"/>
                </a:highlight>
                <a:latin typeface="Ludica fax"/>
              </a:rPr>
              <a:t> </a:t>
            </a:r>
            <a:r>
              <a:rPr lang="en-US" altLang="zh-CN" sz="1800" kern="0" dirty="0" err="1">
                <a:solidFill>
                  <a:srgbClr val="000000"/>
                </a:solidFill>
                <a:highlight>
                  <a:srgbClr val="FFFFFF"/>
                </a:highlight>
                <a:latin typeface="Ludica fax"/>
              </a:rPr>
              <a:t>fact_nr</a:t>
            </a:r>
            <a:r>
              <a:rPr lang="en-US" altLang="zh-CN" sz="1800" kern="0" dirty="0">
                <a:solidFill>
                  <a:srgbClr val="000000"/>
                </a:solidFill>
                <a:highlight>
                  <a:srgbClr val="FFFFFF"/>
                </a:highlight>
                <a:latin typeface="Ludica fax"/>
              </a:rPr>
              <a:t>(</a:t>
            </a:r>
            <a:r>
              <a:rPr lang="en-US" altLang="zh-CN" sz="1800" kern="0" dirty="0">
                <a:solidFill>
                  <a:srgbClr val="0070C0"/>
                </a:solidFill>
                <a:highlight>
                  <a:srgbClr val="FFFFFF"/>
                </a:highlight>
                <a:latin typeface="Ludica fax"/>
              </a:rPr>
              <a:t>int</a:t>
            </a:r>
            <a:r>
              <a:rPr lang="en-US" altLang="zh-CN" sz="1800" kern="0" dirty="0">
                <a:solidFill>
                  <a:srgbClr val="000000"/>
                </a:solidFill>
                <a:highlight>
                  <a:srgbClr val="FFFFFF"/>
                </a:highlight>
                <a:latin typeface="Ludica fax"/>
              </a:rPr>
              <a:t> n) {</a:t>
            </a:r>
          </a:p>
          <a:p>
            <a:pPr marL="0" indent="0">
              <a:buFont typeface="Wingdings" pitchFamily="2" charset="2"/>
              <a:buNone/>
            </a:pPr>
            <a:r>
              <a:rPr lang="en-US" altLang="zh-CN" sz="1800" kern="0" dirty="0">
                <a:solidFill>
                  <a:srgbClr val="000000"/>
                </a:solidFill>
                <a:highlight>
                  <a:srgbClr val="FFFFFF"/>
                </a:highlight>
                <a:latin typeface="Ludica fax"/>
              </a:rPr>
              <a:t>    stack&lt;Item&gt; </a:t>
            </a:r>
            <a:r>
              <a:rPr lang="en-US" altLang="zh-CN" sz="1800" kern="0" dirty="0" err="1">
                <a:solidFill>
                  <a:srgbClr val="000000"/>
                </a:solidFill>
                <a:highlight>
                  <a:srgbClr val="FFFFFF"/>
                </a:highlight>
                <a:latin typeface="Ludica fax"/>
              </a:rPr>
              <a:t>st</a:t>
            </a:r>
            <a:r>
              <a:rPr lang="en-US" altLang="zh-CN" sz="1800" kern="0" dirty="0">
                <a:solidFill>
                  <a:srgbClr val="000000"/>
                </a:solidFill>
                <a:highlight>
                  <a:srgbClr val="FFFFFF"/>
                </a:highlight>
                <a:latin typeface="Ludica fax"/>
              </a:rPr>
              <a:t>;</a:t>
            </a:r>
          </a:p>
          <a:p>
            <a:pPr marL="0" indent="0">
              <a:buFont typeface="Wingdings" pitchFamily="2" charset="2"/>
              <a:buNone/>
            </a:pPr>
            <a:r>
              <a:rPr lang="en-US" altLang="zh-CN" sz="1800" kern="0" dirty="0">
                <a:solidFill>
                  <a:srgbClr val="000000"/>
                </a:solidFill>
                <a:highlight>
                  <a:srgbClr val="FFFFFF"/>
                </a:highlight>
                <a:latin typeface="Ludica fax"/>
              </a:rPr>
              <a:t>    </a:t>
            </a:r>
            <a:r>
              <a:rPr lang="en-US" altLang="zh-CN" sz="1800" kern="0" dirty="0" err="1">
                <a:solidFill>
                  <a:srgbClr val="000000"/>
                </a:solidFill>
                <a:highlight>
                  <a:srgbClr val="FFFFFF"/>
                </a:highlight>
                <a:latin typeface="Ludica fax"/>
              </a:rPr>
              <a:t>st.push</a:t>
            </a:r>
            <a:r>
              <a:rPr lang="en-US" altLang="zh-CN" sz="1800" kern="0" dirty="0">
                <a:solidFill>
                  <a:srgbClr val="000000"/>
                </a:solidFill>
                <a:highlight>
                  <a:srgbClr val="FFFFFF"/>
                </a:highlight>
                <a:latin typeface="Ludica fax"/>
              </a:rPr>
              <a:t>(Item(n, 0));</a:t>
            </a:r>
          </a:p>
          <a:p>
            <a:pPr marL="0" indent="0">
              <a:buFont typeface="Wingdings" pitchFamily="2" charset="2"/>
              <a:buNone/>
            </a:pPr>
            <a:r>
              <a:rPr lang="en-US" altLang="zh-CN" sz="1800" kern="0" dirty="0">
                <a:solidFill>
                  <a:srgbClr val="000000"/>
                </a:solidFill>
                <a:highlight>
                  <a:srgbClr val="FFFFFF"/>
                </a:highlight>
                <a:latin typeface="Ludica fax"/>
              </a:rPr>
              <a:t>    </a:t>
            </a:r>
            <a:r>
              <a:rPr lang="en-US" altLang="zh-CN" sz="1800" kern="0" dirty="0">
                <a:solidFill>
                  <a:srgbClr val="0070C0"/>
                </a:solidFill>
                <a:highlight>
                  <a:srgbClr val="FFFFFF"/>
                </a:highlight>
                <a:latin typeface="Ludica fax"/>
              </a:rPr>
              <a:t>int</a:t>
            </a:r>
            <a:r>
              <a:rPr lang="en-US" altLang="zh-CN" sz="1800" kern="0" dirty="0">
                <a:solidFill>
                  <a:srgbClr val="000000"/>
                </a:solidFill>
                <a:highlight>
                  <a:srgbClr val="FFFFFF"/>
                </a:highlight>
                <a:latin typeface="Ludica fax"/>
              </a:rPr>
              <a:t> ret;</a:t>
            </a:r>
          </a:p>
          <a:p>
            <a:pPr marL="0" indent="0">
              <a:buFont typeface="Wingdings" pitchFamily="2" charset="2"/>
              <a:buNone/>
            </a:pPr>
            <a:r>
              <a:rPr lang="en-US" altLang="zh-CN" sz="1800" kern="0" dirty="0">
                <a:solidFill>
                  <a:srgbClr val="008000"/>
                </a:solidFill>
                <a:highlight>
                  <a:srgbClr val="FFFFFF"/>
                </a:highlight>
                <a:latin typeface="Ludica fax"/>
              </a:rPr>
              <a:t>L0: // recursion entry: region 0</a:t>
            </a:r>
          </a:p>
          <a:p>
            <a:pPr marL="0" indent="0">
              <a:buFont typeface="Wingdings" pitchFamily="2" charset="2"/>
              <a:buNone/>
            </a:pPr>
            <a:r>
              <a:rPr lang="en-US" altLang="zh-CN" sz="1800" kern="0" dirty="0">
                <a:solidFill>
                  <a:srgbClr val="000000"/>
                </a:solidFill>
                <a:highlight>
                  <a:srgbClr val="FFFFFF"/>
                </a:highlight>
                <a:latin typeface="Ludica fax"/>
              </a:rPr>
              <a:t>    </a:t>
            </a:r>
            <a:r>
              <a:rPr lang="en-US" altLang="zh-CN" sz="1800" kern="0" dirty="0">
                <a:solidFill>
                  <a:srgbClr val="0070C0"/>
                </a:solidFill>
                <a:highlight>
                  <a:srgbClr val="FFFFFF"/>
                </a:highlight>
                <a:latin typeface="Ludica fax"/>
              </a:rPr>
              <a:t>if</a:t>
            </a:r>
            <a:r>
              <a:rPr lang="en-US" altLang="zh-CN" sz="1800" kern="0" dirty="0">
                <a:solidFill>
                  <a:srgbClr val="000000"/>
                </a:solidFill>
                <a:highlight>
                  <a:srgbClr val="FFFFFF"/>
                </a:highlight>
                <a:latin typeface="Ludica fax"/>
              </a:rPr>
              <a:t> (</a:t>
            </a:r>
            <a:r>
              <a:rPr lang="en-US" altLang="zh-CN" sz="1800" kern="0" dirty="0" err="1">
                <a:solidFill>
                  <a:srgbClr val="000000"/>
                </a:solidFill>
                <a:highlight>
                  <a:srgbClr val="FFFFFF"/>
                </a:highlight>
                <a:latin typeface="Ludica fax"/>
              </a:rPr>
              <a:t>st.top</a:t>
            </a:r>
            <a:r>
              <a:rPr lang="en-US" altLang="zh-CN" sz="1800" kern="0" dirty="0">
                <a:solidFill>
                  <a:srgbClr val="000000"/>
                </a:solidFill>
                <a:highlight>
                  <a:srgbClr val="FFFFFF"/>
                </a:highlight>
                <a:latin typeface="Ludica fax"/>
              </a:rPr>
              <a:t>().n &lt;= 1) ret = 1; </a:t>
            </a:r>
            <a:r>
              <a:rPr lang="en-US" altLang="zh-CN" sz="1800" dirty="0" err="1">
                <a:solidFill>
                  <a:srgbClr val="008000"/>
                </a:solidFill>
                <a:highlight>
                  <a:srgbClr val="FFFFFF"/>
                </a:highlight>
                <a:latin typeface="Ludica fax"/>
              </a:rPr>
              <a:t>goto</a:t>
            </a:r>
            <a:r>
              <a:rPr lang="en-US" altLang="zh-CN" sz="1800" dirty="0">
                <a:solidFill>
                  <a:srgbClr val="008000"/>
                </a:solidFill>
                <a:highlight>
                  <a:srgbClr val="FFFFFF"/>
                </a:highlight>
                <a:latin typeface="Ludica fax"/>
              </a:rPr>
              <a:t> L2</a:t>
            </a:r>
            <a:r>
              <a:rPr lang="en-US" altLang="zh-CN" sz="1800" dirty="0">
                <a:solidFill>
                  <a:srgbClr val="000000"/>
                </a:solidFill>
                <a:highlight>
                  <a:srgbClr val="FFFFFF"/>
                </a:highlight>
                <a:latin typeface="Ludica fax"/>
              </a:rPr>
              <a:t>;</a:t>
            </a:r>
            <a:endParaRPr lang="en-US" altLang="zh-CN" sz="2000" dirty="0">
              <a:solidFill>
                <a:srgbClr val="660099"/>
              </a:solidFill>
              <a:latin typeface="Ludica fax"/>
            </a:endParaRPr>
          </a:p>
          <a:p>
            <a:pPr marL="0" indent="0">
              <a:buFont typeface="Wingdings" pitchFamily="2" charset="2"/>
              <a:buNone/>
            </a:pPr>
            <a:r>
              <a:rPr lang="en-US" altLang="zh-CN" sz="1800" kern="0" dirty="0">
                <a:solidFill>
                  <a:srgbClr val="000000"/>
                </a:solidFill>
                <a:highlight>
                  <a:srgbClr val="FFFFFF"/>
                </a:highlight>
                <a:latin typeface="Ludica fax"/>
              </a:rPr>
              <a:t>    </a:t>
            </a:r>
            <a:r>
              <a:rPr lang="en-US" altLang="zh-CN" sz="1800" kern="0" dirty="0" err="1">
                <a:solidFill>
                  <a:srgbClr val="000000"/>
                </a:solidFill>
                <a:highlight>
                  <a:srgbClr val="FFFFFF"/>
                </a:highlight>
                <a:latin typeface="Ludica fax"/>
              </a:rPr>
              <a:t>st.push</a:t>
            </a:r>
            <a:r>
              <a:rPr lang="en-US" altLang="zh-CN" sz="1800" kern="0" dirty="0">
                <a:solidFill>
                  <a:srgbClr val="000000"/>
                </a:solidFill>
                <a:highlight>
                  <a:srgbClr val="FFFFFF"/>
                </a:highlight>
                <a:latin typeface="Ludica fax"/>
              </a:rPr>
              <a:t>(Item(</a:t>
            </a:r>
            <a:r>
              <a:rPr lang="en-US" altLang="zh-CN" sz="1800" kern="0" dirty="0" err="1">
                <a:solidFill>
                  <a:srgbClr val="000000"/>
                </a:solidFill>
                <a:highlight>
                  <a:srgbClr val="FFFFFF"/>
                </a:highlight>
                <a:latin typeface="Ludica fax"/>
              </a:rPr>
              <a:t>st.top</a:t>
            </a:r>
            <a:r>
              <a:rPr lang="en-US" altLang="zh-CN" sz="1800" kern="0" dirty="0">
                <a:solidFill>
                  <a:srgbClr val="000000"/>
                </a:solidFill>
                <a:highlight>
                  <a:srgbClr val="FFFFFF"/>
                </a:highlight>
                <a:latin typeface="Ludica fax"/>
              </a:rPr>
              <a:t>().n-1,1)); </a:t>
            </a:r>
            <a:r>
              <a:rPr lang="en-US" altLang="zh-CN" sz="1800" kern="0" dirty="0" err="1">
                <a:solidFill>
                  <a:srgbClr val="008000"/>
                </a:solidFill>
                <a:highlight>
                  <a:srgbClr val="FFFFFF"/>
                </a:highlight>
                <a:latin typeface="Ludica fax"/>
              </a:rPr>
              <a:t>goto</a:t>
            </a:r>
            <a:r>
              <a:rPr lang="en-US" altLang="zh-CN" sz="1800" kern="0" dirty="0">
                <a:solidFill>
                  <a:srgbClr val="008000"/>
                </a:solidFill>
                <a:highlight>
                  <a:srgbClr val="FFFFFF"/>
                </a:highlight>
                <a:latin typeface="Ludica fax"/>
              </a:rPr>
              <a:t> L0</a:t>
            </a:r>
            <a:r>
              <a:rPr lang="en-US" altLang="zh-CN" sz="1800" kern="0" dirty="0">
                <a:highlight>
                  <a:srgbClr val="FFFFFF"/>
                </a:highlight>
                <a:latin typeface="Ludica fax"/>
              </a:rPr>
              <a:t>;</a:t>
            </a:r>
          </a:p>
          <a:p>
            <a:pPr marL="0" indent="0">
              <a:buNone/>
            </a:pPr>
            <a:r>
              <a:rPr lang="en-US" altLang="zh-CN" sz="1800" dirty="0">
                <a:solidFill>
                  <a:srgbClr val="008000"/>
                </a:solidFill>
                <a:highlight>
                  <a:srgbClr val="FFFFFF"/>
                </a:highlight>
                <a:latin typeface="Ludica fax"/>
              </a:rPr>
              <a:t>L1:</a:t>
            </a:r>
          </a:p>
          <a:p>
            <a:pPr marL="0" indent="0">
              <a:buNone/>
            </a:pPr>
            <a:r>
              <a:rPr lang="en-US" altLang="zh-CN" sz="1800" dirty="0">
                <a:solidFill>
                  <a:srgbClr val="000000"/>
                </a:solidFill>
                <a:highlight>
                  <a:srgbClr val="FFFFFF"/>
                </a:highlight>
                <a:latin typeface="Ludica fax"/>
              </a:rPr>
              <a:t>    ret = </a:t>
            </a:r>
            <a:r>
              <a:rPr lang="en-US" altLang="zh-CN" sz="1800" dirty="0" err="1">
                <a:solidFill>
                  <a:srgbClr val="000000"/>
                </a:solidFill>
                <a:highlight>
                  <a:srgbClr val="FFFFFF"/>
                </a:highlight>
                <a:latin typeface="Ludica fax"/>
              </a:rPr>
              <a:t>st.top</a:t>
            </a:r>
            <a:r>
              <a:rPr lang="en-US" altLang="zh-CN" sz="1800" dirty="0">
                <a:solidFill>
                  <a:srgbClr val="000000"/>
                </a:solidFill>
                <a:highlight>
                  <a:srgbClr val="FFFFFF"/>
                </a:highlight>
                <a:latin typeface="Ludica fax"/>
              </a:rPr>
              <a:t>().n * ret; </a:t>
            </a:r>
            <a:r>
              <a:rPr lang="en-US" altLang="zh-CN" sz="1800" dirty="0" err="1">
                <a:solidFill>
                  <a:srgbClr val="008000"/>
                </a:solidFill>
                <a:highlight>
                  <a:srgbClr val="FFFFFF"/>
                </a:highlight>
                <a:latin typeface="Ludica fax"/>
              </a:rPr>
              <a:t>goto</a:t>
            </a:r>
            <a:r>
              <a:rPr lang="en-US" altLang="zh-CN" sz="1800" dirty="0">
                <a:solidFill>
                  <a:srgbClr val="008000"/>
                </a:solidFill>
                <a:highlight>
                  <a:srgbClr val="FFFFFF"/>
                </a:highlight>
                <a:latin typeface="Ludica fax"/>
              </a:rPr>
              <a:t> L2</a:t>
            </a:r>
            <a:r>
              <a:rPr lang="en-US" altLang="zh-CN" sz="1800" dirty="0">
                <a:solidFill>
                  <a:srgbClr val="000000"/>
                </a:solidFill>
                <a:highlight>
                  <a:srgbClr val="FFFFFF"/>
                </a:highlight>
                <a:latin typeface="Ludica fax"/>
              </a:rPr>
              <a:t>;</a:t>
            </a:r>
          </a:p>
          <a:p>
            <a:pPr marL="0" indent="0">
              <a:buNone/>
            </a:pPr>
            <a:endParaRPr lang="en-US" altLang="zh-CN" sz="1800" kern="0" dirty="0">
              <a:solidFill>
                <a:srgbClr val="000000"/>
              </a:solidFill>
              <a:highlight>
                <a:srgbClr val="FFFFFF"/>
              </a:highlight>
              <a:latin typeface="Ludica fax"/>
            </a:endParaRPr>
          </a:p>
          <a:p>
            <a:pPr marL="0" indent="0">
              <a:buNone/>
            </a:pPr>
            <a:r>
              <a:rPr lang="en-US" altLang="zh-CN" sz="1800" dirty="0">
                <a:solidFill>
                  <a:srgbClr val="008000"/>
                </a:solidFill>
                <a:highlight>
                  <a:srgbClr val="FFFFFF"/>
                </a:highlight>
                <a:latin typeface="Ludica fax"/>
              </a:rPr>
              <a:t>L2: // recursion exit</a:t>
            </a:r>
            <a:endParaRPr lang="en-US" altLang="zh-CN" sz="1800" kern="0" dirty="0">
              <a:solidFill>
                <a:srgbClr val="000000"/>
              </a:solidFill>
              <a:highlight>
                <a:srgbClr val="FFFFFF"/>
              </a:highlight>
              <a:latin typeface="Ludica fax"/>
            </a:endParaRPr>
          </a:p>
          <a:p>
            <a:pPr marL="0" indent="0">
              <a:buNone/>
            </a:pPr>
            <a:r>
              <a:rPr lang="en-US" altLang="zh-CN" sz="1800" dirty="0">
                <a:solidFill>
                  <a:srgbClr val="660099"/>
                </a:solidFill>
                <a:latin typeface="Ludica fax"/>
              </a:rPr>
              <a:t>// TODO: more</a:t>
            </a:r>
            <a:endParaRPr lang="en-US" altLang="zh-CN" sz="1800" kern="0" dirty="0">
              <a:solidFill>
                <a:srgbClr val="008000"/>
              </a:solidFill>
              <a:highlight>
                <a:srgbClr val="FFFFFF"/>
              </a:highlight>
              <a:latin typeface="Ludica fax"/>
            </a:endParaRPr>
          </a:p>
          <a:p>
            <a:pPr marL="0" indent="0">
              <a:buFont typeface="Wingdings" pitchFamily="2" charset="2"/>
              <a:buNone/>
            </a:pPr>
            <a:r>
              <a:rPr lang="en-US" altLang="zh-CN" sz="1800" kern="0" dirty="0">
                <a:solidFill>
                  <a:srgbClr val="000000"/>
                </a:solidFill>
                <a:highlight>
                  <a:srgbClr val="FFFFFF"/>
                </a:highlight>
                <a:latin typeface="Ludica fax"/>
              </a:rPr>
              <a:t>}</a:t>
            </a:r>
            <a:endParaRPr lang="zh-CN" altLang="en-US" sz="1800" kern="0" dirty="0">
              <a:solidFill>
                <a:srgbClr val="000000"/>
              </a:solidFill>
              <a:highlight>
                <a:srgbClr val="FFFFFF"/>
              </a:highlight>
              <a:latin typeface="Ludica fax"/>
            </a:endParaRPr>
          </a:p>
        </p:txBody>
      </p:sp>
      <p:cxnSp>
        <p:nvCxnSpPr>
          <p:cNvPr id="3" name="直接箭头连接符 2">
            <a:extLst>
              <a:ext uri="{FF2B5EF4-FFF2-40B4-BE49-F238E27FC236}">
                <a16:creationId xmlns:a16="http://schemas.microsoft.com/office/drawing/2014/main" id="{9407E638-F8F7-468E-B4F9-31FC87199170}"/>
              </a:ext>
            </a:extLst>
          </p:cNvPr>
          <p:cNvCxnSpPr>
            <a:cxnSpLocks/>
          </p:cNvCxnSpPr>
          <p:nvPr/>
        </p:nvCxnSpPr>
        <p:spPr>
          <a:xfrm flipV="1">
            <a:off x="2798618" y="4128011"/>
            <a:ext cx="6421582" cy="22705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直接箭头连接符 16">
            <a:extLst>
              <a:ext uri="{FF2B5EF4-FFF2-40B4-BE49-F238E27FC236}">
                <a16:creationId xmlns:a16="http://schemas.microsoft.com/office/drawing/2014/main" id="{F6582373-1CFC-4D94-BF41-CD250B2FDA93}"/>
              </a:ext>
            </a:extLst>
          </p:cNvPr>
          <p:cNvCxnSpPr>
            <a:cxnSpLocks/>
          </p:cNvCxnSpPr>
          <p:nvPr/>
        </p:nvCxnSpPr>
        <p:spPr>
          <a:xfrm>
            <a:off x="2438400" y="2502932"/>
            <a:ext cx="7162800" cy="4741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连接符: 曲线 24">
            <a:extLst>
              <a:ext uri="{FF2B5EF4-FFF2-40B4-BE49-F238E27FC236}">
                <a16:creationId xmlns:a16="http://schemas.microsoft.com/office/drawing/2014/main" id="{5D744325-87F3-404B-B172-EA867DA95964}"/>
              </a:ext>
            </a:extLst>
          </p:cNvPr>
          <p:cNvCxnSpPr>
            <a:cxnSpLocks/>
          </p:cNvCxnSpPr>
          <p:nvPr/>
        </p:nvCxnSpPr>
        <p:spPr>
          <a:xfrm rot="5400000">
            <a:off x="8610600" y="3429000"/>
            <a:ext cx="1600200" cy="990600"/>
          </a:xfrm>
          <a:prstGeom prst="curvedConnector3">
            <a:avLst>
              <a:gd name="adj1" fmla="val 46104"/>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0" name="连接符: 曲线 29">
            <a:extLst>
              <a:ext uri="{FF2B5EF4-FFF2-40B4-BE49-F238E27FC236}">
                <a16:creationId xmlns:a16="http://schemas.microsoft.com/office/drawing/2014/main" id="{AFF3DCC6-2C70-4347-B22D-7EE5A7C91CC8}"/>
              </a:ext>
            </a:extLst>
          </p:cNvPr>
          <p:cNvCxnSpPr>
            <a:cxnSpLocks/>
          </p:cNvCxnSpPr>
          <p:nvPr/>
        </p:nvCxnSpPr>
        <p:spPr>
          <a:xfrm rot="10800000" flipV="1">
            <a:off x="8915402" y="4128010"/>
            <a:ext cx="685798" cy="59639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36" name="文本框 35">
            <a:extLst>
              <a:ext uri="{FF2B5EF4-FFF2-40B4-BE49-F238E27FC236}">
                <a16:creationId xmlns:a16="http://schemas.microsoft.com/office/drawing/2014/main" id="{8FA698DE-2228-4660-B6A2-2274FF9B18E5}"/>
              </a:ext>
            </a:extLst>
          </p:cNvPr>
          <p:cNvSpPr txBox="1"/>
          <p:nvPr/>
        </p:nvSpPr>
        <p:spPr>
          <a:xfrm>
            <a:off x="8458200" y="4848781"/>
            <a:ext cx="2895600" cy="369332"/>
          </a:xfrm>
          <a:prstGeom prst="rect">
            <a:avLst/>
          </a:prstGeom>
          <a:noFill/>
        </p:spPr>
        <p:txBody>
          <a:bodyPr wrap="square">
            <a:spAutoFit/>
          </a:bodyPr>
          <a:lstStyle/>
          <a:p>
            <a:r>
              <a:rPr lang="en-US" altLang="zh-CN" sz="1800" dirty="0">
                <a:solidFill>
                  <a:srgbClr val="FF0000"/>
                </a:solidFill>
              </a:rPr>
              <a:t>A uniformed label for exit</a:t>
            </a:r>
            <a:endParaRPr lang="zh-CN" altLang="en-US" sz="1800" dirty="0">
              <a:solidFill>
                <a:srgbClr val="FF0000"/>
              </a:solidFill>
            </a:endParaRPr>
          </a:p>
        </p:txBody>
      </p:sp>
    </p:spTree>
    <p:extLst>
      <p:ext uri="{BB962C8B-B14F-4D97-AF65-F5344CB8AC3E}">
        <p14:creationId xmlns:p14="http://schemas.microsoft.com/office/powerpoint/2010/main" val="326320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44B76-60DE-4183-BD4C-1E19BB177824}"/>
              </a:ext>
            </a:extLst>
          </p:cNvPr>
          <p:cNvSpPr>
            <a:spLocks noGrp="1"/>
          </p:cNvSpPr>
          <p:nvPr>
            <p:ph type="title"/>
          </p:nvPr>
        </p:nvSpPr>
        <p:spPr/>
        <p:txBody>
          <a:bodyPr/>
          <a:lstStyle/>
          <a:p>
            <a:r>
              <a:rPr lang="en-US" altLang="zh-CN" dirty="0"/>
              <a:t>Formal Conversion: New Label for Exist</a:t>
            </a:r>
            <a:endParaRPr lang="zh-CN" altLang="en-US" dirty="0"/>
          </a:p>
        </p:txBody>
      </p:sp>
      <p:sp>
        <p:nvSpPr>
          <p:cNvPr id="5" name="灯片编号占位符 4">
            <a:extLst>
              <a:ext uri="{FF2B5EF4-FFF2-40B4-BE49-F238E27FC236}">
                <a16:creationId xmlns:a16="http://schemas.microsoft.com/office/drawing/2014/main" id="{6CE3DB63-70AB-46E5-BD24-76FA1E1BDE42}"/>
              </a:ext>
            </a:extLst>
          </p:cNvPr>
          <p:cNvSpPr>
            <a:spLocks noGrp="1"/>
          </p:cNvSpPr>
          <p:nvPr>
            <p:ph type="sldNum" sz="quarter" idx="10"/>
          </p:nvPr>
        </p:nvSpPr>
        <p:spPr/>
        <p:txBody>
          <a:bodyPr/>
          <a:lstStyle/>
          <a:p>
            <a:pPr>
              <a:defRPr/>
            </a:pPr>
            <a:fld id="{D62988EB-CF20-4CAC-94BF-79D0ECBB93DA}" type="slidenum">
              <a:rPr lang="en-US" altLang="zh-CN" smtClean="0"/>
              <a:pPr>
                <a:defRPr/>
              </a:pPr>
              <a:t>47</a:t>
            </a:fld>
            <a:endParaRPr lang="en-US" altLang="zh-CN"/>
          </a:p>
        </p:txBody>
      </p:sp>
      <p:sp>
        <p:nvSpPr>
          <p:cNvPr id="7" name="文本占位符 2">
            <a:extLst>
              <a:ext uri="{FF2B5EF4-FFF2-40B4-BE49-F238E27FC236}">
                <a16:creationId xmlns:a16="http://schemas.microsoft.com/office/drawing/2014/main" id="{E35CFCA4-BE1E-47F8-BDCC-CBCA0698E631}"/>
              </a:ext>
            </a:extLst>
          </p:cNvPr>
          <p:cNvSpPr txBox="1">
            <a:spLocks/>
          </p:cNvSpPr>
          <p:nvPr/>
        </p:nvSpPr>
        <p:spPr>
          <a:xfrm>
            <a:off x="1066800" y="1534575"/>
            <a:ext cx="4267200" cy="2743200"/>
          </a:xfrm>
          <a:prstGeom prst="rect">
            <a:avLst/>
          </a:prstGeom>
        </p:spPr>
        <p:txBody>
          <a:bodyPr vert="horz" lIns="91440" tIns="45720" rIns="91440" bIns="45720" rtlCol="0">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kumimoji="1" sz="3000" b="1">
                <a:solidFill>
                  <a:schemeClr val="tx1"/>
                </a:solidFill>
                <a:latin typeface="+mn-lt"/>
                <a:ea typeface="+mn-ea"/>
                <a:cs typeface="宋体"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kumimoji="1"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kumimoji="1"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kumimoji="1"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sz="2000" kern="0" dirty="0">
                <a:solidFill>
                  <a:srgbClr val="0070C0"/>
                </a:solidFill>
                <a:highlight>
                  <a:srgbClr val="FFFFFF"/>
                </a:highlight>
                <a:latin typeface="Ludica fax"/>
              </a:rPr>
              <a:t>long</a:t>
            </a:r>
            <a:r>
              <a:rPr lang="en-US" altLang="zh-CN" sz="2000" kern="0" dirty="0">
                <a:solidFill>
                  <a:srgbClr val="000000"/>
                </a:solidFill>
                <a:highlight>
                  <a:srgbClr val="FFFFFF"/>
                </a:highlight>
                <a:latin typeface="Ludica fax"/>
              </a:rPr>
              <a:t> fact(</a:t>
            </a:r>
            <a:r>
              <a:rPr lang="en-US" altLang="zh-CN" sz="2000" kern="0" dirty="0">
                <a:solidFill>
                  <a:srgbClr val="0070C0"/>
                </a:solidFill>
                <a:highlight>
                  <a:srgbClr val="FFFFFF"/>
                </a:highlight>
                <a:latin typeface="Ludica fax"/>
              </a:rPr>
              <a:t>long</a:t>
            </a:r>
            <a:r>
              <a:rPr lang="en-US" altLang="zh-CN" sz="2000" kern="0" dirty="0">
                <a:solidFill>
                  <a:srgbClr val="000000"/>
                </a:solidFill>
                <a:highlight>
                  <a:srgbClr val="FFFFFF"/>
                </a:highlight>
                <a:latin typeface="Ludica fax"/>
              </a:rPr>
              <a:t> n) {</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if</a:t>
            </a:r>
            <a:r>
              <a:rPr lang="en-US" altLang="zh-CN" sz="2000" kern="0" dirty="0">
                <a:solidFill>
                  <a:srgbClr val="000000"/>
                </a:solidFill>
                <a:highlight>
                  <a:srgbClr val="FFFFFF"/>
                </a:highlight>
                <a:latin typeface="Ludica fax"/>
              </a:rPr>
              <a:t> (n &lt;= 1)</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return</a:t>
            </a:r>
            <a:r>
              <a:rPr lang="en-US" altLang="zh-CN" sz="2000" kern="0" dirty="0">
                <a:solidFill>
                  <a:srgbClr val="000000"/>
                </a:solidFill>
                <a:highlight>
                  <a:srgbClr val="FFFFFF"/>
                </a:highlight>
                <a:latin typeface="Ludica fax"/>
              </a:rPr>
              <a:t> 1;</a:t>
            </a:r>
          </a:p>
          <a:p>
            <a:pPr marL="0" indent="0">
              <a:buFont typeface="Wingdings" pitchFamily="2" charset="2"/>
              <a:buNone/>
            </a:pPr>
            <a:endParaRPr lang="en-US" altLang="zh-CN" sz="2000" kern="0" dirty="0">
              <a:solidFill>
                <a:srgbClr val="0070C0"/>
              </a:solidFill>
              <a:highlight>
                <a:srgbClr val="FFFFFF"/>
              </a:highlight>
              <a:latin typeface="Ludica fax"/>
            </a:endParaRPr>
          </a:p>
          <a:p>
            <a:pPr marL="0" indent="0">
              <a:buFont typeface="Wingdings" pitchFamily="2" charset="2"/>
              <a:buNone/>
            </a:pPr>
            <a:r>
              <a:rPr lang="en-US" altLang="zh-CN" sz="2000" kern="0" dirty="0">
                <a:solidFill>
                  <a:srgbClr val="0070C0"/>
                </a:solidFill>
                <a:highlight>
                  <a:srgbClr val="FFFFFF"/>
                </a:highlight>
                <a:latin typeface="Ludica fax"/>
              </a:rPr>
              <a:t>   int </a:t>
            </a:r>
            <a:r>
              <a:rPr lang="en-US" altLang="zh-CN" sz="2000" kern="0" dirty="0">
                <a:solidFill>
                  <a:srgbClr val="000000"/>
                </a:solidFill>
                <a:highlight>
                  <a:srgbClr val="FFFFFF"/>
                </a:highlight>
                <a:latin typeface="Ludica fax"/>
              </a:rPr>
              <a:t>tmp1 = </a:t>
            </a:r>
            <a:r>
              <a:rPr lang="en-US" altLang="zh-CN" sz="2000" kern="0" dirty="0">
                <a:solidFill>
                  <a:srgbClr val="FF0000"/>
                </a:solidFill>
                <a:highlight>
                  <a:srgbClr val="FFFFFF"/>
                </a:highlight>
                <a:latin typeface="Ludica fax"/>
              </a:rPr>
              <a:t>fact</a:t>
            </a:r>
            <a:r>
              <a:rPr lang="en-US" altLang="zh-CN" sz="2000" kern="0" dirty="0">
                <a:solidFill>
                  <a:srgbClr val="000000"/>
                </a:solidFill>
                <a:highlight>
                  <a:srgbClr val="FFFFFF"/>
                </a:highlight>
                <a:latin typeface="Ludica fax"/>
              </a:rPr>
              <a:t>(n-1); </a:t>
            </a:r>
            <a:endParaRPr lang="en-US" altLang="zh-CN" sz="2000" kern="0" dirty="0">
              <a:solidFill>
                <a:srgbClr val="008000"/>
              </a:solidFill>
              <a:highlight>
                <a:srgbClr val="FFFFFF"/>
              </a:highlight>
              <a:latin typeface="Ludica fax"/>
            </a:endParaRPr>
          </a:p>
          <a:p>
            <a:pPr marL="0" indent="0">
              <a:buFont typeface="Wingdings" pitchFamily="2" charset="2"/>
              <a:buNone/>
            </a:pPr>
            <a:r>
              <a:rPr lang="en-US" altLang="zh-CN" sz="2000" kern="0" dirty="0">
                <a:solidFill>
                  <a:srgbClr val="008000"/>
                </a:solidFill>
                <a:highlight>
                  <a:srgbClr val="FFFFFF"/>
                </a:highlight>
                <a:latin typeface="Ludica fax"/>
              </a:rPr>
              <a:t>   </a:t>
            </a:r>
          </a:p>
          <a:p>
            <a:pPr marL="0" indent="0">
              <a:buFont typeface="Wingdings" pitchFamily="2" charset="2"/>
              <a:buNone/>
            </a:pPr>
            <a:r>
              <a:rPr lang="en-US" altLang="zh-CN" sz="2000" kern="0" dirty="0">
                <a:solidFill>
                  <a:srgbClr val="008000"/>
                </a:solidFill>
                <a:highlight>
                  <a:srgbClr val="FFFFFF"/>
                </a:highlight>
                <a:latin typeface="Ludica fax"/>
              </a:rPr>
              <a:t>   </a:t>
            </a:r>
            <a:r>
              <a:rPr lang="en-US" altLang="zh-CN" sz="2000" kern="0" dirty="0">
                <a:solidFill>
                  <a:srgbClr val="0070C0"/>
                </a:solidFill>
                <a:highlight>
                  <a:srgbClr val="FFFFFF"/>
                </a:highlight>
                <a:latin typeface="Ludica fax"/>
              </a:rPr>
              <a:t>int </a:t>
            </a:r>
            <a:r>
              <a:rPr lang="en-US" altLang="zh-CN" sz="2000" kern="0" dirty="0">
                <a:highlight>
                  <a:srgbClr val="FFFFFF"/>
                </a:highlight>
                <a:latin typeface="Ludica fax"/>
              </a:rPr>
              <a:t>tmp2 = </a:t>
            </a:r>
            <a:r>
              <a:rPr lang="en-US" altLang="zh-CN" sz="2000" kern="0" dirty="0">
                <a:solidFill>
                  <a:srgbClr val="000000"/>
                </a:solidFill>
                <a:highlight>
                  <a:srgbClr val="FFFFFF"/>
                </a:highlight>
                <a:latin typeface="Ludica fax"/>
              </a:rPr>
              <a:t>tmp1 * n;</a:t>
            </a:r>
          </a:p>
          <a:p>
            <a:pPr marL="0" indent="0">
              <a:buFont typeface="Wingdings" pitchFamily="2" charset="2"/>
              <a:buNone/>
            </a:pPr>
            <a:r>
              <a:rPr lang="en-US" altLang="zh-CN" sz="2000" kern="0" dirty="0">
                <a:solidFill>
                  <a:srgbClr val="000000"/>
                </a:solidFill>
                <a:highlight>
                  <a:srgbClr val="FFFFFF"/>
                </a:highlight>
                <a:latin typeface="Ludica fax"/>
              </a:rPr>
              <a:t>   </a:t>
            </a:r>
            <a:r>
              <a:rPr lang="en-US" altLang="zh-CN" sz="2000" kern="0" dirty="0">
                <a:solidFill>
                  <a:srgbClr val="0070C0"/>
                </a:solidFill>
                <a:highlight>
                  <a:srgbClr val="FFFFFF"/>
                </a:highlight>
                <a:latin typeface="Ludica fax"/>
              </a:rPr>
              <a:t>return</a:t>
            </a:r>
            <a:r>
              <a:rPr lang="en-US" altLang="zh-CN" sz="2000" kern="0" dirty="0">
                <a:solidFill>
                  <a:srgbClr val="000000"/>
                </a:solidFill>
                <a:highlight>
                  <a:srgbClr val="FFFFFF"/>
                </a:highlight>
                <a:latin typeface="Ludica fax"/>
              </a:rPr>
              <a:t> tmp2;</a:t>
            </a:r>
          </a:p>
          <a:p>
            <a:pPr marL="0" indent="0">
              <a:buFont typeface="Wingdings" pitchFamily="2" charset="2"/>
              <a:buNone/>
            </a:pPr>
            <a:r>
              <a:rPr lang="en-US" altLang="zh-CN" sz="2000" kern="0" dirty="0">
                <a:solidFill>
                  <a:srgbClr val="000000"/>
                </a:solidFill>
                <a:highlight>
                  <a:srgbClr val="FFFFFF"/>
                </a:highlight>
                <a:latin typeface="Ludica fax"/>
              </a:rPr>
              <a:t>}</a:t>
            </a:r>
          </a:p>
        </p:txBody>
      </p:sp>
      <p:sp>
        <p:nvSpPr>
          <p:cNvPr id="9" name="矩形: 圆角 8">
            <a:extLst>
              <a:ext uri="{FF2B5EF4-FFF2-40B4-BE49-F238E27FC236}">
                <a16:creationId xmlns:a16="http://schemas.microsoft.com/office/drawing/2014/main" id="{A9B6455A-A6C7-495E-B0C2-32869F823486}"/>
              </a:ext>
            </a:extLst>
          </p:cNvPr>
          <p:cNvSpPr/>
          <p:nvPr/>
        </p:nvSpPr>
        <p:spPr>
          <a:xfrm>
            <a:off x="1143000" y="1981200"/>
            <a:ext cx="3657600" cy="1371600"/>
          </a:xfrm>
          <a:prstGeom prst="round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2000" dirty="0">
              <a:solidFill>
                <a:schemeClr val="tx1"/>
              </a:solidFill>
            </a:endParaRPr>
          </a:p>
        </p:txBody>
      </p:sp>
      <p:sp>
        <p:nvSpPr>
          <p:cNvPr id="11" name="文本框 10">
            <a:extLst>
              <a:ext uri="{FF2B5EF4-FFF2-40B4-BE49-F238E27FC236}">
                <a16:creationId xmlns:a16="http://schemas.microsoft.com/office/drawing/2014/main" id="{821EFCC8-10A0-4128-ADF1-6FD09B0E21BA}"/>
              </a:ext>
            </a:extLst>
          </p:cNvPr>
          <p:cNvSpPr txBox="1"/>
          <p:nvPr/>
        </p:nvSpPr>
        <p:spPr>
          <a:xfrm>
            <a:off x="2895601" y="2133600"/>
            <a:ext cx="2971800" cy="369332"/>
          </a:xfrm>
          <a:prstGeom prst="rect">
            <a:avLst/>
          </a:prstGeom>
          <a:noFill/>
        </p:spPr>
        <p:txBody>
          <a:bodyPr wrap="square">
            <a:spAutoFit/>
          </a:bodyPr>
          <a:lstStyle/>
          <a:p>
            <a:r>
              <a:rPr lang="en-US" altLang="zh-CN" sz="1800" kern="0" dirty="0">
                <a:solidFill>
                  <a:srgbClr val="008000"/>
                </a:solidFill>
                <a:highlight>
                  <a:srgbClr val="FFFFFF"/>
                </a:highlight>
                <a:latin typeface="Ludica fax"/>
              </a:rPr>
              <a:t>// region 0: before calling</a:t>
            </a:r>
            <a:endParaRPr lang="zh-CN" altLang="en-US" sz="1800" dirty="0"/>
          </a:p>
        </p:txBody>
      </p:sp>
      <p:sp>
        <p:nvSpPr>
          <p:cNvPr id="13" name="矩形: 圆角 12">
            <a:extLst>
              <a:ext uri="{FF2B5EF4-FFF2-40B4-BE49-F238E27FC236}">
                <a16:creationId xmlns:a16="http://schemas.microsoft.com/office/drawing/2014/main" id="{CA446653-1101-4E90-9AB6-A30AE6B63032}"/>
              </a:ext>
            </a:extLst>
          </p:cNvPr>
          <p:cNvSpPr/>
          <p:nvPr/>
        </p:nvSpPr>
        <p:spPr>
          <a:xfrm>
            <a:off x="1139536" y="3708911"/>
            <a:ext cx="3657600" cy="786889"/>
          </a:xfrm>
          <a:prstGeom prst="round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2000" dirty="0">
              <a:solidFill>
                <a:schemeClr val="tx1"/>
              </a:solidFill>
            </a:endParaRPr>
          </a:p>
        </p:txBody>
      </p:sp>
      <p:sp>
        <p:nvSpPr>
          <p:cNvPr id="15" name="文本框 14">
            <a:extLst>
              <a:ext uri="{FF2B5EF4-FFF2-40B4-BE49-F238E27FC236}">
                <a16:creationId xmlns:a16="http://schemas.microsoft.com/office/drawing/2014/main" id="{75EC0BCD-DAF6-4D9D-A2D8-22B9C10857C1}"/>
              </a:ext>
            </a:extLst>
          </p:cNvPr>
          <p:cNvSpPr txBox="1"/>
          <p:nvPr/>
        </p:nvSpPr>
        <p:spPr>
          <a:xfrm>
            <a:off x="2798618" y="4128011"/>
            <a:ext cx="2971800" cy="369332"/>
          </a:xfrm>
          <a:prstGeom prst="rect">
            <a:avLst/>
          </a:prstGeom>
          <a:noFill/>
        </p:spPr>
        <p:txBody>
          <a:bodyPr wrap="square">
            <a:spAutoFit/>
          </a:bodyPr>
          <a:lstStyle/>
          <a:p>
            <a:r>
              <a:rPr lang="en-US" altLang="zh-CN" sz="1800" kern="0" dirty="0">
                <a:solidFill>
                  <a:srgbClr val="008000"/>
                </a:solidFill>
                <a:highlight>
                  <a:srgbClr val="FFFFFF"/>
                </a:highlight>
                <a:latin typeface="Ludica fax"/>
              </a:rPr>
              <a:t>// region 1: after calling</a:t>
            </a:r>
            <a:endParaRPr lang="zh-CN" altLang="en-US" sz="1800" dirty="0"/>
          </a:p>
        </p:txBody>
      </p:sp>
      <p:sp>
        <p:nvSpPr>
          <p:cNvPr id="4" name="箭头: 右 3">
            <a:extLst>
              <a:ext uri="{FF2B5EF4-FFF2-40B4-BE49-F238E27FC236}">
                <a16:creationId xmlns:a16="http://schemas.microsoft.com/office/drawing/2014/main" id="{31AF7CAC-B873-43B7-A5F8-C6B1D3FC0354}"/>
              </a:ext>
            </a:extLst>
          </p:cNvPr>
          <p:cNvSpPr/>
          <p:nvPr/>
        </p:nvSpPr>
        <p:spPr>
          <a:xfrm>
            <a:off x="5160820" y="2977087"/>
            <a:ext cx="1447800" cy="90382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ndParaRPr>
          </a:p>
        </p:txBody>
      </p:sp>
      <p:sp>
        <p:nvSpPr>
          <p:cNvPr id="12" name="内容占位符 6">
            <a:extLst>
              <a:ext uri="{FF2B5EF4-FFF2-40B4-BE49-F238E27FC236}">
                <a16:creationId xmlns:a16="http://schemas.microsoft.com/office/drawing/2014/main" id="{7994C020-B4B2-42BB-8992-A61EF83331D5}"/>
              </a:ext>
            </a:extLst>
          </p:cNvPr>
          <p:cNvSpPr txBox="1">
            <a:spLocks/>
          </p:cNvSpPr>
          <p:nvPr/>
        </p:nvSpPr>
        <p:spPr>
          <a:xfrm>
            <a:off x="6858002" y="1219200"/>
            <a:ext cx="5384800" cy="4530725"/>
          </a:xfrm>
          <a:prstGeom prst="rect">
            <a:avLst/>
          </a:prstGeom>
        </p:spPr>
        <p:txBody>
          <a:bodyPr vert="horz" lIns="91440" tIns="45720" rIns="91440" bIns="45720" rtlCol="0">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kumimoji="1" sz="2800" b="1">
                <a:solidFill>
                  <a:schemeClr val="tx1"/>
                </a:solidFill>
                <a:latin typeface="+mn-lt"/>
                <a:ea typeface="+mn-ea"/>
                <a:cs typeface="宋体"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kumimoji="1" sz="24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kumimoji="1" sz="20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kumimoji="1" sz="18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kumimoji="1" sz="18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9pPr>
          </a:lstStyle>
          <a:p>
            <a:pPr marL="0" indent="0">
              <a:buFont typeface="Wingdings" pitchFamily="2" charset="2"/>
              <a:buNone/>
            </a:pPr>
            <a:r>
              <a:rPr lang="en-US" altLang="zh-CN" sz="1800" kern="0" dirty="0">
                <a:solidFill>
                  <a:srgbClr val="0070C0"/>
                </a:solidFill>
                <a:highlight>
                  <a:srgbClr val="FFFFFF"/>
                </a:highlight>
                <a:latin typeface="Ludica fax"/>
              </a:rPr>
              <a:t>int</a:t>
            </a:r>
            <a:r>
              <a:rPr lang="en-US" altLang="zh-CN" sz="1800" kern="0" dirty="0">
                <a:solidFill>
                  <a:srgbClr val="000000"/>
                </a:solidFill>
                <a:highlight>
                  <a:srgbClr val="FFFFFF"/>
                </a:highlight>
                <a:latin typeface="Ludica fax"/>
              </a:rPr>
              <a:t> </a:t>
            </a:r>
            <a:r>
              <a:rPr lang="en-US" altLang="zh-CN" sz="1800" kern="0" dirty="0" err="1">
                <a:solidFill>
                  <a:srgbClr val="000000"/>
                </a:solidFill>
                <a:highlight>
                  <a:srgbClr val="FFFFFF"/>
                </a:highlight>
                <a:latin typeface="Ludica fax"/>
              </a:rPr>
              <a:t>fact_nr</a:t>
            </a:r>
            <a:r>
              <a:rPr lang="en-US" altLang="zh-CN" sz="1800" kern="0" dirty="0">
                <a:solidFill>
                  <a:srgbClr val="000000"/>
                </a:solidFill>
                <a:highlight>
                  <a:srgbClr val="FFFFFF"/>
                </a:highlight>
                <a:latin typeface="Ludica fax"/>
              </a:rPr>
              <a:t>(</a:t>
            </a:r>
            <a:r>
              <a:rPr lang="en-US" altLang="zh-CN" sz="1800" kern="0" dirty="0">
                <a:solidFill>
                  <a:srgbClr val="0070C0"/>
                </a:solidFill>
                <a:highlight>
                  <a:srgbClr val="FFFFFF"/>
                </a:highlight>
                <a:latin typeface="Ludica fax"/>
              </a:rPr>
              <a:t>int</a:t>
            </a:r>
            <a:r>
              <a:rPr lang="en-US" altLang="zh-CN" sz="1800" kern="0" dirty="0">
                <a:solidFill>
                  <a:srgbClr val="000000"/>
                </a:solidFill>
                <a:highlight>
                  <a:srgbClr val="FFFFFF"/>
                </a:highlight>
                <a:latin typeface="Ludica fax"/>
              </a:rPr>
              <a:t> n) {</a:t>
            </a:r>
          </a:p>
          <a:p>
            <a:pPr marL="0" indent="0">
              <a:buFont typeface="Wingdings" pitchFamily="2" charset="2"/>
              <a:buNone/>
            </a:pPr>
            <a:r>
              <a:rPr lang="en-US" altLang="zh-CN" sz="1800" kern="0" dirty="0">
                <a:solidFill>
                  <a:srgbClr val="000000"/>
                </a:solidFill>
                <a:highlight>
                  <a:srgbClr val="FFFFFF"/>
                </a:highlight>
                <a:latin typeface="Ludica fax"/>
              </a:rPr>
              <a:t>    stack&lt;Item&gt; </a:t>
            </a:r>
            <a:r>
              <a:rPr lang="en-US" altLang="zh-CN" sz="1800" kern="0" dirty="0" err="1">
                <a:solidFill>
                  <a:srgbClr val="000000"/>
                </a:solidFill>
                <a:highlight>
                  <a:srgbClr val="FFFFFF"/>
                </a:highlight>
                <a:latin typeface="Ludica fax"/>
              </a:rPr>
              <a:t>st</a:t>
            </a:r>
            <a:r>
              <a:rPr lang="en-US" altLang="zh-CN" sz="1800" kern="0" dirty="0">
                <a:solidFill>
                  <a:srgbClr val="000000"/>
                </a:solidFill>
                <a:highlight>
                  <a:srgbClr val="FFFFFF"/>
                </a:highlight>
                <a:latin typeface="Ludica fax"/>
              </a:rPr>
              <a:t>;</a:t>
            </a:r>
          </a:p>
          <a:p>
            <a:pPr marL="0" indent="0">
              <a:buFont typeface="Wingdings" pitchFamily="2" charset="2"/>
              <a:buNone/>
            </a:pPr>
            <a:r>
              <a:rPr lang="en-US" altLang="zh-CN" sz="1800" kern="0" dirty="0">
                <a:solidFill>
                  <a:srgbClr val="000000"/>
                </a:solidFill>
                <a:highlight>
                  <a:srgbClr val="FFFFFF"/>
                </a:highlight>
                <a:latin typeface="Ludica fax"/>
              </a:rPr>
              <a:t>    </a:t>
            </a:r>
            <a:r>
              <a:rPr lang="en-US" altLang="zh-CN" sz="1800" kern="0" dirty="0" err="1">
                <a:solidFill>
                  <a:srgbClr val="000000"/>
                </a:solidFill>
                <a:highlight>
                  <a:srgbClr val="FFFFFF"/>
                </a:highlight>
                <a:latin typeface="Ludica fax"/>
              </a:rPr>
              <a:t>st.push</a:t>
            </a:r>
            <a:r>
              <a:rPr lang="en-US" altLang="zh-CN" sz="1800" kern="0" dirty="0">
                <a:solidFill>
                  <a:srgbClr val="000000"/>
                </a:solidFill>
                <a:highlight>
                  <a:srgbClr val="FFFFFF"/>
                </a:highlight>
                <a:latin typeface="Ludica fax"/>
              </a:rPr>
              <a:t>(Item(n, 0));</a:t>
            </a:r>
          </a:p>
          <a:p>
            <a:pPr marL="0" indent="0">
              <a:buFont typeface="Wingdings" pitchFamily="2" charset="2"/>
              <a:buNone/>
            </a:pPr>
            <a:r>
              <a:rPr lang="en-US" altLang="zh-CN" sz="1800" kern="0" dirty="0">
                <a:solidFill>
                  <a:srgbClr val="000000"/>
                </a:solidFill>
                <a:highlight>
                  <a:srgbClr val="FFFFFF"/>
                </a:highlight>
                <a:latin typeface="Ludica fax"/>
              </a:rPr>
              <a:t>    </a:t>
            </a:r>
            <a:r>
              <a:rPr lang="en-US" altLang="zh-CN" sz="1800" kern="0" dirty="0">
                <a:solidFill>
                  <a:srgbClr val="0070C0"/>
                </a:solidFill>
                <a:highlight>
                  <a:srgbClr val="FFFFFF"/>
                </a:highlight>
                <a:latin typeface="Ludica fax"/>
              </a:rPr>
              <a:t>int</a:t>
            </a:r>
            <a:r>
              <a:rPr lang="en-US" altLang="zh-CN" sz="1800" kern="0" dirty="0">
                <a:solidFill>
                  <a:srgbClr val="000000"/>
                </a:solidFill>
                <a:highlight>
                  <a:srgbClr val="FFFFFF"/>
                </a:highlight>
                <a:latin typeface="Ludica fax"/>
              </a:rPr>
              <a:t> ret;</a:t>
            </a:r>
          </a:p>
          <a:p>
            <a:pPr marL="0" indent="0">
              <a:buFont typeface="Wingdings" pitchFamily="2" charset="2"/>
              <a:buNone/>
            </a:pPr>
            <a:r>
              <a:rPr lang="en-US" altLang="zh-CN" sz="1800" kern="0" dirty="0">
                <a:solidFill>
                  <a:srgbClr val="008000"/>
                </a:solidFill>
                <a:highlight>
                  <a:srgbClr val="FFFFFF"/>
                </a:highlight>
                <a:latin typeface="Ludica fax"/>
              </a:rPr>
              <a:t>L0: // recursion entry: region 0</a:t>
            </a:r>
          </a:p>
          <a:p>
            <a:pPr marL="0" indent="0">
              <a:buFont typeface="Wingdings" pitchFamily="2" charset="2"/>
              <a:buNone/>
            </a:pPr>
            <a:r>
              <a:rPr lang="en-US" altLang="zh-CN" sz="1800" kern="0" dirty="0">
                <a:solidFill>
                  <a:srgbClr val="000000"/>
                </a:solidFill>
                <a:highlight>
                  <a:srgbClr val="FFFFFF"/>
                </a:highlight>
                <a:latin typeface="Ludica fax"/>
              </a:rPr>
              <a:t>    </a:t>
            </a:r>
            <a:r>
              <a:rPr lang="en-US" altLang="zh-CN" sz="1800" kern="0" dirty="0">
                <a:solidFill>
                  <a:srgbClr val="0070C0"/>
                </a:solidFill>
                <a:highlight>
                  <a:srgbClr val="FFFFFF"/>
                </a:highlight>
                <a:latin typeface="Ludica fax"/>
              </a:rPr>
              <a:t>if</a:t>
            </a:r>
            <a:r>
              <a:rPr lang="en-US" altLang="zh-CN" sz="1800" kern="0" dirty="0">
                <a:solidFill>
                  <a:srgbClr val="000000"/>
                </a:solidFill>
                <a:highlight>
                  <a:srgbClr val="FFFFFF"/>
                </a:highlight>
                <a:latin typeface="Ludica fax"/>
              </a:rPr>
              <a:t> (</a:t>
            </a:r>
            <a:r>
              <a:rPr lang="en-US" altLang="zh-CN" sz="1800" kern="0" dirty="0" err="1">
                <a:solidFill>
                  <a:srgbClr val="000000"/>
                </a:solidFill>
                <a:highlight>
                  <a:srgbClr val="FFFFFF"/>
                </a:highlight>
                <a:latin typeface="Ludica fax"/>
              </a:rPr>
              <a:t>st.top</a:t>
            </a:r>
            <a:r>
              <a:rPr lang="en-US" altLang="zh-CN" sz="1800" kern="0" dirty="0">
                <a:solidFill>
                  <a:srgbClr val="000000"/>
                </a:solidFill>
                <a:highlight>
                  <a:srgbClr val="FFFFFF"/>
                </a:highlight>
                <a:latin typeface="Ludica fax"/>
              </a:rPr>
              <a:t>().n &lt;= 1) ret = 1; </a:t>
            </a:r>
            <a:r>
              <a:rPr lang="en-US" altLang="zh-CN" sz="1800" dirty="0" err="1">
                <a:solidFill>
                  <a:srgbClr val="008000"/>
                </a:solidFill>
                <a:highlight>
                  <a:srgbClr val="FFFFFF"/>
                </a:highlight>
                <a:latin typeface="Ludica fax"/>
              </a:rPr>
              <a:t>goto</a:t>
            </a:r>
            <a:r>
              <a:rPr lang="en-US" altLang="zh-CN" sz="1800" dirty="0">
                <a:solidFill>
                  <a:srgbClr val="008000"/>
                </a:solidFill>
                <a:highlight>
                  <a:srgbClr val="FFFFFF"/>
                </a:highlight>
                <a:latin typeface="Ludica fax"/>
              </a:rPr>
              <a:t> L2</a:t>
            </a:r>
            <a:r>
              <a:rPr lang="en-US" altLang="zh-CN" sz="1800" dirty="0">
                <a:solidFill>
                  <a:srgbClr val="000000"/>
                </a:solidFill>
                <a:highlight>
                  <a:srgbClr val="FFFFFF"/>
                </a:highlight>
                <a:latin typeface="Ludica fax"/>
              </a:rPr>
              <a:t>;</a:t>
            </a:r>
            <a:endParaRPr lang="en-US" altLang="zh-CN" sz="2000" dirty="0">
              <a:solidFill>
                <a:srgbClr val="660099"/>
              </a:solidFill>
              <a:latin typeface="Ludica fax"/>
            </a:endParaRPr>
          </a:p>
          <a:p>
            <a:pPr marL="0" indent="0">
              <a:buFont typeface="Wingdings" pitchFamily="2" charset="2"/>
              <a:buNone/>
            </a:pPr>
            <a:r>
              <a:rPr lang="en-US" altLang="zh-CN" sz="1800" kern="0" dirty="0">
                <a:solidFill>
                  <a:srgbClr val="000000"/>
                </a:solidFill>
                <a:highlight>
                  <a:srgbClr val="FFFFFF"/>
                </a:highlight>
                <a:latin typeface="Ludica fax"/>
              </a:rPr>
              <a:t>    </a:t>
            </a:r>
            <a:r>
              <a:rPr lang="en-US" altLang="zh-CN" sz="1800" kern="0" dirty="0" err="1">
                <a:solidFill>
                  <a:srgbClr val="000000"/>
                </a:solidFill>
                <a:highlight>
                  <a:srgbClr val="FFFFFF"/>
                </a:highlight>
                <a:latin typeface="Ludica fax"/>
              </a:rPr>
              <a:t>st.push</a:t>
            </a:r>
            <a:r>
              <a:rPr lang="en-US" altLang="zh-CN" sz="1800" kern="0" dirty="0">
                <a:solidFill>
                  <a:srgbClr val="000000"/>
                </a:solidFill>
                <a:highlight>
                  <a:srgbClr val="FFFFFF"/>
                </a:highlight>
                <a:latin typeface="Ludica fax"/>
              </a:rPr>
              <a:t>(Item(</a:t>
            </a:r>
            <a:r>
              <a:rPr lang="en-US" altLang="zh-CN" sz="1800" kern="0" dirty="0" err="1">
                <a:solidFill>
                  <a:srgbClr val="000000"/>
                </a:solidFill>
                <a:highlight>
                  <a:srgbClr val="FFFFFF"/>
                </a:highlight>
                <a:latin typeface="Ludica fax"/>
              </a:rPr>
              <a:t>st.top</a:t>
            </a:r>
            <a:r>
              <a:rPr lang="en-US" altLang="zh-CN" sz="1800" kern="0" dirty="0">
                <a:solidFill>
                  <a:srgbClr val="000000"/>
                </a:solidFill>
                <a:highlight>
                  <a:srgbClr val="FFFFFF"/>
                </a:highlight>
                <a:latin typeface="Ludica fax"/>
              </a:rPr>
              <a:t>().n-1,1)); </a:t>
            </a:r>
            <a:r>
              <a:rPr lang="en-US" altLang="zh-CN" sz="1800" kern="0" dirty="0" err="1">
                <a:solidFill>
                  <a:srgbClr val="008000"/>
                </a:solidFill>
                <a:highlight>
                  <a:srgbClr val="FFFFFF"/>
                </a:highlight>
                <a:latin typeface="Ludica fax"/>
              </a:rPr>
              <a:t>goto</a:t>
            </a:r>
            <a:r>
              <a:rPr lang="en-US" altLang="zh-CN" sz="1800" kern="0" dirty="0">
                <a:solidFill>
                  <a:srgbClr val="008000"/>
                </a:solidFill>
                <a:highlight>
                  <a:srgbClr val="FFFFFF"/>
                </a:highlight>
                <a:latin typeface="Ludica fax"/>
              </a:rPr>
              <a:t> L0</a:t>
            </a:r>
            <a:r>
              <a:rPr lang="en-US" altLang="zh-CN" sz="1800" kern="0" dirty="0">
                <a:highlight>
                  <a:srgbClr val="FFFFFF"/>
                </a:highlight>
                <a:latin typeface="Ludica fax"/>
              </a:rPr>
              <a:t>;</a:t>
            </a:r>
          </a:p>
          <a:p>
            <a:pPr marL="0" indent="0">
              <a:buNone/>
            </a:pPr>
            <a:r>
              <a:rPr lang="en-US" altLang="zh-CN" sz="1800" dirty="0">
                <a:solidFill>
                  <a:srgbClr val="008000"/>
                </a:solidFill>
                <a:highlight>
                  <a:srgbClr val="FFFFFF"/>
                </a:highlight>
                <a:latin typeface="Ludica fax"/>
              </a:rPr>
              <a:t>L1:</a:t>
            </a:r>
          </a:p>
          <a:p>
            <a:pPr marL="0" indent="0">
              <a:buNone/>
            </a:pPr>
            <a:r>
              <a:rPr lang="en-US" altLang="zh-CN" sz="1800" dirty="0">
                <a:solidFill>
                  <a:srgbClr val="000000"/>
                </a:solidFill>
                <a:highlight>
                  <a:srgbClr val="FFFFFF"/>
                </a:highlight>
                <a:latin typeface="Ludica fax"/>
              </a:rPr>
              <a:t>    ret = </a:t>
            </a:r>
            <a:r>
              <a:rPr lang="en-US" altLang="zh-CN" sz="1800" dirty="0" err="1">
                <a:solidFill>
                  <a:srgbClr val="000000"/>
                </a:solidFill>
                <a:highlight>
                  <a:srgbClr val="FFFFFF"/>
                </a:highlight>
                <a:latin typeface="Ludica fax"/>
              </a:rPr>
              <a:t>st.top</a:t>
            </a:r>
            <a:r>
              <a:rPr lang="en-US" altLang="zh-CN" sz="1800" dirty="0">
                <a:solidFill>
                  <a:srgbClr val="000000"/>
                </a:solidFill>
                <a:highlight>
                  <a:srgbClr val="FFFFFF"/>
                </a:highlight>
                <a:latin typeface="Ludica fax"/>
              </a:rPr>
              <a:t>().n * ret; </a:t>
            </a:r>
            <a:r>
              <a:rPr lang="en-US" altLang="zh-CN" sz="1800" dirty="0" err="1">
                <a:solidFill>
                  <a:srgbClr val="008000"/>
                </a:solidFill>
                <a:highlight>
                  <a:srgbClr val="FFFFFF"/>
                </a:highlight>
                <a:latin typeface="Ludica fax"/>
              </a:rPr>
              <a:t>goto</a:t>
            </a:r>
            <a:r>
              <a:rPr lang="en-US" altLang="zh-CN" sz="1800" dirty="0">
                <a:solidFill>
                  <a:srgbClr val="008000"/>
                </a:solidFill>
                <a:highlight>
                  <a:srgbClr val="FFFFFF"/>
                </a:highlight>
                <a:latin typeface="Ludica fax"/>
              </a:rPr>
              <a:t> L2</a:t>
            </a:r>
            <a:r>
              <a:rPr lang="en-US" altLang="zh-CN" sz="1800" dirty="0">
                <a:solidFill>
                  <a:srgbClr val="000000"/>
                </a:solidFill>
                <a:highlight>
                  <a:srgbClr val="FFFFFF"/>
                </a:highlight>
                <a:latin typeface="Ludica fax"/>
              </a:rPr>
              <a:t>;</a:t>
            </a:r>
          </a:p>
          <a:p>
            <a:pPr marL="0" indent="0">
              <a:buNone/>
            </a:pPr>
            <a:endParaRPr lang="en-US" altLang="zh-CN" sz="1800" kern="0" dirty="0">
              <a:solidFill>
                <a:srgbClr val="000000"/>
              </a:solidFill>
              <a:highlight>
                <a:srgbClr val="FFFFFF"/>
              </a:highlight>
              <a:latin typeface="Ludica fax"/>
            </a:endParaRPr>
          </a:p>
          <a:p>
            <a:pPr marL="0" indent="0">
              <a:buNone/>
            </a:pPr>
            <a:r>
              <a:rPr lang="en-US" altLang="zh-CN" sz="1800" dirty="0">
                <a:solidFill>
                  <a:srgbClr val="008000"/>
                </a:solidFill>
                <a:highlight>
                  <a:srgbClr val="FFFFFF"/>
                </a:highlight>
                <a:latin typeface="Ludica fax"/>
              </a:rPr>
              <a:t>L2: // recursion exit</a:t>
            </a:r>
            <a:endParaRPr lang="en-US" altLang="zh-CN" sz="1800" kern="0" dirty="0">
              <a:solidFill>
                <a:srgbClr val="000000"/>
              </a:solidFill>
              <a:highlight>
                <a:srgbClr val="FFFFFF"/>
              </a:highlight>
              <a:latin typeface="Ludica fax"/>
            </a:endParaRPr>
          </a:p>
          <a:p>
            <a:pPr marL="0" indent="0">
              <a:buNone/>
            </a:pPr>
            <a:r>
              <a:rPr lang="en-US" altLang="zh-CN" sz="1800" dirty="0">
                <a:solidFill>
                  <a:srgbClr val="0070C0"/>
                </a:solidFill>
                <a:highlight>
                  <a:srgbClr val="FFFFFF"/>
                </a:highlight>
                <a:latin typeface="Ludica fax"/>
              </a:rPr>
              <a:t>    switch</a:t>
            </a:r>
            <a:r>
              <a:rPr lang="en-US" altLang="zh-CN" sz="1800" dirty="0">
                <a:solidFill>
                  <a:srgbClr val="000000"/>
                </a:solidFill>
                <a:highlight>
                  <a:srgbClr val="FFFFFF"/>
                </a:highlight>
                <a:latin typeface="Ludica fax"/>
              </a:rPr>
              <a:t> (</a:t>
            </a:r>
            <a:r>
              <a:rPr lang="en-US" altLang="zh-CN" sz="1800" dirty="0" err="1">
                <a:solidFill>
                  <a:srgbClr val="000000"/>
                </a:solidFill>
                <a:highlight>
                  <a:srgbClr val="FFFFFF"/>
                </a:highlight>
                <a:latin typeface="Ludica fax"/>
              </a:rPr>
              <a:t>st.top</a:t>
            </a:r>
            <a:r>
              <a:rPr lang="en-US" altLang="zh-CN" sz="1800" dirty="0">
                <a:solidFill>
                  <a:srgbClr val="000000"/>
                </a:solidFill>
                <a:highlight>
                  <a:srgbClr val="FFFFFF"/>
                </a:highlight>
                <a:latin typeface="Ludica fax"/>
              </a:rPr>
              <a:t>().</a:t>
            </a:r>
            <a:r>
              <a:rPr lang="en-US" altLang="zh-CN" sz="1800" dirty="0" err="1">
                <a:solidFill>
                  <a:srgbClr val="000000"/>
                </a:solidFill>
                <a:highlight>
                  <a:srgbClr val="FFFFFF"/>
                </a:highlight>
                <a:latin typeface="Ludica fax"/>
              </a:rPr>
              <a:t>rd</a:t>
            </a:r>
            <a:r>
              <a:rPr lang="en-US" altLang="zh-CN" sz="1800" dirty="0">
                <a:solidFill>
                  <a:srgbClr val="000000"/>
                </a:solidFill>
                <a:highlight>
                  <a:srgbClr val="FFFFFF"/>
                </a:highlight>
                <a:latin typeface="Ludica fax"/>
              </a:rPr>
              <a:t>) {</a:t>
            </a:r>
          </a:p>
          <a:p>
            <a:pPr marL="0" indent="0">
              <a:buNone/>
            </a:pPr>
            <a:r>
              <a:rPr lang="en-US" altLang="zh-CN" sz="1800" dirty="0">
                <a:solidFill>
                  <a:srgbClr val="000000"/>
                </a:solidFill>
                <a:highlight>
                  <a:srgbClr val="FFFFFF"/>
                </a:highlight>
                <a:latin typeface="Ludica fax"/>
              </a:rPr>
              <a:t>        </a:t>
            </a:r>
            <a:r>
              <a:rPr lang="en-US" altLang="zh-CN" sz="1800" dirty="0">
                <a:solidFill>
                  <a:srgbClr val="0070C0"/>
                </a:solidFill>
                <a:highlight>
                  <a:srgbClr val="FFFFFF"/>
                </a:highlight>
                <a:latin typeface="Ludica fax"/>
              </a:rPr>
              <a:t>case</a:t>
            </a:r>
            <a:r>
              <a:rPr lang="en-US" altLang="zh-CN" sz="1800" dirty="0">
                <a:solidFill>
                  <a:srgbClr val="000000"/>
                </a:solidFill>
                <a:highlight>
                  <a:srgbClr val="FFFFFF"/>
                </a:highlight>
                <a:latin typeface="Ludica fax"/>
              </a:rPr>
              <a:t> 0: </a:t>
            </a:r>
            <a:r>
              <a:rPr lang="en-US" altLang="zh-CN" sz="1800" dirty="0" err="1">
                <a:solidFill>
                  <a:srgbClr val="000000"/>
                </a:solidFill>
                <a:highlight>
                  <a:srgbClr val="FFFFFF"/>
                </a:highlight>
                <a:latin typeface="Ludica fax"/>
              </a:rPr>
              <a:t>st.pop</a:t>
            </a:r>
            <a:r>
              <a:rPr lang="en-US" altLang="zh-CN" sz="1800" dirty="0">
                <a:solidFill>
                  <a:srgbClr val="000000"/>
                </a:solidFill>
                <a:highlight>
                  <a:srgbClr val="FFFFFF"/>
                </a:highlight>
                <a:latin typeface="Ludica fax"/>
              </a:rPr>
              <a:t>(); </a:t>
            </a:r>
            <a:r>
              <a:rPr lang="en-US" altLang="zh-CN" sz="1800" dirty="0">
                <a:solidFill>
                  <a:srgbClr val="0070C0"/>
                </a:solidFill>
                <a:highlight>
                  <a:srgbClr val="FFFFFF"/>
                </a:highlight>
                <a:latin typeface="Ludica fax"/>
              </a:rPr>
              <a:t>return </a:t>
            </a:r>
            <a:r>
              <a:rPr lang="en-US" altLang="zh-CN" sz="1800" dirty="0">
                <a:solidFill>
                  <a:srgbClr val="000000"/>
                </a:solidFill>
                <a:highlight>
                  <a:srgbClr val="FFFFFF"/>
                </a:highlight>
                <a:latin typeface="Ludica fax"/>
              </a:rPr>
              <a:t>ret;</a:t>
            </a:r>
          </a:p>
          <a:p>
            <a:pPr marL="0" indent="0">
              <a:buNone/>
            </a:pPr>
            <a:r>
              <a:rPr lang="en-US" altLang="zh-CN" sz="1800" dirty="0">
                <a:solidFill>
                  <a:srgbClr val="000000"/>
                </a:solidFill>
                <a:highlight>
                  <a:srgbClr val="FFFFFF"/>
                </a:highlight>
                <a:latin typeface="Ludica fax"/>
              </a:rPr>
              <a:t>        </a:t>
            </a:r>
            <a:r>
              <a:rPr lang="en-US" altLang="zh-CN" sz="1800" dirty="0">
                <a:solidFill>
                  <a:srgbClr val="0070C0"/>
                </a:solidFill>
                <a:highlight>
                  <a:srgbClr val="FFFFFF"/>
                </a:highlight>
                <a:latin typeface="Ludica fax"/>
              </a:rPr>
              <a:t>case</a:t>
            </a:r>
            <a:r>
              <a:rPr lang="en-US" altLang="zh-CN" sz="1800" dirty="0">
                <a:solidFill>
                  <a:srgbClr val="000000"/>
                </a:solidFill>
                <a:highlight>
                  <a:srgbClr val="FFFFFF"/>
                </a:highlight>
                <a:latin typeface="Ludica fax"/>
              </a:rPr>
              <a:t> 1: </a:t>
            </a:r>
            <a:r>
              <a:rPr lang="en-US" altLang="zh-CN" sz="1800" dirty="0" err="1">
                <a:solidFill>
                  <a:srgbClr val="000000"/>
                </a:solidFill>
                <a:highlight>
                  <a:srgbClr val="FFFFFF"/>
                </a:highlight>
                <a:latin typeface="Ludica fax"/>
              </a:rPr>
              <a:t>st.pop</a:t>
            </a:r>
            <a:r>
              <a:rPr lang="en-US" altLang="zh-CN" sz="1800" dirty="0">
                <a:solidFill>
                  <a:srgbClr val="000000"/>
                </a:solidFill>
                <a:highlight>
                  <a:srgbClr val="FFFFFF"/>
                </a:highlight>
                <a:latin typeface="Ludica fax"/>
              </a:rPr>
              <a:t>(); </a:t>
            </a:r>
            <a:r>
              <a:rPr lang="en-US" altLang="zh-CN" sz="1800" dirty="0" err="1">
                <a:solidFill>
                  <a:srgbClr val="008000"/>
                </a:solidFill>
                <a:highlight>
                  <a:srgbClr val="FFFFFF"/>
                </a:highlight>
                <a:latin typeface="Ludica fax"/>
              </a:rPr>
              <a:t>goto</a:t>
            </a:r>
            <a:r>
              <a:rPr lang="en-US" altLang="zh-CN" sz="1800" dirty="0">
                <a:solidFill>
                  <a:srgbClr val="008000"/>
                </a:solidFill>
                <a:highlight>
                  <a:srgbClr val="FFFFFF"/>
                </a:highlight>
                <a:latin typeface="Ludica fax"/>
              </a:rPr>
              <a:t> L1</a:t>
            </a:r>
            <a:r>
              <a:rPr lang="en-US" altLang="zh-CN" sz="1800" dirty="0">
                <a:solidFill>
                  <a:srgbClr val="000000"/>
                </a:solidFill>
                <a:highlight>
                  <a:srgbClr val="FFFFFF"/>
                </a:highlight>
                <a:latin typeface="Ludica fax"/>
              </a:rPr>
              <a:t>;</a:t>
            </a:r>
          </a:p>
          <a:p>
            <a:pPr marL="0" indent="0">
              <a:buNone/>
            </a:pPr>
            <a:r>
              <a:rPr lang="en-US" altLang="zh-CN" sz="1800" dirty="0">
                <a:solidFill>
                  <a:srgbClr val="000000"/>
                </a:solidFill>
                <a:highlight>
                  <a:srgbClr val="FFFFFF"/>
                </a:highlight>
                <a:latin typeface="Ludica fax"/>
              </a:rPr>
              <a:t>    }</a:t>
            </a:r>
          </a:p>
          <a:p>
            <a:pPr marL="0" indent="0">
              <a:buFont typeface="Wingdings" pitchFamily="2" charset="2"/>
              <a:buNone/>
            </a:pPr>
            <a:r>
              <a:rPr lang="en-US" altLang="zh-CN" sz="1800" kern="0" dirty="0">
                <a:solidFill>
                  <a:srgbClr val="000000"/>
                </a:solidFill>
                <a:highlight>
                  <a:srgbClr val="FFFFFF"/>
                </a:highlight>
                <a:latin typeface="Ludica fax"/>
              </a:rPr>
              <a:t>}</a:t>
            </a:r>
            <a:endParaRPr lang="zh-CN" altLang="en-US" sz="1800" kern="0" dirty="0">
              <a:solidFill>
                <a:srgbClr val="000000"/>
              </a:solidFill>
              <a:highlight>
                <a:srgbClr val="FFFFFF"/>
              </a:highlight>
              <a:latin typeface="Ludica fax"/>
            </a:endParaRPr>
          </a:p>
        </p:txBody>
      </p:sp>
      <p:cxnSp>
        <p:nvCxnSpPr>
          <p:cNvPr id="6" name="直接箭头连接符 5">
            <a:extLst>
              <a:ext uri="{FF2B5EF4-FFF2-40B4-BE49-F238E27FC236}">
                <a16:creationId xmlns:a16="http://schemas.microsoft.com/office/drawing/2014/main" id="{0863E64E-2950-44E0-99E6-ECD50F93147A}"/>
              </a:ext>
            </a:extLst>
          </p:cNvPr>
          <p:cNvCxnSpPr>
            <a:cxnSpLocks/>
          </p:cNvCxnSpPr>
          <p:nvPr/>
        </p:nvCxnSpPr>
        <p:spPr>
          <a:xfrm flipH="1" flipV="1">
            <a:off x="6608620" y="4956790"/>
            <a:ext cx="630380" cy="3666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文本框 7">
            <a:extLst>
              <a:ext uri="{FF2B5EF4-FFF2-40B4-BE49-F238E27FC236}">
                <a16:creationId xmlns:a16="http://schemas.microsoft.com/office/drawing/2014/main" id="{CD9785BB-A2A0-410D-BD54-83253ACAAB03}"/>
              </a:ext>
            </a:extLst>
          </p:cNvPr>
          <p:cNvSpPr txBox="1"/>
          <p:nvPr/>
        </p:nvSpPr>
        <p:spPr>
          <a:xfrm>
            <a:off x="2474190" y="4772124"/>
            <a:ext cx="4645891" cy="369332"/>
          </a:xfrm>
          <a:prstGeom prst="rect">
            <a:avLst/>
          </a:prstGeom>
          <a:noFill/>
        </p:spPr>
        <p:txBody>
          <a:bodyPr wrap="square">
            <a:spAutoFit/>
          </a:bodyPr>
          <a:lstStyle/>
          <a:p>
            <a:r>
              <a:rPr lang="en-US" altLang="zh-CN" sz="1800" kern="0" dirty="0">
                <a:solidFill>
                  <a:srgbClr val="FF0000"/>
                </a:solidFill>
                <a:highlight>
                  <a:srgbClr val="FFFFFF"/>
                </a:highlight>
                <a:latin typeface="Ludica fax"/>
              </a:rPr>
              <a:t>This frame is invoked by main </a:t>
            </a:r>
            <a:r>
              <a:rPr lang="en-US" altLang="zh-CN" sz="1800" kern="0" dirty="0" err="1">
                <a:solidFill>
                  <a:srgbClr val="FF0000"/>
                </a:solidFill>
                <a:highlight>
                  <a:srgbClr val="FFFFFF"/>
                </a:highlight>
                <a:latin typeface="Ludica fax"/>
              </a:rPr>
              <a:t>func</a:t>
            </a:r>
            <a:r>
              <a:rPr lang="en-US" altLang="zh-CN" sz="1800" kern="0" dirty="0">
                <a:solidFill>
                  <a:srgbClr val="FF0000"/>
                </a:solidFill>
                <a:highlight>
                  <a:srgbClr val="FFFFFF"/>
                </a:highlight>
                <a:latin typeface="Ludica fax"/>
              </a:rPr>
              <a:t>, return</a:t>
            </a:r>
            <a:endParaRPr lang="zh-CN" altLang="en-US" sz="1800" dirty="0">
              <a:solidFill>
                <a:srgbClr val="FF0000"/>
              </a:solidFill>
            </a:endParaRPr>
          </a:p>
        </p:txBody>
      </p:sp>
      <p:sp>
        <p:nvSpPr>
          <p:cNvPr id="19" name="文本框 18">
            <a:extLst>
              <a:ext uri="{FF2B5EF4-FFF2-40B4-BE49-F238E27FC236}">
                <a16:creationId xmlns:a16="http://schemas.microsoft.com/office/drawing/2014/main" id="{9CBEFF24-7158-45D8-80EB-959596E6EA99}"/>
              </a:ext>
            </a:extLst>
          </p:cNvPr>
          <p:cNvSpPr txBox="1"/>
          <p:nvPr/>
        </p:nvSpPr>
        <p:spPr>
          <a:xfrm>
            <a:off x="-1155" y="5641533"/>
            <a:ext cx="7240155" cy="369332"/>
          </a:xfrm>
          <a:prstGeom prst="rect">
            <a:avLst/>
          </a:prstGeom>
          <a:noFill/>
        </p:spPr>
        <p:txBody>
          <a:bodyPr wrap="square">
            <a:spAutoFit/>
          </a:bodyPr>
          <a:lstStyle/>
          <a:p>
            <a:r>
              <a:rPr lang="en-US" altLang="zh-CN" sz="1800" kern="0" dirty="0">
                <a:solidFill>
                  <a:srgbClr val="FF0000"/>
                </a:solidFill>
                <a:highlight>
                  <a:srgbClr val="FFFFFF"/>
                </a:highlight>
                <a:latin typeface="Ludica fax"/>
              </a:rPr>
              <a:t>This frame is invoked as a sub-problem, continue processing in Region 1</a:t>
            </a:r>
            <a:endParaRPr lang="zh-CN" altLang="en-US" sz="1800" dirty="0">
              <a:solidFill>
                <a:srgbClr val="FF0000"/>
              </a:solidFill>
            </a:endParaRPr>
          </a:p>
        </p:txBody>
      </p:sp>
      <p:cxnSp>
        <p:nvCxnSpPr>
          <p:cNvPr id="21" name="直接箭头连接符 20">
            <a:extLst>
              <a:ext uri="{FF2B5EF4-FFF2-40B4-BE49-F238E27FC236}">
                <a16:creationId xmlns:a16="http://schemas.microsoft.com/office/drawing/2014/main" id="{A906209F-5123-48E5-84C4-31228F5E2CEF}"/>
              </a:ext>
            </a:extLst>
          </p:cNvPr>
          <p:cNvCxnSpPr>
            <a:cxnSpLocks/>
          </p:cNvCxnSpPr>
          <p:nvPr/>
        </p:nvCxnSpPr>
        <p:spPr>
          <a:xfrm flipH="1">
            <a:off x="6729846" y="5677169"/>
            <a:ext cx="511462" cy="727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809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bwMode="auto">
          <a:xfrm>
            <a:off x="3104328" y="2411413"/>
            <a:ext cx="8215313" cy="3714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ea typeface="MS PGothic" pitchFamily="34" charset="-128"/>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Arial" charset="0"/>
                <a:ea typeface="MS PGothic" pitchFamily="34" charset="-128"/>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Arial" charset="0"/>
                <a:ea typeface="MS PGothic" pitchFamily="34" charset="-128"/>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Arial" charset="0"/>
                <a:ea typeface="MS PGothic" pitchFamily="34" charset="-128"/>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MS PGothic" pitchFamily="34" charset="-128"/>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a:buFont typeface="Wingdings" charset="0"/>
              <a:buNone/>
            </a:pPr>
            <a:r>
              <a:rPr kumimoji="1" lang="nl-BE" altLang="zh-CN" sz="2200" b="1" dirty="0">
                <a:solidFill>
                  <a:srgbClr val="0070C0"/>
                </a:solidFill>
                <a:highlight>
                  <a:srgbClr val="FFFFFF"/>
                </a:highlight>
                <a:latin typeface="Ludica fax"/>
                <a:ea typeface="+mn-ea"/>
              </a:rPr>
              <a:t>bool</a:t>
            </a:r>
            <a:r>
              <a:rPr kumimoji="1" lang="nl-BE" altLang="zh-CN" sz="2200" b="1" dirty="0">
                <a:solidFill>
                  <a:srgbClr val="000000"/>
                </a:solidFill>
                <a:highlight>
                  <a:srgbClr val="FFFFFF"/>
                </a:highlight>
                <a:latin typeface="Ludica fax"/>
                <a:ea typeface="+mn-ea"/>
              </a:rPr>
              <a:t> knap(</a:t>
            </a:r>
            <a:r>
              <a:rPr kumimoji="1" lang="nl-BE" altLang="zh-CN" sz="2200" b="1" dirty="0">
                <a:solidFill>
                  <a:srgbClr val="0070C0"/>
                </a:solidFill>
                <a:highlight>
                  <a:srgbClr val="FFFFFF"/>
                </a:highlight>
                <a:latin typeface="Ludica fax"/>
                <a:ea typeface="+mn-ea"/>
              </a:rPr>
              <a:t>int</a:t>
            </a:r>
            <a:r>
              <a:rPr kumimoji="1" lang="nl-BE" altLang="zh-CN" sz="2200" b="1" dirty="0">
                <a:solidFill>
                  <a:srgbClr val="000000"/>
                </a:solidFill>
                <a:highlight>
                  <a:srgbClr val="FFFFFF"/>
                </a:highlight>
                <a:latin typeface="Ludica fax"/>
                <a:ea typeface="+mn-ea"/>
              </a:rPr>
              <a:t> s, </a:t>
            </a:r>
            <a:r>
              <a:rPr kumimoji="1" lang="nl-BE" altLang="zh-CN" sz="2200" b="1" dirty="0">
                <a:solidFill>
                  <a:srgbClr val="0070C0"/>
                </a:solidFill>
                <a:highlight>
                  <a:srgbClr val="FFFFFF"/>
                </a:highlight>
                <a:latin typeface="Ludica fax"/>
                <a:ea typeface="+mn-ea"/>
              </a:rPr>
              <a:t>int</a:t>
            </a:r>
            <a:r>
              <a:rPr kumimoji="1" lang="nl-BE" altLang="zh-CN" sz="2200" b="1" dirty="0">
                <a:solidFill>
                  <a:srgbClr val="000000"/>
                </a:solidFill>
                <a:highlight>
                  <a:srgbClr val="FFFFFF"/>
                </a:highlight>
                <a:latin typeface="Ludica fax"/>
                <a:ea typeface="+mn-ea"/>
              </a:rPr>
              <a:t> n) {</a:t>
            </a:r>
            <a:endParaRPr kumimoji="1" lang="zh-CN" altLang="en-US" sz="2200" b="1" dirty="0">
              <a:solidFill>
                <a:srgbClr val="000000"/>
              </a:solidFill>
              <a:highlight>
                <a:srgbClr val="FFFFFF"/>
              </a:highlight>
              <a:latin typeface="Ludica fax"/>
              <a:ea typeface="+mn-ea"/>
            </a:endParaRPr>
          </a:p>
          <a:p>
            <a:pPr>
              <a:buFont typeface="Wingdings" charset="0"/>
              <a:buNone/>
            </a:pPr>
            <a:r>
              <a:rPr kumimoji="1" lang="nl-BE" altLang="zh-CN" sz="2200" b="1" dirty="0">
                <a:solidFill>
                  <a:srgbClr val="000000"/>
                </a:solidFill>
                <a:highlight>
                  <a:srgbClr val="FFFFFF"/>
                </a:highlight>
                <a:latin typeface="Ludica fax"/>
                <a:ea typeface="+mn-ea"/>
              </a:rPr>
              <a:t>	</a:t>
            </a:r>
            <a:r>
              <a:rPr kumimoji="1" lang="en-US" altLang="zh-CN" sz="2200" b="1" dirty="0">
                <a:solidFill>
                  <a:srgbClr val="0070C0"/>
                </a:solidFill>
                <a:highlight>
                  <a:srgbClr val="FFFFFF"/>
                </a:highlight>
                <a:latin typeface="Ludica fax"/>
                <a:ea typeface="+mn-ea"/>
              </a:rPr>
              <a:t>if</a:t>
            </a:r>
            <a:r>
              <a:rPr kumimoji="1" lang="en-US" altLang="zh-CN" sz="2200" b="1" dirty="0">
                <a:solidFill>
                  <a:srgbClr val="000000"/>
                </a:solidFill>
                <a:highlight>
                  <a:srgbClr val="FFFFFF"/>
                </a:highlight>
                <a:latin typeface="Ludica fax"/>
                <a:ea typeface="+mn-ea"/>
              </a:rPr>
              <a:t> (s == 0) </a:t>
            </a:r>
            <a:r>
              <a:rPr kumimoji="1" lang="en-US" altLang="zh-CN" sz="2200" b="1" dirty="0">
                <a:solidFill>
                  <a:srgbClr val="7030A0"/>
                </a:solidFill>
                <a:highlight>
                  <a:srgbClr val="FFFFFF"/>
                </a:highlight>
                <a:latin typeface="Ludica fax"/>
                <a:ea typeface="+mn-ea"/>
              </a:rPr>
              <a:t>return</a:t>
            </a:r>
            <a:r>
              <a:rPr kumimoji="1" lang="en-US" altLang="zh-CN" sz="2200" b="1" dirty="0">
                <a:solidFill>
                  <a:srgbClr val="000000"/>
                </a:solidFill>
                <a:highlight>
                  <a:srgbClr val="FFFFFF"/>
                </a:highlight>
                <a:latin typeface="Ludica fax"/>
                <a:ea typeface="+mn-ea"/>
              </a:rPr>
              <a:t> true;</a:t>
            </a:r>
            <a:endParaRPr kumimoji="1" lang="zh-CN" altLang="en-US" sz="2200" b="1" dirty="0">
              <a:solidFill>
                <a:srgbClr val="000000"/>
              </a:solidFill>
              <a:highlight>
                <a:srgbClr val="FFFFFF"/>
              </a:highlight>
              <a:latin typeface="Ludica fax"/>
              <a:ea typeface="+mn-ea"/>
            </a:endParaRPr>
          </a:p>
          <a:p>
            <a:pPr>
              <a:buFont typeface="Wingdings" charset="0"/>
              <a:buNone/>
            </a:pPr>
            <a:r>
              <a:rPr kumimoji="1" lang="en-US" altLang="zh-CN" sz="2200" b="1" dirty="0">
                <a:solidFill>
                  <a:srgbClr val="000000"/>
                </a:solidFill>
                <a:highlight>
                  <a:srgbClr val="FFFFFF"/>
                </a:highlight>
                <a:latin typeface="Ludica fax"/>
                <a:ea typeface="+mn-ea"/>
              </a:rPr>
              <a:t>	</a:t>
            </a:r>
            <a:r>
              <a:rPr kumimoji="1" lang="en-US" altLang="zh-CN" sz="2200" b="1" dirty="0">
                <a:solidFill>
                  <a:srgbClr val="0070C0"/>
                </a:solidFill>
                <a:highlight>
                  <a:srgbClr val="FFFFFF"/>
                </a:highlight>
                <a:latin typeface="Ludica fax"/>
                <a:ea typeface="+mn-ea"/>
              </a:rPr>
              <a:t>else if</a:t>
            </a:r>
            <a:r>
              <a:rPr kumimoji="1" lang="en-US" altLang="zh-CN" sz="2200" b="1" dirty="0">
                <a:solidFill>
                  <a:srgbClr val="000000"/>
                </a:solidFill>
                <a:highlight>
                  <a:srgbClr val="FFFFFF"/>
                </a:highlight>
                <a:latin typeface="Ludica fax"/>
                <a:ea typeface="+mn-ea"/>
              </a:rPr>
              <a:t> ((s &lt; 0) || (s&gt;0 &amp;&amp; n &lt;1)) </a:t>
            </a:r>
          </a:p>
          <a:p>
            <a:pPr>
              <a:buFont typeface="Wingdings" charset="0"/>
              <a:buNone/>
            </a:pPr>
            <a:r>
              <a:rPr kumimoji="1" lang="en-US" altLang="zh-CN" sz="2200" b="1" dirty="0">
                <a:solidFill>
                  <a:srgbClr val="000000"/>
                </a:solidFill>
                <a:highlight>
                  <a:srgbClr val="FFFFFF"/>
                </a:highlight>
                <a:latin typeface="Ludica fax"/>
                <a:ea typeface="+mn-ea"/>
              </a:rPr>
              <a:t>		</a:t>
            </a:r>
            <a:r>
              <a:rPr kumimoji="1" lang="en-US" altLang="zh-CN" sz="2200" b="1" dirty="0">
                <a:solidFill>
                  <a:srgbClr val="7030A0"/>
                </a:solidFill>
                <a:highlight>
                  <a:srgbClr val="FFFFFF"/>
                </a:highlight>
                <a:latin typeface="Ludica fax"/>
                <a:ea typeface="+mn-ea"/>
              </a:rPr>
              <a:t>return</a:t>
            </a:r>
            <a:r>
              <a:rPr kumimoji="1" lang="en-US" altLang="zh-CN" sz="2200" b="1" dirty="0">
                <a:solidFill>
                  <a:srgbClr val="000000"/>
                </a:solidFill>
                <a:highlight>
                  <a:srgbClr val="FFFFFF"/>
                </a:highlight>
                <a:latin typeface="Ludica fax"/>
                <a:ea typeface="+mn-ea"/>
              </a:rPr>
              <a:t> false;</a:t>
            </a:r>
            <a:endParaRPr kumimoji="1" lang="zh-CN" altLang="en-US" sz="2200" b="1" dirty="0">
              <a:solidFill>
                <a:srgbClr val="000000"/>
              </a:solidFill>
              <a:highlight>
                <a:srgbClr val="FFFFFF"/>
              </a:highlight>
              <a:latin typeface="Ludica fax"/>
              <a:ea typeface="+mn-ea"/>
            </a:endParaRPr>
          </a:p>
          <a:p>
            <a:pPr>
              <a:buFont typeface="Wingdings" charset="0"/>
              <a:buNone/>
            </a:pPr>
            <a:r>
              <a:rPr kumimoji="1" lang="en-US" altLang="zh-CN" sz="2200" b="1" dirty="0">
                <a:solidFill>
                  <a:srgbClr val="000000"/>
                </a:solidFill>
                <a:highlight>
                  <a:srgbClr val="FFFFFF"/>
                </a:highlight>
                <a:latin typeface="Ludica fax"/>
                <a:ea typeface="+mn-ea"/>
              </a:rPr>
              <a:t> 	</a:t>
            </a:r>
            <a:r>
              <a:rPr kumimoji="1" lang="en-US" altLang="zh-CN" sz="2200" b="1" dirty="0">
                <a:solidFill>
                  <a:srgbClr val="0070C0"/>
                </a:solidFill>
                <a:highlight>
                  <a:srgbClr val="FFFFFF"/>
                </a:highlight>
                <a:latin typeface="Ludica fax"/>
                <a:ea typeface="+mn-ea"/>
              </a:rPr>
              <a:t>else if</a:t>
            </a:r>
            <a:r>
              <a:rPr kumimoji="1" lang="en-US" altLang="zh-CN" sz="2200" b="1" dirty="0">
                <a:solidFill>
                  <a:srgbClr val="000000"/>
                </a:solidFill>
                <a:highlight>
                  <a:srgbClr val="FFFFFF"/>
                </a:highlight>
                <a:latin typeface="Ludica fax"/>
                <a:ea typeface="+mn-ea"/>
              </a:rPr>
              <a:t> (</a:t>
            </a:r>
            <a:r>
              <a:rPr kumimoji="1" lang="en-US" altLang="zh-CN" sz="2200" b="1" dirty="0">
                <a:solidFill>
                  <a:srgbClr val="FF0000"/>
                </a:solidFill>
                <a:highlight>
                  <a:srgbClr val="FFFFFF"/>
                </a:highlight>
                <a:latin typeface="Ludica fax"/>
                <a:ea typeface="+mn-ea"/>
              </a:rPr>
              <a:t>knap</a:t>
            </a:r>
            <a:r>
              <a:rPr kumimoji="1" lang="en-US" altLang="zh-CN" sz="2200" b="1" dirty="0">
                <a:solidFill>
                  <a:srgbClr val="000000"/>
                </a:solidFill>
                <a:highlight>
                  <a:srgbClr val="FFFFFF"/>
                </a:highlight>
                <a:latin typeface="Ludica fax"/>
                <a:ea typeface="+mn-ea"/>
              </a:rPr>
              <a:t> (s-w[n-1], n-1)) {</a:t>
            </a:r>
            <a:endParaRPr kumimoji="1" lang="zh-CN" altLang="en-US" sz="2200" b="1" dirty="0">
              <a:solidFill>
                <a:srgbClr val="000000"/>
              </a:solidFill>
              <a:highlight>
                <a:srgbClr val="FFFFFF"/>
              </a:highlight>
              <a:latin typeface="Ludica fax"/>
              <a:ea typeface="+mn-ea"/>
            </a:endParaRPr>
          </a:p>
          <a:p>
            <a:pPr>
              <a:buFont typeface="Wingdings" charset="0"/>
              <a:buNone/>
            </a:pPr>
            <a:r>
              <a:rPr kumimoji="1" lang="en-US" altLang="zh-CN" sz="2200" b="1" dirty="0">
                <a:solidFill>
                  <a:srgbClr val="000000"/>
                </a:solidFill>
                <a:highlight>
                  <a:srgbClr val="FFFFFF"/>
                </a:highlight>
                <a:latin typeface="Ludica fax"/>
                <a:ea typeface="+mn-ea"/>
              </a:rPr>
              <a:t>		</a:t>
            </a:r>
            <a:r>
              <a:rPr kumimoji="1" lang="en-US" altLang="zh-CN" sz="2200" b="1" dirty="0" err="1">
                <a:solidFill>
                  <a:srgbClr val="000000"/>
                </a:solidFill>
                <a:highlight>
                  <a:srgbClr val="FFFFFF"/>
                </a:highlight>
                <a:latin typeface="Ludica fax"/>
                <a:ea typeface="+mn-ea"/>
              </a:rPr>
              <a:t>cout</a:t>
            </a:r>
            <a:r>
              <a:rPr kumimoji="1" lang="en-US" altLang="zh-CN" sz="2200" b="1" dirty="0">
                <a:solidFill>
                  <a:srgbClr val="000000"/>
                </a:solidFill>
                <a:highlight>
                  <a:srgbClr val="FFFFFF"/>
                </a:highlight>
                <a:latin typeface="Ludica fax"/>
                <a:ea typeface="+mn-ea"/>
              </a:rPr>
              <a:t> &lt;&lt; w[n-1] &lt;&lt; “ “;</a:t>
            </a:r>
            <a:endParaRPr kumimoji="1" lang="zh-CN" altLang="en-US" sz="2200" b="1" dirty="0">
              <a:solidFill>
                <a:srgbClr val="000000"/>
              </a:solidFill>
              <a:highlight>
                <a:srgbClr val="FFFFFF"/>
              </a:highlight>
              <a:latin typeface="Ludica fax"/>
              <a:ea typeface="+mn-ea"/>
            </a:endParaRPr>
          </a:p>
          <a:p>
            <a:pPr>
              <a:buFont typeface="Wingdings" charset="0"/>
              <a:buNone/>
            </a:pPr>
            <a:r>
              <a:rPr kumimoji="1" lang="en-US" altLang="zh-CN" sz="2200" b="1" dirty="0">
                <a:solidFill>
                  <a:srgbClr val="000000"/>
                </a:solidFill>
                <a:highlight>
                  <a:srgbClr val="FFFFFF"/>
                </a:highlight>
                <a:latin typeface="Ludica fax"/>
                <a:ea typeface="+mn-ea"/>
              </a:rPr>
              <a:t>		</a:t>
            </a:r>
            <a:r>
              <a:rPr kumimoji="1" lang="en-US" altLang="zh-CN" sz="2200" b="1" dirty="0">
                <a:solidFill>
                  <a:srgbClr val="7030A0"/>
                </a:solidFill>
                <a:highlight>
                  <a:srgbClr val="FFFFFF"/>
                </a:highlight>
                <a:latin typeface="Ludica fax"/>
                <a:ea typeface="+mn-ea"/>
              </a:rPr>
              <a:t>return</a:t>
            </a:r>
            <a:r>
              <a:rPr kumimoji="1" lang="en-US" altLang="zh-CN" sz="2200" b="1" dirty="0">
                <a:solidFill>
                  <a:srgbClr val="000000"/>
                </a:solidFill>
                <a:highlight>
                  <a:srgbClr val="FFFFFF"/>
                </a:highlight>
                <a:latin typeface="Ludica fax"/>
                <a:ea typeface="+mn-ea"/>
              </a:rPr>
              <a:t> true;</a:t>
            </a:r>
            <a:endParaRPr kumimoji="1" lang="zh-CN" altLang="en-US" sz="2200" b="1" dirty="0">
              <a:solidFill>
                <a:srgbClr val="000000"/>
              </a:solidFill>
              <a:highlight>
                <a:srgbClr val="FFFFFF"/>
              </a:highlight>
              <a:latin typeface="Ludica fax"/>
              <a:ea typeface="+mn-ea"/>
            </a:endParaRPr>
          </a:p>
          <a:p>
            <a:pPr>
              <a:buFont typeface="Wingdings" charset="0"/>
              <a:buNone/>
            </a:pPr>
            <a:r>
              <a:rPr kumimoji="1" lang="en-US" altLang="zh-CN" sz="2200" b="1" dirty="0">
                <a:solidFill>
                  <a:srgbClr val="000000"/>
                </a:solidFill>
                <a:highlight>
                  <a:srgbClr val="FFFFFF"/>
                </a:highlight>
                <a:latin typeface="Ludica fax"/>
                <a:ea typeface="+mn-ea"/>
              </a:rPr>
              <a:t>	} </a:t>
            </a:r>
            <a:endParaRPr kumimoji="1" lang="zh-CN" altLang="en-US" sz="2200" b="1" dirty="0">
              <a:solidFill>
                <a:srgbClr val="000000"/>
              </a:solidFill>
              <a:highlight>
                <a:srgbClr val="FFFFFF"/>
              </a:highlight>
              <a:latin typeface="Ludica fax"/>
              <a:ea typeface="+mn-ea"/>
            </a:endParaRPr>
          </a:p>
          <a:p>
            <a:pPr>
              <a:buFont typeface="Wingdings" charset="0"/>
              <a:buNone/>
            </a:pPr>
            <a:r>
              <a:rPr kumimoji="1" lang="en-US" altLang="zh-CN" sz="2200" b="1" dirty="0">
                <a:solidFill>
                  <a:srgbClr val="000000"/>
                </a:solidFill>
                <a:highlight>
                  <a:srgbClr val="FFFFFF"/>
                </a:highlight>
                <a:latin typeface="Ludica fax"/>
                <a:ea typeface="+mn-ea"/>
              </a:rPr>
              <a:t>	</a:t>
            </a:r>
            <a:r>
              <a:rPr lang="en-US" altLang="zh-CN" sz="2200" b="1" dirty="0">
                <a:solidFill>
                  <a:srgbClr val="0070C0"/>
                </a:solidFill>
                <a:highlight>
                  <a:srgbClr val="FFFFFF"/>
                </a:highlight>
                <a:latin typeface="Ludica fax"/>
                <a:ea typeface="+mn-ea"/>
              </a:rPr>
              <a:t>else</a:t>
            </a:r>
            <a:r>
              <a:rPr kumimoji="1" lang="en-US" altLang="zh-CN" sz="2200" b="1" dirty="0">
                <a:solidFill>
                  <a:srgbClr val="000000"/>
                </a:solidFill>
                <a:highlight>
                  <a:srgbClr val="FFFFFF"/>
                </a:highlight>
                <a:latin typeface="Ludica fax"/>
                <a:ea typeface="+mn-ea"/>
              </a:rPr>
              <a:t> {</a:t>
            </a:r>
          </a:p>
          <a:p>
            <a:pPr>
              <a:buFont typeface="Wingdings" charset="0"/>
              <a:buNone/>
            </a:pPr>
            <a:r>
              <a:rPr lang="en-US" altLang="zh-CN" sz="2200" b="1" dirty="0">
                <a:solidFill>
                  <a:srgbClr val="000000"/>
                </a:solidFill>
                <a:highlight>
                  <a:srgbClr val="FFFFFF"/>
                </a:highlight>
                <a:latin typeface="Ludica fax"/>
                <a:ea typeface="+mn-ea"/>
              </a:rPr>
              <a:t>		</a:t>
            </a:r>
            <a:r>
              <a:rPr lang="en-US" altLang="zh-CN" sz="2200" b="1" dirty="0">
                <a:solidFill>
                  <a:srgbClr val="0070C0"/>
                </a:solidFill>
                <a:highlight>
                  <a:srgbClr val="FFFFFF"/>
                </a:highlight>
                <a:latin typeface="Ludica fax"/>
                <a:ea typeface="+mn-ea"/>
              </a:rPr>
              <a:t>bool</a:t>
            </a:r>
            <a:r>
              <a:rPr lang="en-US" altLang="zh-CN" sz="2200" b="1" dirty="0">
                <a:solidFill>
                  <a:srgbClr val="000000"/>
                </a:solidFill>
                <a:highlight>
                  <a:srgbClr val="FFFFFF"/>
                </a:highlight>
                <a:latin typeface="Ludica fax"/>
                <a:ea typeface="+mn-ea"/>
              </a:rPr>
              <a:t> </a:t>
            </a:r>
            <a:r>
              <a:rPr lang="en-US" altLang="zh-CN" sz="2200" b="1" dirty="0" err="1">
                <a:solidFill>
                  <a:srgbClr val="000000"/>
                </a:solidFill>
                <a:highlight>
                  <a:srgbClr val="FFFFFF"/>
                </a:highlight>
                <a:latin typeface="Ludica fax"/>
                <a:ea typeface="+mn-ea"/>
              </a:rPr>
              <a:t>tmp</a:t>
            </a:r>
            <a:r>
              <a:rPr lang="en-US" altLang="zh-CN" sz="2200" b="1" dirty="0">
                <a:solidFill>
                  <a:srgbClr val="000000"/>
                </a:solidFill>
                <a:highlight>
                  <a:srgbClr val="FFFFFF"/>
                </a:highlight>
                <a:latin typeface="Ludica fax"/>
                <a:ea typeface="+mn-ea"/>
              </a:rPr>
              <a:t> = </a:t>
            </a:r>
            <a:r>
              <a:rPr kumimoji="1" lang="en-US" altLang="zh-CN" sz="2200" b="1" dirty="0">
                <a:solidFill>
                  <a:srgbClr val="FF0000"/>
                </a:solidFill>
                <a:highlight>
                  <a:srgbClr val="FFFFFF"/>
                </a:highlight>
                <a:latin typeface="Ludica fax"/>
                <a:ea typeface="+mn-ea"/>
              </a:rPr>
              <a:t>knap</a:t>
            </a:r>
            <a:r>
              <a:rPr kumimoji="1" lang="en-US" altLang="zh-CN" sz="2200" b="1" dirty="0">
                <a:solidFill>
                  <a:srgbClr val="000000"/>
                </a:solidFill>
                <a:highlight>
                  <a:srgbClr val="FFFFFF"/>
                </a:highlight>
                <a:latin typeface="Ludica fax"/>
                <a:ea typeface="+mn-ea"/>
              </a:rPr>
              <a:t>(s, n-1);</a:t>
            </a:r>
          </a:p>
          <a:p>
            <a:pPr>
              <a:buFont typeface="Wingdings" charset="0"/>
              <a:buNone/>
            </a:pPr>
            <a:r>
              <a:rPr kumimoji="1" lang="en-US" altLang="zh-CN" sz="2200" b="1" dirty="0">
                <a:solidFill>
                  <a:srgbClr val="000000"/>
                </a:solidFill>
                <a:highlight>
                  <a:srgbClr val="FFFFFF"/>
                </a:highlight>
                <a:latin typeface="Ludica fax"/>
                <a:ea typeface="+mn-ea"/>
              </a:rPr>
              <a:t>		</a:t>
            </a:r>
            <a:r>
              <a:rPr kumimoji="1" lang="en-US" altLang="zh-CN" sz="2200" b="1" dirty="0">
                <a:solidFill>
                  <a:srgbClr val="7030A0"/>
                </a:solidFill>
                <a:highlight>
                  <a:srgbClr val="FFFFFF"/>
                </a:highlight>
                <a:latin typeface="Ludica fax"/>
                <a:ea typeface="+mn-ea"/>
              </a:rPr>
              <a:t>return </a:t>
            </a:r>
            <a:r>
              <a:rPr kumimoji="1" lang="en-US" altLang="zh-CN" sz="2200" b="1" dirty="0" err="1">
                <a:highlight>
                  <a:srgbClr val="FFFFFF"/>
                </a:highlight>
                <a:latin typeface="Ludica fax"/>
                <a:ea typeface="+mn-ea"/>
              </a:rPr>
              <a:t>tmp</a:t>
            </a:r>
            <a:r>
              <a:rPr kumimoji="1" lang="en-US" altLang="zh-CN" sz="2200" b="1" dirty="0">
                <a:solidFill>
                  <a:srgbClr val="7030A0"/>
                </a:solidFill>
                <a:highlight>
                  <a:srgbClr val="FFFFFF"/>
                </a:highlight>
                <a:latin typeface="Ludica fax"/>
                <a:ea typeface="+mn-ea"/>
              </a:rPr>
              <a:t>;</a:t>
            </a:r>
            <a:endParaRPr kumimoji="1" lang="zh-CN" altLang="en-US" sz="2200" b="1" dirty="0">
              <a:solidFill>
                <a:srgbClr val="000000"/>
              </a:solidFill>
              <a:highlight>
                <a:srgbClr val="FFFFFF"/>
              </a:highlight>
              <a:latin typeface="Ludica fax"/>
              <a:ea typeface="+mn-ea"/>
            </a:endParaRPr>
          </a:p>
          <a:p>
            <a:pPr>
              <a:buFont typeface="Wingdings" charset="0"/>
              <a:buNone/>
            </a:pPr>
            <a:r>
              <a:rPr kumimoji="1" lang="nl-BE" altLang="zh-CN" sz="2200" b="1" dirty="0">
                <a:solidFill>
                  <a:srgbClr val="000000"/>
                </a:solidFill>
                <a:highlight>
                  <a:srgbClr val="FFFFFF"/>
                </a:highlight>
                <a:latin typeface="Ludica fax"/>
                <a:ea typeface="+mn-ea"/>
              </a:rPr>
              <a:t>}</a:t>
            </a:r>
            <a:endParaRPr kumimoji="1" lang="zh-CN" altLang="en-US" sz="2200" b="1" dirty="0">
              <a:solidFill>
                <a:srgbClr val="000000"/>
              </a:solidFill>
              <a:highlight>
                <a:srgbClr val="FFFFFF"/>
              </a:highlight>
              <a:latin typeface="Ludica fax"/>
              <a:ea typeface="+mn-ea"/>
            </a:endParaRPr>
          </a:p>
        </p:txBody>
      </p:sp>
      <p:graphicFrame>
        <p:nvGraphicFramePr>
          <p:cNvPr id="5" name="Object 1"/>
          <p:cNvGraphicFramePr>
            <a:graphicFrameLocks noChangeAspect="1"/>
          </p:cNvGraphicFramePr>
          <p:nvPr/>
        </p:nvGraphicFramePr>
        <p:xfrm>
          <a:off x="2166938" y="1106488"/>
          <a:ext cx="7929562" cy="1187450"/>
        </p:xfrm>
        <a:graphic>
          <a:graphicData uri="http://schemas.openxmlformats.org/presentationml/2006/ole">
            <mc:AlternateContent xmlns:mc="http://schemas.openxmlformats.org/markup-compatibility/2006">
              <mc:Choice xmlns:v="urn:schemas-microsoft-com:vml" Requires="v">
                <p:oleObj spid="_x0000_s10784" name="公式" r:id="rId3" imgW="4187160" imgH="658080" progId="Equation.3">
                  <p:embed/>
                </p:oleObj>
              </mc:Choice>
              <mc:Fallback>
                <p:oleObj name="公式" r:id="rId3" imgW="4187160" imgH="658080" progId="Equation.3">
                  <p:embed/>
                  <p:pic>
                    <p:nvPicPr>
                      <p:cNvPr id="5"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6938" y="1106488"/>
                        <a:ext cx="7929562" cy="118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标题 1"/>
          <p:cNvSpPr>
            <a:spLocks noGrp="1"/>
          </p:cNvSpPr>
          <p:nvPr>
            <p:ph type="title" idx="4294967295"/>
          </p:nvPr>
        </p:nvSpPr>
        <p:spPr/>
        <p:txBody>
          <a:bodyPr/>
          <a:lstStyle/>
          <a:p>
            <a:r>
              <a:rPr kumimoji="1" lang="en-US" altLang="zh-CN" dirty="0"/>
              <a:t>Knapsack Problem</a:t>
            </a:r>
            <a:endParaRPr kumimoji="1" lang="zh-CN" altLang="en-US" dirty="0"/>
          </a:p>
        </p:txBody>
      </p:sp>
      <p:sp>
        <p:nvSpPr>
          <p:cNvPr id="7" name="灯片编号占位符 3">
            <a:extLst>
              <a:ext uri="{FF2B5EF4-FFF2-40B4-BE49-F238E27FC236}">
                <a16:creationId xmlns:a16="http://schemas.microsoft.com/office/drawing/2014/main" id="{A67A6441-4C5F-4F90-B063-308A05A52F83}"/>
              </a:ext>
            </a:extLst>
          </p:cNvPr>
          <p:cNvSpPr>
            <a:spLocks noGrp="1"/>
          </p:cNvSpPr>
          <p:nvPr>
            <p:ph type="sldNum" sz="quarter" idx="4"/>
          </p:nvPr>
        </p:nvSpPr>
        <p:spPr/>
        <p:txBody>
          <a:bodyPr/>
          <a:lstStyle/>
          <a:p>
            <a:pPr>
              <a:defRPr/>
            </a:pPr>
            <a:fld id="{D62988EB-CF20-4CAC-94BF-79D0ECBB93DA}" type="slidenum">
              <a:rPr lang="en-US" altLang="zh-CN" smtClean="0"/>
              <a:pPr>
                <a:defRPr/>
              </a:pPr>
              <a:t>48</a:t>
            </a:fld>
            <a:endParaRPr lang="en-US" altLang="zh-CN"/>
          </a:p>
        </p:txBody>
      </p:sp>
    </p:spTree>
    <p:extLst>
      <p:ext uri="{BB962C8B-B14F-4D97-AF65-F5344CB8AC3E}">
        <p14:creationId xmlns:p14="http://schemas.microsoft.com/office/powerpoint/2010/main" val="17797627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1EF8908C-D1CC-4067-8C73-CFFBBAD334C2}"/>
              </a:ext>
            </a:extLst>
          </p:cNvPr>
          <p:cNvSpPr>
            <a:spLocks noGrp="1"/>
          </p:cNvSpPr>
          <p:nvPr>
            <p:ph type="body" idx="4294967295"/>
          </p:nvPr>
        </p:nvSpPr>
        <p:spPr/>
        <p:txBody>
          <a:bodyPr/>
          <a:lstStyle/>
          <a:p>
            <a:r>
              <a:rPr kumimoji="1" lang="en-US" altLang="zh-CN" dirty="0"/>
              <a:t>2 recursive calls</a:t>
            </a:r>
          </a:p>
          <a:p>
            <a:pPr lvl="1"/>
            <a:r>
              <a:rPr kumimoji="1" lang="en-US" altLang="zh-CN" dirty="0"/>
              <a:t>If w</a:t>
            </a:r>
            <a:r>
              <a:rPr kumimoji="1" lang="en-US" altLang="zh-CN" baseline="-25000" dirty="0"/>
              <a:t>n-1</a:t>
            </a:r>
            <a:r>
              <a:rPr kumimoji="1" lang="en-US" altLang="zh-CN" dirty="0"/>
              <a:t> is in the solution, solve knap(S-w</a:t>
            </a:r>
            <a:r>
              <a:rPr kumimoji="1" lang="en-US" altLang="zh-CN" baseline="-25000" dirty="0"/>
              <a:t>n-1</a:t>
            </a:r>
            <a:r>
              <a:rPr kumimoji="1" lang="en-US" altLang="zh-CN" dirty="0"/>
              <a:t>, n-1)</a:t>
            </a:r>
          </a:p>
          <a:p>
            <a:pPr lvl="1"/>
            <a:r>
              <a:rPr kumimoji="1" lang="en-US" altLang="zh-CN" dirty="0"/>
              <a:t>If w</a:t>
            </a:r>
            <a:r>
              <a:rPr kumimoji="1" lang="en-US" altLang="zh-CN" baseline="-25000" dirty="0"/>
              <a:t>n-1</a:t>
            </a:r>
            <a:r>
              <a:rPr kumimoji="1" lang="en-US" altLang="zh-CN" dirty="0"/>
              <a:t> is not in the solution, solve knap(S, n-1)</a:t>
            </a:r>
          </a:p>
          <a:p>
            <a:r>
              <a:rPr kumimoji="1" lang="en-US" altLang="zh-CN" dirty="0"/>
              <a:t>3 types of recursion exits</a:t>
            </a:r>
          </a:p>
          <a:p>
            <a:pPr lvl="1"/>
            <a:r>
              <a:rPr kumimoji="1" lang="en-US" altLang="zh-CN" dirty="0"/>
              <a:t>Exit from knap(</a:t>
            </a:r>
            <a:r>
              <a:rPr kumimoji="1" lang="en-US" altLang="zh-CN" dirty="0" err="1"/>
              <a:t>S,n</a:t>
            </a:r>
            <a:r>
              <a:rPr kumimoji="1" lang="en-US" altLang="zh-CN" dirty="0"/>
              <a:t>) and return to its caller </a:t>
            </a:r>
            <a:r>
              <a:rPr kumimoji="1" lang="en-US" altLang="zh-CN" dirty="0">
                <a:solidFill>
                  <a:srgbClr val="0070C0"/>
                </a:solidFill>
              </a:rPr>
              <a:t>(original problem)</a:t>
            </a:r>
          </a:p>
          <a:p>
            <a:pPr lvl="1"/>
            <a:r>
              <a:rPr kumimoji="1" lang="en-US" altLang="zh-CN" dirty="0"/>
              <a:t>Exit from knap(S-w</a:t>
            </a:r>
            <a:r>
              <a:rPr kumimoji="1" lang="en-US" altLang="zh-CN" baseline="-25000" dirty="0"/>
              <a:t>n-1</a:t>
            </a:r>
            <a:r>
              <a:rPr kumimoji="1" lang="en-US" altLang="zh-CN" dirty="0"/>
              <a:t>, n-1) and continue</a:t>
            </a:r>
          </a:p>
          <a:p>
            <a:pPr lvl="1"/>
            <a:r>
              <a:rPr kumimoji="1" lang="en-US" altLang="zh-CN" dirty="0"/>
              <a:t>Exit from knap(S, n-1) and continue</a:t>
            </a:r>
            <a:endParaRPr kumimoji="1" lang="zh-CN" altLang="en-US" dirty="0"/>
          </a:p>
        </p:txBody>
      </p:sp>
      <p:sp>
        <p:nvSpPr>
          <p:cNvPr id="2" name="标题 1">
            <a:extLst>
              <a:ext uri="{FF2B5EF4-FFF2-40B4-BE49-F238E27FC236}">
                <a16:creationId xmlns:a16="http://schemas.microsoft.com/office/drawing/2014/main" id="{63702108-4D11-4621-9459-2324EE868F27}"/>
              </a:ext>
            </a:extLst>
          </p:cNvPr>
          <p:cNvSpPr>
            <a:spLocks noGrp="1"/>
          </p:cNvSpPr>
          <p:nvPr>
            <p:ph type="title" idx="4294967295"/>
          </p:nvPr>
        </p:nvSpPr>
        <p:spPr/>
        <p:txBody>
          <a:bodyPr/>
          <a:lstStyle/>
          <a:p>
            <a:r>
              <a:rPr kumimoji="1" lang="en-US" altLang="zh-CN" dirty="0"/>
              <a:t>Knapsack Problem</a:t>
            </a:r>
            <a:endParaRPr lang="zh-CN" altLang="en-US" dirty="0"/>
          </a:p>
        </p:txBody>
      </p:sp>
      <p:sp>
        <p:nvSpPr>
          <p:cNvPr id="4" name="灯片编号占位符 3">
            <a:extLst>
              <a:ext uri="{FF2B5EF4-FFF2-40B4-BE49-F238E27FC236}">
                <a16:creationId xmlns:a16="http://schemas.microsoft.com/office/drawing/2014/main" id="{1BA006A5-9921-43E8-934B-4A1119940D7E}"/>
              </a:ext>
            </a:extLst>
          </p:cNvPr>
          <p:cNvSpPr>
            <a:spLocks noGrp="1"/>
          </p:cNvSpPr>
          <p:nvPr>
            <p:ph type="sldNum" sz="quarter" idx="4"/>
          </p:nvPr>
        </p:nvSpPr>
        <p:spPr/>
        <p:txBody>
          <a:bodyPr/>
          <a:lstStyle/>
          <a:p>
            <a:pPr>
              <a:defRPr/>
            </a:pPr>
            <a:fld id="{D62988EB-CF20-4CAC-94BF-79D0ECBB93DA}" type="slidenum">
              <a:rPr lang="en-US" altLang="zh-CN" smtClean="0"/>
              <a:pPr>
                <a:defRPr/>
              </a:pPr>
              <a:t>49</a:t>
            </a:fld>
            <a:endParaRPr lang="en-US" altLang="zh-CN"/>
          </a:p>
        </p:txBody>
      </p:sp>
    </p:spTree>
    <p:extLst>
      <p:ext uri="{BB962C8B-B14F-4D97-AF65-F5344CB8AC3E}">
        <p14:creationId xmlns:p14="http://schemas.microsoft.com/office/powerpoint/2010/main" val="2998292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282B51C5-1F96-4190-9392-72DC8FDB447A}"/>
              </a:ext>
            </a:extLst>
          </p:cNvPr>
          <p:cNvSpPr>
            <a:spLocks noGrp="1"/>
          </p:cNvSpPr>
          <p:nvPr>
            <p:ph type="body" idx="4294967295"/>
          </p:nvPr>
        </p:nvSpPr>
        <p:spPr/>
        <p:txBody>
          <a:bodyPr/>
          <a:lstStyle/>
          <a:p>
            <a:r>
              <a:rPr lang="en-US" altLang="zh-CN" b="0" dirty="0">
                <a:latin typeface="Calibri" panose="020F0502020204030204" pitchFamily="34" charset="0"/>
                <a:cs typeface="Calibri" panose="020F0502020204030204" pitchFamily="34" charset="0"/>
              </a:rPr>
              <a:t>Recursion may provide problem formulation and solution </a:t>
            </a:r>
            <a:r>
              <a:rPr lang="en-US" altLang="zh-CN" b="0" dirty="0">
                <a:solidFill>
                  <a:srgbClr val="0070C0"/>
                </a:solidFill>
                <a:latin typeface="Calibri" panose="020F0502020204030204" pitchFamily="34" charset="0"/>
                <a:cs typeface="Calibri" panose="020F0502020204030204" pitchFamily="34" charset="0"/>
              </a:rPr>
              <a:t>at the same time</a:t>
            </a:r>
          </a:p>
          <a:p>
            <a:pPr lvl="1"/>
            <a:r>
              <a:rPr lang="en-US" altLang="zh-CN" dirty="0">
                <a:latin typeface="Calibri" panose="020F0502020204030204" pitchFamily="34" charset="0"/>
                <a:cs typeface="Calibri" panose="020F0502020204030204" pitchFamily="34" charset="0"/>
              </a:rPr>
              <a:t>It fits the way how people think; thus, many programming languages support recursion</a:t>
            </a:r>
          </a:p>
          <a:p>
            <a:pPr lvl="1"/>
            <a:r>
              <a:rPr lang="en-US" altLang="zh-CN" dirty="0">
                <a:latin typeface="Calibri" panose="020F0502020204030204" pitchFamily="34" charset="0"/>
                <a:cs typeface="Calibri" panose="020F0502020204030204" pitchFamily="34" charset="0"/>
              </a:rPr>
              <a:t>It is easier to design than its recursion-free version, especially when the problem is defined recursively</a:t>
            </a:r>
          </a:p>
          <a:p>
            <a:endParaRPr lang="zh-CN" altLang="en-US" dirty="0"/>
          </a:p>
        </p:txBody>
      </p:sp>
      <p:sp>
        <p:nvSpPr>
          <p:cNvPr id="2" name="标题 1">
            <a:extLst>
              <a:ext uri="{FF2B5EF4-FFF2-40B4-BE49-F238E27FC236}">
                <a16:creationId xmlns:a16="http://schemas.microsoft.com/office/drawing/2014/main" id="{A76E1F87-E4DE-4AD2-A5D5-44F65CD4009E}"/>
              </a:ext>
            </a:extLst>
          </p:cNvPr>
          <p:cNvSpPr>
            <a:spLocks noGrp="1"/>
          </p:cNvSpPr>
          <p:nvPr>
            <p:ph type="title" idx="4294967295"/>
          </p:nvPr>
        </p:nvSpPr>
        <p:spPr/>
        <p:txBody>
          <a:bodyPr/>
          <a:lstStyle/>
          <a:p>
            <a:r>
              <a:rPr lang="en-US" altLang="zh-CN" dirty="0"/>
              <a:t>Recursion</a:t>
            </a:r>
            <a:endParaRPr lang="zh-CN" altLang="en-US" dirty="0"/>
          </a:p>
        </p:txBody>
      </p:sp>
      <p:sp>
        <p:nvSpPr>
          <p:cNvPr id="4" name="灯片编号占位符 3">
            <a:extLst>
              <a:ext uri="{FF2B5EF4-FFF2-40B4-BE49-F238E27FC236}">
                <a16:creationId xmlns:a16="http://schemas.microsoft.com/office/drawing/2014/main" id="{9357D0E3-33CD-40BC-AF5B-6FCEE11A016C}"/>
              </a:ext>
            </a:extLst>
          </p:cNvPr>
          <p:cNvSpPr>
            <a:spLocks noGrp="1"/>
          </p:cNvSpPr>
          <p:nvPr>
            <p:ph type="sldNum" sz="quarter" idx="4"/>
          </p:nvPr>
        </p:nvSpPr>
        <p:spPr/>
        <p:txBody>
          <a:bodyPr/>
          <a:lstStyle/>
          <a:p>
            <a:pPr>
              <a:defRPr/>
            </a:pPr>
            <a:fld id="{D62988EB-CF20-4CAC-94BF-79D0ECBB93DA}" type="slidenum">
              <a:rPr lang="en-US" altLang="zh-CN" smtClean="0"/>
              <a:pPr>
                <a:defRPr/>
              </a:pPr>
              <a:t>5</a:t>
            </a:fld>
            <a:endParaRPr lang="en-US" altLang="zh-CN"/>
          </a:p>
        </p:txBody>
      </p:sp>
    </p:spTree>
    <p:extLst>
      <p:ext uri="{BB962C8B-B14F-4D97-AF65-F5344CB8AC3E}">
        <p14:creationId xmlns:p14="http://schemas.microsoft.com/office/powerpoint/2010/main" val="2001563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311CF-FE60-4BB6-A374-7266EFFA9962}"/>
              </a:ext>
            </a:extLst>
          </p:cNvPr>
          <p:cNvSpPr>
            <a:spLocks noGrp="1"/>
          </p:cNvSpPr>
          <p:nvPr>
            <p:ph type="title" idx="4294967295"/>
          </p:nvPr>
        </p:nvSpPr>
        <p:spPr/>
        <p:txBody>
          <a:bodyPr/>
          <a:lstStyle/>
          <a:p>
            <a:r>
              <a:rPr kumimoji="1" lang="en-US" altLang="zh-CN" dirty="0"/>
              <a:t>Knapsack Problem</a:t>
            </a:r>
            <a:r>
              <a:rPr lang="en-US" altLang="zh-CN" dirty="0"/>
              <a:t>: Stack Element</a:t>
            </a:r>
            <a:endParaRPr lang="zh-CN" altLang="en-US" dirty="0"/>
          </a:p>
        </p:txBody>
      </p:sp>
      <p:sp>
        <p:nvSpPr>
          <p:cNvPr id="6" name="文本框 5">
            <a:extLst>
              <a:ext uri="{FF2B5EF4-FFF2-40B4-BE49-F238E27FC236}">
                <a16:creationId xmlns:a16="http://schemas.microsoft.com/office/drawing/2014/main" id="{3D39D16E-C5F7-404A-A4F3-6F43D9473386}"/>
              </a:ext>
            </a:extLst>
          </p:cNvPr>
          <p:cNvSpPr txBox="1"/>
          <p:nvPr/>
        </p:nvSpPr>
        <p:spPr>
          <a:xfrm>
            <a:off x="6934200" y="2228671"/>
            <a:ext cx="4876800" cy="2308324"/>
          </a:xfrm>
          <a:prstGeom prst="rect">
            <a:avLst/>
          </a:prstGeom>
          <a:noFill/>
        </p:spPr>
        <p:txBody>
          <a:bodyPr wrap="square">
            <a:spAutoFit/>
          </a:bodyPr>
          <a:lstStyle/>
          <a:p>
            <a:pPr marL="0" indent="0">
              <a:spcBef>
                <a:spcPts val="0"/>
              </a:spcBef>
              <a:buNone/>
            </a:pPr>
            <a:r>
              <a:rPr kumimoji="1" lang="en-US" altLang="zh-CN" sz="2400" b="1" dirty="0">
                <a:solidFill>
                  <a:srgbClr val="0070C0"/>
                </a:solidFill>
                <a:highlight>
                  <a:srgbClr val="FFFFFF"/>
                </a:highlight>
                <a:latin typeface="Ludica fax"/>
                <a:ea typeface="+mn-ea"/>
              </a:rPr>
              <a:t>struct</a:t>
            </a:r>
            <a:r>
              <a:rPr kumimoji="1" lang="en-US" altLang="zh-CN" sz="2400" b="1" dirty="0">
                <a:solidFill>
                  <a:srgbClr val="000000"/>
                </a:solidFill>
                <a:highlight>
                  <a:srgbClr val="FFFFFF"/>
                </a:highlight>
                <a:latin typeface="Ludica fax"/>
                <a:ea typeface="+mn-ea"/>
              </a:rPr>
              <a:t> Elem {</a:t>
            </a:r>
          </a:p>
          <a:p>
            <a:pPr marL="0" indent="0">
              <a:spcBef>
                <a:spcPts val="0"/>
              </a:spcBef>
              <a:buNone/>
            </a:pPr>
            <a:r>
              <a:rPr kumimoji="1" lang="en-US" altLang="zh-CN" sz="2400" b="1" dirty="0">
                <a:solidFill>
                  <a:srgbClr val="000000"/>
                </a:solidFill>
                <a:highlight>
                  <a:srgbClr val="FFFFFF"/>
                </a:highlight>
                <a:latin typeface="Ludica fax"/>
                <a:ea typeface="+mn-ea"/>
              </a:rPr>
              <a:t>    </a:t>
            </a:r>
            <a:r>
              <a:rPr kumimoji="1" lang="en-US" altLang="zh-CN" sz="2400" b="1" dirty="0">
                <a:solidFill>
                  <a:srgbClr val="0070C0"/>
                </a:solidFill>
                <a:highlight>
                  <a:srgbClr val="FFFFFF"/>
                </a:highlight>
                <a:latin typeface="Ludica fax"/>
                <a:ea typeface="+mn-ea"/>
              </a:rPr>
              <a:t>int</a:t>
            </a:r>
            <a:r>
              <a:rPr kumimoji="1" lang="en-US" altLang="zh-CN" sz="2400" b="1" dirty="0">
                <a:solidFill>
                  <a:srgbClr val="000000"/>
                </a:solidFill>
                <a:highlight>
                  <a:srgbClr val="FFFFFF"/>
                </a:highlight>
                <a:latin typeface="Ludica fax"/>
                <a:ea typeface="+mn-ea"/>
              </a:rPr>
              <a:t> s; </a:t>
            </a:r>
            <a:r>
              <a:rPr kumimoji="1" lang="en-US" altLang="zh-CN" sz="2400" b="1" dirty="0">
                <a:solidFill>
                  <a:srgbClr val="0070C0"/>
                </a:solidFill>
                <a:highlight>
                  <a:srgbClr val="FFFFFF"/>
                </a:highlight>
                <a:latin typeface="Ludica fax"/>
                <a:ea typeface="+mn-ea"/>
              </a:rPr>
              <a:t>int</a:t>
            </a:r>
            <a:r>
              <a:rPr kumimoji="1" lang="en-US" altLang="zh-CN" sz="2400" b="1" dirty="0">
                <a:solidFill>
                  <a:srgbClr val="000000"/>
                </a:solidFill>
                <a:highlight>
                  <a:srgbClr val="FFFFFF"/>
                </a:highlight>
                <a:latin typeface="Ludica fax"/>
                <a:ea typeface="+mn-ea"/>
              </a:rPr>
              <a:t> n;</a:t>
            </a:r>
          </a:p>
          <a:p>
            <a:pPr marL="0" indent="0">
              <a:spcBef>
                <a:spcPts val="0"/>
              </a:spcBef>
              <a:buNone/>
            </a:pPr>
            <a:r>
              <a:rPr kumimoji="1" lang="en-US" altLang="zh-CN" sz="2400" b="1" dirty="0">
                <a:solidFill>
                  <a:srgbClr val="000000"/>
                </a:solidFill>
                <a:highlight>
                  <a:srgbClr val="FFFFFF"/>
                </a:highlight>
                <a:latin typeface="Ludica fax"/>
                <a:ea typeface="+mn-ea"/>
              </a:rPr>
              <a:t>    </a:t>
            </a:r>
            <a:r>
              <a:rPr kumimoji="1" lang="en-US" altLang="zh-CN" sz="2400" b="1" dirty="0">
                <a:solidFill>
                  <a:srgbClr val="0070C0"/>
                </a:solidFill>
                <a:highlight>
                  <a:srgbClr val="FFFFFF"/>
                </a:highlight>
                <a:latin typeface="Ludica fax"/>
                <a:ea typeface="+mn-ea"/>
              </a:rPr>
              <a:t>int</a:t>
            </a:r>
            <a:r>
              <a:rPr kumimoji="1" lang="en-US" altLang="zh-CN" sz="2400" b="1" dirty="0">
                <a:solidFill>
                  <a:srgbClr val="000000"/>
                </a:solidFill>
                <a:highlight>
                  <a:srgbClr val="FFFFFF"/>
                </a:highlight>
                <a:latin typeface="Ludica fax"/>
                <a:ea typeface="+mn-ea"/>
              </a:rPr>
              <a:t> </a:t>
            </a:r>
            <a:r>
              <a:rPr kumimoji="1" lang="en-US" altLang="zh-CN" sz="2400" b="1" dirty="0" err="1">
                <a:solidFill>
                  <a:srgbClr val="000000"/>
                </a:solidFill>
                <a:highlight>
                  <a:srgbClr val="FFFFFF"/>
                </a:highlight>
                <a:latin typeface="Ludica fax"/>
                <a:ea typeface="+mn-ea"/>
              </a:rPr>
              <a:t>rd</a:t>
            </a:r>
            <a:r>
              <a:rPr kumimoji="1" lang="en-US" altLang="zh-CN" sz="2400" b="1" dirty="0">
                <a:solidFill>
                  <a:srgbClr val="000000"/>
                </a:solidFill>
                <a:highlight>
                  <a:srgbClr val="FFFFFF"/>
                </a:highlight>
                <a:latin typeface="Ludica fax"/>
                <a:ea typeface="+mn-ea"/>
              </a:rPr>
              <a:t>; </a:t>
            </a:r>
          </a:p>
          <a:p>
            <a:pPr marL="0" indent="0">
              <a:spcBef>
                <a:spcPts val="0"/>
              </a:spcBef>
              <a:buNone/>
            </a:pPr>
            <a:r>
              <a:rPr kumimoji="1" lang="en-US" altLang="zh-CN" sz="2400" b="1" dirty="0">
                <a:solidFill>
                  <a:srgbClr val="000000"/>
                </a:solidFill>
                <a:highlight>
                  <a:srgbClr val="FFFFFF"/>
                </a:highlight>
                <a:latin typeface="Ludica fax"/>
                <a:ea typeface="+mn-ea"/>
              </a:rPr>
              <a:t>    Elem(</a:t>
            </a:r>
            <a:r>
              <a:rPr kumimoji="1" lang="en-US" altLang="zh-CN" sz="2400" b="1" dirty="0">
                <a:solidFill>
                  <a:srgbClr val="0070C0"/>
                </a:solidFill>
                <a:highlight>
                  <a:srgbClr val="FFFFFF"/>
                </a:highlight>
                <a:latin typeface="Ludica fax"/>
                <a:ea typeface="+mn-ea"/>
              </a:rPr>
              <a:t>int</a:t>
            </a:r>
            <a:r>
              <a:rPr kumimoji="1" lang="en-US" altLang="zh-CN" sz="2400" b="1" dirty="0">
                <a:solidFill>
                  <a:srgbClr val="000000"/>
                </a:solidFill>
                <a:highlight>
                  <a:srgbClr val="FFFFFF"/>
                </a:highlight>
                <a:latin typeface="Ludica fax"/>
                <a:ea typeface="+mn-ea"/>
              </a:rPr>
              <a:t> s, </a:t>
            </a:r>
            <a:r>
              <a:rPr kumimoji="1" lang="en-US" altLang="zh-CN" sz="2400" b="1" dirty="0">
                <a:solidFill>
                  <a:srgbClr val="0070C0"/>
                </a:solidFill>
                <a:highlight>
                  <a:srgbClr val="FFFFFF"/>
                </a:highlight>
                <a:latin typeface="Ludica fax"/>
                <a:ea typeface="+mn-ea"/>
              </a:rPr>
              <a:t>int</a:t>
            </a:r>
            <a:r>
              <a:rPr kumimoji="1" lang="en-US" altLang="zh-CN" sz="2400" b="1" dirty="0">
                <a:solidFill>
                  <a:srgbClr val="000000"/>
                </a:solidFill>
                <a:highlight>
                  <a:srgbClr val="FFFFFF"/>
                </a:highlight>
                <a:latin typeface="Ludica fax"/>
                <a:ea typeface="+mn-ea"/>
              </a:rPr>
              <a:t> n, </a:t>
            </a:r>
            <a:r>
              <a:rPr kumimoji="1" lang="en-US" altLang="zh-CN" sz="2400" b="1" dirty="0">
                <a:solidFill>
                  <a:srgbClr val="0070C0"/>
                </a:solidFill>
                <a:highlight>
                  <a:srgbClr val="FFFFFF"/>
                </a:highlight>
                <a:latin typeface="Ludica fax"/>
                <a:ea typeface="+mn-ea"/>
              </a:rPr>
              <a:t>int</a:t>
            </a:r>
            <a:r>
              <a:rPr kumimoji="1" lang="en-US" altLang="zh-CN" sz="2400" b="1" dirty="0">
                <a:solidFill>
                  <a:srgbClr val="000000"/>
                </a:solidFill>
                <a:highlight>
                  <a:srgbClr val="FFFFFF"/>
                </a:highlight>
                <a:latin typeface="Ludica fax"/>
                <a:ea typeface="+mn-ea"/>
              </a:rPr>
              <a:t> </a:t>
            </a:r>
            <a:r>
              <a:rPr kumimoji="1" lang="en-US" altLang="zh-CN" sz="2400" b="1" dirty="0" err="1">
                <a:solidFill>
                  <a:srgbClr val="000000"/>
                </a:solidFill>
                <a:highlight>
                  <a:srgbClr val="FFFFFF"/>
                </a:highlight>
                <a:latin typeface="Ludica fax"/>
                <a:ea typeface="+mn-ea"/>
              </a:rPr>
              <a:t>rd</a:t>
            </a:r>
            <a:r>
              <a:rPr kumimoji="1" lang="en-US" altLang="zh-CN" sz="2400" b="1" dirty="0">
                <a:solidFill>
                  <a:srgbClr val="000000"/>
                </a:solidFill>
                <a:highlight>
                  <a:srgbClr val="FFFFFF"/>
                </a:highlight>
                <a:latin typeface="Ludica fax"/>
                <a:ea typeface="+mn-ea"/>
              </a:rPr>
              <a:t>):</a:t>
            </a:r>
          </a:p>
          <a:p>
            <a:pPr marL="0" indent="0">
              <a:spcBef>
                <a:spcPts val="0"/>
              </a:spcBef>
              <a:buNone/>
            </a:pPr>
            <a:r>
              <a:rPr kumimoji="1" lang="en-US" altLang="zh-CN" sz="2400" b="1" dirty="0">
                <a:solidFill>
                  <a:srgbClr val="000000"/>
                </a:solidFill>
                <a:highlight>
                  <a:srgbClr val="FFFFFF"/>
                </a:highlight>
                <a:latin typeface="Ludica fax"/>
                <a:ea typeface="+mn-ea"/>
              </a:rPr>
              <a:t>	s(s), n(n), </a:t>
            </a:r>
            <a:r>
              <a:rPr kumimoji="1" lang="en-US" altLang="zh-CN" sz="2400" b="1" dirty="0" err="1">
                <a:solidFill>
                  <a:srgbClr val="000000"/>
                </a:solidFill>
                <a:highlight>
                  <a:srgbClr val="FFFFFF"/>
                </a:highlight>
                <a:latin typeface="Ludica fax"/>
                <a:ea typeface="+mn-ea"/>
              </a:rPr>
              <a:t>rd</a:t>
            </a:r>
            <a:r>
              <a:rPr kumimoji="1" lang="en-US" altLang="zh-CN" sz="2400" b="1" dirty="0">
                <a:solidFill>
                  <a:srgbClr val="000000"/>
                </a:solidFill>
                <a:highlight>
                  <a:srgbClr val="FFFFFF"/>
                </a:highlight>
                <a:latin typeface="Ludica fax"/>
                <a:ea typeface="+mn-ea"/>
              </a:rPr>
              <a:t>(</a:t>
            </a:r>
            <a:r>
              <a:rPr kumimoji="1" lang="en-US" altLang="zh-CN" sz="2400" b="1" dirty="0" err="1">
                <a:solidFill>
                  <a:srgbClr val="000000"/>
                </a:solidFill>
                <a:highlight>
                  <a:srgbClr val="FFFFFF"/>
                </a:highlight>
                <a:latin typeface="Ludica fax"/>
                <a:ea typeface="+mn-ea"/>
              </a:rPr>
              <a:t>rd</a:t>
            </a:r>
            <a:r>
              <a:rPr kumimoji="1" lang="en-US" altLang="zh-CN" sz="2400" b="1" dirty="0">
                <a:solidFill>
                  <a:srgbClr val="000000"/>
                </a:solidFill>
                <a:highlight>
                  <a:srgbClr val="FFFFFF"/>
                </a:highlight>
                <a:latin typeface="Ludica fax"/>
                <a:ea typeface="+mn-ea"/>
              </a:rPr>
              <a:t>) {}</a:t>
            </a:r>
          </a:p>
          <a:p>
            <a:pPr marL="0" indent="0">
              <a:spcBef>
                <a:spcPts val="0"/>
              </a:spcBef>
              <a:buNone/>
            </a:pPr>
            <a:r>
              <a:rPr kumimoji="1" lang="en-US" altLang="zh-CN" sz="2400" b="1" dirty="0">
                <a:solidFill>
                  <a:srgbClr val="000000"/>
                </a:solidFill>
                <a:highlight>
                  <a:srgbClr val="FFFFFF"/>
                </a:highlight>
                <a:latin typeface="Ludica fax"/>
                <a:ea typeface="+mn-ea"/>
              </a:rPr>
              <a:t>};</a:t>
            </a:r>
          </a:p>
        </p:txBody>
      </p:sp>
      <p:sp>
        <p:nvSpPr>
          <p:cNvPr id="4" name="灯片编号占位符 3">
            <a:extLst>
              <a:ext uri="{FF2B5EF4-FFF2-40B4-BE49-F238E27FC236}">
                <a16:creationId xmlns:a16="http://schemas.microsoft.com/office/drawing/2014/main" id="{583C9FF3-6FD4-41BD-82A5-8A929226CC3E}"/>
              </a:ext>
            </a:extLst>
          </p:cNvPr>
          <p:cNvSpPr>
            <a:spLocks noGrp="1"/>
          </p:cNvSpPr>
          <p:nvPr>
            <p:ph type="sldNum" sz="quarter" idx="4"/>
          </p:nvPr>
        </p:nvSpPr>
        <p:spPr/>
        <p:txBody>
          <a:bodyPr/>
          <a:lstStyle/>
          <a:p>
            <a:pPr>
              <a:defRPr/>
            </a:pPr>
            <a:fld id="{D62988EB-CF20-4CAC-94BF-79D0ECBB93DA}" type="slidenum">
              <a:rPr lang="en-US" altLang="zh-CN" smtClean="0"/>
              <a:pPr>
                <a:defRPr/>
              </a:pPr>
              <a:t>50</a:t>
            </a:fld>
            <a:endParaRPr lang="en-US" altLang="zh-CN"/>
          </a:p>
        </p:txBody>
      </p:sp>
      <p:cxnSp>
        <p:nvCxnSpPr>
          <p:cNvPr id="7" name="直接箭头连接符 6">
            <a:extLst>
              <a:ext uri="{FF2B5EF4-FFF2-40B4-BE49-F238E27FC236}">
                <a16:creationId xmlns:a16="http://schemas.microsoft.com/office/drawing/2014/main" id="{72EFD6C1-A20B-4B26-B962-5BD143066C9E}"/>
              </a:ext>
            </a:extLst>
          </p:cNvPr>
          <p:cNvCxnSpPr>
            <a:cxnSpLocks/>
          </p:cNvCxnSpPr>
          <p:nvPr/>
        </p:nvCxnSpPr>
        <p:spPr>
          <a:xfrm flipV="1">
            <a:off x="8737600" y="1981200"/>
            <a:ext cx="1244600" cy="90030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文本框 7">
            <a:extLst>
              <a:ext uri="{FF2B5EF4-FFF2-40B4-BE49-F238E27FC236}">
                <a16:creationId xmlns:a16="http://schemas.microsoft.com/office/drawing/2014/main" id="{C00CD30C-D3A7-47EA-937A-9F4E1BD36E38}"/>
              </a:ext>
            </a:extLst>
          </p:cNvPr>
          <p:cNvSpPr txBox="1"/>
          <p:nvPr/>
        </p:nvSpPr>
        <p:spPr>
          <a:xfrm>
            <a:off x="9292936" y="1542378"/>
            <a:ext cx="2895600" cy="523220"/>
          </a:xfrm>
          <a:prstGeom prst="rect">
            <a:avLst/>
          </a:prstGeom>
          <a:noFill/>
        </p:spPr>
        <p:txBody>
          <a:bodyPr wrap="square">
            <a:spAutoFit/>
          </a:bodyPr>
          <a:lstStyle/>
          <a:p>
            <a:r>
              <a:rPr lang="en-US" altLang="zh-CN" sz="2800" dirty="0">
                <a:solidFill>
                  <a:srgbClr val="FF0000"/>
                </a:solidFill>
              </a:rPr>
              <a:t>Parameters</a:t>
            </a:r>
            <a:endParaRPr lang="zh-CN" altLang="en-US" sz="2800" dirty="0">
              <a:solidFill>
                <a:srgbClr val="FF0000"/>
              </a:solidFill>
            </a:endParaRPr>
          </a:p>
        </p:txBody>
      </p:sp>
      <p:cxnSp>
        <p:nvCxnSpPr>
          <p:cNvPr id="12" name="直接箭头连接符 11">
            <a:extLst>
              <a:ext uri="{FF2B5EF4-FFF2-40B4-BE49-F238E27FC236}">
                <a16:creationId xmlns:a16="http://schemas.microsoft.com/office/drawing/2014/main" id="{1D7E3D9E-60AB-483B-BE20-8D4C78DDD6B7}"/>
              </a:ext>
            </a:extLst>
          </p:cNvPr>
          <p:cNvCxnSpPr>
            <a:cxnSpLocks/>
          </p:cNvCxnSpPr>
          <p:nvPr/>
        </p:nvCxnSpPr>
        <p:spPr>
          <a:xfrm>
            <a:off x="7899400" y="3429000"/>
            <a:ext cx="0" cy="16002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 name="文本框 14">
            <a:extLst>
              <a:ext uri="{FF2B5EF4-FFF2-40B4-BE49-F238E27FC236}">
                <a16:creationId xmlns:a16="http://schemas.microsoft.com/office/drawing/2014/main" id="{3591204F-FAFD-4B3A-A062-3D43F3D343B3}"/>
              </a:ext>
            </a:extLst>
          </p:cNvPr>
          <p:cNvSpPr txBox="1"/>
          <p:nvPr/>
        </p:nvSpPr>
        <p:spPr>
          <a:xfrm>
            <a:off x="7391400" y="4913263"/>
            <a:ext cx="3960600" cy="523220"/>
          </a:xfrm>
          <a:prstGeom prst="rect">
            <a:avLst/>
          </a:prstGeom>
          <a:noFill/>
        </p:spPr>
        <p:txBody>
          <a:bodyPr wrap="square">
            <a:spAutoFit/>
          </a:bodyPr>
          <a:lstStyle/>
          <a:p>
            <a:r>
              <a:rPr lang="en-US" altLang="zh-CN" sz="2800" dirty="0">
                <a:solidFill>
                  <a:srgbClr val="FF0000"/>
                </a:solidFill>
              </a:rPr>
              <a:t>Recursive exists: 3 types</a:t>
            </a:r>
            <a:endParaRPr lang="zh-CN" altLang="en-US" sz="2800" dirty="0">
              <a:solidFill>
                <a:srgbClr val="FF0000"/>
              </a:solidFill>
            </a:endParaRPr>
          </a:p>
        </p:txBody>
      </p:sp>
      <p:sp>
        <p:nvSpPr>
          <p:cNvPr id="18" name="文本占位符 2">
            <a:extLst>
              <a:ext uri="{FF2B5EF4-FFF2-40B4-BE49-F238E27FC236}">
                <a16:creationId xmlns:a16="http://schemas.microsoft.com/office/drawing/2014/main" id="{5C0D4754-63B3-41E4-8E22-5091DBF00560}"/>
              </a:ext>
            </a:extLst>
          </p:cNvPr>
          <p:cNvSpPr>
            <a:spLocks noGrp="1"/>
          </p:cNvSpPr>
          <p:nvPr>
            <p:ph type="body" idx="4294967295"/>
          </p:nvPr>
        </p:nvSpPr>
        <p:spPr>
          <a:xfrm>
            <a:off x="840000" y="1483201"/>
            <a:ext cx="5713200" cy="4713451"/>
          </a:xfrm>
        </p:spPr>
        <p:txBody>
          <a:bodyPr>
            <a:normAutofit fontScale="85000" lnSpcReduction="20000"/>
          </a:bodyPr>
          <a:lstStyle/>
          <a:p>
            <a:pPr>
              <a:buFont typeface="Wingdings" charset="0"/>
              <a:buNone/>
            </a:pPr>
            <a:r>
              <a:rPr kumimoji="1" lang="nl-BE" altLang="zh-CN" sz="2800" b="1" dirty="0">
                <a:solidFill>
                  <a:srgbClr val="0070C0"/>
                </a:solidFill>
                <a:highlight>
                  <a:srgbClr val="FFFFFF"/>
                </a:highlight>
                <a:latin typeface="Ludica fax"/>
                <a:ea typeface="+mn-ea"/>
              </a:rPr>
              <a:t>bool</a:t>
            </a:r>
            <a:r>
              <a:rPr kumimoji="1" lang="nl-BE" altLang="zh-CN" sz="2800" b="1" dirty="0">
                <a:solidFill>
                  <a:srgbClr val="000000"/>
                </a:solidFill>
                <a:highlight>
                  <a:srgbClr val="FFFFFF"/>
                </a:highlight>
                <a:latin typeface="Ludica fax"/>
                <a:ea typeface="+mn-ea"/>
              </a:rPr>
              <a:t> knap(</a:t>
            </a:r>
            <a:r>
              <a:rPr kumimoji="1" lang="nl-BE" altLang="zh-CN" sz="2800" b="1" dirty="0">
                <a:solidFill>
                  <a:srgbClr val="0070C0"/>
                </a:solidFill>
                <a:highlight>
                  <a:srgbClr val="FFFFFF"/>
                </a:highlight>
                <a:latin typeface="Ludica fax"/>
                <a:ea typeface="+mn-ea"/>
              </a:rPr>
              <a:t>int</a:t>
            </a:r>
            <a:r>
              <a:rPr kumimoji="1" lang="nl-BE" altLang="zh-CN" sz="2800" b="1" dirty="0">
                <a:solidFill>
                  <a:srgbClr val="000000"/>
                </a:solidFill>
                <a:highlight>
                  <a:srgbClr val="FFFFFF"/>
                </a:highlight>
                <a:latin typeface="Ludica fax"/>
                <a:ea typeface="+mn-ea"/>
              </a:rPr>
              <a:t> s, </a:t>
            </a:r>
            <a:r>
              <a:rPr kumimoji="1" lang="nl-BE" altLang="zh-CN" sz="2800" b="1" dirty="0">
                <a:solidFill>
                  <a:srgbClr val="0070C0"/>
                </a:solidFill>
                <a:highlight>
                  <a:srgbClr val="FFFFFF"/>
                </a:highlight>
                <a:latin typeface="Ludica fax"/>
                <a:ea typeface="+mn-ea"/>
              </a:rPr>
              <a:t>int</a:t>
            </a:r>
            <a:r>
              <a:rPr kumimoji="1" lang="nl-BE" altLang="zh-CN" sz="2800" b="1" dirty="0">
                <a:solidFill>
                  <a:srgbClr val="000000"/>
                </a:solidFill>
                <a:highlight>
                  <a:srgbClr val="FFFFFF"/>
                </a:highlight>
                <a:latin typeface="Ludica fax"/>
                <a:ea typeface="+mn-ea"/>
              </a:rPr>
              <a:t> n) {</a:t>
            </a:r>
            <a:endParaRPr kumimoji="1" lang="zh-CN" altLang="en-US" sz="2800" b="1" dirty="0">
              <a:solidFill>
                <a:srgbClr val="000000"/>
              </a:solidFill>
              <a:highlight>
                <a:srgbClr val="FFFFFF"/>
              </a:highlight>
              <a:latin typeface="Ludica fax"/>
              <a:ea typeface="+mn-ea"/>
            </a:endParaRPr>
          </a:p>
          <a:p>
            <a:pPr>
              <a:buFont typeface="Wingdings" charset="0"/>
              <a:buNone/>
            </a:pPr>
            <a:r>
              <a:rPr kumimoji="1" lang="nl-BE" altLang="zh-CN" sz="2800" b="1" dirty="0">
                <a:solidFill>
                  <a:srgbClr val="000000"/>
                </a:solidFill>
                <a:highlight>
                  <a:srgbClr val="FFFFFF"/>
                </a:highlight>
                <a:latin typeface="Ludica fax"/>
                <a:ea typeface="+mn-ea"/>
              </a:rPr>
              <a:t>	</a:t>
            </a:r>
            <a:r>
              <a:rPr kumimoji="1" lang="en-US" altLang="zh-CN" sz="2800" b="1" dirty="0">
                <a:solidFill>
                  <a:srgbClr val="0070C0"/>
                </a:solidFill>
                <a:highlight>
                  <a:srgbClr val="FFFFFF"/>
                </a:highlight>
                <a:latin typeface="Ludica fax"/>
                <a:ea typeface="+mn-ea"/>
              </a:rPr>
              <a:t>if</a:t>
            </a:r>
            <a:r>
              <a:rPr kumimoji="1" lang="en-US" altLang="zh-CN" sz="2800" b="1" dirty="0">
                <a:solidFill>
                  <a:srgbClr val="000000"/>
                </a:solidFill>
                <a:highlight>
                  <a:srgbClr val="FFFFFF"/>
                </a:highlight>
                <a:latin typeface="Ludica fax"/>
                <a:ea typeface="+mn-ea"/>
              </a:rPr>
              <a:t> (s == 0) </a:t>
            </a:r>
            <a:r>
              <a:rPr kumimoji="1" lang="en-US" altLang="zh-CN" sz="2800" b="1" dirty="0">
                <a:solidFill>
                  <a:srgbClr val="7030A0"/>
                </a:solidFill>
                <a:highlight>
                  <a:srgbClr val="FFFFFF"/>
                </a:highlight>
                <a:latin typeface="Ludica fax"/>
                <a:ea typeface="+mn-ea"/>
              </a:rPr>
              <a:t>return</a:t>
            </a:r>
            <a:r>
              <a:rPr kumimoji="1" lang="en-US" altLang="zh-CN" sz="2800" b="1" dirty="0">
                <a:solidFill>
                  <a:srgbClr val="000000"/>
                </a:solidFill>
                <a:highlight>
                  <a:srgbClr val="FFFFFF"/>
                </a:highlight>
                <a:latin typeface="Ludica fax"/>
                <a:ea typeface="+mn-ea"/>
              </a:rPr>
              <a:t> true;</a:t>
            </a:r>
            <a:endParaRPr kumimoji="1" lang="zh-CN" altLang="en-US" sz="2800" b="1" dirty="0">
              <a:solidFill>
                <a:srgbClr val="000000"/>
              </a:solidFill>
              <a:highlight>
                <a:srgbClr val="FFFFFF"/>
              </a:highlight>
              <a:latin typeface="Ludica fax"/>
              <a:ea typeface="+mn-ea"/>
            </a:endParaRPr>
          </a:p>
          <a:p>
            <a:pPr>
              <a:buFont typeface="Wingdings" charset="0"/>
              <a:buNone/>
            </a:pPr>
            <a:r>
              <a:rPr kumimoji="1" lang="en-US" altLang="zh-CN" sz="2800" b="1" dirty="0">
                <a:solidFill>
                  <a:srgbClr val="000000"/>
                </a:solidFill>
                <a:highlight>
                  <a:srgbClr val="FFFFFF"/>
                </a:highlight>
                <a:latin typeface="Ludica fax"/>
                <a:ea typeface="+mn-ea"/>
              </a:rPr>
              <a:t>	</a:t>
            </a:r>
            <a:r>
              <a:rPr kumimoji="1" lang="en-US" altLang="zh-CN" sz="2800" b="1" dirty="0">
                <a:solidFill>
                  <a:srgbClr val="0070C0"/>
                </a:solidFill>
                <a:highlight>
                  <a:srgbClr val="FFFFFF"/>
                </a:highlight>
                <a:latin typeface="Ludica fax"/>
                <a:ea typeface="+mn-ea"/>
              </a:rPr>
              <a:t>else if</a:t>
            </a:r>
            <a:r>
              <a:rPr kumimoji="1" lang="en-US" altLang="zh-CN" sz="2800" b="1" dirty="0">
                <a:solidFill>
                  <a:srgbClr val="000000"/>
                </a:solidFill>
                <a:highlight>
                  <a:srgbClr val="FFFFFF"/>
                </a:highlight>
                <a:latin typeface="Ludica fax"/>
                <a:ea typeface="+mn-ea"/>
              </a:rPr>
              <a:t> ((s &lt; 0) || (s&gt;0 &amp;&amp; n &lt;1)) </a:t>
            </a:r>
          </a:p>
          <a:p>
            <a:pPr>
              <a:buFont typeface="Wingdings" charset="0"/>
              <a:buNone/>
            </a:pPr>
            <a:r>
              <a:rPr kumimoji="1" lang="en-US" altLang="zh-CN" sz="2800" b="1" dirty="0">
                <a:solidFill>
                  <a:srgbClr val="000000"/>
                </a:solidFill>
                <a:highlight>
                  <a:srgbClr val="FFFFFF"/>
                </a:highlight>
                <a:latin typeface="Ludica fax"/>
                <a:ea typeface="+mn-ea"/>
              </a:rPr>
              <a:t>		</a:t>
            </a:r>
            <a:r>
              <a:rPr lang="en-US" altLang="zh-CN" sz="2800" dirty="0">
                <a:solidFill>
                  <a:srgbClr val="7030A0"/>
                </a:solidFill>
                <a:highlight>
                  <a:srgbClr val="FFFFFF"/>
                </a:highlight>
                <a:latin typeface="Ludica fax"/>
              </a:rPr>
              <a:t>return</a:t>
            </a:r>
            <a:r>
              <a:rPr kumimoji="1" lang="en-US" altLang="zh-CN" sz="2800" b="1" dirty="0">
                <a:solidFill>
                  <a:srgbClr val="000000"/>
                </a:solidFill>
                <a:highlight>
                  <a:srgbClr val="FFFFFF"/>
                </a:highlight>
                <a:latin typeface="Ludica fax"/>
                <a:ea typeface="+mn-ea"/>
              </a:rPr>
              <a:t> false;</a:t>
            </a:r>
            <a:endParaRPr kumimoji="1" lang="zh-CN" altLang="en-US" sz="2800" b="1" dirty="0">
              <a:solidFill>
                <a:srgbClr val="000000"/>
              </a:solidFill>
              <a:highlight>
                <a:srgbClr val="FFFFFF"/>
              </a:highlight>
              <a:latin typeface="Ludica fax"/>
              <a:ea typeface="+mn-ea"/>
            </a:endParaRPr>
          </a:p>
          <a:p>
            <a:pPr>
              <a:buFont typeface="Wingdings" charset="0"/>
              <a:buNone/>
            </a:pPr>
            <a:r>
              <a:rPr kumimoji="1" lang="en-US" altLang="zh-CN" sz="2800" b="1" dirty="0">
                <a:solidFill>
                  <a:srgbClr val="000000"/>
                </a:solidFill>
                <a:highlight>
                  <a:srgbClr val="FFFFFF"/>
                </a:highlight>
                <a:latin typeface="Ludica fax"/>
                <a:ea typeface="+mn-ea"/>
              </a:rPr>
              <a:t> 	</a:t>
            </a:r>
            <a:r>
              <a:rPr kumimoji="1" lang="en-US" altLang="zh-CN" sz="2800" b="1" dirty="0">
                <a:solidFill>
                  <a:srgbClr val="0070C0"/>
                </a:solidFill>
                <a:highlight>
                  <a:srgbClr val="FFFFFF"/>
                </a:highlight>
                <a:latin typeface="Ludica fax"/>
                <a:ea typeface="+mn-ea"/>
              </a:rPr>
              <a:t>else if</a:t>
            </a:r>
            <a:r>
              <a:rPr kumimoji="1" lang="en-US" altLang="zh-CN" sz="2800" b="1" dirty="0">
                <a:solidFill>
                  <a:srgbClr val="000000"/>
                </a:solidFill>
                <a:highlight>
                  <a:srgbClr val="FFFFFF"/>
                </a:highlight>
                <a:latin typeface="Ludica fax"/>
                <a:ea typeface="+mn-ea"/>
              </a:rPr>
              <a:t> (</a:t>
            </a:r>
            <a:r>
              <a:rPr kumimoji="1" lang="en-US" altLang="zh-CN" sz="2800" b="1" dirty="0">
                <a:solidFill>
                  <a:srgbClr val="FF0000"/>
                </a:solidFill>
                <a:highlight>
                  <a:srgbClr val="FFFFFF"/>
                </a:highlight>
                <a:latin typeface="Ludica fax"/>
                <a:ea typeface="+mn-ea"/>
              </a:rPr>
              <a:t>knap</a:t>
            </a:r>
            <a:r>
              <a:rPr kumimoji="1" lang="en-US" altLang="zh-CN" sz="2800" b="1" dirty="0">
                <a:solidFill>
                  <a:srgbClr val="000000"/>
                </a:solidFill>
                <a:highlight>
                  <a:srgbClr val="FFFFFF"/>
                </a:highlight>
                <a:latin typeface="Ludica fax"/>
                <a:ea typeface="+mn-ea"/>
              </a:rPr>
              <a:t> (s-w[n-1], n-1)) {</a:t>
            </a:r>
            <a:endParaRPr kumimoji="1" lang="zh-CN" altLang="en-US" sz="2800" b="1" dirty="0">
              <a:solidFill>
                <a:srgbClr val="000000"/>
              </a:solidFill>
              <a:highlight>
                <a:srgbClr val="FFFFFF"/>
              </a:highlight>
              <a:latin typeface="Ludica fax"/>
              <a:ea typeface="+mn-ea"/>
            </a:endParaRPr>
          </a:p>
          <a:p>
            <a:pPr>
              <a:buFont typeface="Wingdings" charset="0"/>
              <a:buNone/>
            </a:pPr>
            <a:r>
              <a:rPr kumimoji="1" lang="en-US" altLang="zh-CN" sz="2800" b="1" dirty="0">
                <a:solidFill>
                  <a:srgbClr val="000000"/>
                </a:solidFill>
                <a:highlight>
                  <a:srgbClr val="FFFFFF"/>
                </a:highlight>
                <a:latin typeface="Ludica fax"/>
                <a:ea typeface="+mn-ea"/>
              </a:rPr>
              <a:t>		</a:t>
            </a:r>
            <a:r>
              <a:rPr kumimoji="1" lang="en-US" altLang="zh-CN" sz="2800" b="1" dirty="0" err="1">
                <a:solidFill>
                  <a:srgbClr val="000000"/>
                </a:solidFill>
                <a:highlight>
                  <a:srgbClr val="FFFFFF"/>
                </a:highlight>
                <a:latin typeface="Ludica fax"/>
                <a:ea typeface="+mn-ea"/>
              </a:rPr>
              <a:t>cout</a:t>
            </a:r>
            <a:r>
              <a:rPr kumimoji="1" lang="en-US" altLang="zh-CN" sz="2800" b="1" dirty="0">
                <a:solidFill>
                  <a:srgbClr val="000000"/>
                </a:solidFill>
                <a:highlight>
                  <a:srgbClr val="FFFFFF"/>
                </a:highlight>
                <a:latin typeface="Ludica fax"/>
                <a:ea typeface="+mn-ea"/>
              </a:rPr>
              <a:t> &lt;&lt; w[n-1] &lt;&lt; "";</a:t>
            </a:r>
            <a:endParaRPr kumimoji="1" lang="zh-CN" altLang="en-US" sz="2800" b="1" dirty="0">
              <a:solidFill>
                <a:srgbClr val="000000"/>
              </a:solidFill>
              <a:highlight>
                <a:srgbClr val="FFFFFF"/>
              </a:highlight>
              <a:latin typeface="Ludica fax"/>
              <a:ea typeface="+mn-ea"/>
            </a:endParaRPr>
          </a:p>
          <a:p>
            <a:pPr>
              <a:buFont typeface="Wingdings" charset="0"/>
              <a:buNone/>
            </a:pPr>
            <a:r>
              <a:rPr kumimoji="1" lang="en-US" altLang="zh-CN" sz="2800" b="1" dirty="0">
                <a:solidFill>
                  <a:srgbClr val="000000"/>
                </a:solidFill>
                <a:highlight>
                  <a:srgbClr val="FFFFFF"/>
                </a:highlight>
                <a:latin typeface="Ludica fax"/>
                <a:ea typeface="+mn-ea"/>
              </a:rPr>
              <a:t>		</a:t>
            </a:r>
            <a:r>
              <a:rPr kumimoji="1" lang="en-US" altLang="zh-CN" sz="2800" b="1" dirty="0">
                <a:solidFill>
                  <a:srgbClr val="7030A0"/>
                </a:solidFill>
                <a:highlight>
                  <a:srgbClr val="FFFFFF"/>
                </a:highlight>
                <a:latin typeface="Ludica fax"/>
                <a:ea typeface="+mn-ea"/>
              </a:rPr>
              <a:t>return</a:t>
            </a:r>
            <a:r>
              <a:rPr kumimoji="1" lang="en-US" altLang="zh-CN" sz="2800" b="1" dirty="0">
                <a:solidFill>
                  <a:srgbClr val="000000"/>
                </a:solidFill>
                <a:highlight>
                  <a:srgbClr val="FFFFFF"/>
                </a:highlight>
                <a:latin typeface="Ludica fax"/>
                <a:ea typeface="+mn-ea"/>
              </a:rPr>
              <a:t> true;</a:t>
            </a:r>
            <a:endParaRPr kumimoji="1" lang="zh-CN" altLang="en-US" sz="2800" b="1" dirty="0">
              <a:solidFill>
                <a:srgbClr val="000000"/>
              </a:solidFill>
              <a:highlight>
                <a:srgbClr val="FFFFFF"/>
              </a:highlight>
              <a:latin typeface="Ludica fax"/>
              <a:ea typeface="+mn-ea"/>
            </a:endParaRPr>
          </a:p>
          <a:p>
            <a:pPr>
              <a:buFont typeface="Wingdings" charset="0"/>
              <a:buNone/>
            </a:pPr>
            <a:r>
              <a:rPr kumimoji="1" lang="en-US" altLang="zh-CN" sz="2800" b="1" dirty="0">
                <a:solidFill>
                  <a:srgbClr val="000000"/>
                </a:solidFill>
                <a:highlight>
                  <a:srgbClr val="FFFFFF"/>
                </a:highlight>
                <a:latin typeface="Ludica fax"/>
                <a:ea typeface="+mn-ea"/>
              </a:rPr>
              <a:t>	} </a:t>
            </a:r>
            <a:endParaRPr kumimoji="1" lang="zh-CN" altLang="en-US" sz="2800" b="1" dirty="0">
              <a:solidFill>
                <a:srgbClr val="000000"/>
              </a:solidFill>
              <a:highlight>
                <a:srgbClr val="FFFFFF"/>
              </a:highlight>
              <a:latin typeface="Ludica fax"/>
              <a:ea typeface="+mn-ea"/>
            </a:endParaRPr>
          </a:p>
          <a:p>
            <a:pPr>
              <a:buFont typeface="Wingdings" charset="0"/>
              <a:buNone/>
            </a:pPr>
            <a:r>
              <a:rPr kumimoji="1" lang="en-US" altLang="zh-CN" sz="2800" b="1" dirty="0">
                <a:solidFill>
                  <a:srgbClr val="000000"/>
                </a:solidFill>
                <a:highlight>
                  <a:srgbClr val="FFFFFF"/>
                </a:highlight>
                <a:latin typeface="Ludica fax"/>
                <a:ea typeface="+mn-ea"/>
              </a:rPr>
              <a:t>	</a:t>
            </a:r>
            <a:r>
              <a:rPr lang="en-US" altLang="zh-CN" sz="2800" dirty="0">
                <a:solidFill>
                  <a:srgbClr val="0070C0"/>
                </a:solidFill>
                <a:highlight>
                  <a:srgbClr val="FFFFFF"/>
                </a:highlight>
                <a:latin typeface="Ludica fax"/>
                <a:ea typeface="+mn-ea"/>
              </a:rPr>
              <a:t>else</a:t>
            </a:r>
            <a:r>
              <a:rPr kumimoji="1" lang="en-US" altLang="zh-CN" sz="2800" b="1" dirty="0">
                <a:solidFill>
                  <a:srgbClr val="000000"/>
                </a:solidFill>
                <a:highlight>
                  <a:srgbClr val="FFFFFF"/>
                </a:highlight>
                <a:latin typeface="Ludica fax"/>
                <a:ea typeface="+mn-ea"/>
              </a:rPr>
              <a:t> {</a:t>
            </a:r>
          </a:p>
          <a:p>
            <a:pPr>
              <a:buFont typeface="Wingdings" charset="0"/>
              <a:buNone/>
            </a:pPr>
            <a:r>
              <a:rPr lang="en-US" altLang="zh-CN" sz="2800" dirty="0">
                <a:solidFill>
                  <a:srgbClr val="000000"/>
                </a:solidFill>
                <a:highlight>
                  <a:srgbClr val="FFFFFF"/>
                </a:highlight>
                <a:latin typeface="Ludica fax"/>
                <a:ea typeface="+mn-ea"/>
              </a:rPr>
              <a:t>		</a:t>
            </a:r>
            <a:r>
              <a:rPr lang="en-US" altLang="zh-CN" sz="2800" dirty="0">
                <a:solidFill>
                  <a:srgbClr val="0070C0"/>
                </a:solidFill>
                <a:highlight>
                  <a:srgbClr val="FFFFFF"/>
                </a:highlight>
                <a:latin typeface="Ludica fax"/>
                <a:ea typeface="+mn-ea"/>
              </a:rPr>
              <a:t>bool</a:t>
            </a:r>
            <a:r>
              <a:rPr lang="en-US" altLang="zh-CN" sz="2800" dirty="0">
                <a:solidFill>
                  <a:srgbClr val="000000"/>
                </a:solidFill>
                <a:highlight>
                  <a:srgbClr val="FFFFFF"/>
                </a:highlight>
                <a:latin typeface="Ludica fax"/>
                <a:ea typeface="+mn-ea"/>
              </a:rPr>
              <a:t> </a:t>
            </a:r>
            <a:r>
              <a:rPr lang="en-US" altLang="zh-CN" sz="2800" dirty="0" err="1">
                <a:solidFill>
                  <a:srgbClr val="000000"/>
                </a:solidFill>
                <a:highlight>
                  <a:srgbClr val="FFFFFF"/>
                </a:highlight>
                <a:latin typeface="Ludica fax"/>
                <a:ea typeface="+mn-ea"/>
              </a:rPr>
              <a:t>tmp</a:t>
            </a:r>
            <a:r>
              <a:rPr lang="en-US" altLang="zh-CN" sz="2800" dirty="0">
                <a:solidFill>
                  <a:srgbClr val="000000"/>
                </a:solidFill>
                <a:highlight>
                  <a:srgbClr val="FFFFFF"/>
                </a:highlight>
                <a:latin typeface="Ludica fax"/>
                <a:ea typeface="+mn-ea"/>
              </a:rPr>
              <a:t> = </a:t>
            </a:r>
            <a:r>
              <a:rPr kumimoji="1" lang="en-US" altLang="zh-CN" sz="2800" b="1" dirty="0">
                <a:solidFill>
                  <a:srgbClr val="FF0000"/>
                </a:solidFill>
                <a:highlight>
                  <a:srgbClr val="FFFFFF"/>
                </a:highlight>
                <a:latin typeface="Ludica fax"/>
                <a:ea typeface="+mn-ea"/>
              </a:rPr>
              <a:t>knap</a:t>
            </a:r>
            <a:r>
              <a:rPr kumimoji="1" lang="en-US" altLang="zh-CN" sz="2800" b="1" dirty="0">
                <a:solidFill>
                  <a:srgbClr val="000000"/>
                </a:solidFill>
                <a:highlight>
                  <a:srgbClr val="FFFFFF"/>
                </a:highlight>
                <a:latin typeface="Ludica fax"/>
                <a:ea typeface="+mn-ea"/>
              </a:rPr>
              <a:t>(s, n-1);</a:t>
            </a:r>
          </a:p>
          <a:p>
            <a:pPr>
              <a:buFont typeface="Wingdings" charset="0"/>
              <a:buNone/>
            </a:pPr>
            <a:r>
              <a:rPr kumimoji="1" lang="en-US" altLang="zh-CN" sz="2800" b="1" dirty="0">
                <a:solidFill>
                  <a:srgbClr val="000000"/>
                </a:solidFill>
                <a:highlight>
                  <a:srgbClr val="FFFFFF"/>
                </a:highlight>
                <a:latin typeface="Ludica fax"/>
                <a:ea typeface="+mn-ea"/>
              </a:rPr>
              <a:t>		</a:t>
            </a:r>
            <a:r>
              <a:rPr kumimoji="1" lang="en-US" altLang="zh-CN" sz="2800" b="1" dirty="0">
                <a:solidFill>
                  <a:srgbClr val="7030A0"/>
                </a:solidFill>
                <a:highlight>
                  <a:srgbClr val="FFFFFF"/>
                </a:highlight>
                <a:latin typeface="Ludica fax"/>
                <a:ea typeface="+mn-ea"/>
              </a:rPr>
              <a:t>return </a:t>
            </a:r>
            <a:r>
              <a:rPr kumimoji="1" lang="en-US" altLang="zh-CN" sz="2800" b="1" dirty="0" err="1">
                <a:highlight>
                  <a:srgbClr val="FFFFFF"/>
                </a:highlight>
                <a:latin typeface="Ludica fax"/>
                <a:ea typeface="+mn-ea"/>
              </a:rPr>
              <a:t>tmp</a:t>
            </a:r>
            <a:r>
              <a:rPr kumimoji="1" lang="en-US" altLang="zh-CN" sz="2800" b="1" dirty="0">
                <a:solidFill>
                  <a:srgbClr val="7030A0"/>
                </a:solidFill>
                <a:highlight>
                  <a:srgbClr val="FFFFFF"/>
                </a:highlight>
                <a:latin typeface="Ludica fax"/>
                <a:ea typeface="+mn-ea"/>
              </a:rPr>
              <a:t>;</a:t>
            </a:r>
            <a:endParaRPr kumimoji="1" lang="zh-CN" altLang="en-US" sz="2800" b="1" dirty="0">
              <a:solidFill>
                <a:srgbClr val="000000"/>
              </a:solidFill>
              <a:highlight>
                <a:srgbClr val="FFFFFF"/>
              </a:highlight>
              <a:latin typeface="Ludica fax"/>
              <a:ea typeface="+mn-ea"/>
            </a:endParaRPr>
          </a:p>
          <a:p>
            <a:pPr>
              <a:buFont typeface="Wingdings" charset="0"/>
              <a:buNone/>
            </a:pPr>
            <a:r>
              <a:rPr kumimoji="1" lang="nl-BE" altLang="zh-CN" sz="2800" b="1" dirty="0">
                <a:solidFill>
                  <a:srgbClr val="000000"/>
                </a:solidFill>
                <a:highlight>
                  <a:srgbClr val="FFFFFF"/>
                </a:highlight>
                <a:latin typeface="Ludica fax"/>
                <a:ea typeface="+mn-ea"/>
              </a:rPr>
              <a:t>}</a:t>
            </a:r>
            <a:endParaRPr kumimoji="1" lang="zh-CN" altLang="en-US" sz="2800" b="1" dirty="0">
              <a:solidFill>
                <a:srgbClr val="000000"/>
              </a:solidFill>
              <a:highlight>
                <a:srgbClr val="FFFFFF"/>
              </a:highlight>
              <a:latin typeface="Ludica fax"/>
              <a:ea typeface="+mn-ea"/>
            </a:endParaRPr>
          </a:p>
          <a:p>
            <a:endParaRPr lang="zh-CN" altLang="en-US" dirty="0"/>
          </a:p>
        </p:txBody>
      </p:sp>
    </p:spTree>
    <p:extLst>
      <p:ext uri="{BB962C8B-B14F-4D97-AF65-F5344CB8AC3E}">
        <p14:creationId xmlns:p14="http://schemas.microsoft.com/office/powerpoint/2010/main" val="232135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49817CC7-5CAF-48E9-B439-88312AD8F716}"/>
              </a:ext>
            </a:extLst>
          </p:cNvPr>
          <p:cNvSpPr>
            <a:spLocks noGrp="1"/>
          </p:cNvSpPr>
          <p:nvPr>
            <p:ph type="body" idx="4294967295"/>
          </p:nvPr>
        </p:nvSpPr>
        <p:spPr>
          <a:xfrm>
            <a:off x="840000" y="1483201"/>
            <a:ext cx="5713200" cy="4713451"/>
          </a:xfrm>
        </p:spPr>
        <p:txBody>
          <a:bodyPr>
            <a:normAutofit fontScale="85000" lnSpcReduction="20000"/>
          </a:bodyPr>
          <a:lstStyle/>
          <a:p>
            <a:pPr>
              <a:buFont typeface="Wingdings" charset="0"/>
              <a:buNone/>
            </a:pPr>
            <a:r>
              <a:rPr kumimoji="1" lang="nl-BE" altLang="zh-CN" sz="2800" b="1" dirty="0">
                <a:solidFill>
                  <a:srgbClr val="0070C0"/>
                </a:solidFill>
                <a:highlight>
                  <a:srgbClr val="FFFFFF"/>
                </a:highlight>
                <a:latin typeface="Ludica fax"/>
                <a:ea typeface="+mn-ea"/>
              </a:rPr>
              <a:t>bool</a:t>
            </a:r>
            <a:r>
              <a:rPr kumimoji="1" lang="nl-BE" altLang="zh-CN" sz="2800" b="1" dirty="0">
                <a:solidFill>
                  <a:srgbClr val="000000"/>
                </a:solidFill>
                <a:highlight>
                  <a:srgbClr val="FFFFFF"/>
                </a:highlight>
                <a:latin typeface="Ludica fax"/>
                <a:ea typeface="+mn-ea"/>
              </a:rPr>
              <a:t> knap(</a:t>
            </a:r>
            <a:r>
              <a:rPr kumimoji="1" lang="nl-BE" altLang="zh-CN" sz="2800" b="1" dirty="0">
                <a:solidFill>
                  <a:srgbClr val="0070C0"/>
                </a:solidFill>
                <a:highlight>
                  <a:srgbClr val="FFFFFF"/>
                </a:highlight>
                <a:latin typeface="Ludica fax"/>
                <a:ea typeface="+mn-ea"/>
              </a:rPr>
              <a:t>int</a:t>
            </a:r>
            <a:r>
              <a:rPr kumimoji="1" lang="nl-BE" altLang="zh-CN" sz="2800" b="1" dirty="0">
                <a:solidFill>
                  <a:srgbClr val="000000"/>
                </a:solidFill>
                <a:highlight>
                  <a:srgbClr val="FFFFFF"/>
                </a:highlight>
                <a:latin typeface="Ludica fax"/>
                <a:ea typeface="+mn-ea"/>
              </a:rPr>
              <a:t> s, </a:t>
            </a:r>
            <a:r>
              <a:rPr kumimoji="1" lang="nl-BE" altLang="zh-CN" sz="2800" b="1" dirty="0">
                <a:solidFill>
                  <a:srgbClr val="0070C0"/>
                </a:solidFill>
                <a:highlight>
                  <a:srgbClr val="FFFFFF"/>
                </a:highlight>
                <a:latin typeface="Ludica fax"/>
                <a:ea typeface="+mn-ea"/>
              </a:rPr>
              <a:t>int</a:t>
            </a:r>
            <a:r>
              <a:rPr kumimoji="1" lang="nl-BE" altLang="zh-CN" sz="2800" b="1" dirty="0">
                <a:solidFill>
                  <a:srgbClr val="000000"/>
                </a:solidFill>
                <a:highlight>
                  <a:srgbClr val="FFFFFF"/>
                </a:highlight>
                <a:latin typeface="Ludica fax"/>
                <a:ea typeface="+mn-ea"/>
              </a:rPr>
              <a:t> n) {</a:t>
            </a:r>
            <a:endParaRPr kumimoji="1" lang="zh-CN" altLang="en-US" sz="2800" b="1" dirty="0">
              <a:solidFill>
                <a:srgbClr val="000000"/>
              </a:solidFill>
              <a:highlight>
                <a:srgbClr val="FFFFFF"/>
              </a:highlight>
              <a:latin typeface="Ludica fax"/>
              <a:ea typeface="+mn-ea"/>
            </a:endParaRPr>
          </a:p>
          <a:p>
            <a:pPr>
              <a:buFont typeface="Wingdings" charset="0"/>
              <a:buNone/>
            </a:pPr>
            <a:r>
              <a:rPr kumimoji="1" lang="nl-BE" altLang="zh-CN" sz="2800" b="1" dirty="0">
                <a:solidFill>
                  <a:srgbClr val="000000"/>
                </a:solidFill>
                <a:highlight>
                  <a:srgbClr val="FFFFFF"/>
                </a:highlight>
                <a:latin typeface="Ludica fax"/>
                <a:ea typeface="+mn-ea"/>
              </a:rPr>
              <a:t>	</a:t>
            </a:r>
            <a:r>
              <a:rPr kumimoji="1" lang="en-US" altLang="zh-CN" sz="2800" b="1" dirty="0">
                <a:solidFill>
                  <a:srgbClr val="0070C0"/>
                </a:solidFill>
                <a:highlight>
                  <a:srgbClr val="FFFFFF"/>
                </a:highlight>
                <a:latin typeface="Ludica fax"/>
                <a:ea typeface="+mn-ea"/>
              </a:rPr>
              <a:t>if</a:t>
            </a:r>
            <a:r>
              <a:rPr kumimoji="1" lang="en-US" altLang="zh-CN" sz="2800" b="1" dirty="0">
                <a:solidFill>
                  <a:srgbClr val="000000"/>
                </a:solidFill>
                <a:highlight>
                  <a:srgbClr val="FFFFFF"/>
                </a:highlight>
                <a:latin typeface="Ludica fax"/>
                <a:ea typeface="+mn-ea"/>
              </a:rPr>
              <a:t> (s == 0) </a:t>
            </a:r>
            <a:r>
              <a:rPr kumimoji="1" lang="en-US" altLang="zh-CN" sz="2800" b="1" dirty="0">
                <a:solidFill>
                  <a:srgbClr val="7030A0"/>
                </a:solidFill>
                <a:highlight>
                  <a:srgbClr val="FFFFFF"/>
                </a:highlight>
                <a:latin typeface="Ludica fax"/>
                <a:ea typeface="+mn-ea"/>
              </a:rPr>
              <a:t>return</a:t>
            </a:r>
            <a:r>
              <a:rPr kumimoji="1" lang="en-US" altLang="zh-CN" sz="2800" b="1" dirty="0">
                <a:solidFill>
                  <a:srgbClr val="000000"/>
                </a:solidFill>
                <a:highlight>
                  <a:srgbClr val="FFFFFF"/>
                </a:highlight>
                <a:latin typeface="Ludica fax"/>
                <a:ea typeface="+mn-ea"/>
              </a:rPr>
              <a:t> true;</a:t>
            </a:r>
            <a:endParaRPr kumimoji="1" lang="zh-CN" altLang="en-US" sz="2800" b="1" dirty="0">
              <a:solidFill>
                <a:srgbClr val="000000"/>
              </a:solidFill>
              <a:highlight>
                <a:srgbClr val="FFFFFF"/>
              </a:highlight>
              <a:latin typeface="Ludica fax"/>
              <a:ea typeface="+mn-ea"/>
            </a:endParaRPr>
          </a:p>
          <a:p>
            <a:pPr>
              <a:buFont typeface="Wingdings" charset="0"/>
              <a:buNone/>
            </a:pPr>
            <a:r>
              <a:rPr kumimoji="1" lang="en-US" altLang="zh-CN" sz="2800" b="1" dirty="0">
                <a:solidFill>
                  <a:srgbClr val="000000"/>
                </a:solidFill>
                <a:highlight>
                  <a:srgbClr val="FFFFFF"/>
                </a:highlight>
                <a:latin typeface="Ludica fax"/>
                <a:ea typeface="+mn-ea"/>
              </a:rPr>
              <a:t>	</a:t>
            </a:r>
            <a:r>
              <a:rPr kumimoji="1" lang="en-US" altLang="zh-CN" sz="2800" b="1" dirty="0">
                <a:solidFill>
                  <a:srgbClr val="0070C0"/>
                </a:solidFill>
                <a:highlight>
                  <a:srgbClr val="FFFFFF"/>
                </a:highlight>
                <a:latin typeface="Ludica fax"/>
                <a:ea typeface="+mn-ea"/>
              </a:rPr>
              <a:t>else if</a:t>
            </a:r>
            <a:r>
              <a:rPr kumimoji="1" lang="en-US" altLang="zh-CN" sz="2800" b="1" dirty="0">
                <a:solidFill>
                  <a:srgbClr val="000000"/>
                </a:solidFill>
                <a:highlight>
                  <a:srgbClr val="FFFFFF"/>
                </a:highlight>
                <a:latin typeface="Ludica fax"/>
                <a:ea typeface="+mn-ea"/>
              </a:rPr>
              <a:t> ((s &lt; 0) || (s&gt;0 &amp;&amp; n &lt;1)) </a:t>
            </a:r>
          </a:p>
          <a:p>
            <a:pPr>
              <a:buFont typeface="Wingdings" charset="0"/>
              <a:buNone/>
            </a:pPr>
            <a:r>
              <a:rPr kumimoji="1" lang="en-US" altLang="zh-CN" sz="2800" b="1" dirty="0">
                <a:solidFill>
                  <a:srgbClr val="000000"/>
                </a:solidFill>
                <a:highlight>
                  <a:srgbClr val="FFFFFF"/>
                </a:highlight>
                <a:latin typeface="Ludica fax"/>
                <a:ea typeface="+mn-ea"/>
              </a:rPr>
              <a:t>		</a:t>
            </a:r>
            <a:r>
              <a:rPr lang="en-US" altLang="zh-CN" sz="2800" dirty="0">
                <a:solidFill>
                  <a:srgbClr val="7030A0"/>
                </a:solidFill>
                <a:highlight>
                  <a:srgbClr val="FFFFFF"/>
                </a:highlight>
                <a:latin typeface="Ludica fax"/>
              </a:rPr>
              <a:t>return</a:t>
            </a:r>
            <a:r>
              <a:rPr kumimoji="1" lang="en-US" altLang="zh-CN" sz="2800" b="1" dirty="0">
                <a:solidFill>
                  <a:srgbClr val="000000"/>
                </a:solidFill>
                <a:highlight>
                  <a:srgbClr val="FFFFFF"/>
                </a:highlight>
                <a:latin typeface="Ludica fax"/>
                <a:ea typeface="+mn-ea"/>
              </a:rPr>
              <a:t> false;</a:t>
            </a:r>
            <a:endParaRPr kumimoji="1" lang="zh-CN" altLang="en-US" sz="2800" b="1" dirty="0">
              <a:solidFill>
                <a:srgbClr val="000000"/>
              </a:solidFill>
              <a:highlight>
                <a:srgbClr val="FFFFFF"/>
              </a:highlight>
              <a:latin typeface="Ludica fax"/>
              <a:ea typeface="+mn-ea"/>
            </a:endParaRPr>
          </a:p>
          <a:p>
            <a:pPr>
              <a:buFont typeface="Wingdings" charset="0"/>
              <a:buNone/>
            </a:pPr>
            <a:r>
              <a:rPr kumimoji="1" lang="en-US" altLang="zh-CN" sz="2800" b="1" dirty="0">
                <a:solidFill>
                  <a:srgbClr val="000000"/>
                </a:solidFill>
                <a:highlight>
                  <a:srgbClr val="FFFFFF"/>
                </a:highlight>
                <a:latin typeface="Ludica fax"/>
                <a:ea typeface="+mn-ea"/>
              </a:rPr>
              <a:t> 	</a:t>
            </a:r>
            <a:r>
              <a:rPr kumimoji="1" lang="en-US" altLang="zh-CN" sz="2800" b="1" dirty="0">
                <a:solidFill>
                  <a:srgbClr val="0070C0"/>
                </a:solidFill>
                <a:highlight>
                  <a:srgbClr val="FFFFFF"/>
                </a:highlight>
                <a:latin typeface="Ludica fax"/>
                <a:ea typeface="+mn-ea"/>
              </a:rPr>
              <a:t>else if</a:t>
            </a:r>
            <a:r>
              <a:rPr kumimoji="1" lang="en-US" altLang="zh-CN" sz="2800" b="1" dirty="0">
                <a:solidFill>
                  <a:srgbClr val="000000"/>
                </a:solidFill>
                <a:highlight>
                  <a:srgbClr val="FFFFFF"/>
                </a:highlight>
                <a:latin typeface="Ludica fax"/>
                <a:ea typeface="+mn-ea"/>
              </a:rPr>
              <a:t> (</a:t>
            </a:r>
            <a:r>
              <a:rPr kumimoji="1" lang="en-US" altLang="zh-CN" sz="2800" b="1" dirty="0">
                <a:solidFill>
                  <a:srgbClr val="FF0000"/>
                </a:solidFill>
                <a:highlight>
                  <a:srgbClr val="FFFFFF"/>
                </a:highlight>
                <a:latin typeface="Ludica fax"/>
                <a:ea typeface="+mn-ea"/>
              </a:rPr>
              <a:t>knap</a:t>
            </a:r>
            <a:r>
              <a:rPr kumimoji="1" lang="en-US" altLang="zh-CN" sz="2800" b="1" dirty="0">
                <a:solidFill>
                  <a:srgbClr val="000000"/>
                </a:solidFill>
                <a:highlight>
                  <a:srgbClr val="FFFFFF"/>
                </a:highlight>
                <a:latin typeface="Ludica fax"/>
                <a:ea typeface="+mn-ea"/>
              </a:rPr>
              <a:t> (s-w[n-1], n-1)) {</a:t>
            </a:r>
            <a:endParaRPr kumimoji="1" lang="zh-CN" altLang="en-US" sz="2800" b="1" dirty="0">
              <a:solidFill>
                <a:srgbClr val="000000"/>
              </a:solidFill>
              <a:highlight>
                <a:srgbClr val="FFFFFF"/>
              </a:highlight>
              <a:latin typeface="Ludica fax"/>
              <a:ea typeface="+mn-ea"/>
            </a:endParaRPr>
          </a:p>
          <a:p>
            <a:pPr>
              <a:buFont typeface="Wingdings" charset="0"/>
              <a:buNone/>
            </a:pPr>
            <a:r>
              <a:rPr kumimoji="1" lang="en-US" altLang="zh-CN" sz="2800" b="1" dirty="0">
                <a:solidFill>
                  <a:srgbClr val="000000"/>
                </a:solidFill>
                <a:highlight>
                  <a:srgbClr val="FFFFFF"/>
                </a:highlight>
                <a:latin typeface="Ludica fax"/>
                <a:ea typeface="+mn-ea"/>
              </a:rPr>
              <a:t>		</a:t>
            </a:r>
            <a:r>
              <a:rPr kumimoji="1" lang="en-US" altLang="zh-CN" sz="2800" b="1" dirty="0" err="1">
                <a:solidFill>
                  <a:srgbClr val="000000"/>
                </a:solidFill>
                <a:highlight>
                  <a:srgbClr val="FFFFFF"/>
                </a:highlight>
                <a:latin typeface="Ludica fax"/>
                <a:ea typeface="+mn-ea"/>
              </a:rPr>
              <a:t>cout</a:t>
            </a:r>
            <a:r>
              <a:rPr kumimoji="1" lang="en-US" altLang="zh-CN" sz="2800" b="1" dirty="0">
                <a:solidFill>
                  <a:srgbClr val="000000"/>
                </a:solidFill>
                <a:highlight>
                  <a:srgbClr val="FFFFFF"/>
                </a:highlight>
                <a:latin typeface="Ludica fax"/>
                <a:ea typeface="+mn-ea"/>
              </a:rPr>
              <a:t> &lt;&lt; w[n-1] &lt;&lt; "";</a:t>
            </a:r>
            <a:endParaRPr kumimoji="1" lang="zh-CN" altLang="en-US" sz="2800" b="1" dirty="0">
              <a:solidFill>
                <a:srgbClr val="000000"/>
              </a:solidFill>
              <a:highlight>
                <a:srgbClr val="FFFFFF"/>
              </a:highlight>
              <a:latin typeface="Ludica fax"/>
              <a:ea typeface="+mn-ea"/>
            </a:endParaRPr>
          </a:p>
          <a:p>
            <a:pPr>
              <a:buFont typeface="Wingdings" charset="0"/>
              <a:buNone/>
            </a:pPr>
            <a:r>
              <a:rPr kumimoji="1" lang="en-US" altLang="zh-CN" sz="2800" b="1" dirty="0">
                <a:solidFill>
                  <a:srgbClr val="000000"/>
                </a:solidFill>
                <a:highlight>
                  <a:srgbClr val="FFFFFF"/>
                </a:highlight>
                <a:latin typeface="Ludica fax"/>
                <a:ea typeface="+mn-ea"/>
              </a:rPr>
              <a:t>		</a:t>
            </a:r>
            <a:r>
              <a:rPr kumimoji="1" lang="en-US" altLang="zh-CN" sz="2800" b="1" dirty="0">
                <a:solidFill>
                  <a:srgbClr val="7030A0"/>
                </a:solidFill>
                <a:highlight>
                  <a:srgbClr val="FFFFFF"/>
                </a:highlight>
                <a:latin typeface="Ludica fax"/>
                <a:ea typeface="+mn-ea"/>
              </a:rPr>
              <a:t>return</a:t>
            </a:r>
            <a:r>
              <a:rPr kumimoji="1" lang="en-US" altLang="zh-CN" sz="2800" b="1" dirty="0">
                <a:solidFill>
                  <a:srgbClr val="000000"/>
                </a:solidFill>
                <a:highlight>
                  <a:srgbClr val="FFFFFF"/>
                </a:highlight>
                <a:latin typeface="Ludica fax"/>
                <a:ea typeface="+mn-ea"/>
              </a:rPr>
              <a:t> true;</a:t>
            </a:r>
            <a:endParaRPr kumimoji="1" lang="zh-CN" altLang="en-US" sz="2800" b="1" dirty="0">
              <a:solidFill>
                <a:srgbClr val="000000"/>
              </a:solidFill>
              <a:highlight>
                <a:srgbClr val="FFFFFF"/>
              </a:highlight>
              <a:latin typeface="Ludica fax"/>
              <a:ea typeface="+mn-ea"/>
            </a:endParaRPr>
          </a:p>
          <a:p>
            <a:pPr>
              <a:buFont typeface="Wingdings" charset="0"/>
              <a:buNone/>
            </a:pPr>
            <a:r>
              <a:rPr kumimoji="1" lang="en-US" altLang="zh-CN" sz="2800" b="1" dirty="0">
                <a:solidFill>
                  <a:srgbClr val="000000"/>
                </a:solidFill>
                <a:highlight>
                  <a:srgbClr val="FFFFFF"/>
                </a:highlight>
                <a:latin typeface="Ludica fax"/>
                <a:ea typeface="+mn-ea"/>
              </a:rPr>
              <a:t>	} </a:t>
            </a:r>
            <a:endParaRPr kumimoji="1" lang="zh-CN" altLang="en-US" sz="2800" b="1" dirty="0">
              <a:solidFill>
                <a:srgbClr val="000000"/>
              </a:solidFill>
              <a:highlight>
                <a:srgbClr val="FFFFFF"/>
              </a:highlight>
              <a:latin typeface="Ludica fax"/>
              <a:ea typeface="+mn-ea"/>
            </a:endParaRPr>
          </a:p>
          <a:p>
            <a:pPr>
              <a:buFont typeface="Wingdings" charset="0"/>
              <a:buNone/>
            </a:pPr>
            <a:r>
              <a:rPr kumimoji="1" lang="en-US" altLang="zh-CN" sz="2800" b="1" dirty="0">
                <a:solidFill>
                  <a:srgbClr val="000000"/>
                </a:solidFill>
                <a:highlight>
                  <a:srgbClr val="FFFFFF"/>
                </a:highlight>
                <a:latin typeface="Ludica fax"/>
                <a:ea typeface="+mn-ea"/>
              </a:rPr>
              <a:t>	</a:t>
            </a:r>
            <a:r>
              <a:rPr lang="en-US" altLang="zh-CN" sz="2800" dirty="0">
                <a:solidFill>
                  <a:srgbClr val="0070C0"/>
                </a:solidFill>
                <a:highlight>
                  <a:srgbClr val="FFFFFF"/>
                </a:highlight>
                <a:latin typeface="Ludica fax"/>
                <a:ea typeface="+mn-ea"/>
              </a:rPr>
              <a:t>else</a:t>
            </a:r>
            <a:r>
              <a:rPr kumimoji="1" lang="en-US" altLang="zh-CN" sz="2800" b="1" dirty="0">
                <a:solidFill>
                  <a:srgbClr val="000000"/>
                </a:solidFill>
                <a:highlight>
                  <a:srgbClr val="FFFFFF"/>
                </a:highlight>
                <a:latin typeface="Ludica fax"/>
                <a:ea typeface="+mn-ea"/>
              </a:rPr>
              <a:t> {</a:t>
            </a:r>
          </a:p>
          <a:p>
            <a:pPr>
              <a:buFont typeface="Wingdings" charset="0"/>
              <a:buNone/>
            </a:pPr>
            <a:r>
              <a:rPr lang="en-US" altLang="zh-CN" sz="2800" dirty="0">
                <a:solidFill>
                  <a:srgbClr val="000000"/>
                </a:solidFill>
                <a:highlight>
                  <a:srgbClr val="FFFFFF"/>
                </a:highlight>
                <a:latin typeface="Ludica fax"/>
                <a:ea typeface="+mn-ea"/>
              </a:rPr>
              <a:t>		</a:t>
            </a:r>
            <a:r>
              <a:rPr lang="en-US" altLang="zh-CN" sz="2800" dirty="0">
                <a:solidFill>
                  <a:srgbClr val="0070C0"/>
                </a:solidFill>
                <a:highlight>
                  <a:srgbClr val="FFFFFF"/>
                </a:highlight>
                <a:latin typeface="Ludica fax"/>
                <a:ea typeface="+mn-ea"/>
              </a:rPr>
              <a:t>bool</a:t>
            </a:r>
            <a:r>
              <a:rPr lang="en-US" altLang="zh-CN" sz="2800" dirty="0">
                <a:solidFill>
                  <a:srgbClr val="000000"/>
                </a:solidFill>
                <a:highlight>
                  <a:srgbClr val="FFFFFF"/>
                </a:highlight>
                <a:latin typeface="Ludica fax"/>
                <a:ea typeface="+mn-ea"/>
              </a:rPr>
              <a:t> </a:t>
            </a:r>
            <a:r>
              <a:rPr lang="en-US" altLang="zh-CN" sz="2800" dirty="0" err="1">
                <a:solidFill>
                  <a:srgbClr val="000000"/>
                </a:solidFill>
                <a:highlight>
                  <a:srgbClr val="FFFFFF"/>
                </a:highlight>
                <a:latin typeface="Ludica fax"/>
                <a:ea typeface="+mn-ea"/>
              </a:rPr>
              <a:t>tmp</a:t>
            </a:r>
            <a:r>
              <a:rPr lang="en-US" altLang="zh-CN" sz="2800" dirty="0">
                <a:solidFill>
                  <a:srgbClr val="000000"/>
                </a:solidFill>
                <a:highlight>
                  <a:srgbClr val="FFFFFF"/>
                </a:highlight>
                <a:latin typeface="Ludica fax"/>
                <a:ea typeface="+mn-ea"/>
              </a:rPr>
              <a:t> = </a:t>
            </a:r>
            <a:r>
              <a:rPr kumimoji="1" lang="en-US" altLang="zh-CN" sz="2800" b="1" dirty="0">
                <a:solidFill>
                  <a:srgbClr val="FF0000"/>
                </a:solidFill>
                <a:highlight>
                  <a:srgbClr val="FFFFFF"/>
                </a:highlight>
                <a:latin typeface="Ludica fax"/>
                <a:ea typeface="+mn-ea"/>
              </a:rPr>
              <a:t>knap</a:t>
            </a:r>
            <a:r>
              <a:rPr kumimoji="1" lang="en-US" altLang="zh-CN" sz="2800" b="1" dirty="0">
                <a:solidFill>
                  <a:srgbClr val="000000"/>
                </a:solidFill>
                <a:highlight>
                  <a:srgbClr val="FFFFFF"/>
                </a:highlight>
                <a:latin typeface="Ludica fax"/>
                <a:ea typeface="+mn-ea"/>
              </a:rPr>
              <a:t>(s, n-1);</a:t>
            </a:r>
          </a:p>
          <a:p>
            <a:pPr>
              <a:buFont typeface="Wingdings" charset="0"/>
              <a:buNone/>
            </a:pPr>
            <a:r>
              <a:rPr kumimoji="1" lang="en-US" altLang="zh-CN" sz="2800" b="1" dirty="0">
                <a:solidFill>
                  <a:srgbClr val="000000"/>
                </a:solidFill>
                <a:highlight>
                  <a:srgbClr val="FFFFFF"/>
                </a:highlight>
                <a:latin typeface="Ludica fax"/>
                <a:ea typeface="+mn-ea"/>
              </a:rPr>
              <a:t>		</a:t>
            </a:r>
            <a:r>
              <a:rPr kumimoji="1" lang="en-US" altLang="zh-CN" sz="2800" b="1" dirty="0">
                <a:solidFill>
                  <a:srgbClr val="7030A0"/>
                </a:solidFill>
                <a:highlight>
                  <a:srgbClr val="FFFFFF"/>
                </a:highlight>
                <a:latin typeface="Ludica fax"/>
                <a:ea typeface="+mn-ea"/>
              </a:rPr>
              <a:t>return </a:t>
            </a:r>
            <a:r>
              <a:rPr kumimoji="1" lang="en-US" altLang="zh-CN" sz="2800" b="1" dirty="0" err="1">
                <a:highlight>
                  <a:srgbClr val="FFFFFF"/>
                </a:highlight>
                <a:latin typeface="Ludica fax"/>
                <a:ea typeface="+mn-ea"/>
              </a:rPr>
              <a:t>tmp</a:t>
            </a:r>
            <a:r>
              <a:rPr kumimoji="1" lang="en-US" altLang="zh-CN" sz="2800" b="1" dirty="0">
                <a:solidFill>
                  <a:srgbClr val="7030A0"/>
                </a:solidFill>
                <a:highlight>
                  <a:srgbClr val="FFFFFF"/>
                </a:highlight>
                <a:latin typeface="Ludica fax"/>
                <a:ea typeface="+mn-ea"/>
              </a:rPr>
              <a:t>;</a:t>
            </a:r>
            <a:endParaRPr kumimoji="1" lang="zh-CN" altLang="en-US" sz="2800" b="1" dirty="0">
              <a:solidFill>
                <a:srgbClr val="000000"/>
              </a:solidFill>
              <a:highlight>
                <a:srgbClr val="FFFFFF"/>
              </a:highlight>
              <a:latin typeface="Ludica fax"/>
              <a:ea typeface="+mn-ea"/>
            </a:endParaRPr>
          </a:p>
          <a:p>
            <a:pPr>
              <a:buFont typeface="Wingdings" charset="0"/>
              <a:buNone/>
            </a:pPr>
            <a:r>
              <a:rPr kumimoji="1" lang="nl-BE" altLang="zh-CN" sz="2800" b="1" dirty="0">
                <a:solidFill>
                  <a:srgbClr val="000000"/>
                </a:solidFill>
                <a:highlight>
                  <a:srgbClr val="FFFFFF"/>
                </a:highlight>
                <a:latin typeface="Ludica fax"/>
                <a:ea typeface="+mn-ea"/>
              </a:rPr>
              <a:t>}</a:t>
            </a:r>
            <a:endParaRPr kumimoji="1" lang="zh-CN" altLang="en-US" sz="2800" b="1" dirty="0">
              <a:solidFill>
                <a:srgbClr val="000000"/>
              </a:solidFill>
              <a:highlight>
                <a:srgbClr val="FFFFFF"/>
              </a:highlight>
              <a:latin typeface="Ludica fax"/>
              <a:ea typeface="+mn-ea"/>
            </a:endParaRPr>
          </a:p>
          <a:p>
            <a:endParaRPr lang="zh-CN" altLang="en-US" dirty="0"/>
          </a:p>
        </p:txBody>
      </p:sp>
      <p:sp>
        <p:nvSpPr>
          <p:cNvPr id="2" name="标题 1">
            <a:extLst>
              <a:ext uri="{FF2B5EF4-FFF2-40B4-BE49-F238E27FC236}">
                <a16:creationId xmlns:a16="http://schemas.microsoft.com/office/drawing/2014/main" id="{2564CF91-91E3-4E2B-AAF3-496EDB979FC1}"/>
              </a:ext>
            </a:extLst>
          </p:cNvPr>
          <p:cNvSpPr>
            <a:spLocks noGrp="1"/>
          </p:cNvSpPr>
          <p:nvPr>
            <p:ph type="title" idx="4294967295"/>
          </p:nvPr>
        </p:nvSpPr>
        <p:spPr/>
        <p:txBody>
          <a:bodyPr/>
          <a:lstStyle/>
          <a:p>
            <a:r>
              <a:rPr kumimoji="1" lang="en-US" altLang="zh-CN" dirty="0"/>
              <a:t>Knapsack Problem</a:t>
            </a:r>
            <a:r>
              <a:rPr lang="en-US" altLang="zh-CN" dirty="0"/>
              <a:t>: Setup Problem</a:t>
            </a:r>
            <a:endParaRPr lang="zh-CN" altLang="en-US" dirty="0"/>
          </a:p>
        </p:txBody>
      </p:sp>
      <p:sp>
        <p:nvSpPr>
          <p:cNvPr id="4" name="灯片编号占位符 3">
            <a:extLst>
              <a:ext uri="{FF2B5EF4-FFF2-40B4-BE49-F238E27FC236}">
                <a16:creationId xmlns:a16="http://schemas.microsoft.com/office/drawing/2014/main" id="{3E5F8D04-CB61-4660-B0BB-984470A6E2A9}"/>
              </a:ext>
            </a:extLst>
          </p:cNvPr>
          <p:cNvSpPr>
            <a:spLocks noGrp="1"/>
          </p:cNvSpPr>
          <p:nvPr>
            <p:ph type="sldNum" sz="quarter" idx="4"/>
          </p:nvPr>
        </p:nvSpPr>
        <p:spPr/>
        <p:txBody>
          <a:bodyPr/>
          <a:lstStyle/>
          <a:p>
            <a:pPr>
              <a:defRPr/>
            </a:pPr>
            <a:fld id="{D62988EB-CF20-4CAC-94BF-79D0ECBB93DA}" type="slidenum">
              <a:rPr lang="en-US" altLang="zh-CN" smtClean="0"/>
              <a:pPr>
                <a:defRPr/>
              </a:pPr>
              <a:t>51</a:t>
            </a:fld>
            <a:endParaRPr lang="en-US" altLang="zh-CN"/>
          </a:p>
        </p:txBody>
      </p:sp>
      <p:sp>
        <p:nvSpPr>
          <p:cNvPr id="6" name="文本框 5">
            <a:extLst>
              <a:ext uri="{FF2B5EF4-FFF2-40B4-BE49-F238E27FC236}">
                <a16:creationId xmlns:a16="http://schemas.microsoft.com/office/drawing/2014/main" id="{CB80C301-FF29-466E-89C0-FE7D8556CA14}"/>
              </a:ext>
            </a:extLst>
          </p:cNvPr>
          <p:cNvSpPr txBox="1"/>
          <p:nvPr/>
        </p:nvSpPr>
        <p:spPr>
          <a:xfrm>
            <a:off x="7543802" y="1905506"/>
            <a:ext cx="4038598" cy="3046988"/>
          </a:xfrm>
          <a:prstGeom prst="rect">
            <a:avLst/>
          </a:prstGeom>
          <a:noFill/>
        </p:spPr>
        <p:txBody>
          <a:bodyPr wrap="square">
            <a:spAutoFit/>
          </a:bodyPr>
          <a:lstStyle/>
          <a:p>
            <a:pPr marL="0" indent="0">
              <a:spcBef>
                <a:spcPts val="0"/>
              </a:spcBef>
              <a:buNone/>
            </a:pPr>
            <a:r>
              <a:rPr lang="en-US" altLang="zh-CN" sz="2400" b="1" dirty="0">
                <a:solidFill>
                  <a:srgbClr val="0070C0"/>
                </a:solidFill>
                <a:highlight>
                  <a:srgbClr val="FFFFFF"/>
                </a:highlight>
                <a:latin typeface="Ludica fax"/>
              </a:rPr>
              <a:t>bool</a:t>
            </a:r>
            <a:r>
              <a:rPr lang="en-US" altLang="zh-CN" sz="2400" b="1" dirty="0">
                <a:solidFill>
                  <a:srgbClr val="000000"/>
                </a:solidFill>
                <a:highlight>
                  <a:srgbClr val="FFFFFF"/>
                </a:highlight>
                <a:latin typeface="Ludica fax"/>
              </a:rPr>
              <a:t> knap(</a:t>
            </a:r>
            <a:r>
              <a:rPr lang="en-US" altLang="zh-CN" sz="2400" b="1" dirty="0">
                <a:solidFill>
                  <a:srgbClr val="0070C0"/>
                </a:solidFill>
                <a:highlight>
                  <a:srgbClr val="FFFFFF"/>
                </a:highlight>
                <a:latin typeface="Ludica fax"/>
              </a:rPr>
              <a:t>int</a:t>
            </a:r>
            <a:r>
              <a:rPr lang="en-US" altLang="zh-CN" sz="2400" b="1" dirty="0">
                <a:solidFill>
                  <a:srgbClr val="000000"/>
                </a:solidFill>
                <a:highlight>
                  <a:srgbClr val="FFFFFF"/>
                </a:highlight>
                <a:latin typeface="Ludica fax"/>
              </a:rPr>
              <a:t> s, </a:t>
            </a:r>
            <a:r>
              <a:rPr lang="en-US" altLang="zh-CN" sz="2400" b="1" dirty="0">
                <a:solidFill>
                  <a:srgbClr val="0070C0"/>
                </a:solidFill>
                <a:highlight>
                  <a:srgbClr val="FFFFFF"/>
                </a:highlight>
                <a:latin typeface="Ludica fax"/>
              </a:rPr>
              <a:t>int</a:t>
            </a:r>
            <a:r>
              <a:rPr lang="en-US" altLang="zh-CN" sz="2400" b="1" dirty="0">
                <a:solidFill>
                  <a:srgbClr val="000000"/>
                </a:solidFill>
                <a:highlight>
                  <a:srgbClr val="FFFFFF"/>
                </a:highlight>
                <a:latin typeface="Ludica fax"/>
              </a:rPr>
              <a:t> n) {</a:t>
            </a:r>
          </a:p>
          <a:p>
            <a:pPr marL="0" indent="0">
              <a:spcBef>
                <a:spcPts val="0"/>
              </a:spcBef>
              <a:buNone/>
            </a:pPr>
            <a:r>
              <a:rPr lang="en-US" altLang="zh-CN" sz="2400" b="1" dirty="0">
                <a:solidFill>
                  <a:srgbClr val="000000"/>
                </a:solidFill>
                <a:highlight>
                  <a:srgbClr val="FFFFFF"/>
                </a:highlight>
                <a:latin typeface="Ludica fax"/>
              </a:rPr>
              <a:t>    stack&lt;Elem&gt; </a:t>
            </a:r>
            <a:r>
              <a:rPr lang="en-US" altLang="zh-CN" sz="2400" b="1" dirty="0" err="1">
                <a:solidFill>
                  <a:srgbClr val="000000"/>
                </a:solidFill>
                <a:highlight>
                  <a:srgbClr val="FFFFFF"/>
                </a:highlight>
                <a:latin typeface="Ludica fax"/>
              </a:rPr>
              <a:t>st</a:t>
            </a:r>
            <a:r>
              <a:rPr lang="en-US" altLang="zh-CN" sz="2400" b="1" dirty="0">
                <a:solidFill>
                  <a:srgbClr val="000000"/>
                </a:solidFill>
                <a:highlight>
                  <a:srgbClr val="FFFFFF"/>
                </a:highlight>
                <a:latin typeface="Ludica fax"/>
              </a:rPr>
              <a:t>;</a:t>
            </a:r>
          </a:p>
          <a:p>
            <a:pPr marL="0" indent="0">
              <a:spcBef>
                <a:spcPts val="0"/>
              </a:spcBef>
              <a:buNone/>
            </a:pPr>
            <a:r>
              <a:rPr lang="en-US" altLang="zh-CN" sz="2400" b="1" dirty="0">
                <a:solidFill>
                  <a:srgbClr val="000000"/>
                </a:solidFill>
                <a:highlight>
                  <a:srgbClr val="FFFFFF"/>
                </a:highlight>
                <a:latin typeface="Ludica fax"/>
              </a:rPr>
              <a:t>    Elem x(s,n,0);</a:t>
            </a:r>
          </a:p>
          <a:p>
            <a:pPr marL="0" indent="0">
              <a:spcBef>
                <a:spcPts val="0"/>
              </a:spcBef>
              <a:buNone/>
            </a:pPr>
            <a:r>
              <a:rPr lang="en-US" altLang="zh-CN" sz="2400" b="1" dirty="0">
                <a:solidFill>
                  <a:srgbClr val="000000"/>
                </a:solidFill>
                <a:highlight>
                  <a:srgbClr val="FFFFFF"/>
                </a:highlight>
                <a:latin typeface="Ludica fax"/>
              </a:rPr>
              <a:t>    </a:t>
            </a:r>
            <a:r>
              <a:rPr lang="en-US" altLang="zh-CN" sz="2400" b="1" dirty="0" err="1">
                <a:solidFill>
                  <a:srgbClr val="000000"/>
                </a:solidFill>
                <a:highlight>
                  <a:srgbClr val="FFFFFF"/>
                </a:highlight>
                <a:latin typeface="Ludica fax"/>
              </a:rPr>
              <a:t>st.push</a:t>
            </a:r>
            <a:r>
              <a:rPr lang="en-US" altLang="zh-CN" sz="2400" b="1" dirty="0">
                <a:solidFill>
                  <a:srgbClr val="000000"/>
                </a:solidFill>
                <a:highlight>
                  <a:srgbClr val="FFFFFF"/>
                </a:highlight>
                <a:latin typeface="Ludica fax"/>
              </a:rPr>
              <a:t>(x);</a:t>
            </a:r>
          </a:p>
          <a:p>
            <a:pPr marL="0" indent="0">
              <a:spcBef>
                <a:spcPts val="0"/>
              </a:spcBef>
              <a:buNone/>
            </a:pPr>
            <a:r>
              <a:rPr lang="en-US" altLang="zh-CN" sz="2400" b="1" dirty="0">
                <a:solidFill>
                  <a:srgbClr val="000000"/>
                </a:solidFill>
                <a:highlight>
                  <a:srgbClr val="FFFFFF"/>
                </a:highlight>
                <a:latin typeface="Ludica fax"/>
              </a:rPr>
              <a:t>    </a:t>
            </a:r>
            <a:r>
              <a:rPr lang="en-US" altLang="zh-CN" sz="2400" b="1" dirty="0">
                <a:solidFill>
                  <a:srgbClr val="0070C0"/>
                </a:solidFill>
                <a:highlight>
                  <a:srgbClr val="FFFFFF"/>
                </a:highlight>
                <a:latin typeface="Ludica fax"/>
              </a:rPr>
              <a:t>bool</a:t>
            </a:r>
            <a:r>
              <a:rPr lang="en-US" altLang="zh-CN" sz="2400" b="1" dirty="0">
                <a:solidFill>
                  <a:srgbClr val="000000"/>
                </a:solidFill>
                <a:highlight>
                  <a:srgbClr val="FFFFFF"/>
                </a:highlight>
                <a:latin typeface="Ludica fax"/>
              </a:rPr>
              <a:t> ret;</a:t>
            </a:r>
          </a:p>
          <a:p>
            <a:pPr marL="0" indent="0">
              <a:spcBef>
                <a:spcPts val="0"/>
              </a:spcBef>
              <a:buNone/>
            </a:pPr>
            <a:endParaRPr lang="en-US" altLang="zh-CN" sz="2400" b="1" dirty="0">
              <a:solidFill>
                <a:srgbClr val="000000"/>
              </a:solidFill>
              <a:highlight>
                <a:srgbClr val="FFFFFF"/>
              </a:highlight>
              <a:latin typeface="Ludica fax"/>
            </a:endParaRPr>
          </a:p>
          <a:p>
            <a:pPr>
              <a:spcBef>
                <a:spcPts val="0"/>
              </a:spcBef>
            </a:pPr>
            <a:r>
              <a:rPr lang="en-US" altLang="zh-CN" sz="2400" b="1" dirty="0">
                <a:solidFill>
                  <a:srgbClr val="000000"/>
                </a:solidFill>
                <a:highlight>
                  <a:srgbClr val="FFFFFF"/>
                </a:highlight>
                <a:latin typeface="Ludica fax"/>
              </a:rPr>
              <a:t>    </a:t>
            </a:r>
            <a:r>
              <a:rPr lang="en-US" altLang="zh-CN" sz="2400" b="1" dirty="0">
                <a:solidFill>
                  <a:srgbClr val="008000"/>
                </a:solidFill>
                <a:highlight>
                  <a:srgbClr val="FFFFFF"/>
                </a:highlight>
                <a:latin typeface="Ludica fax"/>
              </a:rPr>
              <a:t>// more</a:t>
            </a:r>
            <a:endParaRPr lang="en-US" altLang="zh-CN" sz="2400" b="1" dirty="0">
              <a:solidFill>
                <a:srgbClr val="000000"/>
              </a:solidFill>
              <a:highlight>
                <a:srgbClr val="FFFFFF"/>
              </a:highlight>
              <a:latin typeface="Ludica fax"/>
            </a:endParaRPr>
          </a:p>
          <a:p>
            <a:pPr marL="0" indent="0">
              <a:spcBef>
                <a:spcPts val="0"/>
              </a:spcBef>
              <a:buNone/>
            </a:pPr>
            <a:r>
              <a:rPr lang="en-US" altLang="zh-CN" sz="2400" b="1" dirty="0">
                <a:solidFill>
                  <a:srgbClr val="000000"/>
                </a:solidFill>
                <a:highlight>
                  <a:srgbClr val="FFFFFF"/>
                </a:highlight>
                <a:latin typeface="Ludica fax"/>
              </a:rPr>
              <a:t>}</a:t>
            </a:r>
          </a:p>
        </p:txBody>
      </p:sp>
      <p:sp>
        <p:nvSpPr>
          <p:cNvPr id="8" name="箭头: 右 7">
            <a:extLst>
              <a:ext uri="{FF2B5EF4-FFF2-40B4-BE49-F238E27FC236}">
                <a16:creationId xmlns:a16="http://schemas.microsoft.com/office/drawing/2014/main" id="{E094B64C-A80C-4487-B49C-18D93D480849}"/>
              </a:ext>
            </a:extLst>
          </p:cNvPr>
          <p:cNvSpPr/>
          <p:nvPr/>
        </p:nvSpPr>
        <p:spPr>
          <a:xfrm>
            <a:off x="5486400" y="2977087"/>
            <a:ext cx="1447800" cy="90382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ndParaRPr>
          </a:p>
        </p:txBody>
      </p:sp>
    </p:spTree>
    <p:extLst>
      <p:ext uri="{BB962C8B-B14F-4D97-AF65-F5344CB8AC3E}">
        <p14:creationId xmlns:p14="http://schemas.microsoft.com/office/powerpoint/2010/main" val="24717175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158E37-65E9-49E8-89F3-491CD4EC256A}"/>
              </a:ext>
            </a:extLst>
          </p:cNvPr>
          <p:cNvSpPr>
            <a:spLocks noGrp="1"/>
          </p:cNvSpPr>
          <p:nvPr>
            <p:ph type="title" idx="4294967295"/>
          </p:nvPr>
        </p:nvSpPr>
        <p:spPr/>
        <p:txBody>
          <a:bodyPr/>
          <a:lstStyle/>
          <a:p>
            <a:r>
              <a:rPr kumimoji="1" lang="en-US" altLang="zh-CN" dirty="0"/>
              <a:t>Knapsack Problem</a:t>
            </a:r>
            <a:r>
              <a:rPr lang="en-US" altLang="zh-CN" dirty="0"/>
              <a:t>:</a:t>
            </a:r>
            <a:r>
              <a:rPr lang="zh-CN" altLang="en-US" dirty="0"/>
              <a:t> </a:t>
            </a:r>
            <a:r>
              <a:rPr lang="en-US" altLang="zh-CN" dirty="0"/>
              <a:t>Recursive Calls</a:t>
            </a:r>
            <a:endParaRPr lang="zh-CN" altLang="en-US" dirty="0"/>
          </a:p>
        </p:txBody>
      </p:sp>
      <p:sp>
        <p:nvSpPr>
          <p:cNvPr id="21" name="文本占位符 2">
            <a:extLst>
              <a:ext uri="{FF2B5EF4-FFF2-40B4-BE49-F238E27FC236}">
                <a16:creationId xmlns:a16="http://schemas.microsoft.com/office/drawing/2014/main" id="{9C157DB3-0A4E-440F-9F32-85C56BB08BF1}"/>
              </a:ext>
            </a:extLst>
          </p:cNvPr>
          <p:cNvSpPr>
            <a:spLocks noGrp="1"/>
          </p:cNvSpPr>
          <p:nvPr>
            <p:ph type="body" idx="4294967295"/>
          </p:nvPr>
        </p:nvSpPr>
        <p:spPr>
          <a:xfrm>
            <a:off x="840000" y="1483201"/>
            <a:ext cx="5713200" cy="4713451"/>
          </a:xfrm>
        </p:spPr>
        <p:txBody>
          <a:bodyPr>
            <a:normAutofit fontScale="85000" lnSpcReduction="20000"/>
          </a:bodyPr>
          <a:lstStyle/>
          <a:p>
            <a:pPr>
              <a:buFont typeface="Wingdings" charset="0"/>
              <a:buNone/>
            </a:pPr>
            <a:r>
              <a:rPr kumimoji="1" lang="nl-BE" altLang="zh-CN" sz="2800" b="1" dirty="0">
                <a:solidFill>
                  <a:srgbClr val="0070C0"/>
                </a:solidFill>
                <a:highlight>
                  <a:srgbClr val="FFFFFF"/>
                </a:highlight>
                <a:latin typeface="Ludica fax"/>
                <a:ea typeface="+mn-ea"/>
              </a:rPr>
              <a:t>bool</a:t>
            </a:r>
            <a:r>
              <a:rPr kumimoji="1" lang="nl-BE" altLang="zh-CN" sz="2800" b="1" dirty="0">
                <a:solidFill>
                  <a:srgbClr val="000000"/>
                </a:solidFill>
                <a:highlight>
                  <a:srgbClr val="FFFFFF"/>
                </a:highlight>
                <a:latin typeface="Ludica fax"/>
                <a:ea typeface="+mn-ea"/>
              </a:rPr>
              <a:t> knap(</a:t>
            </a:r>
            <a:r>
              <a:rPr kumimoji="1" lang="nl-BE" altLang="zh-CN" sz="2800" b="1" dirty="0">
                <a:solidFill>
                  <a:srgbClr val="0070C0"/>
                </a:solidFill>
                <a:highlight>
                  <a:srgbClr val="FFFFFF"/>
                </a:highlight>
                <a:latin typeface="Ludica fax"/>
                <a:ea typeface="+mn-ea"/>
              </a:rPr>
              <a:t>int</a:t>
            </a:r>
            <a:r>
              <a:rPr kumimoji="1" lang="nl-BE" altLang="zh-CN" sz="2800" b="1" dirty="0">
                <a:solidFill>
                  <a:srgbClr val="000000"/>
                </a:solidFill>
                <a:highlight>
                  <a:srgbClr val="FFFFFF"/>
                </a:highlight>
                <a:latin typeface="Ludica fax"/>
                <a:ea typeface="+mn-ea"/>
              </a:rPr>
              <a:t> s, </a:t>
            </a:r>
            <a:r>
              <a:rPr kumimoji="1" lang="nl-BE" altLang="zh-CN" sz="2800" b="1" dirty="0">
                <a:solidFill>
                  <a:srgbClr val="0070C0"/>
                </a:solidFill>
                <a:highlight>
                  <a:srgbClr val="FFFFFF"/>
                </a:highlight>
                <a:latin typeface="Ludica fax"/>
                <a:ea typeface="+mn-ea"/>
              </a:rPr>
              <a:t>int</a:t>
            </a:r>
            <a:r>
              <a:rPr kumimoji="1" lang="nl-BE" altLang="zh-CN" sz="2800" b="1" dirty="0">
                <a:solidFill>
                  <a:srgbClr val="000000"/>
                </a:solidFill>
                <a:highlight>
                  <a:srgbClr val="FFFFFF"/>
                </a:highlight>
                <a:latin typeface="Ludica fax"/>
                <a:ea typeface="+mn-ea"/>
              </a:rPr>
              <a:t> n) {</a:t>
            </a:r>
            <a:endParaRPr kumimoji="1" lang="zh-CN" altLang="en-US" sz="2800" b="1" dirty="0">
              <a:solidFill>
                <a:srgbClr val="000000"/>
              </a:solidFill>
              <a:highlight>
                <a:srgbClr val="FFFFFF"/>
              </a:highlight>
              <a:latin typeface="Ludica fax"/>
              <a:ea typeface="+mn-ea"/>
            </a:endParaRPr>
          </a:p>
          <a:p>
            <a:pPr>
              <a:buFont typeface="Wingdings" charset="0"/>
              <a:buNone/>
            </a:pPr>
            <a:r>
              <a:rPr kumimoji="1" lang="nl-BE" altLang="zh-CN" sz="2800" b="1" dirty="0">
                <a:solidFill>
                  <a:srgbClr val="000000"/>
                </a:solidFill>
                <a:highlight>
                  <a:srgbClr val="FFFFFF"/>
                </a:highlight>
                <a:latin typeface="Ludica fax"/>
                <a:ea typeface="+mn-ea"/>
              </a:rPr>
              <a:t>	</a:t>
            </a:r>
            <a:r>
              <a:rPr kumimoji="1" lang="en-US" altLang="zh-CN" sz="2800" b="1" dirty="0">
                <a:solidFill>
                  <a:srgbClr val="0070C0"/>
                </a:solidFill>
                <a:highlight>
                  <a:srgbClr val="FFFFFF"/>
                </a:highlight>
                <a:latin typeface="Ludica fax"/>
                <a:ea typeface="+mn-ea"/>
              </a:rPr>
              <a:t>if</a:t>
            </a:r>
            <a:r>
              <a:rPr kumimoji="1" lang="en-US" altLang="zh-CN" sz="2800" b="1" dirty="0">
                <a:solidFill>
                  <a:srgbClr val="000000"/>
                </a:solidFill>
                <a:highlight>
                  <a:srgbClr val="FFFFFF"/>
                </a:highlight>
                <a:latin typeface="Ludica fax"/>
                <a:ea typeface="+mn-ea"/>
              </a:rPr>
              <a:t> (s == 0) </a:t>
            </a:r>
            <a:r>
              <a:rPr kumimoji="1" lang="en-US" altLang="zh-CN" sz="2800" b="1" dirty="0">
                <a:solidFill>
                  <a:srgbClr val="7030A0"/>
                </a:solidFill>
                <a:highlight>
                  <a:srgbClr val="FFFFFF"/>
                </a:highlight>
                <a:latin typeface="Ludica fax"/>
                <a:ea typeface="+mn-ea"/>
              </a:rPr>
              <a:t>return</a:t>
            </a:r>
            <a:r>
              <a:rPr kumimoji="1" lang="en-US" altLang="zh-CN" sz="2800" b="1" dirty="0">
                <a:solidFill>
                  <a:srgbClr val="000000"/>
                </a:solidFill>
                <a:highlight>
                  <a:srgbClr val="FFFFFF"/>
                </a:highlight>
                <a:latin typeface="Ludica fax"/>
                <a:ea typeface="+mn-ea"/>
              </a:rPr>
              <a:t> true;</a:t>
            </a:r>
            <a:endParaRPr kumimoji="1" lang="zh-CN" altLang="en-US" sz="2800" b="1" dirty="0">
              <a:solidFill>
                <a:srgbClr val="000000"/>
              </a:solidFill>
              <a:highlight>
                <a:srgbClr val="FFFFFF"/>
              </a:highlight>
              <a:latin typeface="Ludica fax"/>
              <a:ea typeface="+mn-ea"/>
            </a:endParaRPr>
          </a:p>
          <a:p>
            <a:pPr>
              <a:buFont typeface="Wingdings" charset="0"/>
              <a:buNone/>
            </a:pPr>
            <a:r>
              <a:rPr kumimoji="1" lang="en-US" altLang="zh-CN" sz="2800" b="1" dirty="0">
                <a:solidFill>
                  <a:srgbClr val="000000"/>
                </a:solidFill>
                <a:highlight>
                  <a:srgbClr val="FFFFFF"/>
                </a:highlight>
                <a:latin typeface="Ludica fax"/>
                <a:ea typeface="+mn-ea"/>
              </a:rPr>
              <a:t>	</a:t>
            </a:r>
            <a:r>
              <a:rPr kumimoji="1" lang="en-US" altLang="zh-CN" sz="2800" b="1" dirty="0">
                <a:solidFill>
                  <a:srgbClr val="0070C0"/>
                </a:solidFill>
                <a:highlight>
                  <a:srgbClr val="FFFFFF"/>
                </a:highlight>
                <a:latin typeface="Ludica fax"/>
                <a:ea typeface="+mn-ea"/>
              </a:rPr>
              <a:t>else if</a:t>
            </a:r>
            <a:r>
              <a:rPr kumimoji="1" lang="en-US" altLang="zh-CN" sz="2800" b="1" dirty="0">
                <a:solidFill>
                  <a:srgbClr val="000000"/>
                </a:solidFill>
                <a:highlight>
                  <a:srgbClr val="FFFFFF"/>
                </a:highlight>
                <a:latin typeface="Ludica fax"/>
                <a:ea typeface="+mn-ea"/>
              </a:rPr>
              <a:t> ((s &lt; 0) || (s&gt;0 &amp;&amp; n &lt;1)) </a:t>
            </a:r>
          </a:p>
          <a:p>
            <a:pPr>
              <a:buFont typeface="Wingdings" charset="0"/>
              <a:buNone/>
            </a:pPr>
            <a:r>
              <a:rPr kumimoji="1" lang="en-US" altLang="zh-CN" sz="2800" b="1" dirty="0">
                <a:solidFill>
                  <a:srgbClr val="000000"/>
                </a:solidFill>
                <a:highlight>
                  <a:srgbClr val="FFFFFF"/>
                </a:highlight>
                <a:latin typeface="Ludica fax"/>
                <a:ea typeface="+mn-ea"/>
              </a:rPr>
              <a:t>		</a:t>
            </a:r>
            <a:r>
              <a:rPr lang="en-US" altLang="zh-CN" sz="2800" dirty="0">
                <a:solidFill>
                  <a:srgbClr val="7030A0"/>
                </a:solidFill>
                <a:highlight>
                  <a:srgbClr val="FFFFFF"/>
                </a:highlight>
                <a:latin typeface="Ludica fax"/>
              </a:rPr>
              <a:t>return</a:t>
            </a:r>
            <a:r>
              <a:rPr kumimoji="1" lang="en-US" altLang="zh-CN" sz="2800" b="1" dirty="0">
                <a:solidFill>
                  <a:srgbClr val="000000"/>
                </a:solidFill>
                <a:highlight>
                  <a:srgbClr val="FFFFFF"/>
                </a:highlight>
                <a:latin typeface="Ludica fax"/>
                <a:ea typeface="+mn-ea"/>
              </a:rPr>
              <a:t> false;</a:t>
            </a:r>
            <a:endParaRPr kumimoji="1" lang="zh-CN" altLang="en-US" sz="2800" b="1" dirty="0">
              <a:solidFill>
                <a:srgbClr val="000000"/>
              </a:solidFill>
              <a:highlight>
                <a:srgbClr val="FFFFFF"/>
              </a:highlight>
              <a:latin typeface="Ludica fax"/>
              <a:ea typeface="+mn-ea"/>
            </a:endParaRPr>
          </a:p>
          <a:p>
            <a:pPr>
              <a:buFont typeface="Wingdings" charset="0"/>
              <a:buNone/>
            </a:pPr>
            <a:r>
              <a:rPr kumimoji="1" lang="en-US" altLang="zh-CN" sz="2800" b="1" dirty="0">
                <a:solidFill>
                  <a:srgbClr val="000000"/>
                </a:solidFill>
                <a:highlight>
                  <a:srgbClr val="FFFFFF"/>
                </a:highlight>
                <a:latin typeface="Ludica fax"/>
                <a:ea typeface="+mn-ea"/>
              </a:rPr>
              <a:t> 	</a:t>
            </a:r>
            <a:r>
              <a:rPr kumimoji="1" lang="en-US" altLang="zh-CN" sz="2800" b="1" dirty="0">
                <a:solidFill>
                  <a:srgbClr val="0070C0"/>
                </a:solidFill>
                <a:highlight>
                  <a:srgbClr val="FFFFFF"/>
                </a:highlight>
                <a:latin typeface="Ludica fax"/>
                <a:ea typeface="+mn-ea"/>
              </a:rPr>
              <a:t>else if</a:t>
            </a:r>
            <a:r>
              <a:rPr kumimoji="1" lang="en-US" altLang="zh-CN" sz="2800" b="1" dirty="0">
                <a:solidFill>
                  <a:srgbClr val="000000"/>
                </a:solidFill>
                <a:highlight>
                  <a:srgbClr val="FFFFFF"/>
                </a:highlight>
                <a:latin typeface="Ludica fax"/>
                <a:ea typeface="+mn-ea"/>
              </a:rPr>
              <a:t> (</a:t>
            </a:r>
            <a:r>
              <a:rPr kumimoji="1" lang="en-US" altLang="zh-CN" sz="2800" b="1" dirty="0">
                <a:solidFill>
                  <a:srgbClr val="FF0000"/>
                </a:solidFill>
                <a:highlight>
                  <a:srgbClr val="FFFFFF"/>
                </a:highlight>
                <a:latin typeface="Ludica fax"/>
                <a:ea typeface="+mn-ea"/>
              </a:rPr>
              <a:t>knap</a:t>
            </a:r>
            <a:r>
              <a:rPr kumimoji="1" lang="en-US" altLang="zh-CN" sz="2800" b="1" dirty="0">
                <a:solidFill>
                  <a:srgbClr val="000000"/>
                </a:solidFill>
                <a:highlight>
                  <a:srgbClr val="FFFFFF"/>
                </a:highlight>
                <a:latin typeface="Ludica fax"/>
                <a:ea typeface="+mn-ea"/>
              </a:rPr>
              <a:t> (s-w[n-1], n-1)) {</a:t>
            </a:r>
            <a:endParaRPr kumimoji="1" lang="zh-CN" altLang="en-US" sz="2800" b="1" dirty="0">
              <a:solidFill>
                <a:srgbClr val="000000"/>
              </a:solidFill>
              <a:highlight>
                <a:srgbClr val="FFFFFF"/>
              </a:highlight>
              <a:latin typeface="Ludica fax"/>
              <a:ea typeface="+mn-ea"/>
            </a:endParaRPr>
          </a:p>
          <a:p>
            <a:pPr>
              <a:buFont typeface="Wingdings" charset="0"/>
              <a:buNone/>
            </a:pPr>
            <a:r>
              <a:rPr kumimoji="1" lang="en-US" altLang="zh-CN" sz="2800" b="1" dirty="0">
                <a:solidFill>
                  <a:srgbClr val="000000"/>
                </a:solidFill>
                <a:highlight>
                  <a:srgbClr val="FFFFFF"/>
                </a:highlight>
                <a:latin typeface="Ludica fax"/>
                <a:ea typeface="+mn-ea"/>
              </a:rPr>
              <a:t>		</a:t>
            </a:r>
            <a:r>
              <a:rPr kumimoji="1" lang="en-US" altLang="zh-CN" sz="2800" b="1" dirty="0" err="1">
                <a:solidFill>
                  <a:srgbClr val="000000"/>
                </a:solidFill>
                <a:highlight>
                  <a:srgbClr val="FFFFFF"/>
                </a:highlight>
                <a:latin typeface="Ludica fax"/>
                <a:ea typeface="+mn-ea"/>
              </a:rPr>
              <a:t>cout</a:t>
            </a:r>
            <a:r>
              <a:rPr kumimoji="1" lang="en-US" altLang="zh-CN" sz="2800" b="1" dirty="0">
                <a:solidFill>
                  <a:srgbClr val="000000"/>
                </a:solidFill>
                <a:highlight>
                  <a:srgbClr val="FFFFFF"/>
                </a:highlight>
                <a:latin typeface="Ludica fax"/>
                <a:ea typeface="+mn-ea"/>
              </a:rPr>
              <a:t> &lt;&lt; w[n-1] &lt;&lt; "";</a:t>
            </a:r>
            <a:endParaRPr kumimoji="1" lang="zh-CN" altLang="en-US" sz="2800" b="1" dirty="0">
              <a:solidFill>
                <a:srgbClr val="000000"/>
              </a:solidFill>
              <a:highlight>
                <a:srgbClr val="FFFFFF"/>
              </a:highlight>
              <a:latin typeface="Ludica fax"/>
              <a:ea typeface="+mn-ea"/>
            </a:endParaRPr>
          </a:p>
          <a:p>
            <a:pPr>
              <a:buFont typeface="Wingdings" charset="0"/>
              <a:buNone/>
            </a:pPr>
            <a:r>
              <a:rPr kumimoji="1" lang="en-US" altLang="zh-CN" sz="2800" b="1" dirty="0">
                <a:solidFill>
                  <a:srgbClr val="000000"/>
                </a:solidFill>
                <a:highlight>
                  <a:srgbClr val="FFFFFF"/>
                </a:highlight>
                <a:latin typeface="Ludica fax"/>
                <a:ea typeface="+mn-ea"/>
              </a:rPr>
              <a:t>		</a:t>
            </a:r>
            <a:r>
              <a:rPr kumimoji="1" lang="en-US" altLang="zh-CN" sz="2800" b="1" dirty="0">
                <a:solidFill>
                  <a:srgbClr val="7030A0"/>
                </a:solidFill>
                <a:highlight>
                  <a:srgbClr val="FFFFFF"/>
                </a:highlight>
                <a:latin typeface="Ludica fax"/>
                <a:ea typeface="+mn-ea"/>
              </a:rPr>
              <a:t>return</a:t>
            </a:r>
            <a:r>
              <a:rPr kumimoji="1" lang="en-US" altLang="zh-CN" sz="2800" b="1" dirty="0">
                <a:solidFill>
                  <a:srgbClr val="000000"/>
                </a:solidFill>
                <a:highlight>
                  <a:srgbClr val="FFFFFF"/>
                </a:highlight>
                <a:latin typeface="Ludica fax"/>
                <a:ea typeface="+mn-ea"/>
              </a:rPr>
              <a:t> true;</a:t>
            </a:r>
            <a:endParaRPr kumimoji="1" lang="zh-CN" altLang="en-US" sz="2800" b="1" dirty="0">
              <a:solidFill>
                <a:srgbClr val="000000"/>
              </a:solidFill>
              <a:highlight>
                <a:srgbClr val="FFFFFF"/>
              </a:highlight>
              <a:latin typeface="Ludica fax"/>
              <a:ea typeface="+mn-ea"/>
            </a:endParaRPr>
          </a:p>
          <a:p>
            <a:pPr>
              <a:buFont typeface="Wingdings" charset="0"/>
              <a:buNone/>
            </a:pPr>
            <a:r>
              <a:rPr kumimoji="1" lang="en-US" altLang="zh-CN" sz="2800" b="1" dirty="0">
                <a:solidFill>
                  <a:srgbClr val="000000"/>
                </a:solidFill>
                <a:highlight>
                  <a:srgbClr val="FFFFFF"/>
                </a:highlight>
                <a:latin typeface="Ludica fax"/>
                <a:ea typeface="+mn-ea"/>
              </a:rPr>
              <a:t>	} </a:t>
            </a:r>
            <a:endParaRPr kumimoji="1" lang="zh-CN" altLang="en-US" sz="2800" b="1" dirty="0">
              <a:solidFill>
                <a:srgbClr val="000000"/>
              </a:solidFill>
              <a:highlight>
                <a:srgbClr val="FFFFFF"/>
              </a:highlight>
              <a:latin typeface="Ludica fax"/>
              <a:ea typeface="+mn-ea"/>
            </a:endParaRPr>
          </a:p>
          <a:p>
            <a:pPr>
              <a:buFont typeface="Wingdings" charset="0"/>
              <a:buNone/>
            </a:pPr>
            <a:r>
              <a:rPr kumimoji="1" lang="en-US" altLang="zh-CN" sz="2800" b="1" dirty="0">
                <a:solidFill>
                  <a:srgbClr val="000000"/>
                </a:solidFill>
                <a:highlight>
                  <a:srgbClr val="FFFFFF"/>
                </a:highlight>
                <a:latin typeface="Ludica fax"/>
                <a:ea typeface="+mn-ea"/>
              </a:rPr>
              <a:t>	</a:t>
            </a:r>
            <a:r>
              <a:rPr lang="en-US" altLang="zh-CN" sz="2800" dirty="0">
                <a:solidFill>
                  <a:srgbClr val="0070C0"/>
                </a:solidFill>
                <a:highlight>
                  <a:srgbClr val="FFFFFF"/>
                </a:highlight>
                <a:latin typeface="Ludica fax"/>
                <a:ea typeface="+mn-ea"/>
              </a:rPr>
              <a:t>else</a:t>
            </a:r>
            <a:r>
              <a:rPr kumimoji="1" lang="en-US" altLang="zh-CN" sz="2800" b="1" dirty="0">
                <a:solidFill>
                  <a:srgbClr val="000000"/>
                </a:solidFill>
                <a:highlight>
                  <a:srgbClr val="FFFFFF"/>
                </a:highlight>
                <a:latin typeface="Ludica fax"/>
                <a:ea typeface="+mn-ea"/>
              </a:rPr>
              <a:t> {</a:t>
            </a:r>
          </a:p>
          <a:p>
            <a:pPr>
              <a:buFont typeface="Wingdings" charset="0"/>
              <a:buNone/>
            </a:pPr>
            <a:r>
              <a:rPr lang="en-US" altLang="zh-CN" sz="2800" dirty="0">
                <a:solidFill>
                  <a:srgbClr val="000000"/>
                </a:solidFill>
                <a:highlight>
                  <a:srgbClr val="FFFFFF"/>
                </a:highlight>
                <a:latin typeface="Ludica fax"/>
                <a:ea typeface="+mn-ea"/>
              </a:rPr>
              <a:t>		</a:t>
            </a:r>
            <a:r>
              <a:rPr lang="en-US" altLang="zh-CN" sz="2800" dirty="0">
                <a:solidFill>
                  <a:srgbClr val="0070C0"/>
                </a:solidFill>
                <a:highlight>
                  <a:srgbClr val="FFFFFF"/>
                </a:highlight>
                <a:latin typeface="Ludica fax"/>
                <a:ea typeface="+mn-ea"/>
              </a:rPr>
              <a:t>bool</a:t>
            </a:r>
            <a:r>
              <a:rPr lang="en-US" altLang="zh-CN" sz="2800" dirty="0">
                <a:solidFill>
                  <a:srgbClr val="000000"/>
                </a:solidFill>
                <a:highlight>
                  <a:srgbClr val="FFFFFF"/>
                </a:highlight>
                <a:latin typeface="Ludica fax"/>
                <a:ea typeface="+mn-ea"/>
              </a:rPr>
              <a:t> </a:t>
            </a:r>
            <a:r>
              <a:rPr lang="en-US" altLang="zh-CN" sz="2800" dirty="0" err="1">
                <a:solidFill>
                  <a:srgbClr val="000000"/>
                </a:solidFill>
                <a:highlight>
                  <a:srgbClr val="FFFFFF"/>
                </a:highlight>
                <a:latin typeface="Ludica fax"/>
                <a:ea typeface="+mn-ea"/>
              </a:rPr>
              <a:t>tmp</a:t>
            </a:r>
            <a:r>
              <a:rPr lang="en-US" altLang="zh-CN" sz="2800" dirty="0">
                <a:solidFill>
                  <a:srgbClr val="000000"/>
                </a:solidFill>
                <a:highlight>
                  <a:srgbClr val="FFFFFF"/>
                </a:highlight>
                <a:latin typeface="Ludica fax"/>
                <a:ea typeface="+mn-ea"/>
              </a:rPr>
              <a:t> = </a:t>
            </a:r>
            <a:r>
              <a:rPr kumimoji="1" lang="en-US" altLang="zh-CN" sz="2800" b="1" dirty="0">
                <a:solidFill>
                  <a:srgbClr val="FF0000"/>
                </a:solidFill>
                <a:highlight>
                  <a:srgbClr val="FFFFFF"/>
                </a:highlight>
                <a:latin typeface="Ludica fax"/>
                <a:ea typeface="+mn-ea"/>
              </a:rPr>
              <a:t>knap</a:t>
            </a:r>
            <a:r>
              <a:rPr kumimoji="1" lang="en-US" altLang="zh-CN" sz="2800" b="1" dirty="0">
                <a:solidFill>
                  <a:srgbClr val="000000"/>
                </a:solidFill>
                <a:highlight>
                  <a:srgbClr val="FFFFFF"/>
                </a:highlight>
                <a:latin typeface="Ludica fax"/>
                <a:ea typeface="+mn-ea"/>
              </a:rPr>
              <a:t>(s, n-1);</a:t>
            </a:r>
          </a:p>
          <a:p>
            <a:pPr>
              <a:buFont typeface="Wingdings" charset="0"/>
              <a:buNone/>
            </a:pPr>
            <a:r>
              <a:rPr kumimoji="1" lang="en-US" altLang="zh-CN" sz="2800" b="1" dirty="0">
                <a:solidFill>
                  <a:srgbClr val="000000"/>
                </a:solidFill>
                <a:highlight>
                  <a:srgbClr val="FFFFFF"/>
                </a:highlight>
                <a:latin typeface="Ludica fax"/>
                <a:ea typeface="+mn-ea"/>
              </a:rPr>
              <a:t>		</a:t>
            </a:r>
            <a:r>
              <a:rPr kumimoji="1" lang="en-US" altLang="zh-CN" sz="2800" b="1" dirty="0">
                <a:solidFill>
                  <a:srgbClr val="7030A0"/>
                </a:solidFill>
                <a:highlight>
                  <a:srgbClr val="FFFFFF"/>
                </a:highlight>
                <a:latin typeface="Ludica fax"/>
                <a:ea typeface="+mn-ea"/>
              </a:rPr>
              <a:t>return </a:t>
            </a:r>
            <a:r>
              <a:rPr kumimoji="1" lang="en-US" altLang="zh-CN" sz="2800" b="1" dirty="0" err="1">
                <a:highlight>
                  <a:srgbClr val="FFFFFF"/>
                </a:highlight>
                <a:latin typeface="Ludica fax"/>
                <a:ea typeface="+mn-ea"/>
              </a:rPr>
              <a:t>tmp</a:t>
            </a:r>
            <a:r>
              <a:rPr kumimoji="1" lang="en-US" altLang="zh-CN" sz="2800" b="1" dirty="0">
                <a:solidFill>
                  <a:srgbClr val="7030A0"/>
                </a:solidFill>
                <a:highlight>
                  <a:srgbClr val="FFFFFF"/>
                </a:highlight>
                <a:latin typeface="Ludica fax"/>
                <a:ea typeface="+mn-ea"/>
              </a:rPr>
              <a:t>;</a:t>
            </a:r>
            <a:endParaRPr kumimoji="1" lang="zh-CN" altLang="en-US" sz="2800" b="1" dirty="0">
              <a:solidFill>
                <a:srgbClr val="000000"/>
              </a:solidFill>
              <a:highlight>
                <a:srgbClr val="FFFFFF"/>
              </a:highlight>
              <a:latin typeface="Ludica fax"/>
              <a:ea typeface="+mn-ea"/>
            </a:endParaRPr>
          </a:p>
          <a:p>
            <a:pPr>
              <a:buFont typeface="Wingdings" charset="0"/>
              <a:buNone/>
            </a:pPr>
            <a:r>
              <a:rPr kumimoji="1" lang="nl-BE" altLang="zh-CN" sz="2800" b="1" dirty="0">
                <a:solidFill>
                  <a:srgbClr val="000000"/>
                </a:solidFill>
                <a:highlight>
                  <a:srgbClr val="FFFFFF"/>
                </a:highlight>
                <a:latin typeface="Ludica fax"/>
                <a:ea typeface="+mn-ea"/>
              </a:rPr>
              <a:t>}</a:t>
            </a:r>
            <a:endParaRPr kumimoji="1" lang="zh-CN" altLang="en-US" sz="2800" b="1" dirty="0">
              <a:solidFill>
                <a:srgbClr val="000000"/>
              </a:solidFill>
              <a:highlight>
                <a:srgbClr val="FFFFFF"/>
              </a:highlight>
              <a:latin typeface="Ludica fax"/>
              <a:ea typeface="+mn-ea"/>
            </a:endParaRPr>
          </a:p>
          <a:p>
            <a:endParaRPr lang="zh-CN" altLang="en-US" dirty="0"/>
          </a:p>
        </p:txBody>
      </p:sp>
      <p:sp>
        <p:nvSpPr>
          <p:cNvPr id="4" name="灯片编号占位符 3">
            <a:extLst>
              <a:ext uri="{FF2B5EF4-FFF2-40B4-BE49-F238E27FC236}">
                <a16:creationId xmlns:a16="http://schemas.microsoft.com/office/drawing/2014/main" id="{921B44F2-CB1A-4B20-A88F-FF71F0AA8FEB}"/>
              </a:ext>
            </a:extLst>
          </p:cNvPr>
          <p:cNvSpPr>
            <a:spLocks noGrp="1"/>
          </p:cNvSpPr>
          <p:nvPr>
            <p:ph type="sldNum" sz="quarter" idx="4"/>
          </p:nvPr>
        </p:nvSpPr>
        <p:spPr/>
        <p:txBody>
          <a:bodyPr/>
          <a:lstStyle/>
          <a:p>
            <a:pPr>
              <a:defRPr/>
            </a:pPr>
            <a:fld id="{D62988EB-CF20-4CAC-94BF-79D0ECBB93DA}" type="slidenum">
              <a:rPr lang="en-US" altLang="zh-CN" smtClean="0"/>
              <a:pPr>
                <a:defRPr/>
              </a:pPr>
              <a:t>52</a:t>
            </a:fld>
            <a:endParaRPr lang="en-US" altLang="zh-CN"/>
          </a:p>
        </p:txBody>
      </p:sp>
      <p:sp>
        <p:nvSpPr>
          <p:cNvPr id="8" name="矩形: 圆角 7">
            <a:extLst>
              <a:ext uri="{FF2B5EF4-FFF2-40B4-BE49-F238E27FC236}">
                <a16:creationId xmlns:a16="http://schemas.microsoft.com/office/drawing/2014/main" id="{FA6F8D06-9074-469D-B4A2-C510A29EF311}"/>
              </a:ext>
            </a:extLst>
          </p:cNvPr>
          <p:cNvSpPr/>
          <p:nvPr/>
        </p:nvSpPr>
        <p:spPr>
          <a:xfrm>
            <a:off x="1143000" y="1905000"/>
            <a:ext cx="3657600" cy="1371600"/>
          </a:xfrm>
          <a:prstGeom prst="round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2000" dirty="0">
              <a:solidFill>
                <a:schemeClr val="tx1"/>
              </a:solidFill>
            </a:endParaRPr>
          </a:p>
        </p:txBody>
      </p:sp>
      <p:sp>
        <p:nvSpPr>
          <p:cNvPr id="10" name="文本框 9">
            <a:extLst>
              <a:ext uri="{FF2B5EF4-FFF2-40B4-BE49-F238E27FC236}">
                <a16:creationId xmlns:a16="http://schemas.microsoft.com/office/drawing/2014/main" id="{A6832861-8025-4EF4-9CD2-8E353E1EA11D}"/>
              </a:ext>
            </a:extLst>
          </p:cNvPr>
          <p:cNvSpPr txBox="1"/>
          <p:nvPr/>
        </p:nvSpPr>
        <p:spPr>
          <a:xfrm>
            <a:off x="3810000" y="1720334"/>
            <a:ext cx="2971800" cy="369332"/>
          </a:xfrm>
          <a:prstGeom prst="rect">
            <a:avLst/>
          </a:prstGeom>
          <a:noFill/>
        </p:spPr>
        <p:txBody>
          <a:bodyPr wrap="square">
            <a:spAutoFit/>
          </a:bodyPr>
          <a:lstStyle/>
          <a:p>
            <a:r>
              <a:rPr lang="en-US" altLang="zh-CN" sz="1800" kern="0" dirty="0">
                <a:solidFill>
                  <a:srgbClr val="008000"/>
                </a:solidFill>
                <a:highlight>
                  <a:srgbClr val="FFFFFF"/>
                </a:highlight>
                <a:latin typeface="Ludica fax"/>
              </a:rPr>
              <a:t>// region 0: before 1</a:t>
            </a:r>
            <a:r>
              <a:rPr lang="en-US" altLang="zh-CN" sz="1800" kern="0" baseline="30000" dirty="0">
                <a:solidFill>
                  <a:srgbClr val="008000"/>
                </a:solidFill>
                <a:highlight>
                  <a:srgbClr val="FFFFFF"/>
                </a:highlight>
                <a:latin typeface="Ludica fax"/>
              </a:rPr>
              <a:t>st</a:t>
            </a:r>
            <a:r>
              <a:rPr lang="en-US" altLang="zh-CN" sz="1800" kern="0" dirty="0">
                <a:solidFill>
                  <a:srgbClr val="008000"/>
                </a:solidFill>
                <a:highlight>
                  <a:srgbClr val="FFFFFF"/>
                </a:highlight>
                <a:latin typeface="Ludica fax"/>
              </a:rPr>
              <a:t> call</a:t>
            </a:r>
            <a:endParaRPr lang="zh-CN" altLang="en-US" sz="1800" dirty="0"/>
          </a:p>
        </p:txBody>
      </p:sp>
      <p:sp>
        <p:nvSpPr>
          <p:cNvPr id="14" name="矩形: 圆角 13">
            <a:extLst>
              <a:ext uri="{FF2B5EF4-FFF2-40B4-BE49-F238E27FC236}">
                <a16:creationId xmlns:a16="http://schemas.microsoft.com/office/drawing/2014/main" id="{6B1FD28C-E975-433F-B3A6-A94EC532579A}"/>
              </a:ext>
            </a:extLst>
          </p:cNvPr>
          <p:cNvSpPr/>
          <p:nvPr/>
        </p:nvSpPr>
        <p:spPr>
          <a:xfrm>
            <a:off x="1143000" y="3386344"/>
            <a:ext cx="3657600" cy="1738356"/>
          </a:xfrm>
          <a:prstGeom prst="round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2000" dirty="0">
              <a:solidFill>
                <a:schemeClr val="tx1"/>
              </a:solidFill>
            </a:endParaRPr>
          </a:p>
        </p:txBody>
      </p:sp>
      <p:sp>
        <p:nvSpPr>
          <p:cNvPr id="16" name="文本框 15">
            <a:extLst>
              <a:ext uri="{FF2B5EF4-FFF2-40B4-BE49-F238E27FC236}">
                <a16:creationId xmlns:a16="http://schemas.microsoft.com/office/drawing/2014/main" id="{9FA3F6EC-A7F4-42E5-B922-8D1D431E12B5}"/>
              </a:ext>
            </a:extLst>
          </p:cNvPr>
          <p:cNvSpPr txBox="1"/>
          <p:nvPr/>
        </p:nvSpPr>
        <p:spPr>
          <a:xfrm>
            <a:off x="3614160" y="3958173"/>
            <a:ext cx="2971800" cy="369332"/>
          </a:xfrm>
          <a:prstGeom prst="rect">
            <a:avLst/>
          </a:prstGeom>
          <a:noFill/>
        </p:spPr>
        <p:txBody>
          <a:bodyPr wrap="square">
            <a:spAutoFit/>
          </a:bodyPr>
          <a:lstStyle/>
          <a:p>
            <a:r>
              <a:rPr lang="en-US" altLang="zh-CN" sz="1800" kern="0" dirty="0">
                <a:solidFill>
                  <a:srgbClr val="008000"/>
                </a:solidFill>
                <a:highlight>
                  <a:srgbClr val="FFFFFF"/>
                </a:highlight>
                <a:latin typeface="Ludica fax"/>
              </a:rPr>
              <a:t>// region 1: before 2</a:t>
            </a:r>
            <a:r>
              <a:rPr lang="en-US" altLang="zh-CN" sz="1800" kern="0" baseline="30000" dirty="0">
                <a:solidFill>
                  <a:srgbClr val="008000"/>
                </a:solidFill>
                <a:highlight>
                  <a:srgbClr val="FFFFFF"/>
                </a:highlight>
                <a:latin typeface="Ludica fax"/>
              </a:rPr>
              <a:t>nd</a:t>
            </a:r>
            <a:r>
              <a:rPr lang="zh-CN" altLang="en-US" sz="1800" kern="0" dirty="0">
                <a:solidFill>
                  <a:srgbClr val="008000"/>
                </a:solidFill>
                <a:highlight>
                  <a:srgbClr val="FFFFFF"/>
                </a:highlight>
                <a:latin typeface="Ludica fax"/>
              </a:rPr>
              <a:t> </a:t>
            </a:r>
            <a:r>
              <a:rPr lang="en-US" altLang="zh-CN" sz="1800" kern="0" dirty="0">
                <a:solidFill>
                  <a:srgbClr val="008000"/>
                </a:solidFill>
                <a:highlight>
                  <a:srgbClr val="FFFFFF"/>
                </a:highlight>
                <a:latin typeface="Ludica fax"/>
              </a:rPr>
              <a:t>call</a:t>
            </a:r>
            <a:endParaRPr lang="zh-CN" altLang="en-US" sz="1800" dirty="0"/>
          </a:p>
        </p:txBody>
      </p:sp>
      <p:sp>
        <p:nvSpPr>
          <p:cNvPr id="18" name="矩形: 圆角 17">
            <a:extLst>
              <a:ext uri="{FF2B5EF4-FFF2-40B4-BE49-F238E27FC236}">
                <a16:creationId xmlns:a16="http://schemas.microsoft.com/office/drawing/2014/main" id="{9BFE3A29-6205-4388-9535-1DBE0C381FC9}"/>
              </a:ext>
            </a:extLst>
          </p:cNvPr>
          <p:cNvSpPr/>
          <p:nvPr/>
        </p:nvSpPr>
        <p:spPr>
          <a:xfrm>
            <a:off x="1143000" y="5239315"/>
            <a:ext cx="3657600" cy="369332"/>
          </a:xfrm>
          <a:prstGeom prst="round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2000" dirty="0">
              <a:solidFill>
                <a:schemeClr val="tx1"/>
              </a:solidFill>
            </a:endParaRPr>
          </a:p>
        </p:txBody>
      </p:sp>
      <p:sp>
        <p:nvSpPr>
          <p:cNvPr id="20" name="文本框 19">
            <a:extLst>
              <a:ext uri="{FF2B5EF4-FFF2-40B4-BE49-F238E27FC236}">
                <a16:creationId xmlns:a16="http://schemas.microsoft.com/office/drawing/2014/main" id="{ACC1F15D-BA2B-434B-9F83-8455D29D55DE}"/>
              </a:ext>
            </a:extLst>
          </p:cNvPr>
          <p:cNvSpPr txBox="1"/>
          <p:nvPr/>
        </p:nvSpPr>
        <p:spPr>
          <a:xfrm>
            <a:off x="3582987" y="5476010"/>
            <a:ext cx="2971800" cy="369332"/>
          </a:xfrm>
          <a:prstGeom prst="rect">
            <a:avLst/>
          </a:prstGeom>
          <a:noFill/>
        </p:spPr>
        <p:txBody>
          <a:bodyPr wrap="square">
            <a:spAutoFit/>
          </a:bodyPr>
          <a:lstStyle/>
          <a:p>
            <a:r>
              <a:rPr lang="en-US" altLang="zh-CN" sz="1800" kern="0" dirty="0">
                <a:solidFill>
                  <a:srgbClr val="008000"/>
                </a:solidFill>
                <a:highlight>
                  <a:srgbClr val="FFFFFF"/>
                </a:highlight>
                <a:latin typeface="Ludica fax"/>
              </a:rPr>
              <a:t>// region 2: after 2</a:t>
            </a:r>
            <a:r>
              <a:rPr lang="en-US" altLang="zh-CN" sz="1800" kern="0" baseline="30000" dirty="0">
                <a:solidFill>
                  <a:srgbClr val="008000"/>
                </a:solidFill>
                <a:highlight>
                  <a:srgbClr val="FFFFFF"/>
                </a:highlight>
                <a:latin typeface="Ludica fax"/>
              </a:rPr>
              <a:t>nd</a:t>
            </a:r>
            <a:r>
              <a:rPr lang="en-US" altLang="zh-CN" sz="1800" kern="0" dirty="0">
                <a:solidFill>
                  <a:srgbClr val="008000"/>
                </a:solidFill>
                <a:highlight>
                  <a:srgbClr val="FFFFFF"/>
                </a:highlight>
                <a:latin typeface="Ludica fax"/>
              </a:rPr>
              <a:t> call</a:t>
            </a:r>
            <a:endParaRPr lang="zh-CN" altLang="en-US" sz="1800" dirty="0"/>
          </a:p>
        </p:txBody>
      </p:sp>
    </p:spTree>
    <p:extLst>
      <p:ext uri="{BB962C8B-B14F-4D97-AF65-F5344CB8AC3E}">
        <p14:creationId xmlns:p14="http://schemas.microsoft.com/office/powerpoint/2010/main" val="28508371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DED41F-31E3-431B-AD5F-5F6874438D24}"/>
              </a:ext>
            </a:extLst>
          </p:cNvPr>
          <p:cNvSpPr>
            <a:spLocks noGrp="1"/>
          </p:cNvSpPr>
          <p:nvPr>
            <p:ph type="title" idx="4294967295"/>
          </p:nvPr>
        </p:nvSpPr>
        <p:spPr>
          <a:xfrm>
            <a:off x="840000" y="363598"/>
            <a:ext cx="10516800" cy="903600"/>
          </a:xfrm>
        </p:spPr>
        <p:txBody>
          <a:bodyPr/>
          <a:lstStyle/>
          <a:p>
            <a:r>
              <a:rPr kumimoji="1" lang="en-US" altLang="zh-CN" dirty="0"/>
              <a:t>Knapsack Problem</a:t>
            </a:r>
            <a:r>
              <a:rPr lang="en-US" altLang="zh-CN" dirty="0"/>
              <a:t>:</a:t>
            </a:r>
            <a:r>
              <a:rPr lang="zh-CN" altLang="en-US" dirty="0"/>
              <a:t> </a:t>
            </a:r>
            <a:r>
              <a:rPr lang="en-US" altLang="zh-CN" dirty="0"/>
              <a:t>Recursive Calls</a:t>
            </a:r>
            <a:endParaRPr lang="zh-CN" altLang="en-US" dirty="0"/>
          </a:p>
        </p:txBody>
      </p:sp>
      <p:sp>
        <p:nvSpPr>
          <p:cNvPr id="5" name="文本占位符 2">
            <a:extLst>
              <a:ext uri="{FF2B5EF4-FFF2-40B4-BE49-F238E27FC236}">
                <a16:creationId xmlns:a16="http://schemas.microsoft.com/office/drawing/2014/main" id="{33664B87-BDB0-4ABD-891F-05DC22F43B3F}"/>
              </a:ext>
            </a:extLst>
          </p:cNvPr>
          <p:cNvSpPr txBox="1">
            <a:spLocks/>
          </p:cNvSpPr>
          <p:nvPr/>
        </p:nvSpPr>
        <p:spPr>
          <a:xfrm>
            <a:off x="5029200" y="1514421"/>
            <a:ext cx="4214242" cy="4713451"/>
          </a:xfrm>
          <a:prstGeom prst="rect">
            <a:avLst/>
          </a:prstGeom>
        </p:spPr>
        <p:txBody>
          <a:bodyPr vert="horz" lIns="91440" tIns="45720" rIns="91440" bIns="45720" rtlCol="0">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kumimoji="1" sz="3000" b="1">
                <a:solidFill>
                  <a:schemeClr val="tx1"/>
                </a:solidFill>
                <a:latin typeface="+mn-lt"/>
                <a:ea typeface="+mn-ea"/>
                <a:cs typeface="宋体"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kumimoji="1"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kumimoji="1"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kumimoji="1"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spcBef>
                <a:spcPts val="0"/>
              </a:spcBef>
              <a:buFont typeface="Wingdings" pitchFamily="2" charset="2"/>
              <a:buNone/>
            </a:pPr>
            <a:r>
              <a:rPr lang="en-US" altLang="zh-CN" sz="1600" kern="0" dirty="0">
                <a:solidFill>
                  <a:srgbClr val="0070C0"/>
                </a:solidFill>
                <a:highlight>
                  <a:srgbClr val="FFFFFF"/>
                </a:highlight>
                <a:latin typeface="Ludica fax"/>
              </a:rPr>
              <a:t>bool</a:t>
            </a:r>
            <a:r>
              <a:rPr lang="en-US" altLang="zh-CN" sz="1600" kern="0" dirty="0">
                <a:solidFill>
                  <a:srgbClr val="000000"/>
                </a:solidFill>
                <a:highlight>
                  <a:srgbClr val="FFFFFF"/>
                </a:highlight>
                <a:latin typeface="Ludica fax"/>
              </a:rPr>
              <a:t> knap(</a:t>
            </a:r>
            <a:r>
              <a:rPr lang="en-US" altLang="zh-CN" sz="1600" kern="0" dirty="0">
                <a:solidFill>
                  <a:srgbClr val="0070C0"/>
                </a:solidFill>
                <a:highlight>
                  <a:srgbClr val="FFFFFF"/>
                </a:highlight>
                <a:latin typeface="Ludica fax"/>
              </a:rPr>
              <a:t>int</a:t>
            </a:r>
            <a:r>
              <a:rPr lang="en-US" altLang="zh-CN" sz="1600" kern="0" dirty="0">
                <a:solidFill>
                  <a:srgbClr val="000000"/>
                </a:solidFill>
                <a:highlight>
                  <a:srgbClr val="FFFFFF"/>
                </a:highlight>
                <a:latin typeface="Ludica fax"/>
              </a:rPr>
              <a:t> s, </a:t>
            </a:r>
            <a:r>
              <a:rPr lang="en-US" altLang="zh-CN" sz="1600" kern="0" dirty="0">
                <a:solidFill>
                  <a:srgbClr val="0070C0"/>
                </a:solidFill>
                <a:highlight>
                  <a:srgbClr val="FFFFFF"/>
                </a:highlight>
                <a:latin typeface="Ludica fax"/>
              </a:rPr>
              <a:t>int</a:t>
            </a:r>
            <a:r>
              <a:rPr lang="en-US" altLang="zh-CN" sz="1600" kern="0" dirty="0">
                <a:solidFill>
                  <a:srgbClr val="000000"/>
                </a:solidFill>
                <a:highlight>
                  <a:srgbClr val="FFFFFF"/>
                </a:highlight>
                <a:latin typeface="Ludica fax"/>
              </a:rPr>
              <a:t> n) {</a:t>
            </a: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stack&lt;Elem&gt; </a:t>
            </a:r>
            <a:r>
              <a:rPr lang="en-US" altLang="zh-CN" sz="1600" kern="0" dirty="0" err="1">
                <a:solidFill>
                  <a:srgbClr val="000000"/>
                </a:solidFill>
                <a:highlight>
                  <a:srgbClr val="FFFFFF"/>
                </a:highlight>
                <a:latin typeface="Ludica fax"/>
              </a:rPr>
              <a:t>st</a:t>
            </a:r>
            <a:r>
              <a:rPr lang="en-US" altLang="zh-CN" sz="1600" kern="0" dirty="0">
                <a:solidFill>
                  <a:srgbClr val="000000"/>
                </a:solidFill>
                <a:highlight>
                  <a:srgbClr val="FFFFFF"/>
                </a:highlight>
                <a:latin typeface="Ludica fax"/>
              </a:rPr>
              <a:t>;</a:t>
            </a: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Elem x(s,n,0);</a:t>
            </a: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a:t>
            </a:r>
            <a:r>
              <a:rPr lang="en-US" altLang="zh-CN" sz="1600" kern="0" dirty="0" err="1">
                <a:solidFill>
                  <a:srgbClr val="000000"/>
                </a:solidFill>
                <a:highlight>
                  <a:srgbClr val="FFFFFF"/>
                </a:highlight>
                <a:latin typeface="Ludica fax"/>
              </a:rPr>
              <a:t>st.push</a:t>
            </a:r>
            <a:r>
              <a:rPr lang="en-US" altLang="zh-CN" sz="1600" kern="0" dirty="0">
                <a:solidFill>
                  <a:srgbClr val="000000"/>
                </a:solidFill>
                <a:highlight>
                  <a:srgbClr val="FFFFFF"/>
                </a:highlight>
                <a:latin typeface="Ludica fax"/>
              </a:rPr>
              <a:t>(x);</a:t>
            </a: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a:t>
            </a:r>
            <a:r>
              <a:rPr lang="en-US" altLang="zh-CN" sz="1600" kern="0" dirty="0">
                <a:solidFill>
                  <a:srgbClr val="0070C0"/>
                </a:solidFill>
                <a:highlight>
                  <a:srgbClr val="FFFFFF"/>
                </a:highlight>
                <a:latin typeface="Ludica fax"/>
              </a:rPr>
              <a:t>bool</a:t>
            </a:r>
            <a:r>
              <a:rPr lang="en-US" altLang="zh-CN" sz="1600" kern="0" dirty="0">
                <a:solidFill>
                  <a:srgbClr val="000000"/>
                </a:solidFill>
                <a:highlight>
                  <a:srgbClr val="FFFFFF"/>
                </a:highlight>
                <a:latin typeface="Ludica fax"/>
              </a:rPr>
              <a:t> ret;</a:t>
            </a:r>
          </a:p>
          <a:p>
            <a:pPr marL="0" indent="0">
              <a:spcBef>
                <a:spcPts val="0"/>
              </a:spcBef>
              <a:buFont typeface="Wingdings" pitchFamily="2" charset="2"/>
              <a:buNone/>
            </a:pPr>
            <a:endParaRPr lang="en-US" altLang="zh-CN" sz="1600" kern="0" dirty="0">
              <a:solidFill>
                <a:srgbClr val="000000"/>
              </a:solidFill>
              <a:highlight>
                <a:srgbClr val="FFFFFF"/>
              </a:highlight>
              <a:latin typeface="Ludica fax"/>
            </a:endParaRPr>
          </a:p>
          <a:p>
            <a:pPr marL="0" indent="0">
              <a:spcBef>
                <a:spcPts val="0"/>
              </a:spcBef>
              <a:buFont typeface="Wingdings" pitchFamily="2" charset="2"/>
              <a:buNone/>
            </a:pPr>
            <a:r>
              <a:rPr lang="en-US" altLang="zh-CN" sz="1600" kern="1200" dirty="0">
                <a:solidFill>
                  <a:srgbClr val="008000"/>
                </a:solidFill>
                <a:highlight>
                  <a:srgbClr val="FFFFFF"/>
                </a:highlight>
                <a:latin typeface="Ludica fax"/>
              </a:rPr>
              <a:t>L0:</a:t>
            </a: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s = </a:t>
            </a:r>
            <a:r>
              <a:rPr lang="en-US" altLang="zh-CN" sz="1600" kern="0" dirty="0" err="1">
                <a:solidFill>
                  <a:srgbClr val="000000"/>
                </a:solidFill>
                <a:highlight>
                  <a:srgbClr val="FFFFFF"/>
                </a:highlight>
                <a:latin typeface="Ludica fax"/>
              </a:rPr>
              <a:t>st.top</a:t>
            </a:r>
            <a:r>
              <a:rPr lang="en-US" altLang="zh-CN" sz="1600" kern="0" dirty="0">
                <a:solidFill>
                  <a:srgbClr val="000000"/>
                </a:solidFill>
                <a:highlight>
                  <a:srgbClr val="FFFFFF"/>
                </a:highlight>
                <a:latin typeface="Ludica fax"/>
              </a:rPr>
              <a:t>().s;  n = </a:t>
            </a:r>
            <a:r>
              <a:rPr lang="en-US" altLang="zh-CN" sz="1600" kern="0" dirty="0" err="1">
                <a:solidFill>
                  <a:srgbClr val="000000"/>
                </a:solidFill>
                <a:highlight>
                  <a:srgbClr val="FFFFFF"/>
                </a:highlight>
                <a:latin typeface="Ludica fax"/>
              </a:rPr>
              <a:t>st.top</a:t>
            </a:r>
            <a:r>
              <a:rPr lang="en-US" altLang="zh-CN" sz="1600" kern="0" dirty="0">
                <a:solidFill>
                  <a:srgbClr val="000000"/>
                </a:solidFill>
                <a:highlight>
                  <a:srgbClr val="FFFFFF"/>
                </a:highlight>
                <a:latin typeface="Ludica fax"/>
              </a:rPr>
              <a:t>().n;</a:t>
            </a: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a:t>
            </a:r>
            <a:r>
              <a:rPr lang="en-US" altLang="zh-CN" sz="1600" kern="0" dirty="0">
                <a:solidFill>
                  <a:srgbClr val="0070C0"/>
                </a:solidFill>
                <a:highlight>
                  <a:srgbClr val="FFFFFF"/>
                </a:highlight>
                <a:latin typeface="Ludica fax"/>
              </a:rPr>
              <a:t>if</a:t>
            </a:r>
            <a:r>
              <a:rPr lang="en-US" altLang="zh-CN" sz="1600" kern="0" dirty="0">
                <a:solidFill>
                  <a:srgbClr val="000000"/>
                </a:solidFill>
                <a:highlight>
                  <a:srgbClr val="FFFFFF"/>
                </a:highlight>
                <a:latin typeface="Ludica fax"/>
              </a:rPr>
              <a:t> (s == 0) {</a:t>
            </a: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ret = true; </a:t>
            </a:r>
            <a:r>
              <a:rPr lang="en-US" altLang="zh-CN" sz="1600" kern="1200" dirty="0" err="1">
                <a:solidFill>
                  <a:srgbClr val="008000"/>
                </a:solidFill>
                <a:highlight>
                  <a:srgbClr val="FFFFFF"/>
                </a:highlight>
                <a:latin typeface="Ludica fax"/>
              </a:rPr>
              <a:t>goto</a:t>
            </a:r>
            <a:r>
              <a:rPr lang="en-US" altLang="zh-CN" sz="1600" kern="1200" dirty="0">
                <a:solidFill>
                  <a:srgbClr val="008000"/>
                </a:solidFill>
                <a:highlight>
                  <a:srgbClr val="FFFFFF"/>
                </a:highlight>
                <a:latin typeface="Ludica fax"/>
              </a:rPr>
              <a:t> L3; </a:t>
            </a:r>
            <a:r>
              <a:rPr lang="en-US" altLang="zh-CN" sz="1600" kern="0" dirty="0">
                <a:solidFill>
                  <a:srgbClr val="000000"/>
                </a:solidFill>
                <a:highlight>
                  <a:srgbClr val="FFFFFF"/>
                </a:highlight>
                <a:latin typeface="Ludica fax"/>
              </a:rPr>
              <a:t>}</a:t>
            </a: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a:t>
            </a:r>
            <a:r>
              <a:rPr lang="en-US" altLang="zh-CN" sz="1600" kern="0" dirty="0">
                <a:solidFill>
                  <a:srgbClr val="0070C0"/>
                </a:solidFill>
                <a:highlight>
                  <a:srgbClr val="FFFFFF"/>
                </a:highlight>
                <a:latin typeface="Ludica fax"/>
              </a:rPr>
              <a:t>if</a:t>
            </a:r>
            <a:r>
              <a:rPr lang="en-US" altLang="zh-CN" sz="1600" kern="0" dirty="0">
                <a:solidFill>
                  <a:srgbClr val="000000"/>
                </a:solidFill>
                <a:highlight>
                  <a:srgbClr val="FFFFFF"/>
                </a:highlight>
                <a:latin typeface="Ludica fax"/>
              </a:rPr>
              <a:t> ((s &lt; 0) || (s &gt; 0 &amp;&amp; n &lt; 1)) {</a:t>
            </a: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ret = false; </a:t>
            </a:r>
            <a:r>
              <a:rPr lang="en-US" altLang="zh-CN" sz="1600" kern="1200" dirty="0" err="1">
                <a:solidFill>
                  <a:srgbClr val="008000"/>
                </a:solidFill>
                <a:highlight>
                  <a:srgbClr val="FFFFFF"/>
                </a:highlight>
                <a:latin typeface="Ludica fax"/>
              </a:rPr>
              <a:t>goto</a:t>
            </a:r>
            <a:r>
              <a:rPr lang="en-US" altLang="zh-CN" sz="1600" kern="1200" dirty="0">
                <a:solidFill>
                  <a:srgbClr val="008000"/>
                </a:solidFill>
                <a:highlight>
                  <a:srgbClr val="FFFFFF"/>
                </a:highlight>
                <a:latin typeface="Ludica fax"/>
              </a:rPr>
              <a:t> L3; </a:t>
            </a:r>
            <a:r>
              <a:rPr lang="en-US" altLang="zh-CN" sz="1600" kern="0" dirty="0">
                <a:solidFill>
                  <a:srgbClr val="000000"/>
                </a:solidFill>
                <a:highlight>
                  <a:srgbClr val="FFFFFF"/>
                </a:highlight>
                <a:latin typeface="Ludica fax"/>
              </a:rPr>
              <a:t>}</a:t>
            </a: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a:t>
            </a: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a:t>
            </a:r>
            <a:r>
              <a:rPr lang="en-US" altLang="zh-CN" sz="1600" kern="1200" dirty="0">
                <a:solidFill>
                  <a:srgbClr val="008000"/>
                </a:solidFill>
                <a:highlight>
                  <a:srgbClr val="FFFFFF"/>
                </a:highlight>
                <a:latin typeface="Ludica fax"/>
              </a:rPr>
              <a:t>// 1st recursion </a:t>
            </a:r>
            <a:r>
              <a:rPr lang="en-US" altLang="zh-CN" sz="1600" dirty="0">
                <a:solidFill>
                  <a:srgbClr val="008000"/>
                </a:solidFill>
                <a:highlight>
                  <a:srgbClr val="FFFFFF"/>
                </a:highlight>
                <a:latin typeface="Ludica fax"/>
              </a:rPr>
              <a:t>call</a:t>
            </a:r>
            <a:endParaRPr lang="en-US" altLang="zh-CN" sz="1600" kern="1200" dirty="0">
              <a:solidFill>
                <a:srgbClr val="008000"/>
              </a:solidFill>
              <a:highlight>
                <a:srgbClr val="FFFFFF"/>
              </a:highlight>
              <a:latin typeface="Ludica fax"/>
            </a:endParaRP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a:t>
            </a:r>
            <a:r>
              <a:rPr lang="en-US" altLang="zh-CN" sz="1600" kern="0" dirty="0" err="1">
                <a:solidFill>
                  <a:srgbClr val="000000"/>
                </a:solidFill>
                <a:highlight>
                  <a:srgbClr val="FFFFFF"/>
                </a:highlight>
                <a:latin typeface="Ludica fax"/>
              </a:rPr>
              <a:t>st.push</a:t>
            </a:r>
            <a:r>
              <a:rPr lang="en-US" altLang="zh-CN" sz="1600" kern="0" dirty="0">
                <a:solidFill>
                  <a:srgbClr val="000000"/>
                </a:solidFill>
                <a:highlight>
                  <a:srgbClr val="FFFFFF"/>
                </a:highlight>
                <a:latin typeface="Ludica fax"/>
              </a:rPr>
              <a:t>(Elem(s-w[n-1],n-1,1)); </a:t>
            </a:r>
            <a:r>
              <a:rPr lang="en-US" altLang="zh-CN" sz="1600" kern="1200" dirty="0" err="1">
                <a:solidFill>
                  <a:srgbClr val="008000"/>
                </a:solidFill>
                <a:highlight>
                  <a:srgbClr val="FFFFFF"/>
                </a:highlight>
                <a:latin typeface="Ludica fax"/>
              </a:rPr>
              <a:t>goto</a:t>
            </a:r>
            <a:r>
              <a:rPr lang="en-US" altLang="zh-CN" sz="1600" kern="1200" dirty="0">
                <a:solidFill>
                  <a:srgbClr val="008000"/>
                </a:solidFill>
                <a:highlight>
                  <a:srgbClr val="FFFFFF"/>
                </a:highlight>
                <a:latin typeface="Ludica fax"/>
              </a:rPr>
              <a:t> L0;</a:t>
            </a:r>
          </a:p>
        </p:txBody>
      </p:sp>
      <p:sp>
        <p:nvSpPr>
          <p:cNvPr id="4" name="灯片编号占位符 3">
            <a:extLst>
              <a:ext uri="{FF2B5EF4-FFF2-40B4-BE49-F238E27FC236}">
                <a16:creationId xmlns:a16="http://schemas.microsoft.com/office/drawing/2014/main" id="{FE6A4C11-FDE8-4D1B-8923-41FF3A4C6F51}"/>
              </a:ext>
            </a:extLst>
          </p:cNvPr>
          <p:cNvSpPr>
            <a:spLocks noGrp="1"/>
          </p:cNvSpPr>
          <p:nvPr>
            <p:ph type="sldNum" sz="quarter" idx="4"/>
          </p:nvPr>
        </p:nvSpPr>
        <p:spPr/>
        <p:txBody>
          <a:bodyPr/>
          <a:lstStyle/>
          <a:p>
            <a:pPr>
              <a:defRPr/>
            </a:pPr>
            <a:fld id="{D62988EB-CF20-4CAC-94BF-79D0ECBB93DA}" type="slidenum">
              <a:rPr lang="en-US" altLang="zh-CN" smtClean="0"/>
              <a:pPr>
                <a:defRPr/>
              </a:pPr>
              <a:t>53</a:t>
            </a:fld>
            <a:endParaRPr lang="en-US" altLang="zh-CN"/>
          </a:p>
        </p:txBody>
      </p:sp>
      <p:sp>
        <p:nvSpPr>
          <p:cNvPr id="6" name="文本占位符 2">
            <a:extLst>
              <a:ext uri="{FF2B5EF4-FFF2-40B4-BE49-F238E27FC236}">
                <a16:creationId xmlns:a16="http://schemas.microsoft.com/office/drawing/2014/main" id="{2DEABE8E-5ED9-4942-9FD8-D178A02DBC8E}"/>
              </a:ext>
            </a:extLst>
          </p:cNvPr>
          <p:cNvSpPr txBox="1">
            <a:spLocks/>
          </p:cNvSpPr>
          <p:nvPr/>
        </p:nvSpPr>
        <p:spPr bwMode="auto">
          <a:xfrm>
            <a:off x="8711691" y="1277571"/>
            <a:ext cx="4214242" cy="5580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ea typeface="MS PGothic" pitchFamily="34" charset="-128"/>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Arial" charset="0"/>
                <a:ea typeface="MS PGothic" pitchFamily="34" charset="-128"/>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Arial" charset="0"/>
                <a:ea typeface="MS PGothic" pitchFamily="34" charset="-128"/>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Arial" charset="0"/>
                <a:ea typeface="MS PGothic" pitchFamily="34" charset="-128"/>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MS PGothic" pitchFamily="34" charset="-128"/>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spcBef>
                <a:spcPts val="0"/>
              </a:spcBef>
              <a:buNone/>
            </a:pPr>
            <a:r>
              <a:rPr kumimoji="1" lang="en-US" altLang="zh-CN" sz="1600" b="1" dirty="0">
                <a:solidFill>
                  <a:srgbClr val="008000"/>
                </a:solidFill>
                <a:highlight>
                  <a:srgbClr val="FFFFFF"/>
                </a:highlight>
                <a:latin typeface="Ludica fax"/>
                <a:ea typeface="+mn-ea"/>
              </a:rPr>
              <a:t>L1:</a:t>
            </a:r>
          </a:p>
          <a:p>
            <a:pPr marL="0" indent="0">
              <a:spcBef>
                <a:spcPts val="0"/>
              </a:spcBef>
              <a:buNone/>
            </a:pPr>
            <a:r>
              <a:rPr kumimoji="1" lang="en-US" altLang="zh-CN" sz="1600" b="1" dirty="0">
                <a:solidFill>
                  <a:srgbClr val="000000"/>
                </a:solidFill>
                <a:highlight>
                  <a:srgbClr val="FFFFFF"/>
                </a:highlight>
                <a:latin typeface="Ludica fax"/>
                <a:ea typeface="+mn-ea"/>
              </a:rPr>
              <a:t>    s = </a:t>
            </a:r>
            <a:r>
              <a:rPr kumimoji="1" lang="en-US" altLang="zh-CN" sz="1600" b="1" dirty="0" err="1">
                <a:solidFill>
                  <a:srgbClr val="000000"/>
                </a:solidFill>
                <a:highlight>
                  <a:srgbClr val="FFFFFF"/>
                </a:highlight>
                <a:latin typeface="Ludica fax"/>
                <a:ea typeface="+mn-ea"/>
              </a:rPr>
              <a:t>st.top</a:t>
            </a:r>
            <a:r>
              <a:rPr kumimoji="1" lang="en-US" altLang="zh-CN" sz="1600" b="1" dirty="0">
                <a:solidFill>
                  <a:srgbClr val="000000"/>
                </a:solidFill>
                <a:highlight>
                  <a:srgbClr val="FFFFFF"/>
                </a:highlight>
                <a:latin typeface="Ludica fax"/>
                <a:ea typeface="+mn-ea"/>
              </a:rPr>
              <a:t>().s;  n = </a:t>
            </a:r>
            <a:r>
              <a:rPr kumimoji="1" lang="en-US" altLang="zh-CN" sz="1600" b="1" dirty="0" err="1">
                <a:solidFill>
                  <a:srgbClr val="000000"/>
                </a:solidFill>
                <a:highlight>
                  <a:srgbClr val="FFFFFF"/>
                </a:highlight>
                <a:latin typeface="Ludica fax"/>
                <a:ea typeface="+mn-ea"/>
              </a:rPr>
              <a:t>st.top</a:t>
            </a:r>
            <a:r>
              <a:rPr kumimoji="1" lang="en-US" altLang="zh-CN" sz="1600" b="1" dirty="0">
                <a:solidFill>
                  <a:srgbClr val="000000"/>
                </a:solidFill>
                <a:highlight>
                  <a:srgbClr val="FFFFFF"/>
                </a:highlight>
                <a:latin typeface="Ludica fax"/>
                <a:ea typeface="+mn-ea"/>
              </a:rPr>
              <a:t>().n;</a:t>
            </a:r>
          </a:p>
          <a:p>
            <a:pPr marL="0" indent="0">
              <a:spcBef>
                <a:spcPts val="0"/>
              </a:spcBef>
              <a:buNone/>
            </a:pPr>
            <a:r>
              <a:rPr kumimoji="1" lang="en-US" altLang="zh-CN" sz="1600" b="1" dirty="0">
                <a:solidFill>
                  <a:srgbClr val="000000"/>
                </a:solidFill>
                <a:highlight>
                  <a:srgbClr val="FFFFFF"/>
                </a:highlight>
                <a:latin typeface="Ludica fax"/>
                <a:ea typeface="+mn-ea"/>
              </a:rPr>
              <a:t>    </a:t>
            </a:r>
            <a:r>
              <a:rPr kumimoji="1" lang="en-US" altLang="zh-CN" sz="1600" b="1" dirty="0">
                <a:solidFill>
                  <a:srgbClr val="0070C0"/>
                </a:solidFill>
                <a:highlight>
                  <a:srgbClr val="FFFFFF"/>
                </a:highlight>
                <a:latin typeface="Ludica fax"/>
                <a:ea typeface="+mn-ea"/>
              </a:rPr>
              <a:t>if</a:t>
            </a:r>
            <a:r>
              <a:rPr kumimoji="1" lang="en-US" altLang="zh-CN" sz="1600" b="1" dirty="0">
                <a:solidFill>
                  <a:srgbClr val="000000"/>
                </a:solidFill>
                <a:highlight>
                  <a:srgbClr val="FFFFFF"/>
                </a:highlight>
                <a:latin typeface="Ludica fax"/>
                <a:ea typeface="+mn-ea"/>
              </a:rPr>
              <a:t> (ret) {</a:t>
            </a:r>
          </a:p>
          <a:p>
            <a:pPr marL="0" indent="0">
              <a:spcBef>
                <a:spcPts val="0"/>
              </a:spcBef>
              <a:buNone/>
            </a:pPr>
            <a:r>
              <a:rPr kumimoji="1" lang="en-US" altLang="zh-CN" sz="1600" b="1" dirty="0">
                <a:solidFill>
                  <a:srgbClr val="000000"/>
                </a:solidFill>
                <a:highlight>
                  <a:srgbClr val="FFFFFF"/>
                </a:highlight>
                <a:latin typeface="Ludica fax"/>
                <a:ea typeface="+mn-ea"/>
              </a:rPr>
              <a:t>        </a:t>
            </a:r>
            <a:r>
              <a:rPr kumimoji="1" lang="en-US" altLang="zh-CN" sz="1600" b="1" dirty="0" err="1">
                <a:solidFill>
                  <a:srgbClr val="000000"/>
                </a:solidFill>
                <a:highlight>
                  <a:srgbClr val="FFFFFF"/>
                </a:highlight>
                <a:latin typeface="Ludica fax"/>
                <a:ea typeface="+mn-ea"/>
              </a:rPr>
              <a:t>printf</a:t>
            </a:r>
            <a:r>
              <a:rPr kumimoji="1" lang="en-US" altLang="zh-CN" sz="1600" b="1" dirty="0">
                <a:solidFill>
                  <a:srgbClr val="000000"/>
                </a:solidFill>
                <a:highlight>
                  <a:srgbClr val="FFFFFF"/>
                </a:highlight>
                <a:latin typeface="Ludica fax"/>
                <a:ea typeface="+mn-ea"/>
              </a:rPr>
              <a:t>("%d ", w[n-1]);</a:t>
            </a:r>
          </a:p>
          <a:p>
            <a:pPr marL="0" indent="0">
              <a:spcBef>
                <a:spcPts val="0"/>
              </a:spcBef>
              <a:buNone/>
            </a:pPr>
            <a:r>
              <a:rPr kumimoji="1" lang="en-US" altLang="zh-CN" sz="1600" b="1" dirty="0">
                <a:solidFill>
                  <a:srgbClr val="000000"/>
                </a:solidFill>
                <a:highlight>
                  <a:srgbClr val="FFFFFF"/>
                </a:highlight>
                <a:latin typeface="Ludica fax"/>
                <a:ea typeface="+mn-ea"/>
              </a:rPr>
              <a:t>        ret = true; </a:t>
            </a:r>
            <a:r>
              <a:rPr kumimoji="1" lang="en-US" altLang="zh-CN" sz="1600" b="1" dirty="0" err="1">
                <a:solidFill>
                  <a:srgbClr val="008000"/>
                </a:solidFill>
                <a:highlight>
                  <a:srgbClr val="FFFFFF"/>
                </a:highlight>
                <a:latin typeface="Ludica fax"/>
                <a:ea typeface="+mn-ea"/>
              </a:rPr>
              <a:t>goto</a:t>
            </a:r>
            <a:r>
              <a:rPr kumimoji="1" lang="en-US" altLang="zh-CN" sz="1600" b="1" dirty="0">
                <a:solidFill>
                  <a:srgbClr val="008000"/>
                </a:solidFill>
                <a:highlight>
                  <a:srgbClr val="FFFFFF"/>
                </a:highlight>
                <a:latin typeface="Ludica fax"/>
                <a:ea typeface="+mn-ea"/>
              </a:rPr>
              <a:t> L3;</a:t>
            </a:r>
          </a:p>
          <a:p>
            <a:pPr marL="0" indent="0">
              <a:spcBef>
                <a:spcPts val="0"/>
              </a:spcBef>
              <a:buNone/>
            </a:pPr>
            <a:r>
              <a:rPr kumimoji="1" lang="en-US" altLang="zh-CN" sz="1600" b="1" dirty="0">
                <a:solidFill>
                  <a:srgbClr val="000000"/>
                </a:solidFill>
                <a:highlight>
                  <a:srgbClr val="FFFFFF"/>
                </a:highlight>
                <a:latin typeface="Ludica fax"/>
                <a:ea typeface="+mn-ea"/>
              </a:rPr>
              <a:t>    } </a:t>
            </a:r>
            <a:r>
              <a:rPr kumimoji="1" lang="en-US" altLang="zh-CN" sz="1600" b="1" dirty="0">
                <a:solidFill>
                  <a:srgbClr val="0070C0"/>
                </a:solidFill>
                <a:highlight>
                  <a:srgbClr val="FFFFFF"/>
                </a:highlight>
                <a:latin typeface="Ludica fax"/>
                <a:ea typeface="+mn-ea"/>
              </a:rPr>
              <a:t>else</a:t>
            </a:r>
            <a:r>
              <a:rPr kumimoji="1" lang="en-US" altLang="zh-CN" sz="1600" b="1" dirty="0">
                <a:solidFill>
                  <a:srgbClr val="000000"/>
                </a:solidFill>
                <a:highlight>
                  <a:srgbClr val="FFFFFF"/>
                </a:highlight>
                <a:latin typeface="Ludica fax"/>
                <a:ea typeface="+mn-ea"/>
              </a:rPr>
              <a:t> {</a:t>
            </a:r>
          </a:p>
          <a:p>
            <a:pPr marL="0" indent="0">
              <a:spcBef>
                <a:spcPts val="0"/>
              </a:spcBef>
              <a:buNone/>
            </a:pPr>
            <a:r>
              <a:rPr kumimoji="1" lang="en-US" altLang="zh-CN" sz="1600" b="1" dirty="0">
                <a:solidFill>
                  <a:srgbClr val="000000"/>
                </a:solidFill>
                <a:highlight>
                  <a:srgbClr val="FFFFFF"/>
                </a:highlight>
                <a:latin typeface="Ludica fax"/>
                <a:ea typeface="+mn-ea"/>
              </a:rPr>
              <a:t>        </a:t>
            </a:r>
            <a:r>
              <a:rPr kumimoji="1" lang="en-US" altLang="zh-CN" sz="1600" b="1" dirty="0">
                <a:solidFill>
                  <a:srgbClr val="008000"/>
                </a:solidFill>
                <a:highlight>
                  <a:srgbClr val="FFFFFF"/>
                </a:highlight>
                <a:latin typeface="Ludica fax"/>
                <a:ea typeface="+mn-ea"/>
              </a:rPr>
              <a:t>// 2nd recursion call</a:t>
            </a:r>
          </a:p>
          <a:p>
            <a:pPr marL="0" indent="0">
              <a:spcBef>
                <a:spcPts val="0"/>
              </a:spcBef>
              <a:buNone/>
            </a:pPr>
            <a:r>
              <a:rPr kumimoji="1" lang="en-US" altLang="zh-CN" sz="1600" b="1" dirty="0">
                <a:solidFill>
                  <a:srgbClr val="000000"/>
                </a:solidFill>
                <a:highlight>
                  <a:srgbClr val="FFFFFF"/>
                </a:highlight>
                <a:latin typeface="Ludica fax"/>
                <a:ea typeface="+mn-ea"/>
              </a:rPr>
              <a:t>        </a:t>
            </a:r>
            <a:r>
              <a:rPr kumimoji="1" lang="en-US" altLang="zh-CN" sz="1600" b="1" dirty="0" err="1">
                <a:solidFill>
                  <a:srgbClr val="000000"/>
                </a:solidFill>
                <a:highlight>
                  <a:srgbClr val="FFFFFF"/>
                </a:highlight>
                <a:latin typeface="Ludica fax"/>
                <a:ea typeface="+mn-ea"/>
              </a:rPr>
              <a:t>st.push</a:t>
            </a:r>
            <a:r>
              <a:rPr kumimoji="1" lang="en-US" altLang="zh-CN" sz="1600" b="1" dirty="0">
                <a:solidFill>
                  <a:srgbClr val="000000"/>
                </a:solidFill>
                <a:highlight>
                  <a:srgbClr val="FFFFFF"/>
                </a:highlight>
                <a:latin typeface="Ludica fax"/>
                <a:ea typeface="+mn-ea"/>
              </a:rPr>
              <a:t>(Elem(s,n-1,2)); </a:t>
            </a:r>
            <a:r>
              <a:rPr kumimoji="1" lang="en-US" altLang="zh-CN" sz="1600" b="1" dirty="0" err="1">
                <a:solidFill>
                  <a:srgbClr val="008000"/>
                </a:solidFill>
                <a:highlight>
                  <a:srgbClr val="FFFFFF"/>
                </a:highlight>
                <a:latin typeface="Ludica fax"/>
                <a:ea typeface="+mn-ea"/>
              </a:rPr>
              <a:t>goto</a:t>
            </a:r>
            <a:r>
              <a:rPr kumimoji="1" lang="en-US" altLang="zh-CN" sz="1600" b="1" dirty="0">
                <a:solidFill>
                  <a:srgbClr val="008000"/>
                </a:solidFill>
                <a:highlight>
                  <a:srgbClr val="FFFFFF"/>
                </a:highlight>
                <a:latin typeface="Ludica fax"/>
                <a:ea typeface="+mn-ea"/>
              </a:rPr>
              <a:t> L0;</a:t>
            </a:r>
          </a:p>
          <a:p>
            <a:pPr marL="0" indent="0">
              <a:spcBef>
                <a:spcPts val="0"/>
              </a:spcBef>
              <a:buNone/>
            </a:pPr>
            <a:r>
              <a:rPr kumimoji="1" lang="en-US" altLang="zh-CN" sz="1600" b="1" dirty="0">
                <a:solidFill>
                  <a:srgbClr val="008000"/>
                </a:solidFill>
                <a:highlight>
                  <a:srgbClr val="FFFFFF"/>
                </a:highlight>
                <a:latin typeface="Ludica fax"/>
                <a:ea typeface="+mn-ea"/>
              </a:rPr>
              <a:t>L2:</a:t>
            </a:r>
          </a:p>
          <a:p>
            <a:pPr marL="0" indent="0">
              <a:spcBef>
                <a:spcPts val="0"/>
              </a:spcBef>
              <a:buNone/>
            </a:pPr>
            <a:r>
              <a:rPr kumimoji="1" lang="en-US" altLang="zh-CN" sz="1600" b="1" dirty="0">
                <a:solidFill>
                  <a:srgbClr val="008000"/>
                </a:solidFill>
                <a:highlight>
                  <a:srgbClr val="FFFFFF"/>
                </a:highlight>
                <a:latin typeface="Ludica fax"/>
                <a:ea typeface="+mn-ea"/>
              </a:rPr>
              <a:t>        </a:t>
            </a:r>
            <a:r>
              <a:rPr kumimoji="1" lang="en-US" altLang="zh-CN" sz="1600" b="1" dirty="0" err="1">
                <a:solidFill>
                  <a:srgbClr val="008000"/>
                </a:solidFill>
                <a:highlight>
                  <a:srgbClr val="FFFFFF"/>
                </a:highlight>
                <a:latin typeface="Ludica fax"/>
                <a:ea typeface="+mn-ea"/>
              </a:rPr>
              <a:t>goto</a:t>
            </a:r>
            <a:r>
              <a:rPr kumimoji="1" lang="en-US" altLang="zh-CN" sz="1600" b="1" dirty="0">
                <a:solidFill>
                  <a:srgbClr val="008000"/>
                </a:solidFill>
                <a:highlight>
                  <a:srgbClr val="FFFFFF"/>
                </a:highlight>
                <a:latin typeface="Ludica fax"/>
                <a:ea typeface="+mn-ea"/>
              </a:rPr>
              <a:t> L3;</a:t>
            </a:r>
          </a:p>
          <a:p>
            <a:pPr marL="0" indent="0">
              <a:spcBef>
                <a:spcPts val="0"/>
              </a:spcBef>
              <a:buNone/>
            </a:pPr>
            <a:r>
              <a:rPr kumimoji="1" lang="en-US" altLang="zh-CN" sz="1600" b="1" dirty="0">
                <a:solidFill>
                  <a:srgbClr val="000000"/>
                </a:solidFill>
                <a:highlight>
                  <a:srgbClr val="FFFFFF"/>
                </a:highlight>
                <a:latin typeface="Ludica fax"/>
                <a:ea typeface="+mn-ea"/>
              </a:rPr>
              <a:t>    }</a:t>
            </a:r>
          </a:p>
          <a:p>
            <a:pPr marL="0" indent="0">
              <a:spcBef>
                <a:spcPts val="0"/>
              </a:spcBef>
              <a:buNone/>
            </a:pPr>
            <a:endParaRPr kumimoji="1" lang="en-US" altLang="zh-CN" sz="1600" b="1" dirty="0">
              <a:solidFill>
                <a:srgbClr val="008000"/>
              </a:solidFill>
              <a:highlight>
                <a:srgbClr val="FFFFFF"/>
              </a:highlight>
              <a:latin typeface="Ludica fax"/>
              <a:ea typeface="+mn-ea"/>
            </a:endParaRPr>
          </a:p>
          <a:p>
            <a:pPr marL="0" indent="0">
              <a:spcBef>
                <a:spcPts val="0"/>
              </a:spcBef>
              <a:buNone/>
            </a:pPr>
            <a:r>
              <a:rPr kumimoji="1" lang="en-US" altLang="zh-CN" sz="1600" b="1" dirty="0">
                <a:solidFill>
                  <a:srgbClr val="008000"/>
                </a:solidFill>
                <a:highlight>
                  <a:srgbClr val="FFFFFF"/>
                </a:highlight>
                <a:latin typeface="Ludica fax"/>
                <a:ea typeface="+mn-ea"/>
              </a:rPr>
              <a:t>L3: // TODO: return exits</a:t>
            </a:r>
          </a:p>
          <a:p>
            <a:pPr marL="0" indent="0">
              <a:spcBef>
                <a:spcPts val="0"/>
              </a:spcBef>
              <a:buNone/>
            </a:pPr>
            <a:r>
              <a:rPr kumimoji="1" lang="en-US" altLang="zh-CN" sz="1600" b="1" dirty="0">
                <a:solidFill>
                  <a:srgbClr val="000000"/>
                </a:solidFill>
                <a:highlight>
                  <a:srgbClr val="FFFFFF"/>
                </a:highlight>
                <a:latin typeface="Ludica fax"/>
                <a:ea typeface="+mn-ea"/>
              </a:rPr>
              <a:t>}</a:t>
            </a:r>
            <a:endParaRPr kumimoji="1" lang="zh-CN" altLang="en-US" sz="1600" b="1" dirty="0">
              <a:solidFill>
                <a:srgbClr val="000000"/>
              </a:solidFill>
              <a:highlight>
                <a:srgbClr val="FFFFFF"/>
              </a:highlight>
              <a:latin typeface="Ludica fax"/>
              <a:ea typeface="+mn-ea"/>
            </a:endParaRPr>
          </a:p>
        </p:txBody>
      </p:sp>
      <p:sp>
        <p:nvSpPr>
          <p:cNvPr id="7" name="内容占位符 2">
            <a:extLst>
              <a:ext uri="{FF2B5EF4-FFF2-40B4-BE49-F238E27FC236}">
                <a16:creationId xmlns:a16="http://schemas.microsoft.com/office/drawing/2014/main" id="{6E3256EB-841D-49F4-BF8A-172D73EFFC95}"/>
              </a:ext>
            </a:extLst>
          </p:cNvPr>
          <p:cNvSpPr txBox="1">
            <a:spLocks noGrp="1"/>
          </p:cNvSpPr>
          <p:nvPr>
            <p:ph type="body" idx="4294967295"/>
          </p:nvPr>
        </p:nvSpPr>
        <p:spPr bwMode="auto">
          <a:xfrm>
            <a:off x="269602" y="1600200"/>
            <a:ext cx="5789612" cy="4713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ea typeface="MS PGothic" pitchFamily="34" charset="-128"/>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Arial" charset="0"/>
                <a:ea typeface="MS PGothic" pitchFamily="34" charset="-128"/>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Arial" charset="0"/>
                <a:ea typeface="MS PGothic" pitchFamily="34" charset="-128"/>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Arial" charset="0"/>
                <a:ea typeface="MS PGothic" pitchFamily="34" charset="-128"/>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MS PGothic" pitchFamily="34" charset="-128"/>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a:buFont typeface="Wingdings" charset="0"/>
              <a:buNone/>
            </a:pPr>
            <a:r>
              <a:rPr kumimoji="1" lang="nl-BE" altLang="zh-CN" sz="1600" b="1" dirty="0">
                <a:solidFill>
                  <a:srgbClr val="0070C0"/>
                </a:solidFill>
                <a:highlight>
                  <a:srgbClr val="FFFFFF"/>
                </a:highlight>
                <a:latin typeface="Ludica fax"/>
                <a:ea typeface="+mn-ea"/>
              </a:rPr>
              <a:t>bool</a:t>
            </a:r>
            <a:r>
              <a:rPr kumimoji="1" lang="nl-BE" altLang="zh-CN" sz="1600" b="1" dirty="0">
                <a:solidFill>
                  <a:srgbClr val="000000"/>
                </a:solidFill>
                <a:highlight>
                  <a:srgbClr val="FFFFFF"/>
                </a:highlight>
                <a:latin typeface="Ludica fax"/>
                <a:ea typeface="+mn-ea"/>
              </a:rPr>
              <a:t> knap(</a:t>
            </a:r>
            <a:r>
              <a:rPr kumimoji="1" lang="nl-BE" altLang="zh-CN" sz="1600" b="1" dirty="0">
                <a:solidFill>
                  <a:srgbClr val="0070C0"/>
                </a:solidFill>
                <a:highlight>
                  <a:srgbClr val="FFFFFF"/>
                </a:highlight>
                <a:latin typeface="Ludica fax"/>
                <a:ea typeface="+mn-ea"/>
              </a:rPr>
              <a:t>int</a:t>
            </a:r>
            <a:r>
              <a:rPr kumimoji="1" lang="nl-BE" altLang="zh-CN" sz="1600" b="1" dirty="0">
                <a:solidFill>
                  <a:srgbClr val="000000"/>
                </a:solidFill>
                <a:highlight>
                  <a:srgbClr val="FFFFFF"/>
                </a:highlight>
                <a:latin typeface="Ludica fax"/>
                <a:ea typeface="+mn-ea"/>
              </a:rPr>
              <a:t> s, </a:t>
            </a:r>
            <a:r>
              <a:rPr kumimoji="1" lang="nl-BE" altLang="zh-CN" sz="1600" b="1" dirty="0">
                <a:solidFill>
                  <a:srgbClr val="0070C0"/>
                </a:solidFill>
                <a:highlight>
                  <a:srgbClr val="FFFFFF"/>
                </a:highlight>
                <a:latin typeface="Ludica fax"/>
                <a:ea typeface="+mn-ea"/>
              </a:rPr>
              <a:t>int</a:t>
            </a:r>
            <a:r>
              <a:rPr kumimoji="1" lang="nl-BE" altLang="zh-CN" sz="1600" b="1" dirty="0">
                <a:solidFill>
                  <a:srgbClr val="000000"/>
                </a:solidFill>
                <a:highlight>
                  <a:srgbClr val="FFFFFF"/>
                </a:highlight>
                <a:latin typeface="Ludica fax"/>
                <a:ea typeface="+mn-ea"/>
              </a:rPr>
              <a:t> n) {</a:t>
            </a:r>
            <a:endParaRPr kumimoji="1" lang="zh-CN" altLang="en-US" sz="1600" b="1" dirty="0">
              <a:solidFill>
                <a:srgbClr val="000000"/>
              </a:solidFill>
              <a:highlight>
                <a:srgbClr val="FFFFFF"/>
              </a:highlight>
              <a:latin typeface="Ludica fax"/>
              <a:ea typeface="+mn-ea"/>
            </a:endParaRPr>
          </a:p>
          <a:p>
            <a:pPr>
              <a:buFont typeface="Wingdings" charset="0"/>
              <a:buNone/>
            </a:pPr>
            <a:r>
              <a:rPr kumimoji="1" lang="nl-BE" altLang="zh-CN" sz="1600" b="1" dirty="0">
                <a:solidFill>
                  <a:srgbClr val="000000"/>
                </a:solidFill>
                <a:highlight>
                  <a:srgbClr val="FFFFFF"/>
                </a:highlight>
                <a:latin typeface="Ludica fax"/>
                <a:ea typeface="+mn-ea"/>
              </a:rPr>
              <a:t>	</a:t>
            </a:r>
            <a:r>
              <a:rPr kumimoji="1" lang="en-US" altLang="zh-CN" sz="1600" b="1" dirty="0">
                <a:solidFill>
                  <a:srgbClr val="0070C0"/>
                </a:solidFill>
                <a:highlight>
                  <a:srgbClr val="FFFFFF"/>
                </a:highlight>
                <a:latin typeface="Ludica fax"/>
                <a:ea typeface="+mn-ea"/>
              </a:rPr>
              <a:t>if</a:t>
            </a:r>
            <a:r>
              <a:rPr kumimoji="1" lang="en-US" altLang="zh-CN" sz="1600" b="1" dirty="0">
                <a:solidFill>
                  <a:srgbClr val="000000"/>
                </a:solidFill>
                <a:highlight>
                  <a:srgbClr val="FFFFFF"/>
                </a:highlight>
                <a:latin typeface="Ludica fax"/>
                <a:ea typeface="+mn-ea"/>
              </a:rPr>
              <a:t> (s == 0) </a:t>
            </a:r>
            <a:r>
              <a:rPr kumimoji="1" lang="en-US" altLang="zh-CN" sz="1600" b="1" dirty="0">
                <a:solidFill>
                  <a:srgbClr val="7030A0"/>
                </a:solidFill>
                <a:highlight>
                  <a:srgbClr val="FFFFFF"/>
                </a:highlight>
                <a:latin typeface="Ludica fax"/>
                <a:ea typeface="+mn-ea"/>
              </a:rPr>
              <a:t>return</a:t>
            </a:r>
            <a:r>
              <a:rPr kumimoji="1" lang="en-US" altLang="zh-CN" sz="1600" b="1" dirty="0">
                <a:solidFill>
                  <a:srgbClr val="000000"/>
                </a:solidFill>
                <a:highlight>
                  <a:srgbClr val="FFFFFF"/>
                </a:highlight>
                <a:latin typeface="Ludica fax"/>
                <a:ea typeface="+mn-ea"/>
              </a:rPr>
              <a:t> true;</a:t>
            </a:r>
            <a:endParaRPr kumimoji="1" lang="zh-CN" altLang="en-US" sz="1600" b="1" dirty="0">
              <a:solidFill>
                <a:srgbClr val="000000"/>
              </a:solidFill>
              <a:highlight>
                <a:srgbClr val="FFFFFF"/>
              </a:highlight>
              <a:latin typeface="Ludica fax"/>
              <a:ea typeface="+mn-ea"/>
            </a:endParaRPr>
          </a:p>
          <a:p>
            <a:pPr>
              <a:buFont typeface="Wingdings" charset="0"/>
              <a:buNone/>
            </a:pPr>
            <a:r>
              <a:rPr kumimoji="1" lang="en-US" altLang="zh-CN" sz="1600" b="1" dirty="0">
                <a:solidFill>
                  <a:srgbClr val="000000"/>
                </a:solidFill>
                <a:highlight>
                  <a:srgbClr val="FFFFFF"/>
                </a:highlight>
                <a:latin typeface="Ludica fax"/>
                <a:ea typeface="+mn-ea"/>
              </a:rPr>
              <a:t>	</a:t>
            </a:r>
            <a:r>
              <a:rPr kumimoji="1" lang="en-US" altLang="zh-CN" sz="1600" b="1" dirty="0">
                <a:solidFill>
                  <a:srgbClr val="0070C0"/>
                </a:solidFill>
                <a:highlight>
                  <a:srgbClr val="FFFFFF"/>
                </a:highlight>
                <a:latin typeface="Ludica fax"/>
                <a:ea typeface="+mn-ea"/>
              </a:rPr>
              <a:t>else if</a:t>
            </a:r>
            <a:r>
              <a:rPr kumimoji="1" lang="en-US" altLang="zh-CN" sz="1600" b="1" dirty="0">
                <a:solidFill>
                  <a:srgbClr val="000000"/>
                </a:solidFill>
                <a:highlight>
                  <a:srgbClr val="FFFFFF"/>
                </a:highlight>
                <a:latin typeface="Ludica fax"/>
                <a:ea typeface="+mn-ea"/>
              </a:rPr>
              <a:t> ((s &lt; 0) || (s&gt;0 &amp;&amp; n &lt;1)) </a:t>
            </a:r>
          </a:p>
          <a:p>
            <a:pPr>
              <a:buFont typeface="Wingdings" charset="0"/>
              <a:buNone/>
            </a:pPr>
            <a:r>
              <a:rPr kumimoji="1" lang="en-US" altLang="zh-CN" sz="1600" b="1" dirty="0">
                <a:solidFill>
                  <a:srgbClr val="000000"/>
                </a:solidFill>
                <a:highlight>
                  <a:srgbClr val="FFFFFF"/>
                </a:highlight>
                <a:latin typeface="Ludica fax"/>
                <a:ea typeface="+mn-ea"/>
              </a:rPr>
              <a:t>		</a:t>
            </a:r>
            <a:r>
              <a:rPr lang="en-US" altLang="zh-CN" sz="1600" dirty="0">
                <a:solidFill>
                  <a:srgbClr val="7030A0"/>
                </a:solidFill>
                <a:highlight>
                  <a:srgbClr val="FFFFFF"/>
                </a:highlight>
                <a:latin typeface="Ludica fax"/>
                <a:ea typeface="+mn-ea"/>
              </a:rPr>
              <a:t>return</a:t>
            </a:r>
            <a:r>
              <a:rPr kumimoji="1" lang="en-US" altLang="zh-CN" sz="1600" b="1" dirty="0">
                <a:solidFill>
                  <a:srgbClr val="000000"/>
                </a:solidFill>
                <a:highlight>
                  <a:srgbClr val="FFFFFF"/>
                </a:highlight>
                <a:latin typeface="Ludica fax"/>
                <a:ea typeface="+mn-ea"/>
              </a:rPr>
              <a:t> false;</a:t>
            </a:r>
            <a:endParaRPr kumimoji="1" lang="zh-CN" altLang="en-US" sz="1600" b="1" dirty="0">
              <a:solidFill>
                <a:srgbClr val="000000"/>
              </a:solidFill>
              <a:highlight>
                <a:srgbClr val="FFFFFF"/>
              </a:highlight>
              <a:latin typeface="Ludica fax"/>
              <a:ea typeface="+mn-ea"/>
            </a:endParaRPr>
          </a:p>
          <a:p>
            <a:pPr>
              <a:buFont typeface="Wingdings" charset="0"/>
              <a:buNone/>
            </a:pPr>
            <a:r>
              <a:rPr kumimoji="1" lang="en-US" altLang="zh-CN" sz="1600" b="1" dirty="0">
                <a:solidFill>
                  <a:srgbClr val="000000"/>
                </a:solidFill>
                <a:highlight>
                  <a:srgbClr val="FFFFFF"/>
                </a:highlight>
                <a:latin typeface="Ludica fax"/>
                <a:ea typeface="+mn-ea"/>
              </a:rPr>
              <a:t> 	</a:t>
            </a:r>
            <a:r>
              <a:rPr kumimoji="1" lang="en-US" altLang="zh-CN" sz="1600" b="1" dirty="0">
                <a:solidFill>
                  <a:srgbClr val="0070C0"/>
                </a:solidFill>
                <a:highlight>
                  <a:srgbClr val="FFFFFF"/>
                </a:highlight>
                <a:latin typeface="Ludica fax"/>
                <a:ea typeface="+mn-ea"/>
              </a:rPr>
              <a:t>else if</a:t>
            </a:r>
            <a:r>
              <a:rPr kumimoji="1" lang="en-US" altLang="zh-CN" sz="1600" b="1" dirty="0">
                <a:solidFill>
                  <a:srgbClr val="000000"/>
                </a:solidFill>
                <a:highlight>
                  <a:srgbClr val="FFFFFF"/>
                </a:highlight>
                <a:latin typeface="Ludica fax"/>
                <a:ea typeface="+mn-ea"/>
              </a:rPr>
              <a:t> (</a:t>
            </a:r>
            <a:r>
              <a:rPr kumimoji="1" lang="en-US" altLang="zh-CN" sz="1600" b="1" dirty="0">
                <a:solidFill>
                  <a:srgbClr val="FF0000"/>
                </a:solidFill>
                <a:highlight>
                  <a:srgbClr val="FFFFFF"/>
                </a:highlight>
                <a:latin typeface="Ludica fax"/>
                <a:ea typeface="+mn-ea"/>
              </a:rPr>
              <a:t>knap</a:t>
            </a:r>
            <a:r>
              <a:rPr kumimoji="1" lang="en-US" altLang="zh-CN" sz="1600" b="1" dirty="0">
                <a:solidFill>
                  <a:srgbClr val="000000"/>
                </a:solidFill>
                <a:highlight>
                  <a:srgbClr val="FFFFFF"/>
                </a:highlight>
                <a:latin typeface="Ludica fax"/>
                <a:ea typeface="+mn-ea"/>
              </a:rPr>
              <a:t> (s-w[n-1], n-1)) {</a:t>
            </a:r>
            <a:endParaRPr kumimoji="1" lang="zh-CN" altLang="en-US" sz="1600" b="1" dirty="0">
              <a:solidFill>
                <a:srgbClr val="000000"/>
              </a:solidFill>
              <a:highlight>
                <a:srgbClr val="FFFFFF"/>
              </a:highlight>
              <a:latin typeface="Ludica fax"/>
              <a:ea typeface="+mn-ea"/>
            </a:endParaRPr>
          </a:p>
          <a:p>
            <a:pPr>
              <a:buFont typeface="Wingdings" charset="0"/>
              <a:buNone/>
            </a:pPr>
            <a:r>
              <a:rPr kumimoji="1" lang="en-US" altLang="zh-CN" sz="1600" b="1" dirty="0">
                <a:solidFill>
                  <a:srgbClr val="000000"/>
                </a:solidFill>
                <a:highlight>
                  <a:srgbClr val="FFFFFF"/>
                </a:highlight>
                <a:latin typeface="Ludica fax"/>
                <a:ea typeface="+mn-ea"/>
              </a:rPr>
              <a:t>		</a:t>
            </a:r>
            <a:r>
              <a:rPr kumimoji="1" lang="en-US" altLang="zh-CN" sz="1600" b="1" dirty="0" err="1">
                <a:solidFill>
                  <a:srgbClr val="000000"/>
                </a:solidFill>
                <a:highlight>
                  <a:srgbClr val="FFFFFF"/>
                </a:highlight>
                <a:latin typeface="Ludica fax"/>
                <a:ea typeface="+mn-ea"/>
              </a:rPr>
              <a:t>cout</a:t>
            </a:r>
            <a:r>
              <a:rPr kumimoji="1" lang="en-US" altLang="zh-CN" sz="1600" b="1" dirty="0">
                <a:solidFill>
                  <a:srgbClr val="000000"/>
                </a:solidFill>
                <a:highlight>
                  <a:srgbClr val="FFFFFF"/>
                </a:highlight>
                <a:latin typeface="Ludica fax"/>
                <a:ea typeface="+mn-ea"/>
              </a:rPr>
              <a:t> &lt;&lt; w[n-1] &lt;&lt; "";</a:t>
            </a:r>
            <a:endParaRPr kumimoji="1" lang="zh-CN" altLang="en-US" sz="1600" b="1" dirty="0">
              <a:solidFill>
                <a:srgbClr val="000000"/>
              </a:solidFill>
              <a:highlight>
                <a:srgbClr val="FFFFFF"/>
              </a:highlight>
              <a:latin typeface="Ludica fax"/>
              <a:ea typeface="+mn-ea"/>
            </a:endParaRPr>
          </a:p>
          <a:p>
            <a:pPr>
              <a:buFont typeface="Wingdings" charset="0"/>
              <a:buNone/>
            </a:pPr>
            <a:r>
              <a:rPr kumimoji="1" lang="en-US" altLang="zh-CN" sz="1600" b="1" dirty="0">
                <a:solidFill>
                  <a:srgbClr val="000000"/>
                </a:solidFill>
                <a:highlight>
                  <a:srgbClr val="FFFFFF"/>
                </a:highlight>
                <a:latin typeface="Ludica fax"/>
                <a:ea typeface="+mn-ea"/>
              </a:rPr>
              <a:t>		</a:t>
            </a:r>
            <a:r>
              <a:rPr kumimoji="1" lang="en-US" altLang="zh-CN" sz="1600" b="1" dirty="0">
                <a:solidFill>
                  <a:srgbClr val="7030A0"/>
                </a:solidFill>
                <a:highlight>
                  <a:srgbClr val="FFFFFF"/>
                </a:highlight>
                <a:latin typeface="Ludica fax"/>
                <a:ea typeface="+mn-ea"/>
              </a:rPr>
              <a:t>return</a:t>
            </a:r>
            <a:r>
              <a:rPr kumimoji="1" lang="en-US" altLang="zh-CN" sz="1600" b="1" dirty="0">
                <a:solidFill>
                  <a:srgbClr val="000000"/>
                </a:solidFill>
                <a:highlight>
                  <a:srgbClr val="FFFFFF"/>
                </a:highlight>
                <a:latin typeface="Ludica fax"/>
                <a:ea typeface="+mn-ea"/>
              </a:rPr>
              <a:t> true;</a:t>
            </a:r>
            <a:endParaRPr kumimoji="1" lang="zh-CN" altLang="en-US" sz="1600" b="1" dirty="0">
              <a:solidFill>
                <a:srgbClr val="000000"/>
              </a:solidFill>
              <a:highlight>
                <a:srgbClr val="FFFFFF"/>
              </a:highlight>
              <a:latin typeface="Ludica fax"/>
              <a:ea typeface="+mn-ea"/>
            </a:endParaRPr>
          </a:p>
          <a:p>
            <a:pPr>
              <a:buFont typeface="Wingdings" charset="0"/>
              <a:buNone/>
            </a:pPr>
            <a:r>
              <a:rPr kumimoji="1" lang="en-US" altLang="zh-CN" sz="1600" b="1" dirty="0">
                <a:solidFill>
                  <a:srgbClr val="000000"/>
                </a:solidFill>
                <a:highlight>
                  <a:srgbClr val="FFFFFF"/>
                </a:highlight>
                <a:latin typeface="Ludica fax"/>
                <a:ea typeface="+mn-ea"/>
              </a:rPr>
              <a:t>	} </a:t>
            </a:r>
            <a:endParaRPr kumimoji="1" lang="zh-CN" altLang="en-US" sz="1600" b="1" dirty="0">
              <a:solidFill>
                <a:srgbClr val="000000"/>
              </a:solidFill>
              <a:highlight>
                <a:srgbClr val="FFFFFF"/>
              </a:highlight>
              <a:latin typeface="Ludica fax"/>
              <a:ea typeface="+mn-ea"/>
            </a:endParaRPr>
          </a:p>
          <a:p>
            <a:pPr>
              <a:buFont typeface="Wingdings" charset="0"/>
              <a:buNone/>
            </a:pPr>
            <a:r>
              <a:rPr kumimoji="1" lang="en-US" altLang="zh-CN" sz="1600" b="1" dirty="0">
                <a:solidFill>
                  <a:srgbClr val="000000"/>
                </a:solidFill>
                <a:highlight>
                  <a:srgbClr val="FFFFFF"/>
                </a:highlight>
                <a:latin typeface="Ludica fax"/>
                <a:ea typeface="+mn-ea"/>
              </a:rPr>
              <a:t>	</a:t>
            </a:r>
            <a:r>
              <a:rPr lang="en-US" altLang="zh-CN" sz="1600" dirty="0">
                <a:solidFill>
                  <a:srgbClr val="0070C0"/>
                </a:solidFill>
                <a:highlight>
                  <a:srgbClr val="FFFFFF"/>
                </a:highlight>
                <a:latin typeface="Ludica fax"/>
                <a:ea typeface="+mn-ea"/>
              </a:rPr>
              <a:t>else</a:t>
            </a:r>
            <a:r>
              <a:rPr kumimoji="1" lang="en-US" altLang="zh-CN" sz="1600" b="1" dirty="0">
                <a:solidFill>
                  <a:srgbClr val="000000"/>
                </a:solidFill>
                <a:highlight>
                  <a:srgbClr val="FFFFFF"/>
                </a:highlight>
                <a:latin typeface="Ludica fax"/>
                <a:ea typeface="+mn-ea"/>
              </a:rPr>
              <a:t> {</a:t>
            </a:r>
          </a:p>
          <a:p>
            <a:pPr>
              <a:buFont typeface="Wingdings" charset="0"/>
              <a:buNone/>
            </a:pPr>
            <a:r>
              <a:rPr lang="en-US" altLang="zh-CN" sz="1600" dirty="0">
                <a:solidFill>
                  <a:srgbClr val="000000"/>
                </a:solidFill>
                <a:highlight>
                  <a:srgbClr val="FFFFFF"/>
                </a:highlight>
                <a:latin typeface="Ludica fax"/>
                <a:ea typeface="+mn-ea"/>
              </a:rPr>
              <a:t>		</a:t>
            </a:r>
            <a:r>
              <a:rPr lang="en-US" altLang="zh-CN" sz="1600" dirty="0">
                <a:solidFill>
                  <a:srgbClr val="0070C0"/>
                </a:solidFill>
                <a:highlight>
                  <a:srgbClr val="FFFFFF"/>
                </a:highlight>
                <a:latin typeface="Ludica fax"/>
                <a:ea typeface="+mn-ea"/>
              </a:rPr>
              <a:t>bool</a:t>
            </a:r>
            <a:r>
              <a:rPr lang="en-US" altLang="zh-CN" sz="1600" dirty="0">
                <a:solidFill>
                  <a:srgbClr val="000000"/>
                </a:solidFill>
                <a:highlight>
                  <a:srgbClr val="FFFFFF"/>
                </a:highlight>
                <a:latin typeface="Ludica fax"/>
                <a:ea typeface="+mn-ea"/>
              </a:rPr>
              <a:t> </a:t>
            </a:r>
            <a:r>
              <a:rPr lang="en-US" altLang="zh-CN" sz="1600" dirty="0" err="1">
                <a:solidFill>
                  <a:srgbClr val="000000"/>
                </a:solidFill>
                <a:highlight>
                  <a:srgbClr val="FFFFFF"/>
                </a:highlight>
                <a:latin typeface="Ludica fax"/>
                <a:ea typeface="+mn-ea"/>
              </a:rPr>
              <a:t>tmp</a:t>
            </a:r>
            <a:r>
              <a:rPr lang="en-US" altLang="zh-CN" sz="1600" dirty="0">
                <a:solidFill>
                  <a:srgbClr val="000000"/>
                </a:solidFill>
                <a:highlight>
                  <a:srgbClr val="FFFFFF"/>
                </a:highlight>
                <a:latin typeface="Ludica fax"/>
                <a:ea typeface="+mn-ea"/>
              </a:rPr>
              <a:t> = </a:t>
            </a:r>
            <a:r>
              <a:rPr kumimoji="1" lang="en-US" altLang="zh-CN" sz="1600" b="1" dirty="0">
                <a:solidFill>
                  <a:srgbClr val="FF0000"/>
                </a:solidFill>
                <a:highlight>
                  <a:srgbClr val="FFFFFF"/>
                </a:highlight>
                <a:latin typeface="Ludica fax"/>
                <a:ea typeface="+mn-ea"/>
              </a:rPr>
              <a:t>knap</a:t>
            </a:r>
            <a:r>
              <a:rPr kumimoji="1" lang="en-US" altLang="zh-CN" sz="1600" b="1" dirty="0">
                <a:solidFill>
                  <a:srgbClr val="000000"/>
                </a:solidFill>
                <a:highlight>
                  <a:srgbClr val="FFFFFF"/>
                </a:highlight>
                <a:latin typeface="Ludica fax"/>
                <a:ea typeface="+mn-ea"/>
              </a:rPr>
              <a:t>(s, n-1);</a:t>
            </a:r>
          </a:p>
          <a:p>
            <a:pPr>
              <a:buFont typeface="Wingdings" charset="0"/>
              <a:buNone/>
            </a:pPr>
            <a:r>
              <a:rPr kumimoji="1" lang="en-US" altLang="zh-CN" sz="1600" b="1" dirty="0">
                <a:solidFill>
                  <a:srgbClr val="000000"/>
                </a:solidFill>
                <a:highlight>
                  <a:srgbClr val="FFFFFF"/>
                </a:highlight>
                <a:latin typeface="Ludica fax"/>
                <a:ea typeface="+mn-ea"/>
              </a:rPr>
              <a:t>		</a:t>
            </a:r>
            <a:r>
              <a:rPr kumimoji="1" lang="en-US" altLang="zh-CN" sz="1600" b="1" dirty="0">
                <a:solidFill>
                  <a:srgbClr val="7030A0"/>
                </a:solidFill>
                <a:highlight>
                  <a:srgbClr val="FFFFFF"/>
                </a:highlight>
                <a:latin typeface="Ludica fax"/>
                <a:ea typeface="+mn-ea"/>
              </a:rPr>
              <a:t>return </a:t>
            </a:r>
            <a:r>
              <a:rPr kumimoji="1" lang="en-US" altLang="zh-CN" sz="1600" b="1" dirty="0" err="1">
                <a:highlight>
                  <a:srgbClr val="FFFFFF"/>
                </a:highlight>
                <a:latin typeface="Ludica fax"/>
                <a:ea typeface="+mn-ea"/>
              </a:rPr>
              <a:t>tmp</a:t>
            </a:r>
            <a:r>
              <a:rPr kumimoji="1" lang="en-US" altLang="zh-CN" sz="1600" b="1" dirty="0">
                <a:solidFill>
                  <a:srgbClr val="7030A0"/>
                </a:solidFill>
                <a:highlight>
                  <a:srgbClr val="FFFFFF"/>
                </a:highlight>
                <a:latin typeface="Ludica fax"/>
                <a:ea typeface="+mn-ea"/>
              </a:rPr>
              <a:t>;</a:t>
            </a:r>
            <a:endParaRPr kumimoji="1" lang="zh-CN" altLang="en-US" sz="1600" b="1" dirty="0">
              <a:solidFill>
                <a:srgbClr val="000000"/>
              </a:solidFill>
              <a:highlight>
                <a:srgbClr val="FFFFFF"/>
              </a:highlight>
              <a:latin typeface="Ludica fax"/>
              <a:ea typeface="+mn-ea"/>
            </a:endParaRPr>
          </a:p>
          <a:p>
            <a:pPr>
              <a:buFont typeface="Wingdings" charset="0"/>
              <a:buNone/>
            </a:pPr>
            <a:r>
              <a:rPr kumimoji="1" lang="nl-BE" altLang="zh-CN" sz="1600" b="1" dirty="0">
                <a:solidFill>
                  <a:srgbClr val="000000"/>
                </a:solidFill>
                <a:highlight>
                  <a:srgbClr val="FFFFFF"/>
                </a:highlight>
                <a:latin typeface="Ludica fax"/>
                <a:ea typeface="+mn-ea"/>
              </a:rPr>
              <a:t>}</a:t>
            </a:r>
            <a:endParaRPr kumimoji="1" lang="zh-CN" altLang="en-US" sz="1600" b="1" dirty="0">
              <a:solidFill>
                <a:srgbClr val="000000"/>
              </a:solidFill>
              <a:highlight>
                <a:srgbClr val="FFFFFF"/>
              </a:highlight>
              <a:latin typeface="Ludica fax"/>
              <a:ea typeface="+mn-ea"/>
            </a:endParaRPr>
          </a:p>
        </p:txBody>
      </p:sp>
      <p:sp>
        <p:nvSpPr>
          <p:cNvPr id="3" name="箭头: 右 2">
            <a:extLst>
              <a:ext uri="{FF2B5EF4-FFF2-40B4-BE49-F238E27FC236}">
                <a16:creationId xmlns:a16="http://schemas.microsoft.com/office/drawing/2014/main" id="{A379F97C-594A-4F42-89A7-BC38544B79FE}"/>
              </a:ext>
            </a:extLst>
          </p:cNvPr>
          <p:cNvSpPr/>
          <p:nvPr/>
        </p:nvSpPr>
        <p:spPr>
          <a:xfrm>
            <a:off x="3733800" y="3159531"/>
            <a:ext cx="863301" cy="53893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ndParaRPr>
          </a:p>
        </p:txBody>
      </p:sp>
      <p:sp>
        <p:nvSpPr>
          <p:cNvPr id="10" name="矩形: 圆角 9">
            <a:extLst>
              <a:ext uri="{FF2B5EF4-FFF2-40B4-BE49-F238E27FC236}">
                <a16:creationId xmlns:a16="http://schemas.microsoft.com/office/drawing/2014/main" id="{7B046668-E947-4853-A6B0-08A986A8963D}"/>
              </a:ext>
            </a:extLst>
          </p:cNvPr>
          <p:cNvSpPr/>
          <p:nvPr/>
        </p:nvSpPr>
        <p:spPr>
          <a:xfrm>
            <a:off x="685800" y="1905000"/>
            <a:ext cx="2743200" cy="1211641"/>
          </a:xfrm>
          <a:prstGeom prst="round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2000" dirty="0">
              <a:solidFill>
                <a:schemeClr val="tx1"/>
              </a:solidFill>
            </a:endParaRPr>
          </a:p>
        </p:txBody>
      </p:sp>
      <p:sp>
        <p:nvSpPr>
          <p:cNvPr id="12" name="矩形: 圆角 11">
            <a:extLst>
              <a:ext uri="{FF2B5EF4-FFF2-40B4-BE49-F238E27FC236}">
                <a16:creationId xmlns:a16="http://schemas.microsoft.com/office/drawing/2014/main" id="{1B1E52DC-43C2-4006-A84B-8784AEDB44EA}"/>
              </a:ext>
            </a:extLst>
          </p:cNvPr>
          <p:cNvSpPr/>
          <p:nvPr/>
        </p:nvSpPr>
        <p:spPr>
          <a:xfrm>
            <a:off x="586358" y="3202420"/>
            <a:ext cx="2842642" cy="1293380"/>
          </a:xfrm>
          <a:prstGeom prst="round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2000" dirty="0">
              <a:solidFill>
                <a:schemeClr val="tx1"/>
              </a:solidFill>
            </a:endParaRPr>
          </a:p>
        </p:txBody>
      </p:sp>
      <p:sp>
        <p:nvSpPr>
          <p:cNvPr id="14" name="矩形: 圆角 13">
            <a:extLst>
              <a:ext uri="{FF2B5EF4-FFF2-40B4-BE49-F238E27FC236}">
                <a16:creationId xmlns:a16="http://schemas.microsoft.com/office/drawing/2014/main" id="{E748BC03-C360-43F0-9C14-4F599287D5BF}"/>
              </a:ext>
            </a:extLst>
          </p:cNvPr>
          <p:cNvSpPr/>
          <p:nvPr/>
        </p:nvSpPr>
        <p:spPr>
          <a:xfrm>
            <a:off x="586358" y="4629731"/>
            <a:ext cx="2842642" cy="199071"/>
          </a:xfrm>
          <a:prstGeom prst="round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2000" dirty="0">
              <a:solidFill>
                <a:schemeClr val="tx1"/>
              </a:solidFill>
            </a:endParaRPr>
          </a:p>
        </p:txBody>
      </p:sp>
      <p:cxnSp>
        <p:nvCxnSpPr>
          <p:cNvPr id="16" name="直接箭头连接符 15">
            <a:extLst>
              <a:ext uri="{FF2B5EF4-FFF2-40B4-BE49-F238E27FC236}">
                <a16:creationId xmlns:a16="http://schemas.microsoft.com/office/drawing/2014/main" id="{DCECB5AD-E707-4F76-9EB3-96A7DA410BDD}"/>
              </a:ext>
            </a:extLst>
          </p:cNvPr>
          <p:cNvCxnSpPr>
            <a:cxnSpLocks/>
            <a:stCxn id="10" idx="3"/>
          </p:cNvCxnSpPr>
          <p:nvPr/>
        </p:nvCxnSpPr>
        <p:spPr>
          <a:xfrm>
            <a:off x="3429000" y="2510821"/>
            <a:ext cx="1752600" cy="91817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直接箭头连接符 19">
            <a:extLst>
              <a:ext uri="{FF2B5EF4-FFF2-40B4-BE49-F238E27FC236}">
                <a16:creationId xmlns:a16="http://schemas.microsoft.com/office/drawing/2014/main" id="{B477F803-267C-451C-A843-BEEF642CAA68}"/>
              </a:ext>
            </a:extLst>
          </p:cNvPr>
          <p:cNvCxnSpPr>
            <a:cxnSpLocks/>
            <a:stCxn id="12" idx="3"/>
          </p:cNvCxnSpPr>
          <p:nvPr/>
        </p:nvCxnSpPr>
        <p:spPr>
          <a:xfrm flipV="1">
            <a:off x="3429000" y="1600200"/>
            <a:ext cx="5334002" cy="22489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直接箭头连接符 23">
            <a:extLst>
              <a:ext uri="{FF2B5EF4-FFF2-40B4-BE49-F238E27FC236}">
                <a16:creationId xmlns:a16="http://schemas.microsoft.com/office/drawing/2014/main" id="{B137E880-5608-4C6A-8CC8-B3F414A33373}"/>
              </a:ext>
            </a:extLst>
          </p:cNvPr>
          <p:cNvCxnSpPr>
            <a:cxnSpLocks/>
            <a:stCxn id="14" idx="3"/>
          </p:cNvCxnSpPr>
          <p:nvPr/>
        </p:nvCxnSpPr>
        <p:spPr>
          <a:xfrm flipV="1">
            <a:off x="3429000" y="3581400"/>
            <a:ext cx="5410200" cy="11478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文本框 28">
            <a:extLst>
              <a:ext uri="{FF2B5EF4-FFF2-40B4-BE49-F238E27FC236}">
                <a16:creationId xmlns:a16="http://schemas.microsoft.com/office/drawing/2014/main" id="{A1DC37AF-DDDC-4EB2-B104-4AC0420605C2}"/>
              </a:ext>
            </a:extLst>
          </p:cNvPr>
          <p:cNvSpPr txBox="1"/>
          <p:nvPr/>
        </p:nvSpPr>
        <p:spPr>
          <a:xfrm>
            <a:off x="5067434" y="5646751"/>
            <a:ext cx="6821209" cy="369332"/>
          </a:xfrm>
          <a:prstGeom prst="rect">
            <a:avLst/>
          </a:prstGeom>
          <a:noFill/>
        </p:spPr>
        <p:txBody>
          <a:bodyPr wrap="square">
            <a:spAutoFit/>
          </a:bodyPr>
          <a:lstStyle/>
          <a:p>
            <a:r>
              <a:rPr lang="en-US" altLang="zh-CN" sz="1800" kern="0" dirty="0" err="1">
                <a:solidFill>
                  <a:srgbClr val="FF0000"/>
                </a:solidFill>
                <a:highlight>
                  <a:srgbClr val="FFFFFF"/>
                </a:highlight>
                <a:latin typeface="Ludica fax"/>
              </a:rPr>
              <a:t>rd</a:t>
            </a:r>
            <a:r>
              <a:rPr lang="en-US" altLang="zh-CN" sz="1800" kern="0" dirty="0">
                <a:solidFill>
                  <a:srgbClr val="FF0000"/>
                </a:solidFill>
                <a:highlight>
                  <a:srgbClr val="FFFFFF"/>
                </a:highlight>
                <a:latin typeface="Ludica fax"/>
              </a:rPr>
              <a:t> = 1 or </a:t>
            </a:r>
            <a:r>
              <a:rPr lang="en-US" altLang="zh-CN" sz="1800" kern="0" dirty="0" err="1">
                <a:solidFill>
                  <a:srgbClr val="FF0000"/>
                </a:solidFill>
                <a:highlight>
                  <a:srgbClr val="FFFFFF"/>
                </a:highlight>
                <a:latin typeface="Ludica fax"/>
              </a:rPr>
              <a:t>rd</a:t>
            </a:r>
            <a:r>
              <a:rPr lang="en-US" altLang="zh-CN" sz="1800" kern="0" dirty="0">
                <a:solidFill>
                  <a:srgbClr val="FF0000"/>
                </a:solidFill>
                <a:highlight>
                  <a:srgbClr val="FFFFFF"/>
                </a:highlight>
                <a:latin typeface="Ludica fax"/>
              </a:rPr>
              <a:t> = 2: indicate different calling points (recursive exists)</a:t>
            </a:r>
            <a:endParaRPr lang="zh-CN" altLang="en-US" sz="1800" dirty="0">
              <a:solidFill>
                <a:srgbClr val="FF0000"/>
              </a:solidFill>
            </a:endParaRPr>
          </a:p>
        </p:txBody>
      </p:sp>
      <p:cxnSp>
        <p:nvCxnSpPr>
          <p:cNvPr id="31" name="直接箭头连接符 30">
            <a:extLst>
              <a:ext uri="{FF2B5EF4-FFF2-40B4-BE49-F238E27FC236}">
                <a16:creationId xmlns:a16="http://schemas.microsoft.com/office/drawing/2014/main" id="{16618503-8B1C-4CCD-8795-434A0141051A}"/>
              </a:ext>
            </a:extLst>
          </p:cNvPr>
          <p:cNvCxnSpPr>
            <a:cxnSpLocks/>
          </p:cNvCxnSpPr>
          <p:nvPr/>
        </p:nvCxnSpPr>
        <p:spPr>
          <a:xfrm>
            <a:off x="7543800" y="5257801"/>
            <a:ext cx="115614" cy="3889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接箭头连接符 34">
            <a:extLst>
              <a:ext uri="{FF2B5EF4-FFF2-40B4-BE49-F238E27FC236}">
                <a16:creationId xmlns:a16="http://schemas.microsoft.com/office/drawing/2014/main" id="{4A111A91-32D0-4D79-ADFE-354EEDC5C75E}"/>
              </a:ext>
            </a:extLst>
          </p:cNvPr>
          <p:cNvCxnSpPr>
            <a:cxnSpLocks/>
          </p:cNvCxnSpPr>
          <p:nvPr/>
        </p:nvCxnSpPr>
        <p:spPr>
          <a:xfrm flipH="1">
            <a:off x="9271299" y="3276600"/>
            <a:ext cx="1547513" cy="23987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3628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DED41F-31E3-431B-AD5F-5F6874438D24}"/>
              </a:ext>
            </a:extLst>
          </p:cNvPr>
          <p:cNvSpPr>
            <a:spLocks noGrp="1"/>
          </p:cNvSpPr>
          <p:nvPr>
            <p:ph type="title" idx="4294967295"/>
          </p:nvPr>
        </p:nvSpPr>
        <p:spPr>
          <a:xfrm>
            <a:off x="840000" y="363598"/>
            <a:ext cx="10516800" cy="903600"/>
          </a:xfrm>
        </p:spPr>
        <p:txBody>
          <a:bodyPr/>
          <a:lstStyle/>
          <a:p>
            <a:r>
              <a:rPr kumimoji="1" lang="en-US" altLang="zh-CN" dirty="0"/>
              <a:t>Knapsack Problem</a:t>
            </a:r>
            <a:r>
              <a:rPr lang="en-US" altLang="zh-CN" dirty="0"/>
              <a:t>:</a:t>
            </a:r>
            <a:r>
              <a:rPr lang="zh-CN" altLang="en-US" dirty="0"/>
              <a:t> </a:t>
            </a:r>
            <a:r>
              <a:rPr lang="en-US" altLang="zh-CN" dirty="0"/>
              <a:t>Recursion Exists</a:t>
            </a:r>
            <a:endParaRPr lang="zh-CN" altLang="en-US" dirty="0"/>
          </a:p>
        </p:txBody>
      </p:sp>
      <p:sp>
        <p:nvSpPr>
          <p:cNvPr id="5" name="文本占位符 2">
            <a:extLst>
              <a:ext uri="{FF2B5EF4-FFF2-40B4-BE49-F238E27FC236}">
                <a16:creationId xmlns:a16="http://schemas.microsoft.com/office/drawing/2014/main" id="{33664B87-BDB0-4ABD-891F-05DC22F43B3F}"/>
              </a:ext>
            </a:extLst>
          </p:cNvPr>
          <p:cNvSpPr txBox="1">
            <a:spLocks/>
          </p:cNvSpPr>
          <p:nvPr/>
        </p:nvSpPr>
        <p:spPr>
          <a:xfrm>
            <a:off x="5029200" y="1514421"/>
            <a:ext cx="4214242" cy="4713451"/>
          </a:xfrm>
          <a:prstGeom prst="rect">
            <a:avLst/>
          </a:prstGeom>
        </p:spPr>
        <p:txBody>
          <a:bodyPr vert="horz" lIns="91440" tIns="45720" rIns="91440" bIns="45720" rtlCol="0">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kumimoji="1" sz="3000" b="1">
                <a:solidFill>
                  <a:schemeClr val="tx1"/>
                </a:solidFill>
                <a:latin typeface="+mn-lt"/>
                <a:ea typeface="+mn-ea"/>
                <a:cs typeface="宋体"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kumimoji="1"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kumimoji="1"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kumimoji="1"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spcBef>
                <a:spcPts val="0"/>
              </a:spcBef>
              <a:buFont typeface="Wingdings" pitchFamily="2" charset="2"/>
              <a:buNone/>
            </a:pPr>
            <a:r>
              <a:rPr lang="en-US" altLang="zh-CN" sz="1600" kern="0" dirty="0">
                <a:solidFill>
                  <a:srgbClr val="0070C0"/>
                </a:solidFill>
                <a:highlight>
                  <a:srgbClr val="FFFFFF"/>
                </a:highlight>
                <a:latin typeface="Ludica fax"/>
              </a:rPr>
              <a:t>bool</a:t>
            </a:r>
            <a:r>
              <a:rPr lang="en-US" altLang="zh-CN" sz="1600" kern="0" dirty="0">
                <a:solidFill>
                  <a:srgbClr val="000000"/>
                </a:solidFill>
                <a:highlight>
                  <a:srgbClr val="FFFFFF"/>
                </a:highlight>
                <a:latin typeface="Ludica fax"/>
              </a:rPr>
              <a:t> knap(</a:t>
            </a:r>
            <a:r>
              <a:rPr lang="en-US" altLang="zh-CN" sz="1600" kern="0" dirty="0">
                <a:solidFill>
                  <a:srgbClr val="0070C0"/>
                </a:solidFill>
                <a:highlight>
                  <a:srgbClr val="FFFFFF"/>
                </a:highlight>
                <a:latin typeface="Ludica fax"/>
              </a:rPr>
              <a:t>int</a:t>
            </a:r>
            <a:r>
              <a:rPr lang="en-US" altLang="zh-CN" sz="1600" kern="0" dirty="0">
                <a:solidFill>
                  <a:srgbClr val="000000"/>
                </a:solidFill>
                <a:highlight>
                  <a:srgbClr val="FFFFFF"/>
                </a:highlight>
                <a:latin typeface="Ludica fax"/>
              </a:rPr>
              <a:t> s, </a:t>
            </a:r>
            <a:r>
              <a:rPr lang="en-US" altLang="zh-CN" sz="1600" kern="0" dirty="0">
                <a:solidFill>
                  <a:srgbClr val="0070C0"/>
                </a:solidFill>
                <a:highlight>
                  <a:srgbClr val="FFFFFF"/>
                </a:highlight>
                <a:latin typeface="Ludica fax"/>
              </a:rPr>
              <a:t>int</a:t>
            </a:r>
            <a:r>
              <a:rPr lang="en-US" altLang="zh-CN" sz="1600" kern="0" dirty="0">
                <a:solidFill>
                  <a:srgbClr val="000000"/>
                </a:solidFill>
                <a:highlight>
                  <a:srgbClr val="FFFFFF"/>
                </a:highlight>
                <a:latin typeface="Ludica fax"/>
              </a:rPr>
              <a:t> n) {</a:t>
            </a: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stack&lt;Elem&gt; </a:t>
            </a:r>
            <a:r>
              <a:rPr lang="en-US" altLang="zh-CN" sz="1600" kern="0" dirty="0" err="1">
                <a:solidFill>
                  <a:srgbClr val="000000"/>
                </a:solidFill>
                <a:highlight>
                  <a:srgbClr val="FFFFFF"/>
                </a:highlight>
                <a:latin typeface="Ludica fax"/>
              </a:rPr>
              <a:t>st</a:t>
            </a:r>
            <a:r>
              <a:rPr lang="en-US" altLang="zh-CN" sz="1600" kern="0" dirty="0">
                <a:solidFill>
                  <a:srgbClr val="000000"/>
                </a:solidFill>
                <a:highlight>
                  <a:srgbClr val="FFFFFF"/>
                </a:highlight>
                <a:latin typeface="Ludica fax"/>
              </a:rPr>
              <a:t>;</a:t>
            </a: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Elem x(s,n,0);</a:t>
            </a: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a:t>
            </a:r>
            <a:r>
              <a:rPr lang="en-US" altLang="zh-CN" sz="1600" kern="0" dirty="0" err="1">
                <a:solidFill>
                  <a:srgbClr val="000000"/>
                </a:solidFill>
                <a:highlight>
                  <a:srgbClr val="FFFFFF"/>
                </a:highlight>
                <a:latin typeface="Ludica fax"/>
              </a:rPr>
              <a:t>st.push</a:t>
            </a:r>
            <a:r>
              <a:rPr lang="en-US" altLang="zh-CN" sz="1600" kern="0" dirty="0">
                <a:solidFill>
                  <a:srgbClr val="000000"/>
                </a:solidFill>
                <a:highlight>
                  <a:srgbClr val="FFFFFF"/>
                </a:highlight>
                <a:latin typeface="Ludica fax"/>
              </a:rPr>
              <a:t>(x);</a:t>
            </a: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a:t>
            </a:r>
            <a:r>
              <a:rPr lang="en-US" altLang="zh-CN" sz="1600" kern="0" dirty="0">
                <a:solidFill>
                  <a:srgbClr val="0070C0"/>
                </a:solidFill>
                <a:highlight>
                  <a:srgbClr val="FFFFFF"/>
                </a:highlight>
                <a:latin typeface="Ludica fax"/>
              </a:rPr>
              <a:t>bool</a:t>
            </a:r>
            <a:r>
              <a:rPr lang="en-US" altLang="zh-CN" sz="1600" kern="0" dirty="0">
                <a:solidFill>
                  <a:srgbClr val="000000"/>
                </a:solidFill>
                <a:highlight>
                  <a:srgbClr val="FFFFFF"/>
                </a:highlight>
                <a:latin typeface="Ludica fax"/>
              </a:rPr>
              <a:t> ret;</a:t>
            </a:r>
          </a:p>
          <a:p>
            <a:pPr marL="0" indent="0">
              <a:spcBef>
                <a:spcPts val="0"/>
              </a:spcBef>
              <a:buFont typeface="Wingdings" pitchFamily="2" charset="2"/>
              <a:buNone/>
            </a:pPr>
            <a:endParaRPr lang="en-US" altLang="zh-CN" sz="1600" kern="0" dirty="0">
              <a:solidFill>
                <a:srgbClr val="000000"/>
              </a:solidFill>
              <a:highlight>
                <a:srgbClr val="FFFFFF"/>
              </a:highlight>
              <a:latin typeface="Ludica fax"/>
            </a:endParaRPr>
          </a:p>
          <a:p>
            <a:pPr marL="0" indent="0">
              <a:spcBef>
                <a:spcPts val="0"/>
              </a:spcBef>
              <a:buFont typeface="Wingdings" pitchFamily="2" charset="2"/>
              <a:buNone/>
            </a:pPr>
            <a:r>
              <a:rPr lang="en-US" altLang="zh-CN" sz="1600" kern="1200" dirty="0">
                <a:solidFill>
                  <a:srgbClr val="008000"/>
                </a:solidFill>
                <a:highlight>
                  <a:srgbClr val="FFFFFF"/>
                </a:highlight>
                <a:latin typeface="Ludica fax"/>
              </a:rPr>
              <a:t>L0:</a:t>
            </a: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s = </a:t>
            </a:r>
            <a:r>
              <a:rPr lang="en-US" altLang="zh-CN" sz="1600" kern="0" dirty="0" err="1">
                <a:solidFill>
                  <a:srgbClr val="000000"/>
                </a:solidFill>
                <a:highlight>
                  <a:srgbClr val="FFFFFF"/>
                </a:highlight>
                <a:latin typeface="Ludica fax"/>
              </a:rPr>
              <a:t>st.top</a:t>
            </a:r>
            <a:r>
              <a:rPr lang="en-US" altLang="zh-CN" sz="1600" kern="0" dirty="0">
                <a:solidFill>
                  <a:srgbClr val="000000"/>
                </a:solidFill>
                <a:highlight>
                  <a:srgbClr val="FFFFFF"/>
                </a:highlight>
                <a:latin typeface="Ludica fax"/>
              </a:rPr>
              <a:t>().s;  n = </a:t>
            </a:r>
            <a:r>
              <a:rPr lang="en-US" altLang="zh-CN" sz="1600" kern="0" dirty="0" err="1">
                <a:solidFill>
                  <a:srgbClr val="000000"/>
                </a:solidFill>
                <a:highlight>
                  <a:srgbClr val="FFFFFF"/>
                </a:highlight>
                <a:latin typeface="Ludica fax"/>
              </a:rPr>
              <a:t>st.top</a:t>
            </a:r>
            <a:r>
              <a:rPr lang="en-US" altLang="zh-CN" sz="1600" kern="0" dirty="0">
                <a:solidFill>
                  <a:srgbClr val="000000"/>
                </a:solidFill>
                <a:highlight>
                  <a:srgbClr val="FFFFFF"/>
                </a:highlight>
                <a:latin typeface="Ludica fax"/>
              </a:rPr>
              <a:t>().n;</a:t>
            </a: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a:t>
            </a:r>
            <a:r>
              <a:rPr lang="en-US" altLang="zh-CN" sz="1600" kern="0" dirty="0">
                <a:solidFill>
                  <a:srgbClr val="0070C0"/>
                </a:solidFill>
                <a:highlight>
                  <a:srgbClr val="FFFFFF"/>
                </a:highlight>
                <a:latin typeface="Ludica fax"/>
              </a:rPr>
              <a:t>if</a:t>
            </a:r>
            <a:r>
              <a:rPr lang="en-US" altLang="zh-CN" sz="1600" kern="0" dirty="0">
                <a:solidFill>
                  <a:srgbClr val="000000"/>
                </a:solidFill>
                <a:highlight>
                  <a:srgbClr val="FFFFFF"/>
                </a:highlight>
                <a:latin typeface="Ludica fax"/>
              </a:rPr>
              <a:t> (s == 0) {</a:t>
            </a: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ret = true; </a:t>
            </a:r>
            <a:r>
              <a:rPr lang="en-US" altLang="zh-CN" sz="1600" kern="1200" dirty="0" err="1">
                <a:solidFill>
                  <a:srgbClr val="008000"/>
                </a:solidFill>
                <a:highlight>
                  <a:srgbClr val="FFFFFF"/>
                </a:highlight>
                <a:latin typeface="Ludica fax"/>
              </a:rPr>
              <a:t>goto</a:t>
            </a:r>
            <a:r>
              <a:rPr lang="en-US" altLang="zh-CN" sz="1600" kern="1200" dirty="0">
                <a:solidFill>
                  <a:srgbClr val="008000"/>
                </a:solidFill>
                <a:highlight>
                  <a:srgbClr val="FFFFFF"/>
                </a:highlight>
                <a:latin typeface="Ludica fax"/>
              </a:rPr>
              <a:t> L3; </a:t>
            </a:r>
            <a:r>
              <a:rPr lang="en-US" altLang="zh-CN" sz="1600" kern="0" dirty="0">
                <a:solidFill>
                  <a:srgbClr val="000000"/>
                </a:solidFill>
                <a:highlight>
                  <a:srgbClr val="FFFFFF"/>
                </a:highlight>
                <a:latin typeface="Ludica fax"/>
              </a:rPr>
              <a:t>}</a:t>
            </a: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a:t>
            </a:r>
            <a:r>
              <a:rPr lang="en-US" altLang="zh-CN" sz="1600" kern="0" dirty="0">
                <a:solidFill>
                  <a:srgbClr val="0070C0"/>
                </a:solidFill>
                <a:highlight>
                  <a:srgbClr val="FFFFFF"/>
                </a:highlight>
                <a:latin typeface="Ludica fax"/>
              </a:rPr>
              <a:t>if</a:t>
            </a:r>
            <a:r>
              <a:rPr lang="en-US" altLang="zh-CN" sz="1600" kern="0" dirty="0">
                <a:solidFill>
                  <a:srgbClr val="000000"/>
                </a:solidFill>
                <a:highlight>
                  <a:srgbClr val="FFFFFF"/>
                </a:highlight>
                <a:latin typeface="Ludica fax"/>
              </a:rPr>
              <a:t> ((s &lt; 0) || (s &gt; 0 &amp;&amp; n &lt; 1)) {</a:t>
            </a: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ret = false; </a:t>
            </a:r>
            <a:r>
              <a:rPr lang="en-US" altLang="zh-CN" sz="1600" kern="1200" dirty="0" err="1">
                <a:solidFill>
                  <a:srgbClr val="008000"/>
                </a:solidFill>
                <a:highlight>
                  <a:srgbClr val="FFFFFF"/>
                </a:highlight>
                <a:latin typeface="Ludica fax"/>
              </a:rPr>
              <a:t>goto</a:t>
            </a:r>
            <a:r>
              <a:rPr lang="en-US" altLang="zh-CN" sz="1600" kern="1200" dirty="0">
                <a:solidFill>
                  <a:srgbClr val="008000"/>
                </a:solidFill>
                <a:highlight>
                  <a:srgbClr val="FFFFFF"/>
                </a:highlight>
                <a:latin typeface="Ludica fax"/>
              </a:rPr>
              <a:t> L3; </a:t>
            </a:r>
            <a:r>
              <a:rPr lang="en-US" altLang="zh-CN" sz="1600" kern="0" dirty="0">
                <a:solidFill>
                  <a:srgbClr val="000000"/>
                </a:solidFill>
                <a:highlight>
                  <a:srgbClr val="FFFFFF"/>
                </a:highlight>
                <a:latin typeface="Ludica fax"/>
              </a:rPr>
              <a:t>}</a:t>
            </a: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a:t>
            </a: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a:t>
            </a:r>
            <a:r>
              <a:rPr lang="en-US" altLang="zh-CN" sz="1600" kern="1200" dirty="0">
                <a:solidFill>
                  <a:srgbClr val="008000"/>
                </a:solidFill>
                <a:highlight>
                  <a:srgbClr val="FFFFFF"/>
                </a:highlight>
                <a:latin typeface="Ludica fax"/>
              </a:rPr>
              <a:t>// 1st recursion call</a:t>
            </a: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a:t>
            </a:r>
            <a:r>
              <a:rPr lang="en-US" altLang="zh-CN" sz="1600" kern="0" dirty="0" err="1">
                <a:solidFill>
                  <a:srgbClr val="000000"/>
                </a:solidFill>
                <a:highlight>
                  <a:srgbClr val="FFFFFF"/>
                </a:highlight>
                <a:latin typeface="Ludica fax"/>
              </a:rPr>
              <a:t>st.push</a:t>
            </a:r>
            <a:r>
              <a:rPr lang="en-US" altLang="zh-CN" sz="1600" kern="0" dirty="0">
                <a:solidFill>
                  <a:srgbClr val="000000"/>
                </a:solidFill>
                <a:highlight>
                  <a:srgbClr val="FFFFFF"/>
                </a:highlight>
                <a:latin typeface="Ludica fax"/>
              </a:rPr>
              <a:t>(Elem(s-w[n-1],n-1,1)); </a:t>
            </a:r>
            <a:r>
              <a:rPr lang="en-US" altLang="zh-CN" sz="1600" kern="1200" dirty="0" err="1">
                <a:solidFill>
                  <a:srgbClr val="008000"/>
                </a:solidFill>
                <a:highlight>
                  <a:srgbClr val="FFFFFF"/>
                </a:highlight>
                <a:latin typeface="Ludica fax"/>
              </a:rPr>
              <a:t>goto</a:t>
            </a:r>
            <a:r>
              <a:rPr lang="en-US" altLang="zh-CN" sz="1600" kern="1200" dirty="0">
                <a:solidFill>
                  <a:srgbClr val="008000"/>
                </a:solidFill>
                <a:highlight>
                  <a:srgbClr val="FFFFFF"/>
                </a:highlight>
                <a:latin typeface="Ludica fax"/>
              </a:rPr>
              <a:t> L0;</a:t>
            </a:r>
          </a:p>
        </p:txBody>
      </p:sp>
      <p:sp>
        <p:nvSpPr>
          <p:cNvPr id="4" name="灯片编号占位符 3">
            <a:extLst>
              <a:ext uri="{FF2B5EF4-FFF2-40B4-BE49-F238E27FC236}">
                <a16:creationId xmlns:a16="http://schemas.microsoft.com/office/drawing/2014/main" id="{FE6A4C11-FDE8-4D1B-8923-41FF3A4C6F51}"/>
              </a:ext>
            </a:extLst>
          </p:cNvPr>
          <p:cNvSpPr>
            <a:spLocks noGrp="1"/>
          </p:cNvSpPr>
          <p:nvPr>
            <p:ph type="sldNum" sz="quarter" idx="4"/>
          </p:nvPr>
        </p:nvSpPr>
        <p:spPr/>
        <p:txBody>
          <a:bodyPr/>
          <a:lstStyle/>
          <a:p>
            <a:pPr>
              <a:defRPr/>
            </a:pPr>
            <a:fld id="{D62988EB-CF20-4CAC-94BF-79D0ECBB93DA}" type="slidenum">
              <a:rPr lang="en-US" altLang="zh-CN" smtClean="0"/>
              <a:pPr>
                <a:defRPr/>
              </a:pPr>
              <a:t>54</a:t>
            </a:fld>
            <a:endParaRPr lang="en-US" altLang="zh-CN"/>
          </a:p>
        </p:txBody>
      </p:sp>
      <p:sp>
        <p:nvSpPr>
          <p:cNvPr id="6" name="文本占位符 2">
            <a:extLst>
              <a:ext uri="{FF2B5EF4-FFF2-40B4-BE49-F238E27FC236}">
                <a16:creationId xmlns:a16="http://schemas.microsoft.com/office/drawing/2014/main" id="{2DEABE8E-5ED9-4942-9FD8-D178A02DBC8E}"/>
              </a:ext>
            </a:extLst>
          </p:cNvPr>
          <p:cNvSpPr txBox="1">
            <a:spLocks/>
          </p:cNvSpPr>
          <p:nvPr/>
        </p:nvSpPr>
        <p:spPr bwMode="auto">
          <a:xfrm>
            <a:off x="8711691" y="1277571"/>
            <a:ext cx="4214242" cy="5580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ea typeface="MS PGothic" pitchFamily="34" charset="-128"/>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Arial" charset="0"/>
                <a:ea typeface="MS PGothic" pitchFamily="34" charset="-128"/>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Arial" charset="0"/>
                <a:ea typeface="MS PGothic" pitchFamily="34" charset="-128"/>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Arial" charset="0"/>
                <a:ea typeface="MS PGothic" pitchFamily="34" charset="-128"/>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MS PGothic" pitchFamily="34" charset="-128"/>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spcBef>
                <a:spcPts val="0"/>
              </a:spcBef>
              <a:buNone/>
            </a:pPr>
            <a:r>
              <a:rPr kumimoji="1" lang="en-US" altLang="zh-CN" sz="1600" b="1" dirty="0">
                <a:solidFill>
                  <a:srgbClr val="008000"/>
                </a:solidFill>
                <a:highlight>
                  <a:srgbClr val="FFFFFF"/>
                </a:highlight>
                <a:latin typeface="Ludica fax"/>
                <a:ea typeface="+mn-ea"/>
              </a:rPr>
              <a:t>L1:</a:t>
            </a:r>
          </a:p>
          <a:p>
            <a:pPr marL="0" indent="0">
              <a:spcBef>
                <a:spcPts val="0"/>
              </a:spcBef>
              <a:buNone/>
            </a:pPr>
            <a:r>
              <a:rPr kumimoji="1" lang="en-US" altLang="zh-CN" sz="1600" b="1" dirty="0">
                <a:solidFill>
                  <a:srgbClr val="000000"/>
                </a:solidFill>
                <a:highlight>
                  <a:srgbClr val="FFFFFF"/>
                </a:highlight>
                <a:latin typeface="Ludica fax"/>
                <a:ea typeface="+mn-ea"/>
              </a:rPr>
              <a:t>    s = </a:t>
            </a:r>
            <a:r>
              <a:rPr kumimoji="1" lang="en-US" altLang="zh-CN" sz="1600" b="1" dirty="0" err="1">
                <a:solidFill>
                  <a:srgbClr val="000000"/>
                </a:solidFill>
                <a:highlight>
                  <a:srgbClr val="FFFFFF"/>
                </a:highlight>
                <a:latin typeface="Ludica fax"/>
                <a:ea typeface="+mn-ea"/>
              </a:rPr>
              <a:t>st.top</a:t>
            </a:r>
            <a:r>
              <a:rPr kumimoji="1" lang="en-US" altLang="zh-CN" sz="1600" b="1" dirty="0">
                <a:solidFill>
                  <a:srgbClr val="000000"/>
                </a:solidFill>
                <a:highlight>
                  <a:srgbClr val="FFFFFF"/>
                </a:highlight>
                <a:latin typeface="Ludica fax"/>
                <a:ea typeface="+mn-ea"/>
              </a:rPr>
              <a:t>().s;  n = </a:t>
            </a:r>
            <a:r>
              <a:rPr kumimoji="1" lang="en-US" altLang="zh-CN" sz="1600" b="1" dirty="0" err="1">
                <a:solidFill>
                  <a:srgbClr val="000000"/>
                </a:solidFill>
                <a:highlight>
                  <a:srgbClr val="FFFFFF"/>
                </a:highlight>
                <a:latin typeface="Ludica fax"/>
                <a:ea typeface="+mn-ea"/>
              </a:rPr>
              <a:t>st.top</a:t>
            </a:r>
            <a:r>
              <a:rPr kumimoji="1" lang="en-US" altLang="zh-CN" sz="1600" b="1" dirty="0">
                <a:solidFill>
                  <a:srgbClr val="000000"/>
                </a:solidFill>
                <a:highlight>
                  <a:srgbClr val="FFFFFF"/>
                </a:highlight>
                <a:latin typeface="Ludica fax"/>
                <a:ea typeface="+mn-ea"/>
              </a:rPr>
              <a:t>().n;</a:t>
            </a:r>
          </a:p>
          <a:p>
            <a:pPr marL="0" indent="0">
              <a:spcBef>
                <a:spcPts val="0"/>
              </a:spcBef>
              <a:buNone/>
            </a:pPr>
            <a:r>
              <a:rPr kumimoji="1" lang="en-US" altLang="zh-CN" sz="1600" b="1" dirty="0">
                <a:solidFill>
                  <a:srgbClr val="000000"/>
                </a:solidFill>
                <a:highlight>
                  <a:srgbClr val="FFFFFF"/>
                </a:highlight>
                <a:latin typeface="Ludica fax"/>
                <a:ea typeface="+mn-ea"/>
              </a:rPr>
              <a:t>    </a:t>
            </a:r>
            <a:r>
              <a:rPr kumimoji="1" lang="en-US" altLang="zh-CN" sz="1600" b="1" dirty="0">
                <a:solidFill>
                  <a:srgbClr val="0070C0"/>
                </a:solidFill>
                <a:highlight>
                  <a:srgbClr val="FFFFFF"/>
                </a:highlight>
                <a:latin typeface="Ludica fax"/>
                <a:ea typeface="+mn-ea"/>
              </a:rPr>
              <a:t>if</a:t>
            </a:r>
            <a:r>
              <a:rPr kumimoji="1" lang="en-US" altLang="zh-CN" sz="1600" b="1" dirty="0">
                <a:solidFill>
                  <a:srgbClr val="000000"/>
                </a:solidFill>
                <a:highlight>
                  <a:srgbClr val="FFFFFF"/>
                </a:highlight>
                <a:latin typeface="Ludica fax"/>
                <a:ea typeface="+mn-ea"/>
              </a:rPr>
              <a:t> (ret) {</a:t>
            </a:r>
          </a:p>
          <a:p>
            <a:pPr marL="0" indent="0">
              <a:spcBef>
                <a:spcPts val="0"/>
              </a:spcBef>
              <a:buNone/>
            </a:pPr>
            <a:r>
              <a:rPr kumimoji="1" lang="en-US" altLang="zh-CN" sz="1600" b="1" dirty="0">
                <a:solidFill>
                  <a:srgbClr val="000000"/>
                </a:solidFill>
                <a:highlight>
                  <a:srgbClr val="FFFFFF"/>
                </a:highlight>
                <a:latin typeface="Ludica fax"/>
                <a:ea typeface="+mn-ea"/>
              </a:rPr>
              <a:t>        </a:t>
            </a:r>
            <a:r>
              <a:rPr kumimoji="1" lang="en-US" altLang="zh-CN" sz="1600" b="1" dirty="0" err="1">
                <a:solidFill>
                  <a:srgbClr val="000000"/>
                </a:solidFill>
                <a:highlight>
                  <a:srgbClr val="FFFFFF"/>
                </a:highlight>
                <a:latin typeface="Ludica fax"/>
                <a:ea typeface="+mn-ea"/>
              </a:rPr>
              <a:t>printf</a:t>
            </a:r>
            <a:r>
              <a:rPr kumimoji="1" lang="en-US" altLang="zh-CN" sz="1600" b="1" dirty="0">
                <a:solidFill>
                  <a:srgbClr val="000000"/>
                </a:solidFill>
                <a:highlight>
                  <a:srgbClr val="FFFFFF"/>
                </a:highlight>
                <a:latin typeface="Ludica fax"/>
                <a:ea typeface="+mn-ea"/>
              </a:rPr>
              <a:t>("%d ", w[n-1]);</a:t>
            </a:r>
          </a:p>
          <a:p>
            <a:pPr marL="0" indent="0">
              <a:spcBef>
                <a:spcPts val="0"/>
              </a:spcBef>
              <a:buNone/>
            </a:pPr>
            <a:r>
              <a:rPr kumimoji="1" lang="en-US" altLang="zh-CN" sz="1600" b="1" dirty="0">
                <a:solidFill>
                  <a:srgbClr val="000000"/>
                </a:solidFill>
                <a:highlight>
                  <a:srgbClr val="FFFFFF"/>
                </a:highlight>
                <a:latin typeface="Ludica fax"/>
                <a:ea typeface="+mn-ea"/>
              </a:rPr>
              <a:t>        ret = true; </a:t>
            </a:r>
            <a:r>
              <a:rPr kumimoji="1" lang="en-US" altLang="zh-CN" sz="1600" b="1" dirty="0" err="1">
                <a:solidFill>
                  <a:srgbClr val="008000"/>
                </a:solidFill>
                <a:highlight>
                  <a:srgbClr val="FFFFFF"/>
                </a:highlight>
                <a:latin typeface="Ludica fax"/>
                <a:ea typeface="+mn-ea"/>
              </a:rPr>
              <a:t>goto</a:t>
            </a:r>
            <a:r>
              <a:rPr kumimoji="1" lang="en-US" altLang="zh-CN" sz="1600" b="1" dirty="0">
                <a:solidFill>
                  <a:srgbClr val="008000"/>
                </a:solidFill>
                <a:highlight>
                  <a:srgbClr val="FFFFFF"/>
                </a:highlight>
                <a:latin typeface="Ludica fax"/>
                <a:ea typeface="+mn-ea"/>
              </a:rPr>
              <a:t> L3;</a:t>
            </a:r>
          </a:p>
          <a:p>
            <a:pPr marL="0" indent="0">
              <a:spcBef>
                <a:spcPts val="0"/>
              </a:spcBef>
              <a:buNone/>
            </a:pPr>
            <a:r>
              <a:rPr kumimoji="1" lang="en-US" altLang="zh-CN" sz="1600" b="1" dirty="0">
                <a:solidFill>
                  <a:srgbClr val="000000"/>
                </a:solidFill>
                <a:highlight>
                  <a:srgbClr val="FFFFFF"/>
                </a:highlight>
                <a:latin typeface="Ludica fax"/>
                <a:ea typeface="+mn-ea"/>
              </a:rPr>
              <a:t>    } </a:t>
            </a:r>
            <a:r>
              <a:rPr kumimoji="1" lang="en-US" altLang="zh-CN" sz="1600" b="1" dirty="0">
                <a:solidFill>
                  <a:srgbClr val="0070C0"/>
                </a:solidFill>
                <a:highlight>
                  <a:srgbClr val="FFFFFF"/>
                </a:highlight>
                <a:latin typeface="Ludica fax"/>
                <a:ea typeface="+mn-ea"/>
              </a:rPr>
              <a:t>else</a:t>
            </a:r>
            <a:r>
              <a:rPr kumimoji="1" lang="en-US" altLang="zh-CN" sz="1600" b="1" dirty="0">
                <a:solidFill>
                  <a:srgbClr val="000000"/>
                </a:solidFill>
                <a:highlight>
                  <a:srgbClr val="FFFFFF"/>
                </a:highlight>
                <a:latin typeface="Ludica fax"/>
                <a:ea typeface="+mn-ea"/>
              </a:rPr>
              <a:t> {</a:t>
            </a:r>
          </a:p>
          <a:p>
            <a:pPr marL="0" indent="0">
              <a:spcBef>
                <a:spcPts val="0"/>
              </a:spcBef>
              <a:buNone/>
            </a:pPr>
            <a:r>
              <a:rPr kumimoji="1" lang="en-US" altLang="zh-CN" sz="1600" b="1" dirty="0">
                <a:solidFill>
                  <a:srgbClr val="000000"/>
                </a:solidFill>
                <a:highlight>
                  <a:srgbClr val="FFFFFF"/>
                </a:highlight>
                <a:latin typeface="Ludica fax"/>
                <a:ea typeface="+mn-ea"/>
              </a:rPr>
              <a:t>        </a:t>
            </a:r>
            <a:r>
              <a:rPr kumimoji="1" lang="en-US" altLang="zh-CN" sz="1600" b="1" dirty="0">
                <a:solidFill>
                  <a:srgbClr val="008000"/>
                </a:solidFill>
                <a:highlight>
                  <a:srgbClr val="FFFFFF"/>
                </a:highlight>
                <a:latin typeface="Ludica fax"/>
                <a:ea typeface="+mn-ea"/>
              </a:rPr>
              <a:t>// 2nd recursion call</a:t>
            </a:r>
          </a:p>
          <a:p>
            <a:pPr marL="0" indent="0">
              <a:spcBef>
                <a:spcPts val="0"/>
              </a:spcBef>
              <a:buNone/>
            </a:pPr>
            <a:r>
              <a:rPr kumimoji="1" lang="en-US" altLang="zh-CN" sz="1600" b="1" dirty="0">
                <a:solidFill>
                  <a:srgbClr val="000000"/>
                </a:solidFill>
                <a:highlight>
                  <a:srgbClr val="FFFFFF"/>
                </a:highlight>
                <a:latin typeface="Ludica fax"/>
                <a:ea typeface="+mn-ea"/>
              </a:rPr>
              <a:t>        </a:t>
            </a:r>
            <a:r>
              <a:rPr kumimoji="1" lang="en-US" altLang="zh-CN" sz="1600" b="1" dirty="0" err="1">
                <a:solidFill>
                  <a:srgbClr val="000000"/>
                </a:solidFill>
                <a:highlight>
                  <a:srgbClr val="FFFFFF"/>
                </a:highlight>
                <a:latin typeface="Ludica fax"/>
                <a:ea typeface="+mn-ea"/>
              </a:rPr>
              <a:t>st.push</a:t>
            </a:r>
            <a:r>
              <a:rPr kumimoji="1" lang="en-US" altLang="zh-CN" sz="1600" b="1" dirty="0">
                <a:solidFill>
                  <a:srgbClr val="000000"/>
                </a:solidFill>
                <a:highlight>
                  <a:srgbClr val="FFFFFF"/>
                </a:highlight>
                <a:latin typeface="Ludica fax"/>
                <a:ea typeface="+mn-ea"/>
              </a:rPr>
              <a:t>(Elem(s,n-1,2)); </a:t>
            </a:r>
            <a:r>
              <a:rPr kumimoji="1" lang="en-US" altLang="zh-CN" sz="1600" b="1" dirty="0" err="1">
                <a:solidFill>
                  <a:srgbClr val="008000"/>
                </a:solidFill>
                <a:highlight>
                  <a:srgbClr val="FFFFFF"/>
                </a:highlight>
                <a:latin typeface="Ludica fax"/>
                <a:ea typeface="+mn-ea"/>
              </a:rPr>
              <a:t>goto</a:t>
            </a:r>
            <a:r>
              <a:rPr kumimoji="1" lang="en-US" altLang="zh-CN" sz="1600" b="1" dirty="0">
                <a:solidFill>
                  <a:srgbClr val="008000"/>
                </a:solidFill>
                <a:highlight>
                  <a:srgbClr val="FFFFFF"/>
                </a:highlight>
                <a:latin typeface="Ludica fax"/>
                <a:ea typeface="+mn-ea"/>
              </a:rPr>
              <a:t> L0;</a:t>
            </a:r>
          </a:p>
          <a:p>
            <a:pPr marL="0" indent="0">
              <a:spcBef>
                <a:spcPts val="0"/>
              </a:spcBef>
              <a:buNone/>
            </a:pPr>
            <a:r>
              <a:rPr kumimoji="1" lang="en-US" altLang="zh-CN" sz="1600" b="1" dirty="0">
                <a:solidFill>
                  <a:srgbClr val="008000"/>
                </a:solidFill>
                <a:highlight>
                  <a:srgbClr val="FFFFFF"/>
                </a:highlight>
                <a:latin typeface="Ludica fax"/>
                <a:ea typeface="+mn-ea"/>
              </a:rPr>
              <a:t>L2:</a:t>
            </a:r>
          </a:p>
          <a:p>
            <a:pPr marL="0" indent="0">
              <a:spcBef>
                <a:spcPts val="0"/>
              </a:spcBef>
              <a:buNone/>
            </a:pPr>
            <a:r>
              <a:rPr kumimoji="1" lang="en-US" altLang="zh-CN" sz="1600" b="1" dirty="0">
                <a:solidFill>
                  <a:srgbClr val="008000"/>
                </a:solidFill>
                <a:highlight>
                  <a:srgbClr val="FFFFFF"/>
                </a:highlight>
                <a:latin typeface="Ludica fax"/>
                <a:ea typeface="+mn-ea"/>
              </a:rPr>
              <a:t>        </a:t>
            </a:r>
            <a:r>
              <a:rPr kumimoji="1" lang="en-US" altLang="zh-CN" sz="1600" b="1" dirty="0" err="1">
                <a:solidFill>
                  <a:srgbClr val="008000"/>
                </a:solidFill>
                <a:highlight>
                  <a:srgbClr val="FFFFFF"/>
                </a:highlight>
                <a:latin typeface="Ludica fax"/>
                <a:ea typeface="+mn-ea"/>
              </a:rPr>
              <a:t>goto</a:t>
            </a:r>
            <a:r>
              <a:rPr kumimoji="1" lang="en-US" altLang="zh-CN" sz="1600" b="1" dirty="0">
                <a:solidFill>
                  <a:srgbClr val="008000"/>
                </a:solidFill>
                <a:highlight>
                  <a:srgbClr val="FFFFFF"/>
                </a:highlight>
                <a:latin typeface="Ludica fax"/>
                <a:ea typeface="+mn-ea"/>
              </a:rPr>
              <a:t> L3;</a:t>
            </a:r>
          </a:p>
          <a:p>
            <a:pPr marL="0" indent="0">
              <a:spcBef>
                <a:spcPts val="0"/>
              </a:spcBef>
              <a:buNone/>
            </a:pPr>
            <a:r>
              <a:rPr kumimoji="1" lang="en-US" altLang="zh-CN" sz="1600" b="1" dirty="0">
                <a:solidFill>
                  <a:srgbClr val="000000"/>
                </a:solidFill>
                <a:highlight>
                  <a:srgbClr val="FFFFFF"/>
                </a:highlight>
                <a:latin typeface="Ludica fax"/>
                <a:ea typeface="+mn-ea"/>
              </a:rPr>
              <a:t>    }</a:t>
            </a:r>
          </a:p>
          <a:p>
            <a:pPr marL="0" indent="0">
              <a:spcBef>
                <a:spcPts val="0"/>
              </a:spcBef>
              <a:buNone/>
            </a:pPr>
            <a:endParaRPr kumimoji="1" lang="en-US" altLang="zh-CN" sz="1600" b="1" dirty="0">
              <a:solidFill>
                <a:srgbClr val="008000"/>
              </a:solidFill>
              <a:highlight>
                <a:srgbClr val="FFFFFF"/>
              </a:highlight>
              <a:latin typeface="Ludica fax"/>
              <a:ea typeface="+mn-ea"/>
            </a:endParaRPr>
          </a:p>
          <a:p>
            <a:pPr marL="0" indent="0">
              <a:spcBef>
                <a:spcPts val="0"/>
              </a:spcBef>
              <a:buNone/>
            </a:pPr>
            <a:r>
              <a:rPr kumimoji="1" lang="en-US" altLang="zh-CN" sz="1600" b="1" dirty="0">
                <a:solidFill>
                  <a:srgbClr val="008000"/>
                </a:solidFill>
                <a:highlight>
                  <a:srgbClr val="FFFFFF"/>
                </a:highlight>
                <a:latin typeface="Ludica fax"/>
                <a:ea typeface="+mn-ea"/>
              </a:rPr>
              <a:t>L3:</a:t>
            </a:r>
          </a:p>
          <a:p>
            <a:pPr marL="0" indent="0">
              <a:spcBef>
                <a:spcPts val="0"/>
              </a:spcBef>
              <a:buNone/>
            </a:pPr>
            <a:r>
              <a:rPr kumimoji="1" lang="en-US" altLang="zh-CN" sz="1600" b="1" dirty="0">
                <a:solidFill>
                  <a:srgbClr val="000000"/>
                </a:solidFill>
                <a:highlight>
                  <a:srgbClr val="FFFFFF"/>
                </a:highlight>
                <a:latin typeface="Ludica fax"/>
                <a:ea typeface="+mn-ea"/>
              </a:rPr>
              <a:t>      </a:t>
            </a:r>
            <a:r>
              <a:rPr kumimoji="1" lang="en-US" altLang="zh-CN" sz="1600" b="1" dirty="0">
                <a:solidFill>
                  <a:srgbClr val="0070C0"/>
                </a:solidFill>
                <a:highlight>
                  <a:srgbClr val="FFFFFF"/>
                </a:highlight>
                <a:latin typeface="Ludica fax"/>
                <a:ea typeface="+mn-ea"/>
              </a:rPr>
              <a:t>switch</a:t>
            </a:r>
            <a:r>
              <a:rPr kumimoji="1" lang="en-US" altLang="zh-CN" sz="1600" b="1" dirty="0">
                <a:solidFill>
                  <a:srgbClr val="000000"/>
                </a:solidFill>
                <a:highlight>
                  <a:srgbClr val="FFFFFF"/>
                </a:highlight>
                <a:latin typeface="Ludica fax"/>
                <a:ea typeface="+mn-ea"/>
              </a:rPr>
              <a:t> ((x = </a:t>
            </a:r>
            <a:r>
              <a:rPr kumimoji="1" lang="en-US" altLang="zh-CN" sz="1600" b="1" dirty="0" err="1">
                <a:solidFill>
                  <a:srgbClr val="000000"/>
                </a:solidFill>
                <a:highlight>
                  <a:srgbClr val="FFFFFF"/>
                </a:highlight>
                <a:latin typeface="Ludica fax"/>
                <a:ea typeface="+mn-ea"/>
              </a:rPr>
              <a:t>st.top</a:t>
            </a:r>
            <a:r>
              <a:rPr kumimoji="1" lang="en-US" altLang="zh-CN" sz="1600" b="1" dirty="0">
                <a:solidFill>
                  <a:srgbClr val="000000"/>
                </a:solidFill>
                <a:highlight>
                  <a:srgbClr val="FFFFFF"/>
                </a:highlight>
                <a:latin typeface="Ludica fax"/>
                <a:ea typeface="+mn-ea"/>
              </a:rPr>
              <a:t>()).</a:t>
            </a:r>
            <a:r>
              <a:rPr kumimoji="1" lang="en-US" altLang="zh-CN" sz="1600" b="1" dirty="0" err="1">
                <a:solidFill>
                  <a:srgbClr val="000000"/>
                </a:solidFill>
                <a:highlight>
                  <a:srgbClr val="FFFFFF"/>
                </a:highlight>
                <a:latin typeface="Ludica fax"/>
                <a:ea typeface="+mn-ea"/>
              </a:rPr>
              <a:t>rd</a:t>
            </a:r>
            <a:r>
              <a:rPr kumimoji="1" lang="en-US" altLang="zh-CN" sz="1600" b="1" dirty="0">
                <a:solidFill>
                  <a:srgbClr val="000000"/>
                </a:solidFill>
                <a:highlight>
                  <a:srgbClr val="FFFFFF"/>
                </a:highlight>
                <a:latin typeface="Ludica fax"/>
                <a:ea typeface="+mn-ea"/>
              </a:rPr>
              <a:t>) {</a:t>
            </a:r>
          </a:p>
          <a:p>
            <a:pPr marL="0" indent="0">
              <a:spcBef>
                <a:spcPts val="0"/>
              </a:spcBef>
              <a:buNone/>
            </a:pPr>
            <a:r>
              <a:rPr kumimoji="1" lang="en-US" altLang="zh-CN" sz="1600" b="1" dirty="0">
                <a:solidFill>
                  <a:srgbClr val="000000"/>
                </a:solidFill>
                <a:highlight>
                  <a:srgbClr val="FFFFFF"/>
                </a:highlight>
                <a:latin typeface="Ludica fax"/>
                <a:ea typeface="+mn-ea"/>
              </a:rPr>
              <a:t>          </a:t>
            </a:r>
            <a:r>
              <a:rPr kumimoji="1" lang="en-US" altLang="zh-CN" sz="1600" b="1" dirty="0">
                <a:solidFill>
                  <a:srgbClr val="0070C0"/>
                </a:solidFill>
                <a:highlight>
                  <a:srgbClr val="FFFFFF"/>
                </a:highlight>
                <a:latin typeface="Ludica fax"/>
                <a:ea typeface="+mn-ea"/>
              </a:rPr>
              <a:t>case</a:t>
            </a:r>
            <a:r>
              <a:rPr kumimoji="1" lang="en-US" altLang="zh-CN" sz="1600" b="1" dirty="0">
                <a:solidFill>
                  <a:srgbClr val="000000"/>
                </a:solidFill>
                <a:highlight>
                  <a:srgbClr val="FFFFFF"/>
                </a:highlight>
                <a:latin typeface="Ludica fax"/>
                <a:ea typeface="+mn-ea"/>
              </a:rPr>
              <a:t> 0: </a:t>
            </a:r>
            <a:r>
              <a:rPr kumimoji="1" lang="en-US" altLang="zh-CN" sz="1600" b="1" dirty="0" err="1">
                <a:solidFill>
                  <a:srgbClr val="000000"/>
                </a:solidFill>
                <a:highlight>
                  <a:srgbClr val="FFFFFF"/>
                </a:highlight>
                <a:latin typeface="Ludica fax"/>
                <a:ea typeface="+mn-ea"/>
              </a:rPr>
              <a:t>st.pop</a:t>
            </a:r>
            <a:r>
              <a:rPr kumimoji="1" lang="en-US" altLang="zh-CN" sz="1600" b="1" dirty="0">
                <a:solidFill>
                  <a:srgbClr val="000000"/>
                </a:solidFill>
                <a:highlight>
                  <a:srgbClr val="FFFFFF"/>
                </a:highlight>
                <a:latin typeface="Ludica fax"/>
                <a:ea typeface="+mn-ea"/>
              </a:rPr>
              <a:t>(); </a:t>
            </a:r>
            <a:r>
              <a:rPr kumimoji="1" lang="en-US" altLang="zh-CN" sz="1600" b="1" dirty="0">
                <a:solidFill>
                  <a:srgbClr val="0070C0"/>
                </a:solidFill>
                <a:highlight>
                  <a:srgbClr val="FFFFFF"/>
                </a:highlight>
                <a:latin typeface="Ludica fax"/>
                <a:ea typeface="+mn-ea"/>
              </a:rPr>
              <a:t>return</a:t>
            </a:r>
            <a:r>
              <a:rPr kumimoji="1" lang="en-US" altLang="zh-CN" sz="1600" b="1" dirty="0">
                <a:solidFill>
                  <a:srgbClr val="000000"/>
                </a:solidFill>
                <a:highlight>
                  <a:srgbClr val="FFFFFF"/>
                </a:highlight>
                <a:latin typeface="Ludica fax"/>
                <a:ea typeface="+mn-ea"/>
              </a:rPr>
              <a:t> ret;</a:t>
            </a:r>
          </a:p>
          <a:p>
            <a:pPr marL="0" indent="0">
              <a:spcBef>
                <a:spcPts val="0"/>
              </a:spcBef>
              <a:buNone/>
            </a:pPr>
            <a:r>
              <a:rPr kumimoji="1" lang="en-US" altLang="zh-CN" sz="1600" b="1" dirty="0">
                <a:solidFill>
                  <a:srgbClr val="000000"/>
                </a:solidFill>
                <a:highlight>
                  <a:srgbClr val="FFFFFF"/>
                </a:highlight>
                <a:latin typeface="Ludica fax"/>
                <a:ea typeface="+mn-ea"/>
              </a:rPr>
              <a:t>          </a:t>
            </a:r>
            <a:r>
              <a:rPr kumimoji="1" lang="en-US" altLang="zh-CN" sz="1600" b="1" dirty="0">
                <a:solidFill>
                  <a:srgbClr val="0070C0"/>
                </a:solidFill>
                <a:highlight>
                  <a:srgbClr val="FFFFFF"/>
                </a:highlight>
                <a:latin typeface="Ludica fax"/>
                <a:ea typeface="+mn-ea"/>
              </a:rPr>
              <a:t>case</a:t>
            </a:r>
            <a:r>
              <a:rPr kumimoji="1" lang="en-US" altLang="zh-CN" sz="1600" b="1" dirty="0">
                <a:solidFill>
                  <a:srgbClr val="000000"/>
                </a:solidFill>
                <a:highlight>
                  <a:srgbClr val="FFFFFF"/>
                </a:highlight>
                <a:latin typeface="Ludica fax"/>
                <a:ea typeface="+mn-ea"/>
              </a:rPr>
              <a:t> 1: </a:t>
            </a:r>
            <a:r>
              <a:rPr kumimoji="1" lang="en-US" altLang="zh-CN" sz="1600" b="1" dirty="0" err="1">
                <a:solidFill>
                  <a:srgbClr val="000000"/>
                </a:solidFill>
                <a:highlight>
                  <a:srgbClr val="FFFFFF"/>
                </a:highlight>
                <a:latin typeface="Ludica fax"/>
                <a:ea typeface="+mn-ea"/>
              </a:rPr>
              <a:t>st.pop</a:t>
            </a:r>
            <a:r>
              <a:rPr kumimoji="1" lang="en-US" altLang="zh-CN" sz="1600" b="1" dirty="0">
                <a:solidFill>
                  <a:srgbClr val="000000"/>
                </a:solidFill>
                <a:highlight>
                  <a:srgbClr val="FFFFFF"/>
                </a:highlight>
                <a:latin typeface="Ludica fax"/>
                <a:ea typeface="+mn-ea"/>
              </a:rPr>
              <a:t>(); </a:t>
            </a:r>
            <a:r>
              <a:rPr kumimoji="1" lang="en-US" altLang="zh-CN" sz="1600" b="1" dirty="0" err="1">
                <a:solidFill>
                  <a:srgbClr val="008000"/>
                </a:solidFill>
                <a:highlight>
                  <a:srgbClr val="FFFFFF"/>
                </a:highlight>
                <a:latin typeface="Ludica fax"/>
                <a:ea typeface="+mn-ea"/>
              </a:rPr>
              <a:t>goto</a:t>
            </a:r>
            <a:r>
              <a:rPr kumimoji="1" lang="en-US" altLang="zh-CN" sz="1600" b="1" dirty="0">
                <a:solidFill>
                  <a:srgbClr val="008000"/>
                </a:solidFill>
                <a:highlight>
                  <a:srgbClr val="FFFFFF"/>
                </a:highlight>
                <a:latin typeface="Ludica fax"/>
                <a:ea typeface="+mn-ea"/>
              </a:rPr>
              <a:t> L1;</a:t>
            </a:r>
          </a:p>
          <a:p>
            <a:pPr marL="0" indent="0">
              <a:spcBef>
                <a:spcPts val="0"/>
              </a:spcBef>
              <a:buNone/>
            </a:pPr>
            <a:r>
              <a:rPr kumimoji="1" lang="en-US" altLang="zh-CN" sz="1600" b="1" dirty="0">
                <a:solidFill>
                  <a:srgbClr val="000000"/>
                </a:solidFill>
                <a:highlight>
                  <a:srgbClr val="FFFFFF"/>
                </a:highlight>
                <a:latin typeface="Ludica fax"/>
                <a:ea typeface="+mn-ea"/>
              </a:rPr>
              <a:t>          </a:t>
            </a:r>
            <a:r>
              <a:rPr kumimoji="1" lang="en-US" altLang="zh-CN" sz="1600" b="1" dirty="0">
                <a:solidFill>
                  <a:srgbClr val="0070C0"/>
                </a:solidFill>
                <a:highlight>
                  <a:srgbClr val="FFFFFF"/>
                </a:highlight>
                <a:latin typeface="Ludica fax"/>
                <a:ea typeface="+mn-ea"/>
              </a:rPr>
              <a:t>case</a:t>
            </a:r>
            <a:r>
              <a:rPr kumimoji="1" lang="en-US" altLang="zh-CN" sz="1600" b="1" dirty="0">
                <a:solidFill>
                  <a:srgbClr val="000000"/>
                </a:solidFill>
                <a:highlight>
                  <a:srgbClr val="FFFFFF"/>
                </a:highlight>
                <a:latin typeface="Ludica fax"/>
                <a:ea typeface="+mn-ea"/>
              </a:rPr>
              <a:t> 2: </a:t>
            </a:r>
            <a:r>
              <a:rPr kumimoji="1" lang="en-US" altLang="zh-CN" sz="1600" b="1" dirty="0" err="1">
                <a:solidFill>
                  <a:srgbClr val="000000"/>
                </a:solidFill>
                <a:highlight>
                  <a:srgbClr val="FFFFFF"/>
                </a:highlight>
                <a:latin typeface="Ludica fax"/>
                <a:ea typeface="+mn-ea"/>
              </a:rPr>
              <a:t>st.pop</a:t>
            </a:r>
            <a:r>
              <a:rPr kumimoji="1" lang="en-US" altLang="zh-CN" sz="1600" b="1" dirty="0">
                <a:solidFill>
                  <a:srgbClr val="000000"/>
                </a:solidFill>
                <a:highlight>
                  <a:srgbClr val="FFFFFF"/>
                </a:highlight>
                <a:latin typeface="Ludica fax"/>
                <a:ea typeface="+mn-ea"/>
              </a:rPr>
              <a:t>(); </a:t>
            </a:r>
            <a:r>
              <a:rPr kumimoji="1" lang="en-US" altLang="zh-CN" sz="1600" b="1" dirty="0" err="1">
                <a:solidFill>
                  <a:srgbClr val="008000"/>
                </a:solidFill>
                <a:highlight>
                  <a:srgbClr val="FFFFFF"/>
                </a:highlight>
                <a:latin typeface="Ludica fax"/>
                <a:ea typeface="+mn-ea"/>
              </a:rPr>
              <a:t>goto</a:t>
            </a:r>
            <a:r>
              <a:rPr kumimoji="1" lang="en-US" altLang="zh-CN" sz="1600" b="1" dirty="0">
                <a:solidFill>
                  <a:srgbClr val="008000"/>
                </a:solidFill>
                <a:highlight>
                  <a:srgbClr val="FFFFFF"/>
                </a:highlight>
                <a:latin typeface="Ludica fax"/>
                <a:ea typeface="+mn-ea"/>
              </a:rPr>
              <a:t> L2;</a:t>
            </a:r>
          </a:p>
          <a:p>
            <a:pPr marL="0" indent="0">
              <a:spcBef>
                <a:spcPts val="0"/>
              </a:spcBef>
              <a:buNone/>
            </a:pPr>
            <a:r>
              <a:rPr kumimoji="1" lang="en-US" altLang="zh-CN" sz="1600" b="1" dirty="0">
                <a:solidFill>
                  <a:srgbClr val="000000"/>
                </a:solidFill>
                <a:highlight>
                  <a:srgbClr val="FFFFFF"/>
                </a:highlight>
                <a:latin typeface="Ludica fax"/>
                <a:ea typeface="+mn-ea"/>
              </a:rPr>
              <a:t>          </a:t>
            </a:r>
            <a:r>
              <a:rPr kumimoji="1" lang="en-US" altLang="zh-CN" sz="1600" b="1" dirty="0">
                <a:solidFill>
                  <a:srgbClr val="0070C0"/>
                </a:solidFill>
                <a:highlight>
                  <a:srgbClr val="FFFFFF"/>
                </a:highlight>
                <a:latin typeface="Ludica fax"/>
                <a:ea typeface="+mn-ea"/>
              </a:rPr>
              <a:t>default</a:t>
            </a:r>
            <a:r>
              <a:rPr kumimoji="1" lang="en-US" altLang="zh-CN" sz="1600" b="1" dirty="0">
                <a:solidFill>
                  <a:srgbClr val="000000"/>
                </a:solidFill>
                <a:highlight>
                  <a:srgbClr val="FFFFFF"/>
                </a:highlight>
                <a:latin typeface="Ludica fax"/>
                <a:ea typeface="+mn-ea"/>
              </a:rPr>
              <a:t>: assert(false);</a:t>
            </a:r>
          </a:p>
          <a:p>
            <a:pPr marL="0" indent="0">
              <a:spcBef>
                <a:spcPts val="0"/>
              </a:spcBef>
              <a:buNone/>
            </a:pPr>
            <a:r>
              <a:rPr kumimoji="1" lang="en-US" altLang="zh-CN" sz="1600" b="1" dirty="0">
                <a:solidFill>
                  <a:srgbClr val="000000"/>
                </a:solidFill>
                <a:highlight>
                  <a:srgbClr val="FFFFFF"/>
                </a:highlight>
                <a:latin typeface="Ludica fax"/>
                <a:ea typeface="+mn-ea"/>
              </a:rPr>
              <a:t>      }</a:t>
            </a:r>
          </a:p>
          <a:p>
            <a:pPr marL="0" indent="0">
              <a:spcBef>
                <a:spcPts val="0"/>
              </a:spcBef>
              <a:buNone/>
            </a:pPr>
            <a:r>
              <a:rPr kumimoji="1" lang="en-US" altLang="zh-CN" sz="1600" b="1" dirty="0">
                <a:solidFill>
                  <a:srgbClr val="000000"/>
                </a:solidFill>
                <a:highlight>
                  <a:srgbClr val="FFFFFF"/>
                </a:highlight>
                <a:latin typeface="Ludica fax"/>
                <a:ea typeface="+mn-ea"/>
              </a:rPr>
              <a:t>}</a:t>
            </a:r>
            <a:endParaRPr kumimoji="1" lang="zh-CN" altLang="en-US" sz="1600" b="1" dirty="0">
              <a:solidFill>
                <a:srgbClr val="000000"/>
              </a:solidFill>
              <a:highlight>
                <a:srgbClr val="FFFFFF"/>
              </a:highlight>
              <a:latin typeface="Ludica fax"/>
              <a:ea typeface="+mn-ea"/>
            </a:endParaRPr>
          </a:p>
        </p:txBody>
      </p:sp>
      <p:sp>
        <p:nvSpPr>
          <p:cNvPr id="7" name="内容占位符 2">
            <a:extLst>
              <a:ext uri="{FF2B5EF4-FFF2-40B4-BE49-F238E27FC236}">
                <a16:creationId xmlns:a16="http://schemas.microsoft.com/office/drawing/2014/main" id="{6E3256EB-841D-49F4-BF8A-172D73EFFC95}"/>
              </a:ext>
            </a:extLst>
          </p:cNvPr>
          <p:cNvSpPr txBox="1">
            <a:spLocks noGrp="1"/>
          </p:cNvSpPr>
          <p:nvPr>
            <p:ph type="body" idx="4294967295"/>
          </p:nvPr>
        </p:nvSpPr>
        <p:spPr bwMode="auto">
          <a:xfrm>
            <a:off x="269602" y="1600200"/>
            <a:ext cx="5789612" cy="4713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ea typeface="MS PGothic" pitchFamily="34" charset="-128"/>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Arial" charset="0"/>
                <a:ea typeface="MS PGothic" pitchFamily="34" charset="-128"/>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Arial" charset="0"/>
                <a:ea typeface="MS PGothic" pitchFamily="34" charset="-128"/>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Arial" charset="0"/>
                <a:ea typeface="MS PGothic" pitchFamily="34" charset="-128"/>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MS PGothic" pitchFamily="34" charset="-128"/>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a:buFont typeface="Wingdings" charset="0"/>
              <a:buNone/>
            </a:pPr>
            <a:r>
              <a:rPr kumimoji="1" lang="nl-BE" altLang="zh-CN" sz="1600" b="1" dirty="0">
                <a:solidFill>
                  <a:srgbClr val="0070C0"/>
                </a:solidFill>
                <a:highlight>
                  <a:srgbClr val="FFFFFF"/>
                </a:highlight>
                <a:latin typeface="Ludica fax"/>
                <a:ea typeface="+mn-ea"/>
              </a:rPr>
              <a:t>bool</a:t>
            </a:r>
            <a:r>
              <a:rPr kumimoji="1" lang="nl-BE" altLang="zh-CN" sz="1600" b="1" dirty="0">
                <a:solidFill>
                  <a:srgbClr val="000000"/>
                </a:solidFill>
                <a:highlight>
                  <a:srgbClr val="FFFFFF"/>
                </a:highlight>
                <a:latin typeface="Ludica fax"/>
                <a:ea typeface="+mn-ea"/>
              </a:rPr>
              <a:t> knap(</a:t>
            </a:r>
            <a:r>
              <a:rPr kumimoji="1" lang="nl-BE" altLang="zh-CN" sz="1600" b="1" dirty="0">
                <a:solidFill>
                  <a:srgbClr val="0070C0"/>
                </a:solidFill>
                <a:highlight>
                  <a:srgbClr val="FFFFFF"/>
                </a:highlight>
                <a:latin typeface="Ludica fax"/>
                <a:ea typeface="+mn-ea"/>
              </a:rPr>
              <a:t>int</a:t>
            </a:r>
            <a:r>
              <a:rPr kumimoji="1" lang="nl-BE" altLang="zh-CN" sz="1600" b="1" dirty="0">
                <a:solidFill>
                  <a:srgbClr val="000000"/>
                </a:solidFill>
                <a:highlight>
                  <a:srgbClr val="FFFFFF"/>
                </a:highlight>
                <a:latin typeface="Ludica fax"/>
                <a:ea typeface="+mn-ea"/>
              </a:rPr>
              <a:t> s, </a:t>
            </a:r>
            <a:r>
              <a:rPr kumimoji="1" lang="nl-BE" altLang="zh-CN" sz="1600" b="1" dirty="0">
                <a:solidFill>
                  <a:srgbClr val="0070C0"/>
                </a:solidFill>
                <a:highlight>
                  <a:srgbClr val="FFFFFF"/>
                </a:highlight>
                <a:latin typeface="Ludica fax"/>
                <a:ea typeface="+mn-ea"/>
              </a:rPr>
              <a:t>int</a:t>
            </a:r>
            <a:r>
              <a:rPr kumimoji="1" lang="nl-BE" altLang="zh-CN" sz="1600" b="1" dirty="0">
                <a:solidFill>
                  <a:srgbClr val="000000"/>
                </a:solidFill>
                <a:highlight>
                  <a:srgbClr val="FFFFFF"/>
                </a:highlight>
                <a:latin typeface="Ludica fax"/>
                <a:ea typeface="+mn-ea"/>
              </a:rPr>
              <a:t> n) {</a:t>
            </a:r>
            <a:endParaRPr kumimoji="1" lang="zh-CN" altLang="en-US" sz="1600" b="1" dirty="0">
              <a:solidFill>
                <a:srgbClr val="000000"/>
              </a:solidFill>
              <a:highlight>
                <a:srgbClr val="FFFFFF"/>
              </a:highlight>
              <a:latin typeface="Ludica fax"/>
              <a:ea typeface="+mn-ea"/>
            </a:endParaRPr>
          </a:p>
          <a:p>
            <a:pPr>
              <a:buFont typeface="Wingdings" charset="0"/>
              <a:buNone/>
            </a:pPr>
            <a:r>
              <a:rPr kumimoji="1" lang="nl-BE" altLang="zh-CN" sz="1600" b="1" dirty="0">
                <a:solidFill>
                  <a:srgbClr val="000000"/>
                </a:solidFill>
                <a:highlight>
                  <a:srgbClr val="FFFFFF"/>
                </a:highlight>
                <a:latin typeface="Ludica fax"/>
                <a:ea typeface="+mn-ea"/>
              </a:rPr>
              <a:t>	</a:t>
            </a:r>
            <a:r>
              <a:rPr kumimoji="1" lang="en-US" altLang="zh-CN" sz="1600" b="1" dirty="0">
                <a:solidFill>
                  <a:srgbClr val="0070C0"/>
                </a:solidFill>
                <a:highlight>
                  <a:srgbClr val="FFFFFF"/>
                </a:highlight>
                <a:latin typeface="Ludica fax"/>
                <a:ea typeface="+mn-ea"/>
              </a:rPr>
              <a:t>if</a:t>
            </a:r>
            <a:r>
              <a:rPr kumimoji="1" lang="en-US" altLang="zh-CN" sz="1600" b="1" dirty="0">
                <a:solidFill>
                  <a:srgbClr val="000000"/>
                </a:solidFill>
                <a:highlight>
                  <a:srgbClr val="FFFFFF"/>
                </a:highlight>
                <a:latin typeface="Ludica fax"/>
                <a:ea typeface="+mn-ea"/>
              </a:rPr>
              <a:t> (s == 0) </a:t>
            </a:r>
            <a:r>
              <a:rPr kumimoji="1" lang="en-US" altLang="zh-CN" sz="1600" b="1" dirty="0">
                <a:solidFill>
                  <a:srgbClr val="7030A0"/>
                </a:solidFill>
                <a:highlight>
                  <a:srgbClr val="FFFFFF"/>
                </a:highlight>
                <a:latin typeface="Ludica fax"/>
                <a:ea typeface="+mn-ea"/>
              </a:rPr>
              <a:t>return</a:t>
            </a:r>
            <a:r>
              <a:rPr kumimoji="1" lang="en-US" altLang="zh-CN" sz="1600" b="1" dirty="0">
                <a:solidFill>
                  <a:srgbClr val="000000"/>
                </a:solidFill>
                <a:highlight>
                  <a:srgbClr val="FFFFFF"/>
                </a:highlight>
                <a:latin typeface="Ludica fax"/>
                <a:ea typeface="+mn-ea"/>
              </a:rPr>
              <a:t> true;</a:t>
            </a:r>
            <a:endParaRPr kumimoji="1" lang="zh-CN" altLang="en-US" sz="1600" b="1" dirty="0">
              <a:solidFill>
                <a:srgbClr val="000000"/>
              </a:solidFill>
              <a:highlight>
                <a:srgbClr val="FFFFFF"/>
              </a:highlight>
              <a:latin typeface="Ludica fax"/>
              <a:ea typeface="+mn-ea"/>
            </a:endParaRPr>
          </a:p>
          <a:p>
            <a:pPr>
              <a:buFont typeface="Wingdings" charset="0"/>
              <a:buNone/>
            </a:pPr>
            <a:r>
              <a:rPr kumimoji="1" lang="en-US" altLang="zh-CN" sz="1600" b="1" dirty="0">
                <a:solidFill>
                  <a:srgbClr val="000000"/>
                </a:solidFill>
                <a:highlight>
                  <a:srgbClr val="FFFFFF"/>
                </a:highlight>
                <a:latin typeface="Ludica fax"/>
                <a:ea typeface="+mn-ea"/>
              </a:rPr>
              <a:t>	</a:t>
            </a:r>
            <a:r>
              <a:rPr kumimoji="1" lang="en-US" altLang="zh-CN" sz="1600" b="1" dirty="0">
                <a:solidFill>
                  <a:srgbClr val="0070C0"/>
                </a:solidFill>
                <a:highlight>
                  <a:srgbClr val="FFFFFF"/>
                </a:highlight>
                <a:latin typeface="Ludica fax"/>
                <a:ea typeface="+mn-ea"/>
              </a:rPr>
              <a:t>else if</a:t>
            </a:r>
            <a:r>
              <a:rPr kumimoji="1" lang="en-US" altLang="zh-CN" sz="1600" b="1" dirty="0">
                <a:solidFill>
                  <a:srgbClr val="000000"/>
                </a:solidFill>
                <a:highlight>
                  <a:srgbClr val="FFFFFF"/>
                </a:highlight>
                <a:latin typeface="Ludica fax"/>
                <a:ea typeface="+mn-ea"/>
              </a:rPr>
              <a:t> ((s &lt; 0) || (s&gt;0 &amp;&amp; n &lt;1)) </a:t>
            </a:r>
          </a:p>
          <a:p>
            <a:pPr>
              <a:buFont typeface="Wingdings" charset="0"/>
              <a:buNone/>
            </a:pPr>
            <a:r>
              <a:rPr kumimoji="1" lang="en-US" altLang="zh-CN" sz="1600" b="1" dirty="0">
                <a:solidFill>
                  <a:srgbClr val="000000"/>
                </a:solidFill>
                <a:highlight>
                  <a:srgbClr val="FFFFFF"/>
                </a:highlight>
                <a:latin typeface="Ludica fax"/>
                <a:ea typeface="+mn-ea"/>
              </a:rPr>
              <a:t>		</a:t>
            </a:r>
            <a:r>
              <a:rPr lang="en-US" altLang="zh-CN" sz="1600" dirty="0">
                <a:solidFill>
                  <a:srgbClr val="7030A0"/>
                </a:solidFill>
                <a:highlight>
                  <a:srgbClr val="FFFFFF"/>
                </a:highlight>
                <a:latin typeface="Ludica fax"/>
                <a:ea typeface="+mn-ea"/>
              </a:rPr>
              <a:t>return</a:t>
            </a:r>
            <a:r>
              <a:rPr kumimoji="1" lang="en-US" altLang="zh-CN" sz="1600" b="1" dirty="0">
                <a:solidFill>
                  <a:srgbClr val="000000"/>
                </a:solidFill>
                <a:highlight>
                  <a:srgbClr val="FFFFFF"/>
                </a:highlight>
                <a:latin typeface="Ludica fax"/>
                <a:ea typeface="+mn-ea"/>
              </a:rPr>
              <a:t> false;</a:t>
            </a:r>
            <a:endParaRPr kumimoji="1" lang="zh-CN" altLang="en-US" sz="1600" b="1" dirty="0">
              <a:solidFill>
                <a:srgbClr val="000000"/>
              </a:solidFill>
              <a:highlight>
                <a:srgbClr val="FFFFFF"/>
              </a:highlight>
              <a:latin typeface="Ludica fax"/>
              <a:ea typeface="+mn-ea"/>
            </a:endParaRPr>
          </a:p>
          <a:p>
            <a:pPr>
              <a:buFont typeface="Wingdings" charset="0"/>
              <a:buNone/>
            </a:pPr>
            <a:r>
              <a:rPr kumimoji="1" lang="en-US" altLang="zh-CN" sz="1600" b="1" dirty="0">
                <a:solidFill>
                  <a:srgbClr val="000000"/>
                </a:solidFill>
                <a:highlight>
                  <a:srgbClr val="FFFFFF"/>
                </a:highlight>
                <a:latin typeface="Ludica fax"/>
                <a:ea typeface="+mn-ea"/>
              </a:rPr>
              <a:t> 	</a:t>
            </a:r>
            <a:r>
              <a:rPr kumimoji="1" lang="en-US" altLang="zh-CN" sz="1600" b="1" dirty="0">
                <a:solidFill>
                  <a:srgbClr val="0070C0"/>
                </a:solidFill>
                <a:highlight>
                  <a:srgbClr val="FFFFFF"/>
                </a:highlight>
                <a:latin typeface="Ludica fax"/>
                <a:ea typeface="+mn-ea"/>
              </a:rPr>
              <a:t>else if</a:t>
            </a:r>
            <a:r>
              <a:rPr kumimoji="1" lang="en-US" altLang="zh-CN" sz="1600" b="1" dirty="0">
                <a:solidFill>
                  <a:srgbClr val="000000"/>
                </a:solidFill>
                <a:highlight>
                  <a:srgbClr val="FFFFFF"/>
                </a:highlight>
                <a:latin typeface="Ludica fax"/>
                <a:ea typeface="+mn-ea"/>
              </a:rPr>
              <a:t> (</a:t>
            </a:r>
            <a:r>
              <a:rPr kumimoji="1" lang="en-US" altLang="zh-CN" sz="1600" b="1" dirty="0">
                <a:solidFill>
                  <a:srgbClr val="FF0000"/>
                </a:solidFill>
                <a:highlight>
                  <a:srgbClr val="FFFFFF"/>
                </a:highlight>
                <a:latin typeface="Ludica fax"/>
                <a:ea typeface="+mn-ea"/>
              </a:rPr>
              <a:t>knap</a:t>
            </a:r>
            <a:r>
              <a:rPr kumimoji="1" lang="en-US" altLang="zh-CN" sz="1600" b="1" dirty="0">
                <a:solidFill>
                  <a:srgbClr val="000000"/>
                </a:solidFill>
                <a:highlight>
                  <a:srgbClr val="FFFFFF"/>
                </a:highlight>
                <a:latin typeface="Ludica fax"/>
                <a:ea typeface="+mn-ea"/>
              </a:rPr>
              <a:t> (s-w[n-1], n-1)) {</a:t>
            </a:r>
            <a:endParaRPr kumimoji="1" lang="zh-CN" altLang="en-US" sz="1600" b="1" dirty="0">
              <a:solidFill>
                <a:srgbClr val="000000"/>
              </a:solidFill>
              <a:highlight>
                <a:srgbClr val="FFFFFF"/>
              </a:highlight>
              <a:latin typeface="Ludica fax"/>
              <a:ea typeface="+mn-ea"/>
            </a:endParaRPr>
          </a:p>
          <a:p>
            <a:pPr>
              <a:buFont typeface="Wingdings" charset="0"/>
              <a:buNone/>
            </a:pPr>
            <a:r>
              <a:rPr kumimoji="1" lang="en-US" altLang="zh-CN" sz="1600" b="1" dirty="0">
                <a:solidFill>
                  <a:srgbClr val="000000"/>
                </a:solidFill>
                <a:highlight>
                  <a:srgbClr val="FFFFFF"/>
                </a:highlight>
                <a:latin typeface="Ludica fax"/>
                <a:ea typeface="+mn-ea"/>
              </a:rPr>
              <a:t>		</a:t>
            </a:r>
            <a:r>
              <a:rPr kumimoji="1" lang="en-US" altLang="zh-CN" sz="1600" b="1" dirty="0" err="1">
                <a:solidFill>
                  <a:srgbClr val="000000"/>
                </a:solidFill>
                <a:highlight>
                  <a:srgbClr val="FFFFFF"/>
                </a:highlight>
                <a:latin typeface="Ludica fax"/>
                <a:ea typeface="+mn-ea"/>
              </a:rPr>
              <a:t>cout</a:t>
            </a:r>
            <a:r>
              <a:rPr kumimoji="1" lang="en-US" altLang="zh-CN" sz="1600" b="1" dirty="0">
                <a:solidFill>
                  <a:srgbClr val="000000"/>
                </a:solidFill>
                <a:highlight>
                  <a:srgbClr val="FFFFFF"/>
                </a:highlight>
                <a:latin typeface="Ludica fax"/>
                <a:ea typeface="+mn-ea"/>
              </a:rPr>
              <a:t> &lt;&lt; w[n-1] &lt;&lt; "";</a:t>
            </a:r>
            <a:endParaRPr kumimoji="1" lang="zh-CN" altLang="en-US" sz="1600" b="1" dirty="0">
              <a:solidFill>
                <a:srgbClr val="000000"/>
              </a:solidFill>
              <a:highlight>
                <a:srgbClr val="FFFFFF"/>
              </a:highlight>
              <a:latin typeface="Ludica fax"/>
              <a:ea typeface="+mn-ea"/>
            </a:endParaRPr>
          </a:p>
          <a:p>
            <a:pPr>
              <a:buFont typeface="Wingdings" charset="0"/>
              <a:buNone/>
            </a:pPr>
            <a:r>
              <a:rPr kumimoji="1" lang="en-US" altLang="zh-CN" sz="1600" b="1" dirty="0">
                <a:solidFill>
                  <a:srgbClr val="000000"/>
                </a:solidFill>
                <a:highlight>
                  <a:srgbClr val="FFFFFF"/>
                </a:highlight>
                <a:latin typeface="Ludica fax"/>
                <a:ea typeface="+mn-ea"/>
              </a:rPr>
              <a:t>		</a:t>
            </a:r>
            <a:r>
              <a:rPr kumimoji="1" lang="en-US" altLang="zh-CN" sz="1600" b="1" dirty="0">
                <a:solidFill>
                  <a:srgbClr val="7030A0"/>
                </a:solidFill>
                <a:highlight>
                  <a:srgbClr val="FFFFFF"/>
                </a:highlight>
                <a:latin typeface="Ludica fax"/>
                <a:ea typeface="+mn-ea"/>
              </a:rPr>
              <a:t>return</a:t>
            </a:r>
            <a:r>
              <a:rPr kumimoji="1" lang="en-US" altLang="zh-CN" sz="1600" b="1" dirty="0">
                <a:solidFill>
                  <a:srgbClr val="000000"/>
                </a:solidFill>
                <a:highlight>
                  <a:srgbClr val="FFFFFF"/>
                </a:highlight>
                <a:latin typeface="Ludica fax"/>
                <a:ea typeface="+mn-ea"/>
              </a:rPr>
              <a:t> true;</a:t>
            </a:r>
            <a:endParaRPr kumimoji="1" lang="zh-CN" altLang="en-US" sz="1600" b="1" dirty="0">
              <a:solidFill>
                <a:srgbClr val="000000"/>
              </a:solidFill>
              <a:highlight>
                <a:srgbClr val="FFFFFF"/>
              </a:highlight>
              <a:latin typeface="Ludica fax"/>
              <a:ea typeface="+mn-ea"/>
            </a:endParaRPr>
          </a:p>
          <a:p>
            <a:pPr>
              <a:buFont typeface="Wingdings" charset="0"/>
              <a:buNone/>
            </a:pPr>
            <a:r>
              <a:rPr kumimoji="1" lang="en-US" altLang="zh-CN" sz="1600" b="1" dirty="0">
                <a:solidFill>
                  <a:srgbClr val="000000"/>
                </a:solidFill>
                <a:highlight>
                  <a:srgbClr val="FFFFFF"/>
                </a:highlight>
                <a:latin typeface="Ludica fax"/>
                <a:ea typeface="+mn-ea"/>
              </a:rPr>
              <a:t>	} </a:t>
            </a:r>
            <a:endParaRPr kumimoji="1" lang="zh-CN" altLang="en-US" sz="1600" b="1" dirty="0">
              <a:solidFill>
                <a:srgbClr val="000000"/>
              </a:solidFill>
              <a:highlight>
                <a:srgbClr val="FFFFFF"/>
              </a:highlight>
              <a:latin typeface="Ludica fax"/>
              <a:ea typeface="+mn-ea"/>
            </a:endParaRPr>
          </a:p>
          <a:p>
            <a:pPr>
              <a:buFont typeface="Wingdings" charset="0"/>
              <a:buNone/>
            </a:pPr>
            <a:r>
              <a:rPr kumimoji="1" lang="en-US" altLang="zh-CN" sz="1600" b="1" dirty="0">
                <a:solidFill>
                  <a:srgbClr val="000000"/>
                </a:solidFill>
                <a:highlight>
                  <a:srgbClr val="FFFFFF"/>
                </a:highlight>
                <a:latin typeface="Ludica fax"/>
                <a:ea typeface="+mn-ea"/>
              </a:rPr>
              <a:t>	</a:t>
            </a:r>
            <a:r>
              <a:rPr lang="en-US" altLang="zh-CN" sz="1600" dirty="0">
                <a:solidFill>
                  <a:srgbClr val="0070C0"/>
                </a:solidFill>
                <a:highlight>
                  <a:srgbClr val="FFFFFF"/>
                </a:highlight>
                <a:latin typeface="Ludica fax"/>
                <a:ea typeface="+mn-ea"/>
              </a:rPr>
              <a:t>else</a:t>
            </a:r>
            <a:r>
              <a:rPr kumimoji="1" lang="en-US" altLang="zh-CN" sz="1600" b="1" dirty="0">
                <a:solidFill>
                  <a:srgbClr val="000000"/>
                </a:solidFill>
                <a:highlight>
                  <a:srgbClr val="FFFFFF"/>
                </a:highlight>
                <a:latin typeface="Ludica fax"/>
                <a:ea typeface="+mn-ea"/>
              </a:rPr>
              <a:t> {</a:t>
            </a:r>
          </a:p>
          <a:p>
            <a:pPr>
              <a:buFont typeface="Wingdings" charset="0"/>
              <a:buNone/>
            </a:pPr>
            <a:r>
              <a:rPr lang="en-US" altLang="zh-CN" sz="1600" dirty="0">
                <a:solidFill>
                  <a:srgbClr val="000000"/>
                </a:solidFill>
                <a:highlight>
                  <a:srgbClr val="FFFFFF"/>
                </a:highlight>
                <a:latin typeface="Ludica fax"/>
                <a:ea typeface="+mn-ea"/>
              </a:rPr>
              <a:t>		</a:t>
            </a:r>
            <a:r>
              <a:rPr lang="en-US" altLang="zh-CN" sz="1600" dirty="0">
                <a:solidFill>
                  <a:srgbClr val="0070C0"/>
                </a:solidFill>
                <a:highlight>
                  <a:srgbClr val="FFFFFF"/>
                </a:highlight>
                <a:latin typeface="Ludica fax"/>
                <a:ea typeface="+mn-ea"/>
              </a:rPr>
              <a:t>bool</a:t>
            </a:r>
            <a:r>
              <a:rPr lang="en-US" altLang="zh-CN" sz="1600" dirty="0">
                <a:solidFill>
                  <a:srgbClr val="000000"/>
                </a:solidFill>
                <a:highlight>
                  <a:srgbClr val="FFFFFF"/>
                </a:highlight>
                <a:latin typeface="Ludica fax"/>
                <a:ea typeface="+mn-ea"/>
              </a:rPr>
              <a:t> </a:t>
            </a:r>
            <a:r>
              <a:rPr lang="en-US" altLang="zh-CN" sz="1600" dirty="0" err="1">
                <a:solidFill>
                  <a:srgbClr val="000000"/>
                </a:solidFill>
                <a:highlight>
                  <a:srgbClr val="FFFFFF"/>
                </a:highlight>
                <a:latin typeface="Ludica fax"/>
                <a:ea typeface="+mn-ea"/>
              </a:rPr>
              <a:t>tmp</a:t>
            </a:r>
            <a:r>
              <a:rPr lang="en-US" altLang="zh-CN" sz="1600" dirty="0">
                <a:solidFill>
                  <a:srgbClr val="000000"/>
                </a:solidFill>
                <a:highlight>
                  <a:srgbClr val="FFFFFF"/>
                </a:highlight>
                <a:latin typeface="Ludica fax"/>
                <a:ea typeface="+mn-ea"/>
              </a:rPr>
              <a:t> = </a:t>
            </a:r>
            <a:r>
              <a:rPr kumimoji="1" lang="en-US" altLang="zh-CN" sz="1600" b="1" dirty="0">
                <a:solidFill>
                  <a:srgbClr val="FF0000"/>
                </a:solidFill>
                <a:highlight>
                  <a:srgbClr val="FFFFFF"/>
                </a:highlight>
                <a:latin typeface="Ludica fax"/>
                <a:ea typeface="+mn-ea"/>
              </a:rPr>
              <a:t>knap</a:t>
            </a:r>
            <a:r>
              <a:rPr kumimoji="1" lang="en-US" altLang="zh-CN" sz="1600" b="1" dirty="0">
                <a:solidFill>
                  <a:srgbClr val="000000"/>
                </a:solidFill>
                <a:highlight>
                  <a:srgbClr val="FFFFFF"/>
                </a:highlight>
                <a:latin typeface="Ludica fax"/>
                <a:ea typeface="+mn-ea"/>
              </a:rPr>
              <a:t>(s, n-1);</a:t>
            </a:r>
          </a:p>
          <a:p>
            <a:pPr>
              <a:buFont typeface="Wingdings" charset="0"/>
              <a:buNone/>
            </a:pPr>
            <a:r>
              <a:rPr kumimoji="1" lang="en-US" altLang="zh-CN" sz="1600" b="1" dirty="0">
                <a:solidFill>
                  <a:srgbClr val="000000"/>
                </a:solidFill>
                <a:highlight>
                  <a:srgbClr val="FFFFFF"/>
                </a:highlight>
                <a:latin typeface="Ludica fax"/>
                <a:ea typeface="+mn-ea"/>
              </a:rPr>
              <a:t>		</a:t>
            </a:r>
            <a:r>
              <a:rPr kumimoji="1" lang="en-US" altLang="zh-CN" sz="1600" b="1" dirty="0">
                <a:solidFill>
                  <a:srgbClr val="7030A0"/>
                </a:solidFill>
                <a:highlight>
                  <a:srgbClr val="FFFFFF"/>
                </a:highlight>
                <a:latin typeface="Ludica fax"/>
                <a:ea typeface="+mn-ea"/>
              </a:rPr>
              <a:t>return </a:t>
            </a:r>
            <a:r>
              <a:rPr kumimoji="1" lang="en-US" altLang="zh-CN" sz="1600" b="1" dirty="0" err="1">
                <a:highlight>
                  <a:srgbClr val="FFFFFF"/>
                </a:highlight>
                <a:latin typeface="Ludica fax"/>
                <a:ea typeface="+mn-ea"/>
              </a:rPr>
              <a:t>tmp</a:t>
            </a:r>
            <a:r>
              <a:rPr kumimoji="1" lang="en-US" altLang="zh-CN" sz="1600" b="1" dirty="0">
                <a:solidFill>
                  <a:srgbClr val="7030A0"/>
                </a:solidFill>
                <a:highlight>
                  <a:srgbClr val="FFFFFF"/>
                </a:highlight>
                <a:latin typeface="Ludica fax"/>
                <a:ea typeface="+mn-ea"/>
              </a:rPr>
              <a:t>;</a:t>
            </a:r>
            <a:endParaRPr kumimoji="1" lang="zh-CN" altLang="en-US" sz="1600" b="1" dirty="0">
              <a:solidFill>
                <a:srgbClr val="000000"/>
              </a:solidFill>
              <a:highlight>
                <a:srgbClr val="FFFFFF"/>
              </a:highlight>
              <a:latin typeface="Ludica fax"/>
              <a:ea typeface="+mn-ea"/>
            </a:endParaRPr>
          </a:p>
          <a:p>
            <a:pPr>
              <a:buFont typeface="Wingdings" charset="0"/>
              <a:buNone/>
            </a:pPr>
            <a:r>
              <a:rPr kumimoji="1" lang="nl-BE" altLang="zh-CN" sz="1600" b="1" dirty="0">
                <a:solidFill>
                  <a:srgbClr val="000000"/>
                </a:solidFill>
                <a:highlight>
                  <a:srgbClr val="FFFFFF"/>
                </a:highlight>
                <a:latin typeface="Ludica fax"/>
                <a:ea typeface="+mn-ea"/>
              </a:rPr>
              <a:t>}</a:t>
            </a:r>
            <a:endParaRPr kumimoji="1" lang="zh-CN" altLang="en-US" sz="1600" b="1" dirty="0">
              <a:solidFill>
                <a:srgbClr val="000000"/>
              </a:solidFill>
              <a:highlight>
                <a:srgbClr val="FFFFFF"/>
              </a:highlight>
              <a:latin typeface="Ludica fax"/>
              <a:ea typeface="+mn-ea"/>
            </a:endParaRPr>
          </a:p>
        </p:txBody>
      </p:sp>
      <p:sp>
        <p:nvSpPr>
          <p:cNvPr id="3" name="箭头: 右 2">
            <a:extLst>
              <a:ext uri="{FF2B5EF4-FFF2-40B4-BE49-F238E27FC236}">
                <a16:creationId xmlns:a16="http://schemas.microsoft.com/office/drawing/2014/main" id="{A379F97C-594A-4F42-89A7-BC38544B79FE}"/>
              </a:ext>
            </a:extLst>
          </p:cNvPr>
          <p:cNvSpPr/>
          <p:nvPr/>
        </p:nvSpPr>
        <p:spPr>
          <a:xfrm>
            <a:off x="3733800" y="3159531"/>
            <a:ext cx="863301" cy="53893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ndParaRPr>
          </a:p>
        </p:txBody>
      </p:sp>
      <p:sp>
        <p:nvSpPr>
          <p:cNvPr id="10" name="矩形: 圆角 9">
            <a:extLst>
              <a:ext uri="{FF2B5EF4-FFF2-40B4-BE49-F238E27FC236}">
                <a16:creationId xmlns:a16="http://schemas.microsoft.com/office/drawing/2014/main" id="{7B046668-E947-4853-A6B0-08A986A8963D}"/>
              </a:ext>
            </a:extLst>
          </p:cNvPr>
          <p:cNvSpPr/>
          <p:nvPr/>
        </p:nvSpPr>
        <p:spPr>
          <a:xfrm>
            <a:off x="685800" y="1905000"/>
            <a:ext cx="2743200" cy="1211641"/>
          </a:xfrm>
          <a:prstGeom prst="round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2000" dirty="0">
              <a:solidFill>
                <a:schemeClr val="tx1"/>
              </a:solidFill>
            </a:endParaRPr>
          </a:p>
        </p:txBody>
      </p:sp>
      <p:sp>
        <p:nvSpPr>
          <p:cNvPr id="12" name="矩形: 圆角 11">
            <a:extLst>
              <a:ext uri="{FF2B5EF4-FFF2-40B4-BE49-F238E27FC236}">
                <a16:creationId xmlns:a16="http://schemas.microsoft.com/office/drawing/2014/main" id="{1B1E52DC-43C2-4006-A84B-8784AEDB44EA}"/>
              </a:ext>
            </a:extLst>
          </p:cNvPr>
          <p:cNvSpPr/>
          <p:nvPr/>
        </p:nvSpPr>
        <p:spPr>
          <a:xfrm>
            <a:off x="586358" y="3202420"/>
            <a:ext cx="2842642" cy="1293380"/>
          </a:xfrm>
          <a:prstGeom prst="round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2000" dirty="0">
              <a:solidFill>
                <a:schemeClr val="tx1"/>
              </a:solidFill>
            </a:endParaRPr>
          </a:p>
        </p:txBody>
      </p:sp>
      <p:sp>
        <p:nvSpPr>
          <p:cNvPr id="14" name="矩形: 圆角 13">
            <a:extLst>
              <a:ext uri="{FF2B5EF4-FFF2-40B4-BE49-F238E27FC236}">
                <a16:creationId xmlns:a16="http://schemas.microsoft.com/office/drawing/2014/main" id="{E748BC03-C360-43F0-9C14-4F599287D5BF}"/>
              </a:ext>
            </a:extLst>
          </p:cNvPr>
          <p:cNvSpPr/>
          <p:nvPr/>
        </p:nvSpPr>
        <p:spPr>
          <a:xfrm>
            <a:off x="586358" y="4629731"/>
            <a:ext cx="2842642" cy="199071"/>
          </a:xfrm>
          <a:prstGeom prst="round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2000" dirty="0">
              <a:solidFill>
                <a:schemeClr val="tx1"/>
              </a:solidFill>
            </a:endParaRPr>
          </a:p>
        </p:txBody>
      </p:sp>
      <p:cxnSp>
        <p:nvCxnSpPr>
          <p:cNvPr id="17" name="直接箭头连接符 16">
            <a:extLst>
              <a:ext uri="{FF2B5EF4-FFF2-40B4-BE49-F238E27FC236}">
                <a16:creationId xmlns:a16="http://schemas.microsoft.com/office/drawing/2014/main" id="{E809EE17-2B49-47AE-9695-BFA19615FEAF}"/>
              </a:ext>
            </a:extLst>
          </p:cNvPr>
          <p:cNvCxnSpPr>
            <a:cxnSpLocks/>
          </p:cNvCxnSpPr>
          <p:nvPr/>
        </p:nvCxnSpPr>
        <p:spPr>
          <a:xfrm>
            <a:off x="7086600" y="3886201"/>
            <a:ext cx="1752600" cy="45719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直接箭头连接符 20">
            <a:extLst>
              <a:ext uri="{FF2B5EF4-FFF2-40B4-BE49-F238E27FC236}">
                <a16:creationId xmlns:a16="http://schemas.microsoft.com/office/drawing/2014/main" id="{2E32B2DE-AF85-42BB-B75C-74CE553C0FC2}"/>
              </a:ext>
            </a:extLst>
          </p:cNvPr>
          <p:cNvCxnSpPr>
            <a:cxnSpLocks/>
          </p:cNvCxnSpPr>
          <p:nvPr/>
        </p:nvCxnSpPr>
        <p:spPr>
          <a:xfrm>
            <a:off x="7086600" y="4495800"/>
            <a:ext cx="1651000" cy="13393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直接箭头连接符 22">
            <a:extLst>
              <a:ext uri="{FF2B5EF4-FFF2-40B4-BE49-F238E27FC236}">
                <a16:creationId xmlns:a16="http://schemas.microsoft.com/office/drawing/2014/main" id="{C7A5B67F-D238-479F-ACF7-8D60A86AFE9C}"/>
              </a:ext>
            </a:extLst>
          </p:cNvPr>
          <p:cNvCxnSpPr>
            <a:cxnSpLocks/>
          </p:cNvCxnSpPr>
          <p:nvPr/>
        </p:nvCxnSpPr>
        <p:spPr>
          <a:xfrm flipH="1">
            <a:off x="9067800" y="3698468"/>
            <a:ext cx="609601" cy="7973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直接箭头连接符 25">
            <a:extLst>
              <a:ext uri="{FF2B5EF4-FFF2-40B4-BE49-F238E27FC236}">
                <a16:creationId xmlns:a16="http://schemas.microsoft.com/office/drawing/2014/main" id="{1985A69E-5085-4365-917B-81A5A2604254}"/>
              </a:ext>
            </a:extLst>
          </p:cNvPr>
          <p:cNvCxnSpPr>
            <a:cxnSpLocks/>
          </p:cNvCxnSpPr>
          <p:nvPr/>
        </p:nvCxnSpPr>
        <p:spPr>
          <a:xfrm flipH="1">
            <a:off x="9601200" y="2590800"/>
            <a:ext cx="1066801" cy="17526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677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F79A50D-2EF1-4CC9-8FA6-C68D3D27C048}"/>
              </a:ext>
            </a:extLst>
          </p:cNvPr>
          <p:cNvSpPr>
            <a:spLocks noGrp="1"/>
          </p:cNvSpPr>
          <p:nvPr>
            <p:ph type="body" idx="4294967295"/>
          </p:nvPr>
        </p:nvSpPr>
        <p:spPr>
          <a:xfrm>
            <a:off x="840000" y="1343357"/>
            <a:ext cx="10516800" cy="4917599"/>
          </a:xfrm>
        </p:spPr>
        <p:txBody>
          <a:bodyPr>
            <a:normAutofit fontScale="77500" lnSpcReduction="20000"/>
          </a:bodyPr>
          <a:lstStyle/>
          <a:p>
            <a:r>
              <a:rPr lang="en-US" altLang="zh-CN" sz="3200" dirty="0">
                <a:solidFill>
                  <a:srgbClr val="7030A0"/>
                </a:solidFill>
                <a:latin typeface="Calibri" panose="020F0502020204030204" pitchFamily="34" charset="0"/>
                <a:cs typeface="Calibri" panose="020F0502020204030204" pitchFamily="34" charset="0"/>
              </a:rPr>
              <a:t>Step 1: </a:t>
            </a:r>
            <a:r>
              <a:rPr lang="en-US" altLang="zh-CN" sz="3200" b="0" dirty="0">
                <a:latin typeface="Calibri" panose="020F0502020204030204" pitchFamily="34" charset="0"/>
                <a:cs typeface="Calibri" panose="020F0502020204030204" pitchFamily="34" charset="0"/>
              </a:rPr>
              <a:t>Build a call stack to save the current task</a:t>
            </a:r>
          </a:p>
          <a:p>
            <a:r>
              <a:rPr lang="en-US" altLang="zh-CN" sz="3200" dirty="0">
                <a:solidFill>
                  <a:srgbClr val="7030A0"/>
                </a:solidFill>
                <a:latin typeface="Calibri" panose="020F0502020204030204" pitchFamily="34" charset="0"/>
                <a:cs typeface="Calibri" panose="020F0502020204030204" pitchFamily="34" charset="0"/>
              </a:rPr>
              <a:t>Step 2: </a:t>
            </a:r>
            <a:r>
              <a:rPr lang="en-US" altLang="zh-CN" sz="3200" b="0" dirty="0">
                <a:latin typeface="Calibri" panose="020F0502020204030204" pitchFamily="34" charset="0"/>
                <a:cs typeface="Calibri" panose="020F0502020204030204" pitchFamily="34" charset="0"/>
              </a:rPr>
              <a:t>Set up original problem</a:t>
            </a:r>
          </a:p>
          <a:p>
            <a:r>
              <a:rPr lang="en-US" altLang="zh-CN" sz="3200" dirty="0">
                <a:solidFill>
                  <a:srgbClr val="7030A0"/>
                </a:solidFill>
                <a:latin typeface="Calibri" panose="020F0502020204030204" pitchFamily="34" charset="0"/>
                <a:cs typeface="Calibri" panose="020F0502020204030204" pitchFamily="34" charset="0"/>
              </a:rPr>
              <a:t>Step 3: </a:t>
            </a:r>
            <a:r>
              <a:rPr lang="en-US" altLang="zh-CN" sz="3200" b="0" dirty="0">
                <a:latin typeface="Calibri" panose="020F0502020204030204" pitchFamily="34" charset="0"/>
                <a:cs typeface="Calibri" panose="020F0502020204030204" pitchFamily="34" charset="0"/>
              </a:rPr>
              <a:t>Count recursive calls and return exists</a:t>
            </a:r>
          </a:p>
          <a:p>
            <a:r>
              <a:rPr lang="en-US" altLang="zh-CN" sz="3200" dirty="0">
                <a:solidFill>
                  <a:srgbClr val="7030A0"/>
                </a:solidFill>
                <a:latin typeface="Calibri" panose="020F0502020204030204" pitchFamily="34" charset="0"/>
                <a:cs typeface="Calibri" panose="020F0502020204030204" pitchFamily="34" charset="0"/>
              </a:rPr>
              <a:t>Step 4: </a:t>
            </a:r>
            <a:r>
              <a:rPr lang="en-US" altLang="zh-CN" sz="3200" b="0" dirty="0">
                <a:latin typeface="Calibri" panose="020F0502020204030204" pitchFamily="34" charset="0"/>
                <a:cs typeface="Calibri" panose="020F0502020204030204" pitchFamily="34" charset="0"/>
              </a:rPr>
              <a:t>If </a:t>
            </a:r>
            <a:r>
              <a:rPr lang="en-US" altLang="zh-CN" sz="3200" b="0" dirty="0">
                <a:solidFill>
                  <a:srgbClr val="FF0000"/>
                </a:solidFill>
                <a:latin typeface="Calibri" panose="020F0502020204030204" pitchFamily="34" charset="0"/>
                <a:cs typeface="Calibri" panose="020F0502020204030204" pitchFamily="34" charset="0"/>
              </a:rPr>
              <a:t>t</a:t>
            </a:r>
            <a:r>
              <a:rPr lang="en-US" altLang="zh-CN" sz="3200" b="0" dirty="0">
                <a:latin typeface="Calibri" panose="020F0502020204030204" pitchFamily="34" charset="0"/>
                <a:cs typeface="Calibri" panose="020F0502020204030204" pitchFamily="34" charset="0"/>
              </a:rPr>
              <a:t> recursive calls, create </a:t>
            </a:r>
            <a:r>
              <a:rPr lang="en-US" altLang="zh-CN" sz="3200" b="0" dirty="0">
                <a:solidFill>
                  <a:srgbClr val="FF0000"/>
                </a:solidFill>
                <a:latin typeface="Calibri" panose="020F0502020204030204" pitchFamily="34" charset="0"/>
                <a:cs typeface="Calibri" panose="020F0502020204030204" pitchFamily="34" charset="0"/>
              </a:rPr>
              <a:t>(t+2) </a:t>
            </a:r>
            <a:r>
              <a:rPr lang="en-US" altLang="zh-CN" sz="3200" b="0" dirty="0">
                <a:latin typeface="Calibri" panose="020F0502020204030204" pitchFamily="34" charset="0"/>
                <a:cs typeface="Calibri" panose="020F0502020204030204" pitchFamily="34" charset="0"/>
              </a:rPr>
              <a:t>labels</a:t>
            </a:r>
          </a:p>
          <a:p>
            <a:pPr lvl="1"/>
            <a:r>
              <a:rPr lang="en-US" altLang="zh-CN" sz="2800" b="0" dirty="0">
                <a:latin typeface="Calibri" panose="020F0502020204030204" pitchFamily="34" charset="0"/>
                <a:cs typeface="Calibri" panose="020F0502020204030204" pitchFamily="34" charset="0"/>
              </a:rPr>
              <a:t>Including </a:t>
            </a:r>
            <a:r>
              <a:rPr lang="en-US" altLang="zh-CN" sz="2800" b="0" dirty="0">
                <a:solidFill>
                  <a:srgbClr val="FF0000"/>
                </a:solidFill>
                <a:latin typeface="Calibri" panose="020F0502020204030204" pitchFamily="34" charset="0"/>
                <a:cs typeface="Calibri" panose="020F0502020204030204" pitchFamily="34" charset="0"/>
              </a:rPr>
              <a:t>(t+1) </a:t>
            </a:r>
            <a:r>
              <a:rPr lang="en-US" altLang="zh-CN" sz="2800" dirty="0">
                <a:latin typeface="Calibri" panose="020F0502020204030204" pitchFamily="34" charset="0"/>
                <a:cs typeface="Calibri" panose="020F0502020204030204" pitchFamily="34" charset="0"/>
              </a:rPr>
              <a:t>calls, </a:t>
            </a:r>
            <a:r>
              <a:rPr lang="en-US" altLang="zh-CN" sz="2800" b="0" dirty="0">
                <a:latin typeface="Calibri" panose="020F0502020204030204" pitchFamily="34" charset="0"/>
                <a:cs typeface="Calibri" panose="020F0502020204030204" pitchFamily="34" charset="0"/>
              </a:rPr>
              <a:t>plus a label for recursive exists</a:t>
            </a:r>
          </a:p>
          <a:p>
            <a:r>
              <a:rPr lang="en-US" altLang="zh-CN" sz="3200" dirty="0">
                <a:solidFill>
                  <a:srgbClr val="7030A0"/>
                </a:solidFill>
                <a:latin typeface="Calibri" panose="020F0502020204030204" pitchFamily="34" charset="0"/>
                <a:cs typeface="Calibri" panose="020F0502020204030204" pitchFamily="34" charset="0"/>
              </a:rPr>
              <a:t>Step 5: </a:t>
            </a:r>
            <a:r>
              <a:rPr lang="en-US" altLang="zh-CN" sz="3200" b="0" dirty="0">
                <a:latin typeface="Calibri" panose="020F0502020204030204" pitchFamily="34" charset="0"/>
                <a:cs typeface="Calibri" panose="020F0502020204030204" pitchFamily="34" charset="0"/>
              </a:rPr>
              <a:t>Replace the </a:t>
            </a:r>
            <a:r>
              <a:rPr lang="en-US" altLang="zh-CN" sz="3200" b="0" dirty="0" err="1">
                <a:latin typeface="Calibri" panose="020F0502020204030204" pitchFamily="34" charset="0"/>
                <a:cs typeface="Calibri" panose="020F0502020204030204" pitchFamily="34" charset="0"/>
              </a:rPr>
              <a:t>i-th</a:t>
            </a:r>
            <a:r>
              <a:rPr lang="en-US" altLang="zh-CN" sz="3200" b="0" dirty="0">
                <a:latin typeface="Calibri" panose="020F0502020204030204" pitchFamily="34" charset="0"/>
                <a:cs typeface="Calibri" panose="020F0502020204030204" pitchFamily="34" charset="0"/>
              </a:rPr>
              <a:t> (</a:t>
            </a:r>
            <a:r>
              <a:rPr lang="en-US" altLang="zh-CN" sz="3200" b="0" dirty="0" err="1">
                <a:latin typeface="Calibri" panose="020F0502020204030204" pitchFamily="34" charset="0"/>
                <a:cs typeface="Calibri" panose="020F0502020204030204" pitchFamily="34" charset="0"/>
              </a:rPr>
              <a:t>i</a:t>
            </a:r>
            <a:r>
              <a:rPr lang="en-US" altLang="zh-CN" sz="3200" b="0" dirty="0">
                <a:latin typeface="Calibri" panose="020F0502020204030204" pitchFamily="34" charset="0"/>
                <a:cs typeface="Calibri" panose="020F0502020204030204" pitchFamily="34" charset="0"/>
              </a:rPr>
              <a:t>=1,2,…,t) recursive calls</a:t>
            </a:r>
          </a:p>
          <a:p>
            <a:pPr lvl="1"/>
            <a:r>
              <a:rPr lang="en-US" altLang="zh-CN" sz="2800" b="0" dirty="0">
                <a:latin typeface="Calibri" panose="020F0502020204030204" pitchFamily="34" charset="0"/>
                <a:cs typeface="Calibri" panose="020F0502020204030204" pitchFamily="34" charset="0"/>
              </a:rPr>
              <a:t>“push stack; </a:t>
            </a:r>
            <a:r>
              <a:rPr lang="en-US" altLang="zh-CN" sz="2800" dirty="0" err="1">
                <a:solidFill>
                  <a:schemeClr val="accent2"/>
                </a:solidFill>
                <a:latin typeface="Calibri" panose="020F0502020204030204" pitchFamily="34" charset="0"/>
                <a:cs typeface="Calibri" panose="020F0502020204030204" pitchFamily="34" charset="0"/>
              </a:rPr>
              <a:t>goto</a:t>
            </a:r>
            <a:r>
              <a:rPr lang="en-US" altLang="zh-CN" sz="2800" dirty="0">
                <a:solidFill>
                  <a:schemeClr val="accent2"/>
                </a:solidFill>
                <a:latin typeface="Calibri" panose="020F0502020204030204" pitchFamily="34" charset="0"/>
                <a:cs typeface="Calibri" panose="020F0502020204030204" pitchFamily="34" charset="0"/>
              </a:rPr>
              <a:t> label 0</a:t>
            </a:r>
            <a:r>
              <a:rPr lang="en-US" altLang="zh-CN" sz="2800" b="0" dirty="0">
                <a:latin typeface="Calibri" panose="020F0502020204030204" pitchFamily="34" charset="0"/>
                <a:cs typeface="Calibri" panose="020F0502020204030204" pitchFamily="34" charset="0"/>
              </a:rPr>
              <a:t>”</a:t>
            </a:r>
          </a:p>
          <a:p>
            <a:r>
              <a:rPr lang="en-US" altLang="zh-CN" sz="3200" dirty="0">
                <a:solidFill>
                  <a:srgbClr val="7030A0"/>
                </a:solidFill>
                <a:latin typeface="Calibri" panose="020F0502020204030204" pitchFamily="34" charset="0"/>
                <a:cs typeface="Calibri" panose="020F0502020204030204" pitchFamily="34" charset="0"/>
              </a:rPr>
              <a:t>Step 6: </a:t>
            </a:r>
            <a:r>
              <a:rPr lang="en-US" altLang="zh-CN" sz="3200" b="0" dirty="0">
                <a:latin typeface="Calibri" panose="020F0502020204030204" pitchFamily="34" charset="0"/>
                <a:cs typeface="Calibri" panose="020F0502020204030204" pitchFamily="34" charset="0"/>
              </a:rPr>
              <a:t>Process every return statement:</a:t>
            </a:r>
          </a:p>
          <a:p>
            <a:pPr lvl="1"/>
            <a:r>
              <a:rPr lang="en-US" altLang="zh-CN" sz="2800" b="0" dirty="0">
                <a:latin typeface="Calibri" panose="020F0502020204030204" pitchFamily="34" charset="0"/>
                <a:cs typeface="Calibri" panose="020F0502020204030204" pitchFamily="34" charset="0"/>
              </a:rPr>
              <a:t>Replace “return” by </a:t>
            </a:r>
            <a:r>
              <a:rPr lang="en-US" altLang="zh-CN" sz="2800" b="0" dirty="0">
                <a:solidFill>
                  <a:schemeClr val="accent2"/>
                </a:solidFill>
                <a:latin typeface="Calibri" panose="020F0502020204030204" pitchFamily="34" charset="0"/>
                <a:cs typeface="Calibri" panose="020F0502020204030204" pitchFamily="34" charset="0"/>
              </a:rPr>
              <a:t>“</a:t>
            </a:r>
            <a:r>
              <a:rPr lang="en-US" altLang="zh-CN" sz="2800" b="0" dirty="0" err="1">
                <a:solidFill>
                  <a:schemeClr val="accent2"/>
                </a:solidFill>
                <a:latin typeface="Calibri" panose="020F0502020204030204" pitchFamily="34" charset="0"/>
                <a:cs typeface="Calibri" panose="020F0502020204030204" pitchFamily="34" charset="0"/>
              </a:rPr>
              <a:t>goto</a:t>
            </a:r>
            <a:r>
              <a:rPr lang="en-US" altLang="zh-CN" sz="2800" b="0" dirty="0">
                <a:solidFill>
                  <a:schemeClr val="accent2"/>
                </a:solidFill>
                <a:latin typeface="Calibri" panose="020F0502020204030204" pitchFamily="34" charset="0"/>
                <a:cs typeface="Calibri" panose="020F0502020204030204" pitchFamily="34" charset="0"/>
              </a:rPr>
              <a:t> label (t+1)”</a:t>
            </a:r>
            <a:endParaRPr lang="en-US" altLang="zh-CN" sz="2800" b="0" dirty="0">
              <a:latin typeface="Calibri" panose="020F0502020204030204" pitchFamily="34" charset="0"/>
              <a:cs typeface="Calibri" panose="020F0502020204030204" pitchFamily="34" charset="0"/>
            </a:endParaRPr>
          </a:p>
          <a:p>
            <a:r>
              <a:rPr lang="en-US" altLang="zh-CN" sz="3200" dirty="0">
                <a:solidFill>
                  <a:srgbClr val="7030A0"/>
                </a:solidFill>
                <a:latin typeface="Calibri" panose="020F0502020204030204" pitchFamily="34" charset="0"/>
                <a:cs typeface="Calibri" panose="020F0502020204030204" pitchFamily="34" charset="0"/>
              </a:rPr>
              <a:t>Step 7: </a:t>
            </a:r>
            <a:r>
              <a:rPr lang="en-US" altLang="zh-CN" sz="3200" b="0" dirty="0">
                <a:latin typeface="Calibri" panose="020F0502020204030204" pitchFamily="34" charset="0"/>
                <a:cs typeface="Calibri" panose="020F0502020204030204" pitchFamily="34" charset="0"/>
              </a:rPr>
              <a:t>Add the statements at label (t+1) for recursive exists</a:t>
            </a:r>
          </a:p>
          <a:p>
            <a:pPr lvl="1"/>
            <a:r>
              <a:rPr lang="en-US" altLang="zh-CN" sz="2800" b="0" dirty="0">
                <a:latin typeface="Calibri" panose="020F0502020204030204" pitchFamily="34" charset="0"/>
                <a:cs typeface="Calibri" panose="020F0502020204030204" pitchFamily="34" charset="0"/>
              </a:rPr>
              <a:t>Use “switch” statement</a:t>
            </a:r>
          </a:p>
          <a:p>
            <a:r>
              <a:rPr lang="en-US" altLang="zh-CN" sz="3200" dirty="0">
                <a:solidFill>
                  <a:srgbClr val="7030A0"/>
                </a:solidFill>
                <a:latin typeface="Calibri" panose="020F0502020204030204" pitchFamily="34" charset="0"/>
                <a:cs typeface="Calibri" panose="020F0502020204030204" pitchFamily="34" charset="0"/>
              </a:rPr>
              <a:t>More: </a:t>
            </a:r>
            <a:r>
              <a:rPr lang="en-US" altLang="zh-CN" sz="3200" b="0" dirty="0">
                <a:solidFill>
                  <a:srgbClr val="0070C0"/>
                </a:solidFill>
                <a:latin typeface="Calibri" panose="020F0502020204030204" pitchFamily="34" charset="0"/>
                <a:cs typeface="Calibri" panose="020F0502020204030204" pitchFamily="34" charset="0"/>
              </a:rPr>
              <a:t>Rewrite the recursion in loops</a:t>
            </a:r>
          </a:p>
          <a:p>
            <a:r>
              <a:rPr lang="en-US" altLang="zh-CN" sz="3200" dirty="0">
                <a:solidFill>
                  <a:srgbClr val="7030A0"/>
                </a:solidFill>
                <a:latin typeface="Calibri" panose="020F0502020204030204" pitchFamily="34" charset="0"/>
                <a:cs typeface="Calibri" panose="020F0502020204030204" pitchFamily="34" charset="0"/>
              </a:rPr>
              <a:t>More: </a:t>
            </a:r>
            <a:r>
              <a:rPr lang="en-US" altLang="zh-CN" sz="3200" b="0" dirty="0">
                <a:solidFill>
                  <a:srgbClr val="0070C0"/>
                </a:solidFill>
                <a:latin typeface="Calibri" panose="020F0502020204030204" pitchFamily="34" charset="0"/>
                <a:cs typeface="Calibri" panose="020F0502020204030204" pitchFamily="34" charset="0"/>
              </a:rPr>
              <a:t>Optimize the program</a:t>
            </a:r>
          </a:p>
        </p:txBody>
      </p:sp>
      <p:sp>
        <p:nvSpPr>
          <p:cNvPr id="2" name="标题 1">
            <a:extLst>
              <a:ext uri="{FF2B5EF4-FFF2-40B4-BE49-F238E27FC236}">
                <a16:creationId xmlns:a16="http://schemas.microsoft.com/office/drawing/2014/main" id="{550CDEF9-7526-4E8E-88A8-A331B47A0F75}"/>
              </a:ext>
            </a:extLst>
          </p:cNvPr>
          <p:cNvSpPr>
            <a:spLocks noGrp="1"/>
          </p:cNvSpPr>
          <p:nvPr>
            <p:ph type="title" idx="4294967295"/>
          </p:nvPr>
        </p:nvSpPr>
        <p:spPr/>
        <p:txBody>
          <a:bodyPr/>
          <a:lstStyle/>
          <a:p>
            <a:r>
              <a:rPr lang="en-US" altLang="zh-CN" dirty="0"/>
              <a:t>Formal Procedure</a:t>
            </a:r>
            <a:endParaRPr lang="zh-CN" altLang="en-US" dirty="0"/>
          </a:p>
        </p:txBody>
      </p:sp>
      <p:sp>
        <p:nvSpPr>
          <p:cNvPr id="4" name="灯片编号占位符 3">
            <a:extLst>
              <a:ext uri="{FF2B5EF4-FFF2-40B4-BE49-F238E27FC236}">
                <a16:creationId xmlns:a16="http://schemas.microsoft.com/office/drawing/2014/main" id="{9D499A1F-90C9-4D47-B379-98D2924461A0}"/>
              </a:ext>
            </a:extLst>
          </p:cNvPr>
          <p:cNvSpPr>
            <a:spLocks noGrp="1"/>
          </p:cNvSpPr>
          <p:nvPr>
            <p:ph type="sldNum" sz="quarter" idx="4"/>
          </p:nvPr>
        </p:nvSpPr>
        <p:spPr/>
        <p:txBody>
          <a:bodyPr/>
          <a:lstStyle/>
          <a:p>
            <a:pPr>
              <a:defRPr/>
            </a:pPr>
            <a:fld id="{D62988EB-CF20-4CAC-94BF-79D0ECBB93DA}" type="slidenum">
              <a:rPr lang="en-US" altLang="zh-CN" smtClean="0"/>
              <a:pPr>
                <a:defRPr/>
              </a:pPr>
              <a:t>55</a:t>
            </a:fld>
            <a:endParaRPr lang="en-US" altLang="zh-CN"/>
          </a:p>
        </p:txBody>
      </p:sp>
    </p:spTree>
    <p:extLst>
      <p:ext uri="{BB962C8B-B14F-4D97-AF65-F5344CB8AC3E}">
        <p14:creationId xmlns:p14="http://schemas.microsoft.com/office/powerpoint/2010/main" val="21632795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p:txBody>
          <a:bodyPr>
            <a:normAutofit lnSpcReduction="10000"/>
          </a:bodyPr>
          <a:lstStyle/>
          <a:p>
            <a:r>
              <a:rPr kumimoji="1" lang="en-US" altLang="zh-CN" dirty="0"/>
              <a:t>All the parameters and local variables are replaced by the members of the node in the task stack</a:t>
            </a:r>
          </a:p>
          <a:p>
            <a:pPr marL="344487" lvl="1" indent="0">
              <a:buNone/>
            </a:pPr>
            <a:r>
              <a:rPr lang="en-US" altLang="zh-CN" sz="2200" b="1" dirty="0">
                <a:solidFill>
                  <a:srgbClr val="0070C0"/>
                </a:solidFill>
                <a:highlight>
                  <a:srgbClr val="FFFFFF"/>
                </a:highlight>
                <a:latin typeface="Ludica fax"/>
              </a:rPr>
              <a:t>struct</a:t>
            </a:r>
            <a:r>
              <a:rPr lang="en-US" altLang="zh-CN" sz="2200" b="1" dirty="0">
                <a:solidFill>
                  <a:srgbClr val="000000"/>
                </a:solidFill>
                <a:highlight>
                  <a:srgbClr val="FFFFFF"/>
                </a:highlight>
                <a:latin typeface="Ludica fax"/>
              </a:rPr>
              <a:t> Elem { 	</a:t>
            </a:r>
            <a:r>
              <a:rPr lang="en-US" altLang="zh-CN" sz="2200" b="1" dirty="0">
                <a:solidFill>
                  <a:schemeClr val="accent2"/>
                </a:solidFill>
                <a:highlight>
                  <a:srgbClr val="FFFFFF"/>
                </a:highlight>
                <a:latin typeface="Ludica fax"/>
              </a:rPr>
              <a:t>// Stack element type</a:t>
            </a:r>
            <a:endParaRPr lang="zh-CN" altLang="en-US" sz="2200" b="1" dirty="0">
              <a:solidFill>
                <a:schemeClr val="accent2"/>
              </a:solidFill>
              <a:highlight>
                <a:srgbClr val="FFFFFF"/>
              </a:highlight>
              <a:latin typeface="Ludica fax"/>
            </a:endParaRPr>
          </a:p>
          <a:p>
            <a:pPr lvl="1" eaLnBrk="1" hangingPunct="1">
              <a:lnSpc>
                <a:spcPct val="80000"/>
              </a:lnSpc>
              <a:buFont typeface="Wingdings" charset="0"/>
              <a:buNone/>
            </a:pPr>
            <a:r>
              <a:rPr lang="zh-CN" altLang="en-US" sz="2200" b="1" dirty="0">
                <a:solidFill>
                  <a:srgbClr val="000000"/>
                </a:solidFill>
                <a:highlight>
                  <a:srgbClr val="FFFFFF"/>
                </a:highlight>
                <a:latin typeface="Ludica fax"/>
              </a:rPr>
              <a:t>	</a:t>
            </a:r>
            <a:r>
              <a:rPr lang="en-US" altLang="zh-CN" sz="2200" b="1" dirty="0">
                <a:solidFill>
                  <a:srgbClr val="0070C0"/>
                </a:solidFill>
                <a:highlight>
                  <a:srgbClr val="FFFFFF"/>
                </a:highlight>
                <a:latin typeface="Ludica fax"/>
              </a:rPr>
              <a:t>int</a:t>
            </a:r>
            <a:r>
              <a:rPr lang="en-US" altLang="zh-CN" sz="2200" b="1" dirty="0">
                <a:solidFill>
                  <a:srgbClr val="000000"/>
                </a:solidFill>
                <a:highlight>
                  <a:srgbClr val="FFFFFF"/>
                </a:highlight>
                <a:latin typeface="Ludica fax"/>
              </a:rPr>
              <a:t> </a:t>
            </a:r>
            <a:r>
              <a:rPr lang="en-US" altLang="zh-CN" sz="2200" b="1" dirty="0" err="1">
                <a:solidFill>
                  <a:srgbClr val="000000"/>
                </a:solidFill>
                <a:highlight>
                  <a:srgbClr val="FFFFFF"/>
                </a:highlight>
                <a:latin typeface="Ludica fax"/>
              </a:rPr>
              <a:t>rd</a:t>
            </a:r>
            <a:r>
              <a:rPr lang="en-US" altLang="zh-CN" sz="2200" b="1" dirty="0">
                <a:solidFill>
                  <a:srgbClr val="000000"/>
                </a:solidFill>
                <a:highlight>
                  <a:srgbClr val="FFFFFF"/>
                </a:highlight>
                <a:latin typeface="Ludica fax"/>
              </a:rPr>
              <a:t>; 		</a:t>
            </a:r>
            <a:r>
              <a:rPr lang="en-US" altLang="zh-CN" sz="2200" b="1" dirty="0">
                <a:solidFill>
                  <a:schemeClr val="accent2"/>
                </a:solidFill>
                <a:highlight>
                  <a:srgbClr val="FFFFFF"/>
                </a:highlight>
                <a:latin typeface="Ludica fax"/>
              </a:rPr>
              <a:t>// the label of return statement</a:t>
            </a:r>
          </a:p>
          <a:p>
            <a:pPr lvl="1" eaLnBrk="1" hangingPunct="1">
              <a:lnSpc>
                <a:spcPct val="80000"/>
              </a:lnSpc>
              <a:buFont typeface="Wingdings" charset="0"/>
              <a:buNone/>
            </a:pPr>
            <a:endParaRPr lang="zh-CN" altLang="en-US" sz="2200" b="1" dirty="0">
              <a:solidFill>
                <a:srgbClr val="000000"/>
              </a:solidFill>
              <a:highlight>
                <a:srgbClr val="FFFFFF"/>
              </a:highlight>
              <a:latin typeface="Ludica fax"/>
            </a:endParaRPr>
          </a:p>
          <a:p>
            <a:pPr lvl="1" eaLnBrk="1" hangingPunct="1">
              <a:lnSpc>
                <a:spcPct val="80000"/>
              </a:lnSpc>
              <a:buFont typeface="Wingdings" charset="0"/>
              <a:buNone/>
            </a:pPr>
            <a:r>
              <a:rPr lang="zh-CN" altLang="en-US" sz="2200" b="1" dirty="0">
                <a:solidFill>
                  <a:srgbClr val="000000"/>
                </a:solidFill>
                <a:highlight>
                  <a:srgbClr val="FFFFFF"/>
                </a:highlight>
                <a:latin typeface="Ludica fax"/>
              </a:rPr>
              <a:t>	</a:t>
            </a:r>
            <a:r>
              <a:rPr lang="en-US" altLang="zh-CN" sz="2200" b="1" dirty="0">
                <a:solidFill>
                  <a:srgbClr val="000000"/>
                </a:solidFill>
                <a:highlight>
                  <a:srgbClr val="FFFFFF"/>
                </a:highlight>
                <a:latin typeface="Ludica fax"/>
              </a:rPr>
              <a:t>DataTypeOfP1 p1; 	</a:t>
            </a:r>
            <a:r>
              <a:rPr lang="en-US" altLang="zh-CN" sz="2200" b="1" dirty="0">
                <a:solidFill>
                  <a:schemeClr val="accent2"/>
                </a:solidFill>
                <a:highlight>
                  <a:srgbClr val="FFFFFF"/>
                </a:highlight>
                <a:latin typeface="Ludica fax"/>
              </a:rPr>
              <a:t>// function parameters</a:t>
            </a:r>
            <a:endParaRPr lang="zh-CN" altLang="en-US" sz="2200" b="1" dirty="0">
              <a:solidFill>
                <a:schemeClr val="accent2"/>
              </a:solidFill>
              <a:highlight>
                <a:srgbClr val="FFFFFF"/>
              </a:highlight>
              <a:latin typeface="Ludica fax"/>
            </a:endParaRPr>
          </a:p>
          <a:p>
            <a:pPr lvl="1" eaLnBrk="1" hangingPunct="1">
              <a:lnSpc>
                <a:spcPct val="80000"/>
              </a:lnSpc>
              <a:buFont typeface="Wingdings" charset="0"/>
              <a:buNone/>
            </a:pPr>
            <a:r>
              <a:rPr lang="zh-CN" altLang="en-US" sz="2200" b="1" dirty="0">
                <a:solidFill>
                  <a:srgbClr val="000000"/>
                </a:solidFill>
                <a:highlight>
                  <a:srgbClr val="FFFFFF"/>
                </a:highlight>
                <a:latin typeface="Ludica fax"/>
              </a:rPr>
              <a:t>	</a:t>
            </a:r>
            <a:r>
              <a:rPr lang="en-US" altLang="zh-CN" sz="2200" b="1" dirty="0">
                <a:solidFill>
                  <a:srgbClr val="000000"/>
                </a:solidFill>
                <a:highlight>
                  <a:srgbClr val="FFFFFF"/>
                </a:highlight>
                <a:latin typeface="Ludica fax"/>
              </a:rPr>
              <a:t>… </a:t>
            </a:r>
          </a:p>
          <a:p>
            <a:pPr lvl="1" eaLnBrk="1" hangingPunct="1">
              <a:lnSpc>
                <a:spcPct val="80000"/>
              </a:lnSpc>
              <a:buFont typeface="Wingdings" charset="0"/>
              <a:buNone/>
            </a:pPr>
            <a:r>
              <a:rPr lang="en-US" altLang="zh-CN" sz="2200" b="1" dirty="0">
                <a:solidFill>
                  <a:srgbClr val="000000"/>
                </a:solidFill>
                <a:highlight>
                  <a:srgbClr val="FFFFFF"/>
                </a:highlight>
                <a:latin typeface="Ludica fax"/>
              </a:rPr>
              <a:t>	</a:t>
            </a:r>
            <a:r>
              <a:rPr lang="en-US" altLang="zh-CN" sz="2200" b="1" dirty="0" err="1">
                <a:solidFill>
                  <a:srgbClr val="000000"/>
                </a:solidFill>
                <a:highlight>
                  <a:srgbClr val="FFFFFF"/>
                </a:highlight>
                <a:latin typeface="Ludica fax"/>
              </a:rPr>
              <a:t>DataTypeOfPm</a:t>
            </a:r>
            <a:r>
              <a:rPr lang="en-US" altLang="zh-CN" sz="2200" b="1" dirty="0">
                <a:solidFill>
                  <a:srgbClr val="000000"/>
                </a:solidFill>
                <a:highlight>
                  <a:srgbClr val="FFFFFF"/>
                </a:highlight>
                <a:latin typeface="Ludica fax"/>
              </a:rPr>
              <a:t> pm;</a:t>
            </a:r>
          </a:p>
          <a:p>
            <a:pPr lvl="1" eaLnBrk="1" hangingPunct="1">
              <a:lnSpc>
                <a:spcPct val="80000"/>
              </a:lnSpc>
              <a:buFont typeface="Wingdings" charset="0"/>
              <a:buNone/>
            </a:pPr>
            <a:endParaRPr lang="en-US" altLang="zh-CN" sz="2200" b="1" dirty="0">
              <a:solidFill>
                <a:srgbClr val="000000"/>
              </a:solidFill>
              <a:highlight>
                <a:srgbClr val="FFFFFF"/>
              </a:highlight>
              <a:latin typeface="Ludica fax"/>
            </a:endParaRPr>
          </a:p>
          <a:p>
            <a:pPr lvl="1" eaLnBrk="1" hangingPunct="1">
              <a:lnSpc>
                <a:spcPct val="80000"/>
              </a:lnSpc>
              <a:buFont typeface="Wingdings" charset="0"/>
              <a:buNone/>
            </a:pPr>
            <a:r>
              <a:rPr lang="en-US" altLang="zh-CN" sz="2200" b="1" dirty="0">
                <a:solidFill>
                  <a:srgbClr val="000000"/>
                </a:solidFill>
                <a:highlight>
                  <a:srgbClr val="FFFFFF"/>
                </a:highlight>
                <a:latin typeface="Ludica fax"/>
              </a:rPr>
              <a:t>	DataTypeOfQ1 q1; 	</a:t>
            </a:r>
            <a:r>
              <a:rPr lang="en-US" altLang="zh-CN" sz="2200" b="1" dirty="0">
                <a:solidFill>
                  <a:schemeClr val="accent2"/>
                </a:solidFill>
                <a:highlight>
                  <a:srgbClr val="FFFFFF"/>
                </a:highlight>
                <a:latin typeface="Ludica fax"/>
              </a:rPr>
              <a:t>// local variables</a:t>
            </a:r>
            <a:endParaRPr lang="zh-CN" altLang="en-US" sz="2200" b="1" dirty="0">
              <a:solidFill>
                <a:schemeClr val="accent2"/>
              </a:solidFill>
              <a:highlight>
                <a:srgbClr val="FFFFFF"/>
              </a:highlight>
              <a:latin typeface="Ludica fax"/>
            </a:endParaRPr>
          </a:p>
          <a:p>
            <a:pPr lvl="1" eaLnBrk="1" hangingPunct="1">
              <a:lnSpc>
                <a:spcPct val="80000"/>
              </a:lnSpc>
              <a:buFont typeface="Wingdings" charset="0"/>
              <a:buNone/>
            </a:pPr>
            <a:r>
              <a:rPr lang="zh-CN" altLang="en-US" sz="2200" b="1" dirty="0">
                <a:solidFill>
                  <a:srgbClr val="000000"/>
                </a:solidFill>
                <a:highlight>
                  <a:srgbClr val="FFFFFF"/>
                </a:highlight>
                <a:latin typeface="Ludica fax"/>
              </a:rPr>
              <a:t>	</a:t>
            </a:r>
            <a:r>
              <a:rPr lang="en-US" altLang="zh-CN" sz="2200" b="1" dirty="0">
                <a:solidFill>
                  <a:srgbClr val="000000"/>
                </a:solidFill>
                <a:highlight>
                  <a:srgbClr val="FFFFFF"/>
                </a:highlight>
                <a:latin typeface="Ludica fax"/>
              </a:rPr>
              <a:t>… </a:t>
            </a:r>
          </a:p>
          <a:p>
            <a:pPr lvl="1" eaLnBrk="1" hangingPunct="1">
              <a:lnSpc>
                <a:spcPct val="80000"/>
              </a:lnSpc>
              <a:buFont typeface="Wingdings" charset="0"/>
              <a:buNone/>
            </a:pPr>
            <a:r>
              <a:rPr lang="en-US" altLang="zh-CN" sz="2200" b="1" dirty="0">
                <a:solidFill>
                  <a:srgbClr val="000000"/>
                </a:solidFill>
                <a:highlight>
                  <a:srgbClr val="FFFFFF"/>
                </a:highlight>
                <a:latin typeface="Ludica fax"/>
              </a:rPr>
              <a:t>	</a:t>
            </a:r>
            <a:r>
              <a:rPr lang="en-US" altLang="zh-CN" sz="2200" b="1" dirty="0" err="1">
                <a:solidFill>
                  <a:srgbClr val="000000"/>
                </a:solidFill>
                <a:highlight>
                  <a:srgbClr val="FFFFFF"/>
                </a:highlight>
                <a:latin typeface="Ludica fax"/>
              </a:rPr>
              <a:t>DataTypeOfQn</a:t>
            </a:r>
            <a:r>
              <a:rPr lang="en-US" altLang="zh-CN" sz="2200" b="1" dirty="0">
                <a:solidFill>
                  <a:srgbClr val="000000"/>
                </a:solidFill>
                <a:highlight>
                  <a:srgbClr val="FFFFFF"/>
                </a:highlight>
                <a:latin typeface="Ludica fax"/>
              </a:rPr>
              <a:t> </a:t>
            </a:r>
            <a:r>
              <a:rPr lang="en-US" altLang="zh-CN" sz="2200" b="1" dirty="0" err="1">
                <a:solidFill>
                  <a:srgbClr val="000000"/>
                </a:solidFill>
                <a:highlight>
                  <a:srgbClr val="FFFFFF"/>
                </a:highlight>
                <a:latin typeface="Ludica fax"/>
              </a:rPr>
              <a:t>qn</a:t>
            </a:r>
            <a:r>
              <a:rPr lang="en-US" altLang="zh-CN" sz="2200" b="1" dirty="0">
                <a:solidFill>
                  <a:srgbClr val="000000"/>
                </a:solidFill>
                <a:highlight>
                  <a:srgbClr val="FFFFFF"/>
                </a:highlight>
                <a:latin typeface="Ludica fax"/>
              </a:rPr>
              <a:t>; </a:t>
            </a:r>
          </a:p>
          <a:p>
            <a:pPr lvl="1" eaLnBrk="1" hangingPunct="1">
              <a:lnSpc>
                <a:spcPct val="80000"/>
              </a:lnSpc>
              <a:buFont typeface="Wingdings" charset="0"/>
              <a:buNone/>
            </a:pPr>
            <a:r>
              <a:rPr lang="en-US" altLang="zh-CN" sz="2200" b="1" dirty="0">
                <a:solidFill>
                  <a:srgbClr val="000000"/>
                </a:solidFill>
                <a:highlight>
                  <a:srgbClr val="FFFFFF"/>
                </a:highlight>
                <a:latin typeface="Ludica fax"/>
              </a:rPr>
              <a:t>};</a:t>
            </a:r>
          </a:p>
          <a:p>
            <a:pPr lvl="1" eaLnBrk="1" hangingPunct="1">
              <a:lnSpc>
                <a:spcPct val="80000"/>
              </a:lnSpc>
              <a:buFont typeface="Wingdings" charset="0"/>
              <a:buNone/>
            </a:pPr>
            <a:r>
              <a:rPr lang="en-US" altLang="zh-CN" sz="2200" b="1" dirty="0">
                <a:solidFill>
                  <a:srgbClr val="000000"/>
                </a:solidFill>
                <a:highlight>
                  <a:srgbClr val="FFFFFF"/>
                </a:highlight>
                <a:latin typeface="Ludica fax"/>
              </a:rPr>
              <a:t>Stack&lt;Elem&gt; S;</a:t>
            </a:r>
          </a:p>
          <a:p>
            <a:pPr lvl="1"/>
            <a:endParaRPr kumimoji="1" lang="zh-CN" altLang="en-US" dirty="0"/>
          </a:p>
        </p:txBody>
      </p:sp>
      <p:sp>
        <p:nvSpPr>
          <p:cNvPr id="2" name="标题 1"/>
          <p:cNvSpPr>
            <a:spLocks noGrp="1"/>
          </p:cNvSpPr>
          <p:nvPr>
            <p:ph type="title" idx="4294967295"/>
          </p:nvPr>
        </p:nvSpPr>
        <p:spPr/>
        <p:txBody>
          <a:bodyPr>
            <a:normAutofit/>
          </a:bodyPr>
          <a:lstStyle/>
          <a:p>
            <a:r>
              <a:rPr kumimoji="1" lang="en-US" altLang="zh-CN" dirty="0"/>
              <a:t>Step 1: Build a Call Stack</a:t>
            </a:r>
            <a:endParaRPr kumimoji="1" lang="zh-CN" altLang="en-US" dirty="0"/>
          </a:p>
        </p:txBody>
      </p:sp>
      <p:sp>
        <p:nvSpPr>
          <p:cNvPr id="6" name="灯片编号占位符 3">
            <a:extLst>
              <a:ext uri="{FF2B5EF4-FFF2-40B4-BE49-F238E27FC236}">
                <a16:creationId xmlns:a16="http://schemas.microsoft.com/office/drawing/2014/main" id="{50D6FCFD-C9FE-4EC5-B9F6-3F7214CA74C0}"/>
              </a:ext>
            </a:extLst>
          </p:cNvPr>
          <p:cNvSpPr>
            <a:spLocks noGrp="1"/>
          </p:cNvSpPr>
          <p:nvPr>
            <p:ph type="sldNum" sz="quarter" idx="4"/>
          </p:nvPr>
        </p:nvSpPr>
        <p:spPr/>
        <p:txBody>
          <a:bodyPr/>
          <a:lstStyle/>
          <a:p>
            <a:pPr>
              <a:defRPr/>
            </a:pPr>
            <a:fld id="{D62988EB-CF20-4CAC-94BF-79D0ECBB93DA}" type="slidenum">
              <a:rPr lang="en-US" altLang="zh-CN" smtClean="0"/>
              <a:pPr>
                <a:defRPr/>
              </a:pPr>
              <a:t>56</a:t>
            </a:fld>
            <a:endParaRPr lang="en-US" altLang="zh-CN"/>
          </a:p>
        </p:txBody>
      </p:sp>
    </p:spTree>
    <p:extLst>
      <p:ext uri="{BB962C8B-B14F-4D97-AF65-F5344CB8AC3E}">
        <p14:creationId xmlns:p14="http://schemas.microsoft.com/office/powerpoint/2010/main" val="24780560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CBAF93F9-2E9A-481C-94EF-0BA578C7329E}"/>
              </a:ext>
            </a:extLst>
          </p:cNvPr>
          <p:cNvSpPr>
            <a:spLocks noGrp="1"/>
          </p:cNvSpPr>
          <p:nvPr>
            <p:ph type="body" idx="4294967295"/>
          </p:nvPr>
        </p:nvSpPr>
        <p:spPr/>
        <p:txBody>
          <a:bodyPr/>
          <a:lstStyle/>
          <a:p>
            <a:r>
              <a:rPr lang="en-US" altLang="zh-CN" dirty="0"/>
              <a:t>Create stack</a:t>
            </a:r>
          </a:p>
          <a:p>
            <a:r>
              <a:rPr lang="en-US" altLang="zh-CN" dirty="0"/>
              <a:t>Set up and push first element</a:t>
            </a:r>
          </a:p>
          <a:p>
            <a:pPr lvl="1"/>
            <a:r>
              <a:rPr lang="en-US" altLang="zh-CN" dirty="0"/>
              <a:t>Use </a:t>
            </a:r>
            <a:r>
              <a:rPr lang="en-US" altLang="zh-CN" dirty="0" err="1">
                <a:solidFill>
                  <a:srgbClr val="FF0000"/>
                </a:solidFill>
              </a:rPr>
              <a:t>rd</a:t>
            </a:r>
            <a:r>
              <a:rPr lang="en-US" altLang="zh-CN" dirty="0">
                <a:solidFill>
                  <a:srgbClr val="FF0000"/>
                </a:solidFill>
              </a:rPr>
              <a:t> = 0</a:t>
            </a:r>
          </a:p>
          <a:p>
            <a:r>
              <a:rPr lang="en-US" altLang="zh-CN" dirty="0"/>
              <a:t>Define </a:t>
            </a:r>
            <a:r>
              <a:rPr lang="en-US" altLang="zh-CN" dirty="0">
                <a:solidFill>
                  <a:srgbClr val="FF0000"/>
                </a:solidFill>
              </a:rPr>
              <a:t>ret</a:t>
            </a:r>
            <a:r>
              <a:rPr lang="en-US" altLang="zh-CN" dirty="0"/>
              <a:t> variables</a:t>
            </a:r>
            <a:endParaRPr lang="zh-CN" altLang="en-US" dirty="0"/>
          </a:p>
        </p:txBody>
      </p:sp>
      <p:sp>
        <p:nvSpPr>
          <p:cNvPr id="2" name="标题 1">
            <a:extLst>
              <a:ext uri="{FF2B5EF4-FFF2-40B4-BE49-F238E27FC236}">
                <a16:creationId xmlns:a16="http://schemas.microsoft.com/office/drawing/2014/main" id="{9FACD7E6-8C93-41A3-B6D2-C9BEAD6C877B}"/>
              </a:ext>
            </a:extLst>
          </p:cNvPr>
          <p:cNvSpPr>
            <a:spLocks noGrp="1"/>
          </p:cNvSpPr>
          <p:nvPr>
            <p:ph type="title" idx="4294967295"/>
          </p:nvPr>
        </p:nvSpPr>
        <p:spPr/>
        <p:txBody>
          <a:bodyPr/>
          <a:lstStyle/>
          <a:p>
            <a:r>
              <a:rPr kumimoji="1" lang="en-US" altLang="zh-CN" dirty="0"/>
              <a:t>Step 2: </a:t>
            </a:r>
            <a:r>
              <a:rPr lang="en-US" altLang="zh-CN" dirty="0"/>
              <a:t>Set Up Original Problem</a:t>
            </a:r>
            <a:endParaRPr lang="zh-CN" altLang="en-US" dirty="0"/>
          </a:p>
        </p:txBody>
      </p:sp>
      <p:sp>
        <p:nvSpPr>
          <p:cNvPr id="4" name="灯片编号占位符 3">
            <a:extLst>
              <a:ext uri="{FF2B5EF4-FFF2-40B4-BE49-F238E27FC236}">
                <a16:creationId xmlns:a16="http://schemas.microsoft.com/office/drawing/2014/main" id="{CB2D88B2-942C-4DAB-AE01-F2586B1A35CA}"/>
              </a:ext>
            </a:extLst>
          </p:cNvPr>
          <p:cNvSpPr>
            <a:spLocks noGrp="1"/>
          </p:cNvSpPr>
          <p:nvPr>
            <p:ph type="sldNum" sz="quarter" idx="4"/>
          </p:nvPr>
        </p:nvSpPr>
        <p:spPr/>
        <p:txBody>
          <a:bodyPr/>
          <a:lstStyle/>
          <a:p>
            <a:pPr>
              <a:defRPr/>
            </a:pPr>
            <a:fld id="{D62988EB-CF20-4CAC-94BF-79D0ECBB93DA}" type="slidenum">
              <a:rPr lang="en-US" altLang="zh-CN" smtClean="0"/>
              <a:pPr>
                <a:defRPr/>
              </a:pPr>
              <a:t>57</a:t>
            </a:fld>
            <a:endParaRPr lang="en-US" altLang="zh-CN"/>
          </a:p>
        </p:txBody>
      </p:sp>
      <p:sp>
        <p:nvSpPr>
          <p:cNvPr id="6" name="文本框 5">
            <a:extLst>
              <a:ext uri="{FF2B5EF4-FFF2-40B4-BE49-F238E27FC236}">
                <a16:creationId xmlns:a16="http://schemas.microsoft.com/office/drawing/2014/main" id="{9E35776A-526E-489A-87DF-168B8F51269C}"/>
              </a:ext>
            </a:extLst>
          </p:cNvPr>
          <p:cNvSpPr txBox="1"/>
          <p:nvPr/>
        </p:nvSpPr>
        <p:spPr>
          <a:xfrm>
            <a:off x="8458200" y="1600200"/>
            <a:ext cx="5106266" cy="2554545"/>
          </a:xfrm>
          <a:prstGeom prst="rect">
            <a:avLst/>
          </a:prstGeom>
          <a:noFill/>
        </p:spPr>
        <p:txBody>
          <a:bodyPr wrap="square">
            <a:spAutoFit/>
          </a:bodyPr>
          <a:lstStyle/>
          <a:p>
            <a:pPr marL="0" indent="0">
              <a:spcBef>
                <a:spcPts val="0"/>
              </a:spcBef>
              <a:buNone/>
            </a:pPr>
            <a:r>
              <a:rPr lang="en-US" altLang="zh-CN" sz="2000" b="1" dirty="0">
                <a:solidFill>
                  <a:srgbClr val="0070C0"/>
                </a:solidFill>
                <a:highlight>
                  <a:srgbClr val="FFFFFF"/>
                </a:highlight>
                <a:latin typeface="Ludica fax"/>
              </a:rPr>
              <a:t>bool</a:t>
            </a:r>
            <a:r>
              <a:rPr lang="en-US" altLang="zh-CN" sz="2000" b="1" dirty="0">
                <a:solidFill>
                  <a:srgbClr val="000000"/>
                </a:solidFill>
                <a:highlight>
                  <a:srgbClr val="FFFFFF"/>
                </a:highlight>
                <a:latin typeface="Ludica fax"/>
              </a:rPr>
              <a:t> knap(</a:t>
            </a:r>
            <a:r>
              <a:rPr lang="en-US" altLang="zh-CN" sz="2000" b="1" dirty="0">
                <a:solidFill>
                  <a:srgbClr val="0070C0"/>
                </a:solidFill>
                <a:highlight>
                  <a:srgbClr val="FFFFFF"/>
                </a:highlight>
                <a:latin typeface="Ludica fax"/>
              </a:rPr>
              <a:t>int</a:t>
            </a:r>
            <a:r>
              <a:rPr lang="en-US" altLang="zh-CN" sz="2000" b="1" dirty="0">
                <a:solidFill>
                  <a:srgbClr val="000000"/>
                </a:solidFill>
                <a:highlight>
                  <a:srgbClr val="FFFFFF"/>
                </a:highlight>
                <a:latin typeface="Ludica fax"/>
              </a:rPr>
              <a:t> s, </a:t>
            </a:r>
            <a:r>
              <a:rPr lang="en-US" altLang="zh-CN" sz="2000" b="1" dirty="0">
                <a:solidFill>
                  <a:srgbClr val="0070C0"/>
                </a:solidFill>
                <a:highlight>
                  <a:srgbClr val="FFFFFF"/>
                </a:highlight>
                <a:latin typeface="Ludica fax"/>
              </a:rPr>
              <a:t>int</a:t>
            </a:r>
            <a:r>
              <a:rPr lang="en-US" altLang="zh-CN" sz="2000" b="1" dirty="0">
                <a:solidFill>
                  <a:srgbClr val="000000"/>
                </a:solidFill>
                <a:highlight>
                  <a:srgbClr val="FFFFFF"/>
                </a:highlight>
                <a:latin typeface="Ludica fax"/>
              </a:rPr>
              <a:t> n) {</a:t>
            </a:r>
          </a:p>
          <a:p>
            <a:pPr marL="0" indent="0">
              <a:spcBef>
                <a:spcPts val="0"/>
              </a:spcBef>
              <a:buNone/>
            </a:pPr>
            <a:r>
              <a:rPr lang="en-US" altLang="zh-CN" sz="2000" b="1" dirty="0">
                <a:solidFill>
                  <a:srgbClr val="000000"/>
                </a:solidFill>
                <a:highlight>
                  <a:srgbClr val="FFFFFF"/>
                </a:highlight>
                <a:latin typeface="Ludica fax"/>
              </a:rPr>
              <a:t>    stack&lt;Elem&gt; </a:t>
            </a:r>
            <a:r>
              <a:rPr lang="en-US" altLang="zh-CN" sz="2000" b="1" dirty="0" err="1">
                <a:solidFill>
                  <a:srgbClr val="000000"/>
                </a:solidFill>
                <a:highlight>
                  <a:srgbClr val="FFFFFF"/>
                </a:highlight>
                <a:latin typeface="Ludica fax"/>
              </a:rPr>
              <a:t>st</a:t>
            </a:r>
            <a:r>
              <a:rPr lang="en-US" altLang="zh-CN" sz="2000" b="1" dirty="0">
                <a:solidFill>
                  <a:srgbClr val="000000"/>
                </a:solidFill>
                <a:highlight>
                  <a:srgbClr val="FFFFFF"/>
                </a:highlight>
                <a:latin typeface="Ludica fax"/>
              </a:rPr>
              <a:t>;</a:t>
            </a:r>
          </a:p>
          <a:p>
            <a:pPr marL="0" indent="0">
              <a:spcBef>
                <a:spcPts val="0"/>
              </a:spcBef>
              <a:buNone/>
            </a:pPr>
            <a:r>
              <a:rPr lang="en-US" altLang="zh-CN" sz="2000" b="1" dirty="0">
                <a:solidFill>
                  <a:srgbClr val="000000"/>
                </a:solidFill>
                <a:highlight>
                  <a:srgbClr val="FFFFFF"/>
                </a:highlight>
                <a:latin typeface="Ludica fax"/>
              </a:rPr>
              <a:t>    Elem x(s,n,0);</a:t>
            </a:r>
          </a:p>
          <a:p>
            <a:pPr marL="0" indent="0">
              <a:spcBef>
                <a:spcPts val="0"/>
              </a:spcBef>
              <a:buNone/>
            </a:pPr>
            <a:r>
              <a:rPr lang="en-US" altLang="zh-CN" sz="2000" b="1" dirty="0">
                <a:solidFill>
                  <a:srgbClr val="000000"/>
                </a:solidFill>
                <a:highlight>
                  <a:srgbClr val="FFFFFF"/>
                </a:highlight>
                <a:latin typeface="Ludica fax"/>
              </a:rPr>
              <a:t>    </a:t>
            </a:r>
            <a:r>
              <a:rPr lang="en-US" altLang="zh-CN" sz="2000" b="1" dirty="0" err="1">
                <a:solidFill>
                  <a:srgbClr val="000000"/>
                </a:solidFill>
                <a:highlight>
                  <a:srgbClr val="FFFFFF"/>
                </a:highlight>
                <a:latin typeface="Ludica fax"/>
              </a:rPr>
              <a:t>st.push</a:t>
            </a:r>
            <a:r>
              <a:rPr lang="en-US" altLang="zh-CN" sz="2000" b="1" dirty="0">
                <a:solidFill>
                  <a:srgbClr val="000000"/>
                </a:solidFill>
                <a:highlight>
                  <a:srgbClr val="FFFFFF"/>
                </a:highlight>
                <a:latin typeface="Ludica fax"/>
              </a:rPr>
              <a:t>(x);</a:t>
            </a:r>
          </a:p>
          <a:p>
            <a:pPr marL="0" indent="0">
              <a:spcBef>
                <a:spcPts val="0"/>
              </a:spcBef>
              <a:buNone/>
            </a:pPr>
            <a:r>
              <a:rPr lang="en-US" altLang="zh-CN" sz="2000" b="1" dirty="0">
                <a:solidFill>
                  <a:srgbClr val="000000"/>
                </a:solidFill>
                <a:highlight>
                  <a:srgbClr val="FFFFFF"/>
                </a:highlight>
                <a:latin typeface="Ludica fax"/>
              </a:rPr>
              <a:t>    </a:t>
            </a:r>
            <a:r>
              <a:rPr lang="en-US" altLang="zh-CN" sz="2000" b="1" dirty="0">
                <a:solidFill>
                  <a:srgbClr val="0070C0"/>
                </a:solidFill>
                <a:highlight>
                  <a:srgbClr val="FFFFFF"/>
                </a:highlight>
                <a:latin typeface="Ludica fax"/>
              </a:rPr>
              <a:t>bool</a:t>
            </a:r>
            <a:r>
              <a:rPr lang="en-US" altLang="zh-CN" sz="2000" b="1" dirty="0">
                <a:solidFill>
                  <a:srgbClr val="000000"/>
                </a:solidFill>
                <a:highlight>
                  <a:srgbClr val="FFFFFF"/>
                </a:highlight>
                <a:latin typeface="Ludica fax"/>
              </a:rPr>
              <a:t> ret;</a:t>
            </a:r>
          </a:p>
          <a:p>
            <a:pPr marL="0" indent="0">
              <a:spcBef>
                <a:spcPts val="0"/>
              </a:spcBef>
              <a:buNone/>
            </a:pPr>
            <a:endParaRPr lang="en-US" altLang="zh-CN" sz="2000" b="1" dirty="0">
              <a:solidFill>
                <a:srgbClr val="000000"/>
              </a:solidFill>
              <a:highlight>
                <a:srgbClr val="FFFFFF"/>
              </a:highlight>
              <a:latin typeface="Ludica fax"/>
            </a:endParaRPr>
          </a:p>
          <a:p>
            <a:pPr>
              <a:spcBef>
                <a:spcPts val="0"/>
              </a:spcBef>
            </a:pPr>
            <a:r>
              <a:rPr lang="en-US" altLang="zh-CN" sz="2000" b="1" dirty="0">
                <a:solidFill>
                  <a:srgbClr val="000000"/>
                </a:solidFill>
                <a:highlight>
                  <a:srgbClr val="FFFFFF"/>
                </a:highlight>
                <a:latin typeface="Ludica fax"/>
              </a:rPr>
              <a:t>    </a:t>
            </a:r>
            <a:r>
              <a:rPr lang="en-US" altLang="zh-CN" sz="2000" b="1" dirty="0">
                <a:solidFill>
                  <a:srgbClr val="008000"/>
                </a:solidFill>
                <a:highlight>
                  <a:srgbClr val="FFFFFF"/>
                </a:highlight>
                <a:latin typeface="Ludica fax"/>
              </a:rPr>
              <a:t>// more</a:t>
            </a:r>
            <a:endParaRPr lang="en-US" altLang="zh-CN" sz="2000" b="1" dirty="0">
              <a:solidFill>
                <a:srgbClr val="000000"/>
              </a:solidFill>
              <a:highlight>
                <a:srgbClr val="FFFFFF"/>
              </a:highlight>
              <a:latin typeface="Ludica fax"/>
            </a:endParaRPr>
          </a:p>
          <a:p>
            <a:pPr marL="0" indent="0">
              <a:spcBef>
                <a:spcPts val="0"/>
              </a:spcBef>
              <a:buNone/>
            </a:pPr>
            <a:r>
              <a:rPr lang="en-US" altLang="zh-CN" sz="2000" b="1" dirty="0">
                <a:solidFill>
                  <a:srgbClr val="000000"/>
                </a:solidFill>
                <a:highlight>
                  <a:srgbClr val="FFFFFF"/>
                </a:highlight>
                <a:latin typeface="Ludica fax"/>
              </a:rPr>
              <a:t>}</a:t>
            </a:r>
          </a:p>
        </p:txBody>
      </p:sp>
    </p:spTree>
    <p:extLst>
      <p:ext uri="{BB962C8B-B14F-4D97-AF65-F5344CB8AC3E}">
        <p14:creationId xmlns:p14="http://schemas.microsoft.com/office/powerpoint/2010/main" val="33380625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CE2D7DF-3251-400B-A2B0-3460EEA48D1C}"/>
              </a:ext>
            </a:extLst>
          </p:cNvPr>
          <p:cNvSpPr>
            <a:spLocks noGrp="1"/>
          </p:cNvSpPr>
          <p:nvPr>
            <p:ph type="body" idx="4294967295"/>
          </p:nvPr>
        </p:nvSpPr>
        <p:spPr/>
        <p:txBody>
          <a:bodyPr/>
          <a:lstStyle/>
          <a:p>
            <a:r>
              <a:rPr lang="en-US" altLang="zh-CN" dirty="0"/>
              <a:t>If </a:t>
            </a:r>
            <a:r>
              <a:rPr lang="en-US" altLang="zh-CN" dirty="0">
                <a:solidFill>
                  <a:srgbClr val="FF0000"/>
                </a:solidFill>
              </a:rPr>
              <a:t>t</a:t>
            </a:r>
            <a:r>
              <a:rPr lang="en-US" altLang="zh-CN" dirty="0"/>
              <a:t> recursive calls</a:t>
            </a:r>
          </a:p>
          <a:p>
            <a:pPr lvl="1"/>
            <a:r>
              <a:rPr lang="en-US" altLang="zh-CN" dirty="0">
                <a:solidFill>
                  <a:srgbClr val="FF0000"/>
                </a:solidFill>
              </a:rPr>
              <a:t>(t+1)</a:t>
            </a:r>
            <a:r>
              <a:rPr lang="en-US" altLang="zh-CN" dirty="0"/>
              <a:t> recursion exists</a:t>
            </a:r>
          </a:p>
          <a:p>
            <a:pPr lvl="1"/>
            <a:r>
              <a:rPr lang="en-US" altLang="zh-CN" dirty="0"/>
              <a:t>Partition function into </a:t>
            </a:r>
            <a:r>
              <a:rPr lang="en-US" altLang="zh-CN" dirty="0">
                <a:solidFill>
                  <a:srgbClr val="FF0000"/>
                </a:solidFill>
              </a:rPr>
              <a:t>(t+1)</a:t>
            </a:r>
            <a:r>
              <a:rPr lang="en-US" altLang="zh-CN" dirty="0"/>
              <a:t> regions</a:t>
            </a:r>
            <a:endParaRPr lang="zh-CN" altLang="en-US" dirty="0"/>
          </a:p>
        </p:txBody>
      </p:sp>
      <p:sp>
        <p:nvSpPr>
          <p:cNvPr id="2" name="标题 1">
            <a:extLst>
              <a:ext uri="{FF2B5EF4-FFF2-40B4-BE49-F238E27FC236}">
                <a16:creationId xmlns:a16="http://schemas.microsoft.com/office/drawing/2014/main" id="{5E7CEA60-F4E2-4226-80EC-E994CC1C3D6A}"/>
              </a:ext>
            </a:extLst>
          </p:cNvPr>
          <p:cNvSpPr>
            <a:spLocks noGrp="1"/>
          </p:cNvSpPr>
          <p:nvPr>
            <p:ph type="title" idx="4294967295"/>
          </p:nvPr>
        </p:nvSpPr>
        <p:spPr/>
        <p:txBody>
          <a:bodyPr/>
          <a:lstStyle/>
          <a:p>
            <a:r>
              <a:rPr kumimoji="1" lang="en-US" altLang="zh-CN" dirty="0"/>
              <a:t>Step 3: Count recursive calls and exits</a:t>
            </a:r>
            <a:endParaRPr lang="zh-CN" altLang="en-US" dirty="0"/>
          </a:p>
        </p:txBody>
      </p:sp>
      <p:sp>
        <p:nvSpPr>
          <p:cNvPr id="4" name="灯片编号占位符 3">
            <a:extLst>
              <a:ext uri="{FF2B5EF4-FFF2-40B4-BE49-F238E27FC236}">
                <a16:creationId xmlns:a16="http://schemas.microsoft.com/office/drawing/2014/main" id="{050072F2-EBAD-4960-BBED-024B6D256091}"/>
              </a:ext>
            </a:extLst>
          </p:cNvPr>
          <p:cNvSpPr>
            <a:spLocks noGrp="1"/>
          </p:cNvSpPr>
          <p:nvPr>
            <p:ph type="sldNum" sz="quarter" idx="4"/>
          </p:nvPr>
        </p:nvSpPr>
        <p:spPr/>
        <p:txBody>
          <a:bodyPr/>
          <a:lstStyle/>
          <a:p>
            <a:pPr>
              <a:defRPr/>
            </a:pPr>
            <a:fld id="{D62988EB-CF20-4CAC-94BF-79D0ECBB93DA}" type="slidenum">
              <a:rPr lang="en-US" altLang="zh-CN" smtClean="0"/>
              <a:pPr>
                <a:defRPr/>
              </a:pPr>
              <a:t>58</a:t>
            </a:fld>
            <a:endParaRPr lang="en-US" altLang="zh-CN"/>
          </a:p>
        </p:txBody>
      </p:sp>
    </p:spTree>
    <p:extLst>
      <p:ext uri="{BB962C8B-B14F-4D97-AF65-F5344CB8AC3E}">
        <p14:creationId xmlns:p14="http://schemas.microsoft.com/office/powerpoint/2010/main" val="21787826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normAutofit/>
          </a:bodyPr>
          <a:lstStyle/>
          <a:p>
            <a:r>
              <a:rPr kumimoji="1" lang="en-US" altLang="zh-CN" dirty="0"/>
              <a:t>Step 4: Set up (t+2) Labels</a:t>
            </a:r>
            <a:endParaRPr kumimoji="1" lang="zh-CN" altLang="en-US" dirty="0"/>
          </a:p>
        </p:txBody>
      </p:sp>
      <p:sp>
        <p:nvSpPr>
          <p:cNvPr id="3" name="文本占位符 2"/>
          <p:cNvSpPr>
            <a:spLocks noGrp="1"/>
          </p:cNvSpPr>
          <p:nvPr>
            <p:ph type="body" idx="4294967295"/>
          </p:nvPr>
        </p:nvSpPr>
        <p:spPr/>
        <p:txBody>
          <a:bodyPr>
            <a:normAutofit/>
          </a:bodyPr>
          <a:lstStyle/>
          <a:p>
            <a:r>
              <a:rPr lang="en-US" altLang="zh-CN" dirty="0"/>
              <a:t>Labels </a:t>
            </a:r>
            <a:r>
              <a:rPr lang="en-US" altLang="zh-CN" dirty="0">
                <a:solidFill>
                  <a:srgbClr val="FF0000"/>
                </a:solidFill>
              </a:rPr>
              <a:t>0</a:t>
            </a:r>
            <a:r>
              <a:rPr lang="en-US" altLang="zh-CN" dirty="0"/>
              <a:t> to </a:t>
            </a:r>
            <a:r>
              <a:rPr lang="en-US" altLang="zh-CN" dirty="0">
                <a:solidFill>
                  <a:srgbClr val="FF0000"/>
                </a:solidFill>
              </a:rPr>
              <a:t>t</a:t>
            </a:r>
            <a:r>
              <a:rPr lang="en-US" altLang="zh-CN" dirty="0"/>
              <a:t> determined by </a:t>
            </a:r>
            <a:r>
              <a:rPr lang="en-US" altLang="zh-CN" dirty="0">
                <a:solidFill>
                  <a:srgbClr val="FF0000"/>
                </a:solidFill>
              </a:rPr>
              <a:t>t</a:t>
            </a:r>
            <a:r>
              <a:rPr lang="en-US" altLang="zh-CN" dirty="0"/>
              <a:t> recursive calls</a:t>
            </a:r>
            <a:endParaRPr kumimoji="1" lang="en-US" altLang="zh-CN" dirty="0"/>
          </a:p>
          <a:p>
            <a:endParaRPr lang="en-US" altLang="zh-CN" dirty="0"/>
          </a:p>
          <a:p>
            <a:r>
              <a:rPr kumimoji="1" lang="en-US" altLang="zh-CN" dirty="0"/>
              <a:t>Label 0</a:t>
            </a:r>
          </a:p>
          <a:p>
            <a:pPr lvl="1"/>
            <a:r>
              <a:rPr lang="en-US" altLang="zh-CN" dirty="0"/>
              <a:t>After setup up original problem</a:t>
            </a:r>
            <a:endParaRPr kumimoji="1" lang="en-US" altLang="zh-CN" dirty="0"/>
          </a:p>
          <a:p>
            <a:r>
              <a:rPr kumimoji="1" lang="en-US" altLang="zh-CN" dirty="0"/>
              <a:t>Label </a:t>
            </a:r>
            <a:r>
              <a:rPr kumimoji="1" lang="en-US" altLang="zh-CN" dirty="0" err="1"/>
              <a:t>i</a:t>
            </a:r>
            <a:r>
              <a:rPr kumimoji="1" lang="en-US" altLang="zh-CN" dirty="0"/>
              <a:t> (1&lt;=</a:t>
            </a:r>
            <a:r>
              <a:rPr kumimoji="1" lang="en-US" altLang="zh-CN" dirty="0" err="1"/>
              <a:t>i</a:t>
            </a:r>
            <a:r>
              <a:rPr kumimoji="1" lang="en-US" altLang="zh-CN" dirty="0"/>
              <a:t>&lt;=t)</a:t>
            </a:r>
          </a:p>
          <a:p>
            <a:pPr lvl="1"/>
            <a:r>
              <a:rPr kumimoji="1" lang="en-US" altLang="zh-CN" dirty="0"/>
              <a:t>After the </a:t>
            </a:r>
            <a:r>
              <a:rPr kumimoji="1" lang="en-US" altLang="zh-CN" dirty="0" err="1"/>
              <a:t>i-th</a:t>
            </a:r>
            <a:r>
              <a:rPr kumimoji="1" lang="en-US" altLang="zh-CN" dirty="0"/>
              <a:t> recursion return</a:t>
            </a:r>
          </a:p>
          <a:p>
            <a:r>
              <a:rPr kumimoji="1" lang="en-US" altLang="zh-CN" dirty="0"/>
              <a:t>Label (t+1)</a:t>
            </a:r>
          </a:p>
          <a:p>
            <a:pPr lvl="1"/>
            <a:r>
              <a:rPr kumimoji="1" lang="en-US" altLang="zh-CN" dirty="0"/>
              <a:t>the end of the function</a:t>
            </a:r>
          </a:p>
        </p:txBody>
      </p:sp>
      <p:sp>
        <p:nvSpPr>
          <p:cNvPr id="5" name="灯片编号占位符 3">
            <a:extLst>
              <a:ext uri="{FF2B5EF4-FFF2-40B4-BE49-F238E27FC236}">
                <a16:creationId xmlns:a16="http://schemas.microsoft.com/office/drawing/2014/main" id="{9E664947-D2CA-41ED-8A24-73FD2C1C58A2}"/>
              </a:ext>
            </a:extLst>
          </p:cNvPr>
          <p:cNvSpPr>
            <a:spLocks noGrp="1"/>
          </p:cNvSpPr>
          <p:nvPr>
            <p:ph type="sldNum" sz="quarter" idx="4"/>
          </p:nvPr>
        </p:nvSpPr>
        <p:spPr/>
        <p:txBody>
          <a:bodyPr/>
          <a:lstStyle/>
          <a:p>
            <a:pPr>
              <a:defRPr/>
            </a:pPr>
            <a:fld id="{D62988EB-CF20-4CAC-94BF-79D0ECBB93DA}" type="slidenum">
              <a:rPr lang="en-US" altLang="zh-CN" smtClean="0"/>
              <a:pPr>
                <a:defRPr/>
              </a:pPr>
              <a:t>59</a:t>
            </a:fld>
            <a:endParaRPr lang="en-US" altLang="zh-CN"/>
          </a:p>
        </p:txBody>
      </p:sp>
    </p:spTree>
    <p:extLst>
      <p:ext uri="{BB962C8B-B14F-4D97-AF65-F5344CB8AC3E}">
        <p14:creationId xmlns:p14="http://schemas.microsoft.com/office/powerpoint/2010/main" val="143941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A197E179-E598-4948-92F2-9ED28CB54C45}"/>
              </a:ext>
            </a:extLst>
          </p:cNvPr>
          <p:cNvSpPr>
            <a:spLocks noGrp="1"/>
          </p:cNvSpPr>
          <p:nvPr>
            <p:ph type="body" idx="4294967295"/>
          </p:nvPr>
        </p:nvSpPr>
        <p:spPr/>
        <p:txBody>
          <a:bodyPr/>
          <a:lstStyle/>
          <a:p>
            <a:r>
              <a:rPr kumimoji="1" lang="en-US" altLang="zh-CN" dirty="0"/>
              <a:t>The factorial function is recursively defined as</a:t>
            </a:r>
          </a:p>
          <a:p>
            <a:pPr lvl="1"/>
            <a:endParaRPr kumimoji="1" lang="en-US" altLang="zh-CN" dirty="0"/>
          </a:p>
          <a:p>
            <a:pPr marL="344487" lvl="1" indent="0">
              <a:buNone/>
            </a:pPr>
            <a:endParaRPr kumimoji="1" lang="en-US" altLang="zh-CN" dirty="0"/>
          </a:p>
          <a:p>
            <a:pPr marL="344487" lvl="1" indent="0">
              <a:buNone/>
            </a:pPr>
            <a:endParaRPr lang="en-US" altLang="zh-CN" dirty="0"/>
          </a:p>
          <a:p>
            <a:pPr marL="344487" lvl="1" indent="0">
              <a:buNone/>
            </a:pPr>
            <a:endParaRPr kumimoji="1" lang="en-US" altLang="zh-CN" dirty="0"/>
          </a:p>
          <a:p>
            <a:r>
              <a:rPr kumimoji="1" lang="en-US" altLang="zh-CN" dirty="0"/>
              <a:t>The recursive definition with two properties</a:t>
            </a:r>
          </a:p>
          <a:p>
            <a:pPr lvl="1"/>
            <a:r>
              <a:rPr kumimoji="1" lang="en-US" altLang="zh-CN" dirty="0"/>
              <a:t>A simple base case</a:t>
            </a:r>
          </a:p>
          <a:p>
            <a:pPr lvl="1"/>
            <a:r>
              <a:rPr kumimoji="1" lang="en-US" altLang="zh-CN" dirty="0"/>
              <a:t>A set of rules</a:t>
            </a:r>
          </a:p>
          <a:p>
            <a:pPr lvl="2"/>
            <a:r>
              <a:rPr kumimoji="1" lang="en-US" altLang="zh-CN" dirty="0"/>
              <a:t>Reduce all other cases to the base case</a:t>
            </a:r>
          </a:p>
          <a:p>
            <a:endParaRPr lang="zh-CN" altLang="en-US" dirty="0"/>
          </a:p>
        </p:txBody>
      </p:sp>
      <p:sp>
        <p:nvSpPr>
          <p:cNvPr id="2" name="标题 1">
            <a:extLst>
              <a:ext uri="{FF2B5EF4-FFF2-40B4-BE49-F238E27FC236}">
                <a16:creationId xmlns:a16="http://schemas.microsoft.com/office/drawing/2014/main" id="{E48E9C57-6B00-48C1-B869-7867EBD61CB6}"/>
              </a:ext>
            </a:extLst>
          </p:cNvPr>
          <p:cNvSpPr>
            <a:spLocks noGrp="1"/>
          </p:cNvSpPr>
          <p:nvPr>
            <p:ph type="title" idx="4294967295"/>
          </p:nvPr>
        </p:nvSpPr>
        <p:spPr/>
        <p:txBody>
          <a:bodyPr/>
          <a:lstStyle/>
          <a:p>
            <a:r>
              <a:rPr lang="en-US" altLang="zh-CN" dirty="0"/>
              <a:t>Example: </a:t>
            </a:r>
            <a:r>
              <a:rPr kumimoji="1" lang="en-US" altLang="zh-CN" dirty="0"/>
              <a:t>Factorial</a:t>
            </a:r>
            <a:endParaRPr lang="zh-CN" altLang="en-US" dirty="0"/>
          </a:p>
        </p:txBody>
      </p:sp>
      <p:sp>
        <p:nvSpPr>
          <p:cNvPr id="4" name="灯片编号占位符 3">
            <a:extLst>
              <a:ext uri="{FF2B5EF4-FFF2-40B4-BE49-F238E27FC236}">
                <a16:creationId xmlns:a16="http://schemas.microsoft.com/office/drawing/2014/main" id="{EE11445E-E316-404B-92F6-624162B67931}"/>
              </a:ext>
            </a:extLst>
          </p:cNvPr>
          <p:cNvSpPr>
            <a:spLocks noGrp="1"/>
          </p:cNvSpPr>
          <p:nvPr>
            <p:ph type="sldNum" sz="quarter" idx="4"/>
          </p:nvPr>
        </p:nvSpPr>
        <p:spPr/>
        <p:txBody>
          <a:bodyPr/>
          <a:lstStyle/>
          <a:p>
            <a:pPr>
              <a:defRPr/>
            </a:pPr>
            <a:fld id="{D62988EB-CF20-4CAC-94BF-79D0ECBB93DA}" type="slidenum">
              <a:rPr lang="en-US" altLang="zh-CN" smtClean="0"/>
              <a:pPr>
                <a:defRPr/>
              </a:pPr>
              <a:t>6</a:t>
            </a:fld>
            <a:endParaRPr lang="en-US" altLang="zh-CN"/>
          </a:p>
        </p:txBody>
      </p:sp>
      <p:graphicFrame>
        <p:nvGraphicFramePr>
          <p:cNvPr id="6" name="Object 4">
            <a:extLst>
              <a:ext uri="{FF2B5EF4-FFF2-40B4-BE49-F238E27FC236}">
                <a16:creationId xmlns:a16="http://schemas.microsoft.com/office/drawing/2014/main" id="{AB8450AF-34D4-405C-83E4-EC397ED367B0}"/>
              </a:ext>
            </a:extLst>
          </p:cNvPr>
          <p:cNvGraphicFramePr>
            <a:graphicFrameLocks noChangeAspect="1"/>
          </p:cNvGraphicFramePr>
          <p:nvPr>
            <p:extLst>
              <p:ext uri="{D42A27DB-BD31-4B8C-83A1-F6EECF244321}">
                <p14:modId xmlns:p14="http://schemas.microsoft.com/office/powerpoint/2010/main" val="4100710239"/>
              </p:ext>
            </p:extLst>
          </p:nvPr>
        </p:nvGraphicFramePr>
        <p:xfrm>
          <a:off x="2556268" y="2286000"/>
          <a:ext cx="7079464" cy="1295400"/>
        </p:xfrm>
        <a:graphic>
          <a:graphicData uri="http://schemas.openxmlformats.org/presentationml/2006/ole">
            <mc:AlternateContent xmlns:mc="http://schemas.openxmlformats.org/markup-compatibility/2006">
              <mc:Choice xmlns:v="urn:schemas-microsoft-com:vml" Requires="v">
                <p:oleObj spid="_x0000_s11778" name="公式" r:id="rId3" imgW="2834280" imgH="511920" progId="Equation.3">
                  <p:embed/>
                </p:oleObj>
              </mc:Choice>
              <mc:Fallback>
                <p:oleObj name="公式" r:id="rId3" imgW="2834280" imgH="511920" progId="Equation.3">
                  <p:embed/>
                  <p:pic>
                    <p:nvPicPr>
                      <p:cNvPr id="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6268" y="2286000"/>
                        <a:ext cx="7079464" cy="1295400"/>
                      </a:xfrm>
                      <a:prstGeom prst="rect">
                        <a:avLst/>
                      </a:prstGeom>
                      <a:noFill/>
                    </p:spPr>
                  </p:pic>
                </p:oleObj>
              </mc:Fallback>
            </mc:AlternateContent>
          </a:graphicData>
        </a:graphic>
      </p:graphicFrame>
    </p:spTree>
    <p:extLst>
      <p:ext uri="{BB962C8B-B14F-4D97-AF65-F5344CB8AC3E}">
        <p14:creationId xmlns:p14="http://schemas.microsoft.com/office/powerpoint/2010/main" val="37931455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normAutofit/>
          </a:bodyPr>
          <a:lstStyle/>
          <a:p>
            <a:r>
              <a:rPr kumimoji="1" lang="en-US" altLang="zh-CN" dirty="0"/>
              <a:t>Step 5: Replace Recursive Calls</a:t>
            </a:r>
            <a:endParaRPr kumimoji="1" lang="zh-CN" altLang="en-US" dirty="0"/>
          </a:p>
        </p:txBody>
      </p:sp>
      <p:sp>
        <p:nvSpPr>
          <p:cNvPr id="3" name="文本占位符 2"/>
          <p:cNvSpPr>
            <a:spLocks noGrp="1"/>
          </p:cNvSpPr>
          <p:nvPr>
            <p:ph type="body" idx="4294967295"/>
          </p:nvPr>
        </p:nvSpPr>
        <p:spPr/>
        <p:txBody>
          <a:bodyPr>
            <a:normAutofit fontScale="92500"/>
          </a:bodyPr>
          <a:lstStyle/>
          <a:p>
            <a:r>
              <a:rPr kumimoji="1" lang="en-US" altLang="zh-CN" dirty="0"/>
              <a:t>Assume the </a:t>
            </a:r>
            <a:r>
              <a:rPr kumimoji="1" lang="en-US" altLang="zh-CN" dirty="0" err="1"/>
              <a:t>i-th</a:t>
            </a:r>
            <a:r>
              <a:rPr kumimoji="1" lang="en-US" altLang="zh-CN" dirty="0"/>
              <a:t> recursive statement is </a:t>
            </a:r>
            <a:r>
              <a:rPr kumimoji="1" lang="en-US" altLang="zh-CN" dirty="0" err="1">
                <a:solidFill>
                  <a:srgbClr val="FF0000"/>
                </a:solidFill>
              </a:rPr>
              <a:t>recr</a:t>
            </a:r>
            <a:r>
              <a:rPr kumimoji="1" lang="en-US" altLang="zh-CN" dirty="0"/>
              <a:t>(a1, a2, …, am)</a:t>
            </a:r>
          </a:p>
          <a:p>
            <a:pPr lvl="1"/>
            <a:r>
              <a:rPr kumimoji="1" lang="en-US" altLang="zh-CN" b="1" dirty="0">
                <a:solidFill>
                  <a:schemeClr val="accent2"/>
                </a:solidFill>
              </a:rPr>
              <a:t>Label </a:t>
            </a:r>
            <a:r>
              <a:rPr kumimoji="1" lang="en-US" altLang="zh-CN" b="1" dirty="0" err="1">
                <a:solidFill>
                  <a:schemeClr val="accent2"/>
                </a:solidFill>
              </a:rPr>
              <a:t>i</a:t>
            </a:r>
            <a:r>
              <a:rPr kumimoji="1" lang="en-US" altLang="zh-CN" dirty="0"/>
              <a:t> follows the statement</a:t>
            </a:r>
          </a:p>
          <a:p>
            <a:r>
              <a:rPr kumimoji="1" lang="en-US" altLang="zh-CN" dirty="0"/>
              <a:t>Replace it </a:t>
            </a:r>
            <a:r>
              <a:rPr lang="en-US" altLang="zh-CN" dirty="0"/>
              <a:t>(modify before and after </a:t>
            </a:r>
            <a:r>
              <a:rPr lang="en-US" altLang="zh-CN" dirty="0">
                <a:solidFill>
                  <a:schemeClr val="accent2"/>
                </a:solidFill>
              </a:rPr>
              <a:t>Label </a:t>
            </a:r>
            <a:r>
              <a:rPr lang="en-US" altLang="zh-CN" dirty="0" err="1">
                <a:solidFill>
                  <a:schemeClr val="accent2"/>
                </a:solidFill>
              </a:rPr>
              <a:t>i</a:t>
            </a:r>
            <a:r>
              <a:rPr lang="en-US" altLang="zh-CN" dirty="0"/>
              <a:t>)</a:t>
            </a:r>
            <a:endParaRPr kumimoji="1" lang="en-US" altLang="zh-CN" dirty="0"/>
          </a:p>
          <a:p>
            <a:pPr marL="344487" lvl="1" indent="0">
              <a:lnSpc>
                <a:spcPct val="120000"/>
              </a:lnSpc>
              <a:buNone/>
            </a:pPr>
            <a:r>
              <a:rPr lang="en-US" altLang="zh-CN" sz="2100" b="1" dirty="0">
                <a:solidFill>
                  <a:srgbClr val="000000"/>
                </a:solidFill>
                <a:highlight>
                  <a:srgbClr val="FFFFFF"/>
                </a:highlight>
                <a:latin typeface="Ludica fax"/>
              </a:rPr>
              <a:t>Elem </a:t>
            </a:r>
            <a:r>
              <a:rPr lang="en-US" altLang="zh-CN" sz="2100" b="1" dirty="0" err="1">
                <a:solidFill>
                  <a:srgbClr val="000000"/>
                </a:solidFill>
                <a:highlight>
                  <a:srgbClr val="FFFFFF"/>
                </a:highlight>
                <a:latin typeface="Ludica fax"/>
              </a:rPr>
              <a:t>tmp_i</a:t>
            </a:r>
            <a:r>
              <a:rPr lang="en-US" altLang="zh-CN" sz="2100" b="1" dirty="0">
                <a:solidFill>
                  <a:srgbClr val="000000"/>
                </a:solidFill>
                <a:highlight>
                  <a:srgbClr val="FFFFFF"/>
                </a:highlight>
                <a:latin typeface="Ludica fax"/>
              </a:rPr>
              <a:t>;</a:t>
            </a:r>
          </a:p>
          <a:p>
            <a:pPr marL="344487" lvl="1" indent="0">
              <a:lnSpc>
                <a:spcPct val="120000"/>
              </a:lnSpc>
              <a:buNone/>
            </a:pPr>
            <a:r>
              <a:rPr lang="en-US" altLang="zh-CN" sz="2100" b="1" dirty="0" err="1">
                <a:solidFill>
                  <a:srgbClr val="000000"/>
                </a:solidFill>
                <a:highlight>
                  <a:srgbClr val="FFFFFF"/>
                </a:highlight>
                <a:latin typeface="Ludica fax"/>
              </a:rPr>
              <a:t>tmp_i.rd</a:t>
            </a:r>
            <a:r>
              <a:rPr lang="en-US" altLang="zh-CN" sz="2100" b="1" dirty="0">
                <a:solidFill>
                  <a:srgbClr val="000000"/>
                </a:solidFill>
                <a:highlight>
                  <a:srgbClr val="FFFFFF"/>
                </a:highlight>
                <a:latin typeface="Ludica fax"/>
              </a:rPr>
              <a:t> = </a:t>
            </a:r>
            <a:r>
              <a:rPr lang="en-US" altLang="zh-CN" sz="2100" b="1" dirty="0" err="1">
                <a:solidFill>
                  <a:srgbClr val="000000"/>
                </a:solidFill>
                <a:highlight>
                  <a:srgbClr val="FFFFFF"/>
                </a:highlight>
                <a:latin typeface="Ludica fax"/>
              </a:rPr>
              <a:t>i</a:t>
            </a:r>
            <a:r>
              <a:rPr lang="en-US" altLang="zh-CN" sz="2100" b="1" dirty="0">
                <a:solidFill>
                  <a:srgbClr val="000000"/>
                </a:solidFill>
                <a:highlight>
                  <a:srgbClr val="FFFFFF"/>
                </a:highlight>
                <a:latin typeface="Ludica fax"/>
              </a:rPr>
              <a:t>;</a:t>
            </a:r>
          </a:p>
          <a:p>
            <a:pPr marL="344487" lvl="1" indent="0">
              <a:lnSpc>
                <a:spcPct val="120000"/>
              </a:lnSpc>
              <a:buNone/>
            </a:pPr>
            <a:r>
              <a:rPr lang="en-US" altLang="zh-CN" sz="2100" b="1" dirty="0">
                <a:solidFill>
                  <a:srgbClr val="000000"/>
                </a:solidFill>
                <a:highlight>
                  <a:srgbClr val="FFFFFF"/>
                </a:highlight>
                <a:latin typeface="Ludica fax"/>
              </a:rPr>
              <a:t>tmp_i.p1 = a1; tmp_i.p2 = a2; … tmp_i.pm = am;</a:t>
            </a:r>
          </a:p>
          <a:p>
            <a:pPr marL="344487" lvl="1" indent="0">
              <a:lnSpc>
                <a:spcPct val="120000"/>
              </a:lnSpc>
              <a:buNone/>
            </a:pPr>
            <a:r>
              <a:rPr lang="en-US" altLang="zh-CN" sz="2100" b="1" dirty="0">
                <a:solidFill>
                  <a:srgbClr val="000000"/>
                </a:solidFill>
                <a:highlight>
                  <a:srgbClr val="FFFFFF"/>
                </a:highlight>
                <a:latin typeface="Ludica fax"/>
              </a:rPr>
              <a:t>tmp_i.q1 = …; … </a:t>
            </a:r>
            <a:r>
              <a:rPr lang="en-US" altLang="zh-CN" sz="2100" b="1" dirty="0" err="1">
                <a:solidFill>
                  <a:srgbClr val="000000"/>
                </a:solidFill>
                <a:highlight>
                  <a:srgbClr val="FFFFFF"/>
                </a:highlight>
                <a:latin typeface="Ludica fax"/>
              </a:rPr>
              <a:t>tmp_i.qn</a:t>
            </a:r>
            <a:r>
              <a:rPr lang="en-US" altLang="zh-CN" sz="2100" b="1" dirty="0">
                <a:solidFill>
                  <a:srgbClr val="000000"/>
                </a:solidFill>
                <a:highlight>
                  <a:srgbClr val="FFFFFF"/>
                </a:highlight>
                <a:latin typeface="Ludica fax"/>
              </a:rPr>
              <a:t> = …;</a:t>
            </a:r>
          </a:p>
          <a:p>
            <a:pPr marL="344487" lvl="1" indent="0">
              <a:lnSpc>
                <a:spcPct val="120000"/>
              </a:lnSpc>
              <a:buNone/>
            </a:pPr>
            <a:r>
              <a:rPr lang="en-US" altLang="zh-CN" sz="2100" b="1" dirty="0" err="1">
                <a:solidFill>
                  <a:srgbClr val="0070C0"/>
                </a:solidFill>
                <a:highlight>
                  <a:srgbClr val="FFFFFF"/>
                </a:highlight>
                <a:latin typeface="Ludica fax"/>
              </a:rPr>
              <a:t>S.push</a:t>
            </a:r>
            <a:r>
              <a:rPr lang="en-US" altLang="zh-CN" sz="2100" b="1" dirty="0">
                <a:solidFill>
                  <a:srgbClr val="0070C0"/>
                </a:solidFill>
                <a:highlight>
                  <a:srgbClr val="FFFFFF"/>
                </a:highlight>
                <a:latin typeface="Ludica fax"/>
              </a:rPr>
              <a:t>(</a:t>
            </a:r>
            <a:r>
              <a:rPr lang="en-US" altLang="zh-CN" sz="2100" b="1" dirty="0" err="1">
                <a:solidFill>
                  <a:srgbClr val="0070C0"/>
                </a:solidFill>
                <a:highlight>
                  <a:srgbClr val="FFFFFF"/>
                </a:highlight>
                <a:latin typeface="Ludica fax"/>
              </a:rPr>
              <a:t>tmp_i</a:t>
            </a:r>
            <a:r>
              <a:rPr lang="en-US" altLang="zh-CN" sz="2100" b="1" dirty="0">
                <a:solidFill>
                  <a:srgbClr val="0070C0"/>
                </a:solidFill>
                <a:highlight>
                  <a:srgbClr val="FFFFFF"/>
                </a:highlight>
                <a:latin typeface="Ludica fax"/>
              </a:rPr>
              <a:t>); </a:t>
            </a:r>
            <a:r>
              <a:rPr lang="en-US" altLang="zh-CN" sz="2100" b="1" dirty="0" err="1">
                <a:solidFill>
                  <a:srgbClr val="0070C0"/>
                </a:solidFill>
                <a:highlight>
                  <a:srgbClr val="FFFFFF"/>
                </a:highlight>
                <a:latin typeface="Ludica fax"/>
              </a:rPr>
              <a:t>goto</a:t>
            </a:r>
            <a:r>
              <a:rPr lang="en-US" altLang="zh-CN" sz="2100" b="1" dirty="0">
                <a:solidFill>
                  <a:srgbClr val="0070C0"/>
                </a:solidFill>
                <a:highlight>
                  <a:srgbClr val="FFFFFF"/>
                </a:highlight>
                <a:latin typeface="Ludica fax"/>
              </a:rPr>
              <a:t> label 0;</a:t>
            </a:r>
          </a:p>
          <a:p>
            <a:pPr marL="344487" lvl="1" indent="0">
              <a:lnSpc>
                <a:spcPct val="120000"/>
              </a:lnSpc>
              <a:buNone/>
            </a:pPr>
            <a:r>
              <a:rPr lang="en-US" altLang="zh-CN" sz="2100" b="1" dirty="0">
                <a:solidFill>
                  <a:schemeClr val="accent2"/>
                </a:solidFill>
                <a:highlight>
                  <a:srgbClr val="FFFFFF"/>
                </a:highlight>
                <a:latin typeface="Ludica fax"/>
              </a:rPr>
              <a:t>Label i:</a:t>
            </a:r>
          </a:p>
          <a:p>
            <a:pPr marL="344487" lvl="1" indent="0">
              <a:lnSpc>
                <a:spcPct val="120000"/>
              </a:lnSpc>
              <a:buNone/>
            </a:pPr>
            <a:r>
              <a:rPr lang="en-US" altLang="zh-CN" sz="2100" b="1" dirty="0">
                <a:solidFill>
                  <a:srgbClr val="000000"/>
                </a:solidFill>
                <a:highlight>
                  <a:srgbClr val="FFFFFF"/>
                </a:highlight>
                <a:latin typeface="Ludica fax"/>
              </a:rPr>
              <a:t>q1 = </a:t>
            </a:r>
            <a:r>
              <a:rPr lang="en-US" altLang="zh-CN" sz="2100" b="1" dirty="0" err="1">
                <a:solidFill>
                  <a:srgbClr val="000000"/>
                </a:solidFill>
                <a:highlight>
                  <a:srgbClr val="FFFFFF"/>
                </a:highlight>
                <a:latin typeface="Ludica fax"/>
              </a:rPr>
              <a:t>S.top</a:t>
            </a:r>
            <a:r>
              <a:rPr lang="en-US" altLang="zh-CN" sz="2100" b="1" dirty="0">
                <a:solidFill>
                  <a:srgbClr val="000000"/>
                </a:solidFill>
                <a:highlight>
                  <a:srgbClr val="FFFFFF"/>
                </a:highlight>
                <a:latin typeface="Ludica fax"/>
              </a:rPr>
              <a:t>().q1; … </a:t>
            </a:r>
            <a:r>
              <a:rPr lang="en-US" altLang="zh-CN" sz="2100" b="1" dirty="0" err="1">
                <a:solidFill>
                  <a:srgbClr val="000000"/>
                </a:solidFill>
                <a:highlight>
                  <a:srgbClr val="FFFFFF"/>
                </a:highlight>
                <a:latin typeface="Ludica fax"/>
              </a:rPr>
              <a:t>qn</a:t>
            </a:r>
            <a:r>
              <a:rPr lang="en-US" altLang="zh-CN" sz="2100" b="1" dirty="0">
                <a:solidFill>
                  <a:srgbClr val="000000"/>
                </a:solidFill>
                <a:highlight>
                  <a:srgbClr val="FFFFFF"/>
                </a:highlight>
                <a:latin typeface="Ludica fax"/>
              </a:rPr>
              <a:t> = </a:t>
            </a:r>
            <a:r>
              <a:rPr lang="en-US" altLang="zh-CN" sz="2100" b="1" dirty="0" err="1">
                <a:solidFill>
                  <a:srgbClr val="000000"/>
                </a:solidFill>
                <a:highlight>
                  <a:srgbClr val="FFFFFF"/>
                </a:highlight>
                <a:latin typeface="Ludica fax"/>
              </a:rPr>
              <a:t>S.top</a:t>
            </a:r>
            <a:r>
              <a:rPr lang="en-US" altLang="zh-CN" sz="2100" b="1" dirty="0">
                <a:solidFill>
                  <a:srgbClr val="000000"/>
                </a:solidFill>
                <a:highlight>
                  <a:srgbClr val="FFFFFF"/>
                </a:highlight>
                <a:latin typeface="Ludica fax"/>
              </a:rPr>
              <a:t>().</a:t>
            </a:r>
            <a:r>
              <a:rPr lang="en-US" altLang="zh-CN" sz="2100" b="1" dirty="0" err="1">
                <a:solidFill>
                  <a:srgbClr val="000000"/>
                </a:solidFill>
                <a:highlight>
                  <a:srgbClr val="FFFFFF"/>
                </a:highlight>
                <a:latin typeface="Ludica fax"/>
              </a:rPr>
              <a:t>qn</a:t>
            </a:r>
            <a:r>
              <a:rPr lang="en-US" altLang="zh-CN" sz="2100" b="1" dirty="0">
                <a:solidFill>
                  <a:srgbClr val="000000"/>
                </a:solidFill>
                <a:highlight>
                  <a:srgbClr val="FFFFFF"/>
                </a:highlight>
                <a:latin typeface="Ludica fax"/>
              </a:rPr>
              <a:t>;</a:t>
            </a:r>
          </a:p>
          <a:p>
            <a:pPr marL="344487" lvl="1" indent="0">
              <a:lnSpc>
                <a:spcPct val="120000"/>
              </a:lnSpc>
              <a:buNone/>
            </a:pPr>
            <a:r>
              <a:rPr lang="en-US" altLang="zh-CN" sz="2100" b="1" dirty="0">
                <a:solidFill>
                  <a:schemeClr val="accent2"/>
                </a:solidFill>
                <a:highlight>
                  <a:srgbClr val="FFFFFF"/>
                </a:highlight>
                <a:latin typeface="Ludica fax"/>
              </a:rPr>
              <a:t>// remaining code</a:t>
            </a:r>
          </a:p>
        </p:txBody>
      </p:sp>
      <p:sp>
        <p:nvSpPr>
          <p:cNvPr id="41" name="灯片编号占位符 3">
            <a:extLst>
              <a:ext uri="{FF2B5EF4-FFF2-40B4-BE49-F238E27FC236}">
                <a16:creationId xmlns:a16="http://schemas.microsoft.com/office/drawing/2014/main" id="{14128E87-FCF6-4ED4-AD4B-33DFE98EF104}"/>
              </a:ext>
            </a:extLst>
          </p:cNvPr>
          <p:cNvSpPr>
            <a:spLocks noGrp="1"/>
          </p:cNvSpPr>
          <p:nvPr>
            <p:ph type="sldNum" sz="quarter" idx="4"/>
          </p:nvPr>
        </p:nvSpPr>
        <p:spPr/>
        <p:txBody>
          <a:bodyPr/>
          <a:lstStyle/>
          <a:p>
            <a:pPr>
              <a:defRPr/>
            </a:pPr>
            <a:fld id="{D62988EB-CF20-4CAC-94BF-79D0ECBB93DA}" type="slidenum">
              <a:rPr lang="en-US" altLang="zh-CN" smtClean="0"/>
              <a:pPr>
                <a:defRPr/>
              </a:pPr>
              <a:t>60</a:t>
            </a:fld>
            <a:endParaRPr lang="en-US" altLang="zh-CN"/>
          </a:p>
        </p:txBody>
      </p:sp>
      <p:cxnSp>
        <p:nvCxnSpPr>
          <p:cNvPr id="5" name="直接箭头连接符 4">
            <a:extLst>
              <a:ext uri="{FF2B5EF4-FFF2-40B4-BE49-F238E27FC236}">
                <a16:creationId xmlns:a16="http://schemas.microsoft.com/office/drawing/2014/main" id="{13BD4274-2CB3-4693-8EDD-313046F7D10F}"/>
              </a:ext>
            </a:extLst>
          </p:cNvPr>
          <p:cNvCxnSpPr>
            <a:cxnSpLocks/>
          </p:cNvCxnSpPr>
          <p:nvPr/>
        </p:nvCxnSpPr>
        <p:spPr>
          <a:xfrm flipV="1">
            <a:off x="2626745" y="3423645"/>
            <a:ext cx="549410" cy="932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 name="文本框 5">
            <a:extLst>
              <a:ext uri="{FF2B5EF4-FFF2-40B4-BE49-F238E27FC236}">
                <a16:creationId xmlns:a16="http://schemas.microsoft.com/office/drawing/2014/main" id="{5871C7D8-761C-4D13-8C61-28E3F6F8F672}"/>
              </a:ext>
            </a:extLst>
          </p:cNvPr>
          <p:cNvSpPr txBox="1"/>
          <p:nvPr/>
        </p:nvSpPr>
        <p:spPr>
          <a:xfrm>
            <a:off x="3200400" y="3202153"/>
            <a:ext cx="1802400" cy="369332"/>
          </a:xfrm>
          <a:prstGeom prst="rect">
            <a:avLst/>
          </a:prstGeom>
          <a:noFill/>
        </p:spPr>
        <p:txBody>
          <a:bodyPr wrap="square">
            <a:spAutoFit/>
          </a:bodyPr>
          <a:lstStyle/>
          <a:p>
            <a:r>
              <a:rPr lang="en-US" altLang="zh-CN" sz="1800" dirty="0">
                <a:solidFill>
                  <a:srgbClr val="FF0000"/>
                </a:solidFill>
              </a:rPr>
              <a:t>Return address</a:t>
            </a:r>
            <a:endParaRPr lang="zh-CN" altLang="en-US" sz="1800" dirty="0">
              <a:solidFill>
                <a:srgbClr val="FF0000"/>
              </a:solidFill>
            </a:endParaRPr>
          </a:p>
        </p:txBody>
      </p:sp>
      <p:sp>
        <p:nvSpPr>
          <p:cNvPr id="9" name="文本框 8">
            <a:extLst>
              <a:ext uri="{FF2B5EF4-FFF2-40B4-BE49-F238E27FC236}">
                <a16:creationId xmlns:a16="http://schemas.microsoft.com/office/drawing/2014/main" id="{7F00C963-4F50-42B8-A0F1-6B4B53FE007C}"/>
              </a:ext>
            </a:extLst>
          </p:cNvPr>
          <p:cNvSpPr txBox="1"/>
          <p:nvPr/>
        </p:nvSpPr>
        <p:spPr>
          <a:xfrm>
            <a:off x="6274800" y="4087486"/>
            <a:ext cx="1802400" cy="369332"/>
          </a:xfrm>
          <a:prstGeom prst="rect">
            <a:avLst/>
          </a:prstGeom>
          <a:noFill/>
        </p:spPr>
        <p:txBody>
          <a:bodyPr wrap="square">
            <a:spAutoFit/>
          </a:bodyPr>
          <a:lstStyle/>
          <a:p>
            <a:r>
              <a:rPr lang="en-US" altLang="zh-CN" sz="1800" dirty="0">
                <a:solidFill>
                  <a:srgbClr val="FF0000"/>
                </a:solidFill>
              </a:rPr>
              <a:t>Local variables</a:t>
            </a:r>
            <a:endParaRPr lang="zh-CN" altLang="en-US" sz="1800" dirty="0">
              <a:solidFill>
                <a:srgbClr val="FF0000"/>
              </a:solidFill>
            </a:endParaRPr>
          </a:p>
        </p:txBody>
      </p:sp>
      <p:cxnSp>
        <p:nvCxnSpPr>
          <p:cNvPr id="10" name="直接箭头连接符 9">
            <a:extLst>
              <a:ext uri="{FF2B5EF4-FFF2-40B4-BE49-F238E27FC236}">
                <a16:creationId xmlns:a16="http://schemas.microsoft.com/office/drawing/2014/main" id="{EA346A36-4515-40E8-A861-B646B1045990}"/>
              </a:ext>
            </a:extLst>
          </p:cNvPr>
          <p:cNvCxnSpPr>
            <a:cxnSpLocks/>
          </p:cNvCxnSpPr>
          <p:nvPr/>
        </p:nvCxnSpPr>
        <p:spPr>
          <a:xfrm flipV="1">
            <a:off x="6130288" y="3567184"/>
            <a:ext cx="739412" cy="3108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直接箭头连接符 11">
            <a:extLst>
              <a:ext uri="{FF2B5EF4-FFF2-40B4-BE49-F238E27FC236}">
                <a16:creationId xmlns:a16="http://schemas.microsoft.com/office/drawing/2014/main" id="{36BEC3BB-94F2-4E29-AAE4-7B420A676572}"/>
              </a:ext>
            </a:extLst>
          </p:cNvPr>
          <p:cNvCxnSpPr>
            <a:cxnSpLocks/>
          </p:cNvCxnSpPr>
          <p:nvPr/>
        </p:nvCxnSpPr>
        <p:spPr>
          <a:xfrm flipV="1">
            <a:off x="4191000" y="4774334"/>
            <a:ext cx="2844300" cy="1689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直接箭头连接符 15">
            <a:extLst>
              <a:ext uri="{FF2B5EF4-FFF2-40B4-BE49-F238E27FC236}">
                <a16:creationId xmlns:a16="http://schemas.microsoft.com/office/drawing/2014/main" id="{A758817D-E252-4190-B6E4-3557E44A3441}"/>
              </a:ext>
            </a:extLst>
          </p:cNvPr>
          <p:cNvCxnSpPr>
            <a:cxnSpLocks/>
          </p:cNvCxnSpPr>
          <p:nvPr/>
        </p:nvCxnSpPr>
        <p:spPr>
          <a:xfrm>
            <a:off x="4763250" y="5607033"/>
            <a:ext cx="9906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9" name="文本框 18">
            <a:extLst>
              <a:ext uri="{FF2B5EF4-FFF2-40B4-BE49-F238E27FC236}">
                <a16:creationId xmlns:a16="http://schemas.microsoft.com/office/drawing/2014/main" id="{F2C24C6A-62A3-45F7-9717-32E4D263FD85}"/>
              </a:ext>
            </a:extLst>
          </p:cNvPr>
          <p:cNvSpPr txBox="1"/>
          <p:nvPr/>
        </p:nvSpPr>
        <p:spPr>
          <a:xfrm>
            <a:off x="5753850" y="5311531"/>
            <a:ext cx="2706558" cy="369332"/>
          </a:xfrm>
          <a:prstGeom prst="rect">
            <a:avLst/>
          </a:prstGeom>
          <a:noFill/>
        </p:spPr>
        <p:txBody>
          <a:bodyPr wrap="square">
            <a:spAutoFit/>
          </a:bodyPr>
          <a:lstStyle/>
          <a:p>
            <a:r>
              <a:rPr lang="en-US" altLang="zh-CN" sz="1800" dirty="0">
                <a:solidFill>
                  <a:srgbClr val="FF0000"/>
                </a:solidFill>
              </a:rPr>
              <a:t>Recover local variables</a:t>
            </a:r>
            <a:endParaRPr lang="zh-CN" altLang="en-US" sz="1800" dirty="0">
              <a:solidFill>
                <a:srgbClr val="FF0000"/>
              </a:solidFill>
            </a:endParaRPr>
          </a:p>
        </p:txBody>
      </p:sp>
      <p:sp>
        <p:nvSpPr>
          <p:cNvPr id="25" name="文本框 24">
            <a:extLst>
              <a:ext uri="{FF2B5EF4-FFF2-40B4-BE49-F238E27FC236}">
                <a16:creationId xmlns:a16="http://schemas.microsoft.com/office/drawing/2014/main" id="{FADA9A6E-7FE0-4CD8-A63E-F0B554A92458}"/>
              </a:ext>
            </a:extLst>
          </p:cNvPr>
          <p:cNvSpPr txBox="1"/>
          <p:nvPr/>
        </p:nvSpPr>
        <p:spPr>
          <a:xfrm>
            <a:off x="6869700" y="3285580"/>
            <a:ext cx="1802400" cy="369332"/>
          </a:xfrm>
          <a:prstGeom prst="rect">
            <a:avLst/>
          </a:prstGeom>
          <a:noFill/>
        </p:spPr>
        <p:txBody>
          <a:bodyPr wrap="square">
            <a:spAutoFit/>
          </a:bodyPr>
          <a:lstStyle/>
          <a:p>
            <a:r>
              <a:rPr lang="en-US" altLang="zh-CN" sz="1800" dirty="0">
                <a:solidFill>
                  <a:srgbClr val="FF0000"/>
                </a:solidFill>
              </a:rPr>
              <a:t>Parameters</a:t>
            </a:r>
            <a:endParaRPr lang="zh-CN" altLang="en-US" sz="1800" dirty="0">
              <a:solidFill>
                <a:srgbClr val="FF0000"/>
              </a:solidFill>
            </a:endParaRPr>
          </a:p>
        </p:txBody>
      </p:sp>
      <p:cxnSp>
        <p:nvCxnSpPr>
          <p:cNvPr id="26" name="直接箭头连接符 25">
            <a:extLst>
              <a:ext uri="{FF2B5EF4-FFF2-40B4-BE49-F238E27FC236}">
                <a16:creationId xmlns:a16="http://schemas.microsoft.com/office/drawing/2014/main" id="{E482B95E-FA17-4092-BC42-748708B63964}"/>
              </a:ext>
            </a:extLst>
          </p:cNvPr>
          <p:cNvCxnSpPr>
            <a:cxnSpLocks/>
          </p:cNvCxnSpPr>
          <p:nvPr/>
        </p:nvCxnSpPr>
        <p:spPr>
          <a:xfrm flipV="1">
            <a:off x="4499264" y="4331654"/>
            <a:ext cx="1596736" cy="5267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0" name="文本框 29">
            <a:extLst>
              <a:ext uri="{FF2B5EF4-FFF2-40B4-BE49-F238E27FC236}">
                <a16:creationId xmlns:a16="http://schemas.microsoft.com/office/drawing/2014/main" id="{59E2CBE0-6B74-4756-A516-115544658762}"/>
              </a:ext>
            </a:extLst>
          </p:cNvPr>
          <p:cNvSpPr txBox="1"/>
          <p:nvPr/>
        </p:nvSpPr>
        <p:spPr>
          <a:xfrm>
            <a:off x="7035300" y="4579730"/>
            <a:ext cx="1802400" cy="369332"/>
          </a:xfrm>
          <a:prstGeom prst="rect">
            <a:avLst/>
          </a:prstGeom>
          <a:noFill/>
        </p:spPr>
        <p:txBody>
          <a:bodyPr wrap="square">
            <a:spAutoFit/>
          </a:bodyPr>
          <a:lstStyle/>
          <a:p>
            <a:r>
              <a:rPr lang="en-US" altLang="zh-CN" sz="1800" dirty="0">
                <a:solidFill>
                  <a:srgbClr val="FF0000"/>
                </a:solidFill>
              </a:rPr>
              <a:t>Actual call</a:t>
            </a:r>
            <a:endParaRPr lang="zh-CN" altLang="en-US" sz="1800" dirty="0">
              <a:solidFill>
                <a:srgbClr val="FF0000"/>
              </a:solidFill>
            </a:endParaRPr>
          </a:p>
        </p:txBody>
      </p:sp>
      <p:cxnSp>
        <p:nvCxnSpPr>
          <p:cNvPr id="33" name="直接箭头连接符 32">
            <a:extLst>
              <a:ext uri="{FF2B5EF4-FFF2-40B4-BE49-F238E27FC236}">
                <a16:creationId xmlns:a16="http://schemas.microsoft.com/office/drawing/2014/main" id="{1ED1C277-7C39-4038-89DF-1BA154918014}"/>
              </a:ext>
            </a:extLst>
          </p:cNvPr>
          <p:cNvCxnSpPr>
            <a:cxnSpLocks/>
          </p:cNvCxnSpPr>
          <p:nvPr/>
        </p:nvCxnSpPr>
        <p:spPr>
          <a:xfrm flipV="1">
            <a:off x="2140179" y="5158839"/>
            <a:ext cx="457200" cy="107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6" name="文本框 35">
            <a:extLst>
              <a:ext uri="{FF2B5EF4-FFF2-40B4-BE49-F238E27FC236}">
                <a16:creationId xmlns:a16="http://schemas.microsoft.com/office/drawing/2014/main" id="{1C9EE0AC-AF24-42ED-B4EB-39AE221F624A}"/>
              </a:ext>
            </a:extLst>
          </p:cNvPr>
          <p:cNvSpPr txBox="1"/>
          <p:nvPr/>
        </p:nvSpPr>
        <p:spPr>
          <a:xfrm>
            <a:off x="2743200" y="4984961"/>
            <a:ext cx="2706558" cy="369332"/>
          </a:xfrm>
          <a:prstGeom prst="rect">
            <a:avLst/>
          </a:prstGeom>
          <a:noFill/>
        </p:spPr>
        <p:txBody>
          <a:bodyPr wrap="square">
            <a:spAutoFit/>
          </a:bodyPr>
          <a:lstStyle/>
          <a:p>
            <a:r>
              <a:rPr lang="en-US" altLang="zh-CN" sz="1800" dirty="0">
                <a:solidFill>
                  <a:srgbClr val="FF0000"/>
                </a:solidFill>
              </a:rPr>
              <a:t>Pop </a:t>
            </a:r>
            <a:r>
              <a:rPr lang="en-US" altLang="zh-CN" sz="1800" dirty="0" err="1">
                <a:solidFill>
                  <a:srgbClr val="FF0000"/>
                </a:solidFill>
              </a:rPr>
              <a:t>tmp_i</a:t>
            </a:r>
            <a:r>
              <a:rPr lang="en-US" altLang="zh-CN" sz="1800" dirty="0">
                <a:solidFill>
                  <a:srgbClr val="FF0000"/>
                </a:solidFill>
              </a:rPr>
              <a:t> in Label (t+1)</a:t>
            </a:r>
            <a:endParaRPr lang="zh-CN" altLang="en-US" sz="1800" dirty="0">
              <a:solidFill>
                <a:srgbClr val="FF0000"/>
              </a:solidFill>
            </a:endParaRPr>
          </a:p>
        </p:txBody>
      </p:sp>
    </p:spTree>
    <p:extLst>
      <p:ext uri="{BB962C8B-B14F-4D97-AF65-F5344CB8AC3E}">
        <p14:creationId xmlns:p14="http://schemas.microsoft.com/office/powerpoint/2010/main" val="272621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9" grpId="0"/>
      <p:bldP spid="25" grpId="0"/>
      <p:bldP spid="30" grpId="0"/>
      <p:bldP spid="3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normAutofit/>
          </a:bodyPr>
          <a:lstStyle/>
          <a:p>
            <a:r>
              <a:rPr kumimoji="1" lang="en-US" altLang="zh-CN" dirty="0"/>
              <a:t>Step 6: Process Every Return Statement</a:t>
            </a:r>
            <a:endParaRPr kumimoji="1" lang="zh-CN" altLang="en-US" dirty="0"/>
          </a:p>
        </p:txBody>
      </p:sp>
      <p:sp>
        <p:nvSpPr>
          <p:cNvPr id="3" name="文本占位符 2"/>
          <p:cNvSpPr>
            <a:spLocks noGrp="1"/>
          </p:cNvSpPr>
          <p:nvPr>
            <p:ph type="body" idx="4294967295"/>
          </p:nvPr>
        </p:nvSpPr>
        <p:spPr/>
        <p:txBody>
          <a:bodyPr>
            <a:normAutofit/>
          </a:bodyPr>
          <a:lstStyle/>
          <a:p>
            <a:r>
              <a:rPr kumimoji="1" lang="en-US" altLang="zh-CN" sz="2400" dirty="0"/>
              <a:t>Modify </a:t>
            </a:r>
            <a:r>
              <a:rPr kumimoji="1" lang="en-US" altLang="zh-CN" sz="2400" dirty="0">
                <a:solidFill>
                  <a:srgbClr val="FF0000"/>
                </a:solidFill>
              </a:rPr>
              <a:t>ret</a:t>
            </a:r>
            <a:r>
              <a:rPr kumimoji="1" lang="en-US" altLang="zh-CN" sz="2400" dirty="0"/>
              <a:t> variable (if needed)</a:t>
            </a:r>
          </a:p>
          <a:p>
            <a:r>
              <a:rPr kumimoji="1" lang="en-US" altLang="zh-CN" sz="2400" dirty="0" err="1"/>
              <a:t>goto</a:t>
            </a:r>
            <a:r>
              <a:rPr kumimoji="1" lang="en-US" altLang="zh-CN" sz="2400" dirty="0"/>
              <a:t> label (t+1)</a:t>
            </a:r>
            <a:endParaRPr kumimoji="1" lang="zh-CN" altLang="en-US" sz="2400" dirty="0"/>
          </a:p>
        </p:txBody>
      </p:sp>
      <p:sp>
        <p:nvSpPr>
          <p:cNvPr id="17" name="灯片编号占位符 3">
            <a:extLst>
              <a:ext uri="{FF2B5EF4-FFF2-40B4-BE49-F238E27FC236}">
                <a16:creationId xmlns:a16="http://schemas.microsoft.com/office/drawing/2014/main" id="{5FB859D0-3EED-416A-BE5E-8386233F3B42}"/>
              </a:ext>
            </a:extLst>
          </p:cNvPr>
          <p:cNvSpPr>
            <a:spLocks noGrp="1"/>
          </p:cNvSpPr>
          <p:nvPr>
            <p:ph type="sldNum" sz="quarter" idx="4"/>
          </p:nvPr>
        </p:nvSpPr>
        <p:spPr/>
        <p:txBody>
          <a:bodyPr/>
          <a:lstStyle/>
          <a:p>
            <a:pPr>
              <a:defRPr/>
            </a:pPr>
            <a:fld id="{D62988EB-CF20-4CAC-94BF-79D0ECBB93DA}" type="slidenum">
              <a:rPr lang="en-US" altLang="zh-CN" smtClean="0"/>
              <a:pPr>
                <a:defRPr/>
              </a:pPr>
              <a:t>61</a:t>
            </a:fld>
            <a:endParaRPr lang="en-US" altLang="zh-CN"/>
          </a:p>
        </p:txBody>
      </p:sp>
      <p:sp>
        <p:nvSpPr>
          <p:cNvPr id="6" name="文本占位符 2">
            <a:extLst>
              <a:ext uri="{FF2B5EF4-FFF2-40B4-BE49-F238E27FC236}">
                <a16:creationId xmlns:a16="http://schemas.microsoft.com/office/drawing/2014/main" id="{A4154AB8-E93F-4B1C-825A-072A874368F5}"/>
              </a:ext>
            </a:extLst>
          </p:cNvPr>
          <p:cNvSpPr txBox="1">
            <a:spLocks/>
          </p:cNvSpPr>
          <p:nvPr/>
        </p:nvSpPr>
        <p:spPr>
          <a:xfrm>
            <a:off x="3804001" y="2120321"/>
            <a:ext cx="4214242" cy="4713451"/>
          </a:xfrm>
          <a:prstGeom prst="rect">
            <a:avLst/>
          </a:prstGeom>
        </p:spPr>
        <p:txBody>
          <a:bodyPr vert="horz" lIns="91440" tIns="45720" rIns="91440" bIns="45720" rtlCol="0">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kumimoji="1" sz="3000" b="1">
                <a:solidFill>
                  <a:schemeClr val="tx1"/>
                </a:solidFill>
                <a:latin typeface="+mn-lt"/>
                <a:ea typeface="+mn-ea"/>
                <a:cs typeface="宋体"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kumimoji="1"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kumimoji="1"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kumimoji="1"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spcBef>
                <a:spcPts val="0"/>
              </a:spcBef>
              <a:buFont typeface="Wingdings" pitchFamily="2" charset="2"/>
              <a:buNone/>
            </a:pPr>
            <a:r>
              <a:rPr lang="en-US" altLang="zh-CN" sz="1600" kern="0" dirty="0">
                <a:solidFill>
                  <a:srgbClr val="0070C0"/>
                </a:solidFill>
                <a:highlight>
                  <a:srgbClr val="FFFFFF"/>
                </a:highlight>
                <a:latin typeface="Ludica fax"/>
              </a:rPr>
              <a:t>bool</a:t>
            </a:r>
            <a:r>
              <a:rPr lang="en-US" altLang="zh-CN" sz="1600" kern="0" dirty="0">
                <a:solidFill>
                  <a:srgbClr val="000000"/>
                </a:solidFill>
                <a:highlight>
                  <a:srgbClr val="FFFFFF"/>
                </a:highlight>
                <a:latin typeface="Ludica fax"/>
              </a:rPr>
              <a:t> knap(</a:t>
            </a:r>
            <a:r>
              <a:rPr lang="en-US" altLang="zh-CN" sz="1600" kern="0" dirty="0">
                <a:solidFill>
                  <a:srgbClr val="0070C0"/>
                </a:solidFill>
                <a:highlight>
                  <a:srgbClr val="FFFFFF"/>
                </a:highlight>
                <a:latin typeface="Ludica fax"/>
              </a:rPr>
              <a:t>int</a:t>
            </a:r>
            <a:r>
              <a:rPr lang="en-US" altLang="zh-CN" sz="1600" kern="0" dirty="0">
                <a:solidFill>
                  <a:srgbClr val="000000"/>
                </a:solidFill>
                <a:highlight>
                  <a:srgbClr val="FFFFFF"/>
                </a:highlight>
                <a:latin typeface="Ludica fax"/>
              </a:rPr>
              <a:t> s, </a:t>
            </a:r>
            <a:r>
              <a:rPr lang="en-US" altLang="zh-CN" sz="1600" kern="0" dirty="0">
                <a:solidFill>
                  <a:srgbClr val="0070C0"/>
                </a:solidFill>
                <a:highlight>
                  <a:srgbClr val="FFFFFF"/>
                </a:highlight>
                <a:latin typeface="Ludica fax"/>
              </a:rPr>
              <a:t>int</a:t>
            </a:r>
            <a:r>
              <a:rPr lang="en-US" altLang="zh-CN" sz="1600" kern="0" dirty="0">
                <a:solidFill>
                  <a:srgbClr val="000000"/>
                </a:solidFill>
                <a:highlight>
                  <a:srgbClr val="FFFFFF"/>
                </a:highlight>
                <a:latin typeface="Ludica fax"/>
              </a:rPr>
              <a:t> n) {</a:t>
            </a: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stack&lt;Elem&gt; </a:t>
            </a:r>
            <a:r>
              <a:rPr lang="en-US" altLang="zh-CN" sz="1600" kern="0" dirty="0" err="1">
                <a:solidFill>
                  <a:srgbClr val="000000"/>
                </a:solidFill>
                <a:highlight>
                  <a:srgbClr val="FFFFFF"/>
                </a:highlight>
                <a:latin typeface="Ludica fax"/>
              </a:rPr>
              <a:t>st</a:t>
            </a:r>
            <a:r>
              <a:rPr lang="en-US" altLang="zh-CN" sz="1600" kern="0" dirty="0">
                <a:solidFill>
                  <a:srgbClr val="000000"/>
                </a:solidFill>
                <a:highlight>
                  <a:srgbClr val="FFFFFF"/>
                </a:highlight>
                <a:latin typeface="Ludica fax"/>
              </a:rPr>
              <a:t>;</a:t>
            </a: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Elem x(s,n,0);</a:t>
            </a: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a:t>
            </a:r>
            <a:r>
              <a:rPr lang="en-US" altLang="zh-CN" sz="1600" kern="0" dirty="0" err="1">
                <a:solidFill>
                  <a:srgbClr val="000000"/>
                </a:solidFill>
                <a:highlight>
                  <a:srgbClr val="FFFFFF"/>
                </a:highlight>
                <a:latin typeface="Ludica fax"/>
              </a:rPr>
              <a:t>st.push</a:t>
            </a:r>
            <a:r>
              <a:rPr lang="en-US" altLang="zh-CN" sz="1600" kern="0" dirty="0">
                <a:solidFill>
                  <a:srgbClr val="000000"/>
                </a:solidFill>
                <a:highlight>
                  <a:srgbClr val="FFFFFF"/>
                </a:highlight>
                <a:latin typeface="Ludica fax"/>
              </a:rPr>
              <a:t>(x);</a:t>
            </a: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a:t>
            </a:r>
            <a:r>
              <a:rPr lang="en-US" altLang="zh-CN" sz="1600" kern="0" dirty="0">
                <a:solidFill>
                  <a:srgbClr val="0070C0"/>
                </a:solidFill>
                <a:highlight>
                  <a:srgbClr val="FFFFFF"/>
                </a:highlight>
                <a:latin typeface="Ludica fax"/>
              </a:rPr>
              <a:t>bool</a:t>
            </a:r>
            <a:r>
              <a:rPr lang="en-US" altLang="zh-CN" sz="1600" kern="0" dirty="0">
                <a:solidFill>
                  <a:srgbClr val="000000"/>
                </a:solidFill>
                <a:highlight>
                  <a:srgbClr val="FFFFFF"/>
                </a:highlight>
                <a:latin typeface="Ludica fax"/>
              </a:rPr>
              <a:t> ret;</a:t>
            </a:r>
          </a:p>
          <a:p>
            <a:pPr marL="0" indent="0">
              <a:spcBef>
                <a:spcPts val="0"/>
              </a:spcBef>
              <a:buFont typeface="Wingdings" pitchFamily="2" charset="2"/>
              <a:buNone/>
            </a:pPr>
            <a:endParaRPr lang="en-US" altLang="zh-CN" sz="1600" kern="0" dirty="0">
              <a:solidFill>
                <a:srgbClr val="000000"/>
              </a:solidFill>
              <a:highlight>
                <a:srgbClr val="FFFFFF"/>
              </a:highlight>
              <a:latin typeface="Ludica fax"/>
            </a:endParaRPr>
          </a:p>
          <a:p>
            <a:pPr marL="0" indent="0">
              <a:spcBef>
                <a:spcPts val="0"/>
              </a:spcBef>
              <a:buFont typeface="Wingdings" pitchFamily="2" charset="2"/>
              <a:buNone/>
            </a:pPr>
            <a:r>
              <a:rPr lang="en-US" altLang="zh-CN" sz="1600" kern="1200" dirty="0">
                <a:solidFill>
                  <a:srgbClr val="008000"/>
                </a:solidFill>
                <a:highlight>
                  <a:srgbClr val="FFFFFF"/>
                </a:highlight>
                <a:latin typeface="Ludica fax"/>
              </a:rPr>
              <a:t>L0:</a:t>
            </a: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s = </a:t>
            </a:r>
            <a:r>
              <a:rPr lang="en-US" altLang="zh-CN" sz="1600" kern="0" dirty="0" err="1">
                <a:solidFill>
                  <a:srgbClr val="000000"/>
                </a:solidFill>
                <a:highlight>
                  <a:srgbClr val="FFFFFF"/>
                </a:highlight>
                <a:latin typeface="Ludica fax"/>
              </a:rPr>
              <a:t>st.top</a:t>
            </a:r>
            <a:r>
              <a:rPr lang="en-US" altLang="zh-CN" sz="1600" kern="0" dirty="0">
                <a:solidFill>
                  <a:srgbClr val="000000"/>
                </a:solidFill>
                <a:highlight>
                  <a:srgbClr val="FFFFFF"/>
                </a:highlight>
                <a:latin typeface="Ludica fax"/>
              </a:rPr>
              <a:t>().s;  n = </a:t>
            </a:r>
            <a:r>
              <a:rPr lang="en-US" altLang="zh-CN" sz="1600" kern="0" dirty="0" err="1">
                <a:solidFill>
                  <a:srgbClr val="000000"/>
                </a:solidFill>
                <a:highlight>
                  <a:srgbClr val="FFFFFF"/>
                </a:highlight>
                <a:latin typeface="Ludica fax"/>
              </a:rPr>
              <a:t>st.top</a:t>
            </a:r>
            <a:r>
              <a:rPr lang="en-US" altLang="zh-CN" sz="1600" kern="0" dirty="0">
                <a:solidFill>
                  <a:srgbClr val="000000"/>
                </a:solidFill>
                <a:highlight>
                  <a:srgbClr val="FFFFFF"/>
                </a:highlight>
                <a:latin typeface="Ludica fax"/>
              </a:rPr>
              <a:t>().n;</a:t>
            </a: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a:t>
            </a:r>
            <a:r>
              <a:rPr lang="en-US" altLang="zh-CN" sz="1600" kern="0" dirty="0">
                <a:solidFill>
                  <a:srgbClr val="0070C0"/>
                </a:solidFill>
                <a:highlight>
                  <a:srgbClr val="FFFFFF"/>
                </a:highlight>
                <a:latin typeface="Ludica fax"/>
              </a:rPr>
              <a:t>if</a:t>
            </a:r>
            <a:r>
              <a:rPr lang="en-US" altLang="zh-CN" sz="1600" kern="0" dirty="0">
                <a:solidFill>
                  <a:srgbClr val="000000"/>
                </a:solidFill>
                <a:highlight>
                  <a:srgbClr val="FFFFFF"/>
                </a:highlight>
                <a:latin typeface="Ludica fax"/>
              </a:rPr>
              <a:t> (s == 0) {</a:t>
            </a: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ret = true; </a:t>
            </a:r>
            <a:r>
              <a:rPr lang="en-US" altLang="zh-CN" sz="1600" kern="1200" dirty="0" err="1">
                <a:solidFill>
                  <a:srgbClr val="008000"/>
                </a:solidFill>
                <a:highlight>
                  <a:srgbClr val="FFFFFF"/>
                </a:highlight>
                <a:latin typeface="Ludica fax"/>
              </a:rPr>
              <a:t>goto</a:t>
            </a:r>
            <a:r>
              <a:rPr lang="en-US" altLang="zh-CN" sz="1600" kern="1200" dirty="0">
                <a:solidFill>
                  <a:srgbClr val="008000"/>
                </a:solidFill>
                <a:highlight>
                  <a:srgbClr val="FFFFFF"/>
                </a:highlight>
                <a:latin typeface="Ludica fax"/>
              </a:rPr>
              <a:t> L3; </a:t>
            </a:r>
            <a:r>
              <a:rPr lang="en-US" altLang="zh-CN" sz="1600" kern="0" dirty="0">
                <a:solidFill>
                  <a:srgbClr val="000000"/>
                </a:solidFill>
                <a:highlight>
                  <a:srgbClr val="FFFFFF"/>
                </a:highlight>
                <a:latin typeface="Ludica fax"/>
              </a:rPr>
              <a:t>}</a:t>
            </a: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a:t>
            </a:r>
            <a:r>
              <a:rPr lang="en-US" altLang="zh-CN" sz="1600" kern="0" dirty="0">
                <a:solidFill>
                  <a:srgbClr val="0070C0"/>
                </a:solidFill>
                <a:highlight>
                  <a:srgbClr val="FFFFFF"/>
                </a:highlight>
                <a:latin typeface="Ludica fax"/>
              </a:rPr>
              <a:t>if</a:t>
            </a:r>
            <a:r>
              <a:rPr lang="en-US" altLang="zh-CN" sz="1600" kern="0" dirty="0">
                <a:solidFill>
                  <a:srgbClr val="000000"/>
                </a:solidFill>
                <a:highlight>
                  <a:srgbClr val="FFFFFF"/>
                </a:highlight>
                <a:latin typeface="Ludica fax"/>
              </a:rPr>
              <a:t> ((s &lt; 0) || (s &gt; 0 &amp;&amp; n &lt; 1)) {</a:t>
            </a: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ret = false; </a:t>
            </a:r>
            <a:r>
              <a:rPr lang="en-US" altLang="zh-CN" sz="1600" kern="1200" dirty="0" err="1">
                <a:solidFill>
                  <a:srgbClr val="008000"/>
                </a:solidFill>
                <a:highlight>
                  <a:srgbClr val="FFFFFF"/>
                </a:highlight>
                <a:latin typeface="Ludica fax"/>
              </a:rPr>
              <a:t>goto</a:t>
            </a:r>
            <a:r>
              <a:rPr lang="en-US" altLang="zh-CN" sz="1600" kern="1200" dirty="0">
                <a:solidFill>
                  <a:srgbClr val="008000"/>
                </a:solidFill>
                <a:highlight>
                  <a:srgbClr val="FFFFFF"/>
                </a:highlight>
                <a:latin typeface="Ludica fax"/>
              </a:rPr>
              <a:t> L3; </a:t>
            </a:r>
            <a:r>
              <a:rPr lang="en-US" altLang="zh-CN" sz="1600" kern="0" dirty="0">
                <a:solidFill>
                  <a:srgbClr val="000000"/>
                </a:solidFill>
                <a:highlight>
                  <a:srgbClr val="FFFFFF"/>
                </a:highlight>
                <a:latin typeface="Ludica fax"/>
              </a:rPr>
              <a:t>}</a:t>
            </a: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a:t>
            </a: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a:t>
            </a:r>
            <a:r>
              <a:rPr lang="en-US" altLang="zh-CN" sz="1600" kern="1200" dirty="0">
                <a:solidFill>
                  <a:srgbClr val="008000"/>
                </a:solidFill>
                <a:highlight>
                  <a:srgbClr val="FFFFFF"/>
                </a:highlight>
                <a:latin typeface="Ludica fax"/>
              </a:rPr>
              <a:t>// 1st recursion call</a:t>
            </a:r>
          </a:p>
          <a:p>
            <a:pPr marL="0" indent="0">
              <a:spcBef>
                <a:spcPts val="0"/>
              </a:spcBef>
              <a:buFont typeface="Wingdings" pitchFamily="2" charset="2"/>
              <a:buNone/>
            </a:pPr>
            <a:r>
              <a:rPr lang="en-US" altLang="zh-CN" sz="1600" kern="0" dirty="0">
                <a:solidFill>
                  <a:srgbClr val="000000"/>
                </a:solidFill>
                <a:highlight>
                  <a:srgbClr val="FFFFFF"/>
                </a:highlight>
                <a:latin typeface="Ludica fax"/>
              </a:rPr>
              <a:t>    </a:t>
            </a:r>
            <a:r>
              <a:rPr lang="en-US" altLang="zh-CN" sz="1600" kern="0" dirty="0" err="1">
                <a:solidFill>
                  <a:srgbClr val="000000"/>
                </a:solidFill>
                <a:highlight>
                  <a:srgbClr val="FFFFFF"/>
                </a:highlight>
                <a:latin typeface="Ludica fax"/>
              </a:rPr>
              <a:t>st.push</a:t>
            </a:r>
            <a:r>
              <a:rPr lang="en-US" altLang="zh-CN" sz="1600" kern="0" dirty="0">
                <a:solidFill>
                  <a:srgbClr val="000000"/>
                </a:solidFill>
                <a:highlight>
                  <a:srgbClr val="FFFFFF"/>
                </a:highlight>
                <a:latin typeface="Ludica fax"/>
              </a:rPr>
              <a:t>(Elem(s-w[n-1],n-1,1)); </a:t>
            </a:r>
            <a:r>
              <a:rPr lang="en-US" altLang="zh-CN" sz="1600" kern="1200" dirty="0" err="1">
                <a:solidFill>
                  <a:srgbClr val="008000"/>
                </a:solidFill>
                <a:highlight>
                  <a:srgbClr val="FFFFFF"/>
                </a:highlight>
                <a:latin typeface="Ludica fax"/>
              </a:rPr>
              <a:t>goto</a:t>
            </a:r>
            <a:r>
              <a:rPr lang="en-US" altLang="zh-CN" sz="1600" kern="1200" dirty="0">
                <a:solidFill>
                  <a:srgbClr val="008000"/>
                </a:solidFill>
                <a:highlight>
                  <a:srgbClr val="FFFFFF"/>
                </a:highlight>
                <a:latin typeface="Ludica fax"/>
              </a:rPr>
              <a:t> L0;</a:t>
            </a:r>
          </a:p>
        </p:txBody>
      </p:sp>
      <p:sp>
        <p:nvSpPr>
          <p:cNvPr id="8" name="文本占位符 2">
            <a:extLst>
              <a:ext uri="{FF2B5EF4-FFF2-40B4-BE49-F238E27FC236}">
                <a16:creationId xmlns:a16="http://schemas.microsoft.com/office/drawing/2014/main" id="{4451012F-70B7-4A06-BD27-D82F3DD207D5}"/>
              </a:ext>
            </a:extLst>
          </p:cNvPr>
          <p:cNvSpPr txBox="1">
            <a:spLocks/>
          </p:cNvSpPr>
          <p:nvPr/>
        </p:nvSpPr>
        <p:spPr bwMode="auto">
          <a:xfrm>
            <a:off x="8018243" y="1213470"/>
            <a:ext cx="4214242" cy="471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ea typeface="MS PGothic" pitchFamily="34" charset="-128"/>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Arial" charset="0"/>
                <a:ea typeface="MS PGothic" pitchFamily="34" charset="-128"/>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Arial" charset="0"/>
                <a:ea typeface="MS PGothic" pitchFamily="34" charset="-128"/>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Arial" charset="0"/>
                <a:ea typeface="MS PGothic" pitchFamily="34" charset="-128"/>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MS PGothic" pitchFamily="34" charset="-128"/>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spcBef>
                <a:spcPts val="0"/>
              </a:spcBef>
              <a:buNone/>
            </a:pPr>
            <a:r>
              <a:rPr kumimoji="1" lang="en-US" altLang="zh-CN" sz="1600" b="1" dirty="0">
                <a:solidFill>
                  <a:srgbClr val="008000"/>
                </a:solidFill>
                <a:highlight>
                  <a:srgbClr val="FFFFFF"/>
                </a:highlight>
                <a:latin typeface="Ludica fax"/>
                <a:ea typeface="+mn-ea"/>
              </a:rPr>
              <a:t>L1:</a:t>
            </a:r>
          </a:p>
          <a:p>
            <a:pPr marL="0" indent="0">
              <a:spcBef>
                <a:spcPts val="0"/>
              </a:spcBef>
              <a:buNone/>
            </a:pPr>
            <a:r>
              <a:rPr kumimoji="1" lang="en-US" altLang="zh-CN" sz="1600" b="1" dirty="0">
                <a:solidFill>
                  <a:srgbClr val="000000"/>
                </a:solidFill>
                <a:highlight>
                  <a:srgbClr val="FFFFFF"/>
                </a:highlight>
                <a:latin typeface="Ludica fax"/>
                <a:ea typeface="+mn-ea"/>
              </a:rPr>
              <a:t>    s = </a:t>
            </a:r>
            <a:r>
              <a:rPr kumimoji="1" lang="en-US" altLang="zh-CN" sz="1600" b="1" dirty="0" err="1">
                <a:solidFill>
                  <a:srgbClr val="000000"/>
                </a:solidFill>
                <a:highlight>
                  <a:srgbClr val="FFFFFF"/>
                </a:highlight>
                <a:latin typeface="Ludica fax"/>
                <a:ea typeface="+mn-ea"/>
              </a:rPr>
              <a:t>st.top</a:t>
            </a:r>
            <a:r>
              <a:rPr kumimoji="1" lang="en-US" altLang="zh-CN" sz="1600" b="1" dirty="0">
                <a:solidFill>
                  <a:srgbClr val="000000"/>
                </a:solidFill>
                <a:highlight>
                  <a:srgbClr val="FFFFFF"/>
                </a:highlight>
                <a:latin typeface="Ludica fax"/>
                <a:ea typeface="+mn-ea"/>
              </a:rPr>
              <a:t>().s;  n = </a:t>
            </a:r>
            <a:r>
              <a:rPr kumimoji="1" lang="en-US" altLang="zh-CN" sz="1600" b="1" dirty="0" err="1">
                <a:solidFill>
                  <a:srgbClr val="000000"/>
                </a:solidFill>
                <a:highlight>
                  <a:srgbClr val="FFFFFF"/>
                </a:highlight>
                <a:latin typeface="Ludica fax"/>
                <a:ea typeface="+mn-ea"/>
              </a:rPr>
              <a:t>st.top</a:t>
            </a:r>
            <a:r>
              <a:rPr kumimoji="1" lang="en-US" altLang="zh-CN" sz="1600" b="1" dirty="0">
                <a:solidFill>
                  <a:srgbClr val="000000"/>
                </a:solidFill>
                <a:highlight>
                  <a:srgbClr val="FFFFFF"/>
                </a:highlight>
                <a:latin typeface="Ludica fax"/>
                <a:ea typeface="+mn-ea"/>
              </a:rPr>
              <a:t>().n;</a:t>
            </a:r>
          </a:p>
          <a:p>
            <a:pPr marL="0" indent="0">
              <a:spcBef>
                <a:spcPts val="0"/>
              </a:spcBef>
              <a:buNone/>
            </a:pPr>
            <a:r>
              <a:rPr kumimoji="1" lang="en-US" altLang="zh-CN" sz="1600" b="1" dirty="0">
                <a:solidFill>
                  <a:srgbClr val="000000"/>
                </a:solidFill>
                <a:highlight>
                  <a:srgbClr val="FFFFFF"/>
                </a:highlight>
                <a:latin typeface="Ludica fax"/>
                <a:ea typeface="+mn-ea"/>
              </a:rPr>
              <a:t>    </a:t>
            </a:r>
            <a:r>
              <a:rPr kumimoji="1" lang="en-US" altLang="zh-CN" sz="1600" b="1" dirty="0">
                <a:solidFill>
                  <a:srgbClr val="0070C0"/>
                </a:solidFill>
                <a:highlight>
                  <a:srgbClr val="FFFFFF"/>
                </a:highlight>
                <a:latin typeface="Ludica fax"/>
                <a:ea typeface="+mn-ea"/>
              </a:rPr>
              <a:t>if</a:t>
            </a:r>
            <a:r>
              <a:rPr kumimoji="1" lang="en-US" altLang="zh-CN" sz="1600" b="1" dirty="0">
                <a:solidFill>
                  <a:srgbClr val="000000"/>
                </a:solidFill>
                <a:highlight>
                  <a:srgbClr val="FFFFFF"/>
                </a:highlight>
                <a:latin typeface="Ludica fax"/>
                <a:ea typeface="+mn-ea"/>
              </a:rPr>
              <a:t> (ret) {</a:t>
            </a:r>
          </a:p>
          <a:p>
            <a:pPr marL="0" indent="0">
              <a:spcBef>
                <a:spcPts val="0"/>
              </a:spcBef>
              <a:buNone/>
            </a:pPr>
            <a:r>
              <a:rPr kumimoji="1" lang="en-US" altLang="zh-CN" sz="1600" b="1" dirty="0">
                <a:solidFill>
                  <a:srgbClr val="000000"/>
                </a:solidFill>
                <a:highlight>
                  <a:srgbClr val="FFFFFF"/>
                </a:highlight>
                <a:latin typeface="Ludica fax"/>
                <a:ea typeface="+mn-ea"/>
              </a:rPr>
              <a:t>        </a:t>
            </a:r>
            <a:r>
              <a:rPr kumimoji="1" lang="en-US" altLang="zh-CN" sz="1600" b="1" dirty="0" err="1">
                <a:solidFill>
                  <a:srgbClr val="000000"/>
                </a:solidFill>
                <a:highlight>
                  <a:srgbClr val="FFFFFF"/>
                </a:highlight>
                <a:latin typeface="Ludica fax"/>
                <a:ea typeface="+mn-ea"/>
              </a:rPr>
              <a:t>printf</a:t>
            </a:r>
            <a:r>
              <a:rPr kumimoji="1" lang="en-US" altLang="zh-CN" sz="1600" b="1" dirty="0">
                <a:solidFill>
                  <a:srgbClr val="000000"/>
                </a:solidFill>
                <a:highlight>
                  <a:srgbClr val="FFFFFF"/>
                </a:highlight>
                <a:latin typeface="Ludica fax"/>
                <a:ea typeface="+mn-ea"/>
              </a:rPr>
              <a:t>("%d ", w[n-1]);</a:t>
            </a:r>
          </a:p>
          <a:p>
            <a:pPr marL="0" indent="0">
              <a:spcBef>
                <a:spcPts val="0"/>
              </a:spcBef>
              <a:buNone/>
            </a:pPr>
            <a:r>
              <a:rPr kumimoji="1" lang="en-US" altLang="zh-CN" sz="1600" b="1" dirty="0">
                <a:solidFill>
                  <a:srgbClr val="000000"/>
                </a:solidFill>
                <a:highlight>
                  <a:srgbClr val="FFFFFF"/>
                </a:highlight>
                <a:latin typeface="Ludica fax"/>
                <a:ea typeface="+mn-ea"/>
              </a:rPr>
              <a:t>        ret = true; </a:t>
            </a:r>
            <a:r>
              <a:rPr kumimoji="1" lang="en-US" altLang="zh-CN" sz="1600" b="1" dirty="0" err="1">
                <a:solidFill>
                  <a:srgbClr val="008000"/>
                </a:solidFill>
                <a:highlight>
                  <a:srgbClr val="FFFFFF"/>
                </a:highlight>
                <a:latin typeface="Ludica fax"/>
                <a:ea typeface="+mn-ea"/>
              </a:rPr>
              <a:t>goto</a:t>
            </a:r>
            <a:r>
              <a:rPr kumimoji="1" lang="en-US" altLang="zh-CN" sz="1600" b="1" dirty="0">
                <a:solidFill>
                  <a:srgbClr val="008000"/>
                </a:solidFill>
                <a:highlight>
                  <a:srgbClr val="FFFFFF"/>
                </a:highlight>
                <a:latin typeface="Ludica fax"/>
                <a:ea typeface="+mn-ea"/>
              </a:rPr>
              <a:t> L3;</a:t>
            </a:r>
          </a:p>
          <a:p>
            <a:pPr marL="0" indent="0">
              <a:spcBef>
                <a:spcPts val="0"/>
              </a:spcBef>
              <a:buNone/>
            </a:pPr>
            <a:r>
              <a:rPr kumimoji="1" lang="en-US" altLang="zh-CN" sz="1600" b="1" dirty="0">
                <a:solidFill>
                  <a:srgbClr val="000000"/>
                </a:solidFill>
                <a:highlight>
                  <a:srgbClr val="FFFFFF"/>
                </a:highlight>
                <a:latin typeface="Ludica fax"/>
                <a:ea typeface="+mn-ea"/>
              </a:rPr>
              <a:t>    } </a:t>
            </a:r>
            <a:r>
              <a:rPr kumimoji="1" lang="en-US" altLang="zh-CN" sz="1600" b="1" dirty="0">
                <a:solidFill>
                  <a:srgbClr val="0070C0"/>
                </a:solidFill>
                <a:highlight>
                  <a:srgbClr val="FFFFFF"/>
                </a:highlight>
                <a:latin typeface="Ludica fax"/>
                <a:ea typeface="+mn-ea"/>
              </a:rPr>
              <a:t>else</a:t>
            </a:r>
            <a:r>
              <a:rPr kumimoji="1" lang="en-US" altLang="zh-CN" sz="1600" b="1" dirty="0">
                <a:solidFill>
                  <a:srgbClr val="000000"/>
                </a:solidFill>
                <a:highlight>
                  <a:srgbClr val="FFFFFF"/>
                </a:highlight>
                <a:latin typeface="Ludica fax"/>
                <a:ea typeface="+mn-ea"/>
              </a:rPr>
              <a:t> {</a:t>
            </a:r>
          </a:p>
          <a:p>
            <a:pPr marL="0" indent="0">
              <a:spcBef>
                <a:spcPts val="0"/>
              </a:spcBef>
              <a:buNone/>
            </a:pPr>
            <a:r>
              <a:rPr kumimoji="1" lang="en-US" altLang="zh-CN" sz="1600" b="1" dirty="0">
                <a:solidFill>
                  <a:srgbClr val="000000"/>
                </a:solidFill>
                <a:highlight>
                  <a:srgbClr val="FFFFFF"/>
                </a:highlight>
                <a:latin typeface="Ludica fax"/>
                <a:ea typeface="+mn-ea"/>
              </a:rPr>
              <a:t>        </a:t>
            </a:r>
            <a:r>
              <a:rPr kumimoji="1" lang="en-US" altLang="zh-CN" sz="1600" b="1" dirty="0">
                <a:solidFill>
                  <a:srgbClr val="008000"/>
                </a:solidFill>
                <a:highlight>
                  <a:srgbClr val="FFFFFF"/>
                </a:highlight>
                <a:latin typeface="Ludica fax"/>
                <a:ea typeface="+mn-ea"/>
              </a:rPr>
              <a:t>// 2nd recursion call</a:t>
            </a:r>
          </a:p>
          <a:p>
            <a:pPr marL="0" indent="0">
              <a:spcBef>
                <a:spcPts val="0"/>
              </a:spcBef>
              <a:buNone/>
            </a:pPr>
            <a:r>
              <a:rPr kumimoji="1" lang="en-US" altLang="zh-CN" sz="1600" b="1" dirty="0">
                <a:solidFill>
                  <a:srgbClr val="000000"/>
                </a:solidFill>
                <a:highlight>
                  <a:srgbClr val="FFFFFF"/>
                </a:highlight>
                <a:latin typeface="Ludica fax"/>
                <a:ea typeface="+mn-ea"/>
              </a:rPr>
              <a:t>        </a:t>
            </a:r>
            <a:r>
              <a:rPr kumimoji="1" lang="en-US" altLang="zh-CN" sz="1600" b="1" dirty="0" err="1">
                <a:solidFill>
                  <a:srgbClr val="000000"/>
                </a:solidFill>
                <a:highlight>
                  <a:srgbClr val="FFFFFF"/>
                </a:highlight>
                <a:latin typeface="Ludica fax"/>
                <a:ea typeface="+mn-ea"/>
              </a:rPr>
              <a:t>st.push</a:t>
            </a:r>
            <a:r>
              <a:rPr kumimoji="1" lang="en-US" altLang="zh-CN" sz="1600" b="1" dirty="0">
                <a:solidFill>
                  <a:srgbClr val="000000"/>
                </a:solidFill>
                <a:highlight>
                  <a:srgbClr val="FFFFFF"/>
                </a:highlight>
                <a:latin typeface="Ludica fax"/>
                <a:ea typeface="+mn-ea"/>
              </a:rPr>
              <a:t>(Elem(s,n-1,2)); </a:t>
            </a:r>
            <a:r>
              <a:rPr kumimoji="1" lang="en-US" altLang="zh-CN" sz="1600" b="1" dirty="0" err="1">
                <a:solidFill>
                  <a:srgbClr val="008000"/>
                </a:solidFill>
                <a:highlight>
                  <a:srgbClr val="FFFFFF"/>
                </a:highlight>
                <a:latin typeface="Ludica fax"/>
                <a:ea typeface="+mn-ea"/>
              </a:rPr>
              <a:t>goto</a:t>
            </a:r>
            <a:r>
              <a:rPr kumimoji="1" lang="en-US" altLang="zh-CN" sz="1600" b="1" dirty="0">
                <a:solidFill>
                  <a:srgbClr val="008000"/>
                </a:solidFill>
                <a:highlight>
                  <a:srgbClr val="FFFFFF"/>
                </a:highlight>
                <a:latin typeface="Ludica fax"/>
                <a:ea typeface="+mn-ea"/>
              </a:rPr>
              <a:t> L0;</a:t>
            </a:r>
          </a:p>
          <a:p>
            <a:pPr marL="0" indent="0">
              <a:spcBef>
                <a:spcPts val="0"/>
              </a:spcBef>
              <a:buNone/>
            </a:pPr>
            <a:r>
              <a:rPr kumimoji="1" lang="en-US" altLang="zh-CN" sz="1600" b="1" dirty="0">
                <a:solidFill>
                  <a:srgbClr val="008000"/>
                </a:solidFill>
                <a:highlight>
                  <a:srgbClr val="FFFFFF"/>
                </a:highlight>
                <a:latin typeface="Ludica fax"/>
                <a:ea typeface="+mn-ea"/>
              </a:rPr>
              <a:t>L2:</a:t>
            </a:r>
          </a:p>
          <a:p>
            <a:pPr marL="0" indent="0">
              <a:spcBef>
                <a:spcPts val="0"/>
              </a:spcBef>
              <a:buNone/>
            </a:pPr>
            <a:r>
              <a:rPr kumimoji="1" lang="en-US" altLang="zh-CN" sz="1600" b="1" dirty="0">
                <a:solidFill>
                  <a:srgbClr val="008000"/>
                </a:solidFill>
                <a:highlight>
                  <a:srgbClr val="FFFFFF"/>
                </a:highlight>
                <a:latin typeface="Ludica fax"/>
                <a:ea typeface="+mn-ea"/>
              </a:rPr>
              <a:t>        </a:t>
            </a:r>
            <a:r>
              <a:rPr kumimoji="1" lang="en-US" altLang="zh-CN" sz="1600" b="1" dirty="0" err="1">
                <a:solidFill>
                  <a:srgbClr val="008000"/>
                </a:solidFill>
                <a:highlight>
                  <a:srgbClr val="FFFFFF"/>
                </a:highlight>
                <a:latin typeface="Ludica fax"/>
                <a:ea typeface="+mn-ea"/>
              </a:rPr>
              <a:t>goto</a:t>
            </a:r>
            <a:r>
              <a:rPr kumimoji="1" lang="en-US" altLang="zh-CN" sz="1600" b="1" dirty="0">
                <a:solidFill>
                  <a:srgbClr val="008000"/>
                </a:solidFill>
                <a:highlight>
                  <a:srgbClr val="FFFFFF"/>
                </a:highlight>
                <a:latin typeface="Ludica fax"/>
                <a:ea typeface="+mn-ea"/>
              </a:rPr>
              <a:t> L3;</a:t>
            </a:r>
          </a:p>
          <a:p>
            <a:pPr marL="0" indent="0">
              <a:spcBef>
                <a:spcPts val="0"/>
              </a:spcBef>
              <a:buNone/>
            </a:pPr>
            <a:r>
              <a:rPr kumimoji="1" lang="en-US" altLang="zh-CN" sz="1600" b="1" dirty="0">
                <a:solidFill>
                  <a:srgbClr val="000000"/>
                </a:solidFill>
                <a:highlight>
                  <a:srgbClr val="FFFFFF"/>
                </a:highlight>
                <a:latin typeface="Ludica fax"/>
                <a:ea typeface="+mn-ea"/>
              </a:rPr>
              <a:t>    }</a:t>
            </a:r>
          </a:p>
          <a:p>
            <a:pPr marL="0" indent="0">
              <a:spcBef>
                <a:spcPts val="0"/>
              </a:spcBef>
              <a:buNone/>
            </a:pPr>
            <a:endParaRPr kumimoji="1" lang="en-US" altLang="zh-CN" sz="1600" b="1" dirty="0">
              <a:solidFill>
                <a:srgbClr val="008000"/>
              </a:solidFill>
              <a:highlight>
                <a:srgbClr val="FFFFFF"/>
              </a:highlight>
              <a:latin typeface="Ludica fax"/>
              <a:ea typeface="+mn-ea"/>
            </a:endParaRPr>
          </a:p>
          <a:p>
            <a:pPr marL="0" indent="0">
              <a:spcBef>
                <a:spcPts val="0"/>
              </a:spcBef>
              <a:buNone/>
            </a:pPr>
            <a:r>
              <a:rPr kumimoji="1" lang="en-US" altLang="zh-CN" sz="1600" b="1" dirty="0">
                <a:solidFill>
                  <a:srgbClr val="008000"/>
                </a:solidFill>
                <a:highlight>
                  <a:srgbClr val="FFFFFF"/>
                </a:highlight>
                <a:latin typeface="Ludica fax"/>
                <a:ea typeface="+mn-ea"/>
              </a:rPr>
              <a:t>L3:</a:t>
            </a:r>
          </a:p>
          <a:p>
            <a:pPr marL="0" indent="0">
              <a:spcBef>
                <a:spcPts val="0"/>
              </a:spcBef>
              <a:buNone/>
            </a:pPr>
            <a:r>
              <a:rPr kumimoji="1" lang="en-US" altLang="zh-CN" sz="1600" b="1" dirty="0">
                <a:solidFill>
                  <a:srgbClr val="000000"/>
                </a:solidFill>
                <a:highlight>
                  <a:srgbClr val="FFFFFF"/>
                </a:highlight>
                <a:latin typeface="Ludica fax"/>
                <a:ea typeface="+mn-ea"/>
              </a:rPr>
              <a:t>      </a:t>
            </a:r>
            <a:r>
              <a:rPr kumimoji="1" lang="en-US" altLang="zh-CN" sz="1600" b="1" dirty="0">
                <a:solidFill>
                  <a:srgbClr val="0070C0"/>
                </a:solidFill>
                <a:highlight>
                  <a:srgbClr val="FFFFFF"/>
                </a:highlight>
                <a:latin typeface="Ludica fax"/>
                <a:ea typeface="+mn-ea"/>
              </a:rPr>
              <a:t>switch</a:t>
            </a:r>
            <a:r>
              <a:rPr kumimoji="1" lang="en-US" altLang="zh-CN" sz="1600" b="1" dirty="0">
                <a:solidFill>
                  <a:srgbClr val="000000"/>
                </a:solidFill>
                <a:highlight>
                  <a:srgbClr val="FFFFFF"/>
                </a:highlight>
                <a:latin typeface="Ludica fax"/>
                <a:ea typeface="+mn-ea"/>
              </a:rPr>
              <a:t> ((x = </a:t>
            </a:r>
            <a:r>
              <a:rPr kumimoji="1" lang="en-US" altLang="zh-CN" sz="1600" b="1" dirty="0" err="1">
                <a:solidFill>
                  <a:srgbClr val="000000"/>
                </a:solidFill>
                <a:highlight>
                  <a:srgbClr val="FFFFFF"/>
                </a:highlight>
                <a:latin typeface="Ludica fax"/>
                <a:ea typeface="+mn-ea"/>
              </a:rPr>
              <a:t>st.top</a:t>
            </a:r>
            <a:r>
              <a:rPr kumimoji="1" lang="en-US" altLang="zh-CN" sz="1600" b="1" dirty="0">
                <a:solidFill>
                  <a:srgbClr val="000000"/>
                </a:solidFill>
                <a:highlight>
                  <a:srgbClr val="FFFFFF"/>
                </a:highlight>
                <a:latin typeface="Ludica fax"/>
                <a:ea typeface="+mn-ea"/>
              </a:rPr>
              <a:t>()).</a:t>
            </a:r>
            <a:r>
              <a:rPr kumimoji="1" lang="en-US" altLang="zh-CN" sz="1600" b="1" dirty="0" err="1">
                <a:solidFill>
                  <a:srgbClr val="000000"/>
                </a:solidFill>
                <a:highlight>
                  <a:srgbClr val="FFFFFF"/>
                </a:highlight>
                <a:latin typeface="Ludica fax"/>
                <a:ea typeface="+mn-ea"/>
              </a:rPr>
              <a:t>rd</a:t>
            </a:r>
            <a:r>
              <a:rPr kumimoji="1" lang="en-US" altLang="zh-CN" sz="1600" b="1" dirty="0">
                <a:solidFill>
                  <a:srgbClr val="000000"/>
                </a:solidFill>
                <a:highlight>
                  <a:srgbClr val="FFFFFF"/>
                </a:highlight>
                <a:latin typeface="Ludica fax"/>
                <a:ea typeface="+mn-ea"/>
              </a:rPr>
              <a:t>) {</a:t>
            </a:r>
          </a:p>
          <a:p>
            <a:pPr marL="0" indent="0">
              <a:spcBef>
                <a:spcPts val="0"/>
              </a:spcBef>
              <a:buNone/>
            </a:pPr>
            <a:r>
              <a:rPr kumimoji="1" lang="en-US" altLang="zh-CN" sz="1600" b="1" dirty="0">
                <a:solidFill>
                  <a:srgbClr val="000000"/>
                </a:solidFill>
                <a:highlight>
                  <a:srgbClr val="FFFFFF"/>
                </a:highlight>
                <a:latin typeface="Ludica fax"/>
                <a:ea typeface="+mn-ea"/>
              </a:rPr>
              <a:t>          </a:t>
            </a:r>
            <a:r>
              <a:rPr kumimoji="1" lang="en-US" altLang="zh-CN" sz="1600" b="1" dirty="0">
                <a:solidFill>
                  <a:srgbClr val="0070C0"/>
                </a:solidFill>
                <a:highlight>
                  <a:srgbClr val="FFFFFF"/>
                </a:highlight>
                <a:latin typeface="Ludica fax"/>
                <a:ea typeface="+mn-ea"/>
              </a:rPr>
              <a:t>case</a:t>
            </a:r>
            <a:r>
              <a:rPr kumimoji="1" lang="en-US" altLang="zh-CN" sz="1600" b="1" dirty="0">
                <a:solidFill>
                  <a:srgbClr val="000000"/>
                </a:solidFill>
                <a:highlight>
                  <a:srgbClr val="FFFFFF"/>
                </a:highlight>
                <a:latin typeface="Ludica fax"/>
                <a:ea typeface="+mn-ea"/>
              </a:rPr>
              <a:t> 0: </a:t>
            </a:r>
            <a:r>
              <a:rPr kumimoji="1" lang="en-US" altLang="zh-CN" sz="1600" b="1" dirty="0" err="1">
                <a:solidFill>
                  <a:srgbClr val="000000"/>
                </a:solidFill>
                <a:highlight>
                  <a:srgbClr val="FFFFFF"/>
                </a:highlight>
                <a:latin typeface="Ludica fax"/>
                <a:ea typeface="+mn-ea"/>
              </a:rPr>
              <a:t>st.pop</a:t>
            </a:r>
            <a:r>
              <a:rPr kumimoji="1" lang="en-US" altLang="zh-CN" sz="1600" b="1" dirty="0">
                <a:solidFill>
                  <a:srgbClr val="000000"/>
                </a:solidFill>
                <a:highlight>
                  <a:srgbClr val="FFFFFF"/>
                </a:highlight>
                <a:latin typeface="Ludica fax"/>
                <a:ea typeface="+mn-ea"/>
              </a:rPr>
              <a:t>(); </a:t>
            </a:r>
            <a:r>
              <a:rPr kumimoji="1" lang="en-US" altLang="zh-CN" sz="1600" b="1" dirty="0">
                <a:solidFill>
                  <a:srgbClr val="0070C0"/>
                </a:solidFill>
                <a:highlight>
                  <a:srgbClr val="FFFFFF"/>
                </a:highlight>
                <a:latin typeface="Ludica fax"/>
                <a:ea typeface="+mn-ea"/>
              </a:rPr>
              <a:t>return</a:t>
            </a:r>
            <a:r>
              <a:rPr kumimoji="1" lang="en-US" altLang="zh-CN" sz="1600" b="1" dirty="0">
                <a:solidFill>
                  <a:srgbClr val="000000"/>
                </a:solidFill>
                <a:highlight>
                  <a:srgbClr val="FFFFFF"/>
                </a:highlight>
                <a:latin typeface="Ludica fax"/>
                <a:ea typeface="+mn-ea"/>
              </a:rPr>
              <a:t> ret;</a:t>
            </a:r>
          </a:p>
          <a:p>
            <a:pPr marL="0" indent="0">
              <a:spcBef>
                <a:spcPts val="0"/>
              </a:spcBef>
              <a:buNone/>
            </a:pPr>
            <a:r>
              <a:rPr kumimoji="1" lang="en-US" altLang="zh-CN" sz="1600" b="1" dirty="0">
                <a:solidFill>
                  <a:srgbClr val="000000"/>
                </a:solidFill>
                <a:highlight>
                  <a:srgbClr val="FFFFFF"/>
                </a:highlight>
                <a:latin typeface="Ludica fax"/>
                <a:ea typeface="+mn-ea"/>
              </a:rPr>
              <a:t>          </a:t>
            </a:r>
            <a:r>
              <a:rPr kumimoji="1" lang="en-US" altLang="zh-CN" sz="1600" b="1" dirty="0">
                <a:solidFill>
                  <a:srgbClr val="0070C0"/>
                </a:solidFill>
                <a:highlight>
                  <a:srgbClr val="FFFFFF"/>
                </a:highlight>
                <a:latin typeface="Ludica fax"/>
                <a:ea typeface="+mn-ea"/>
              </a:rPr>
              <a:t>case</a:t>
            </a:r>
            <a:r>
              <a:rPr kumimoji="1" lang="en-US" altLang="zh-CN" sz="1600" b="1" dirty="0">
                <a:solidFill>
                  <a:srgbClr val="000000"/>
                </a:solidFill>
                <a:highlight>
                  <a:srgbClr val="FFFFFF"/>
                </a:highlight>
                <a:latin typeface="Ludica fax"/>
                <a:ea typeface="+mn-ea"/>
              </a:rPr>
              <a:t> 1: </a:t>
            </a:r>
            <a:r>
              <a:rPr kumimoji="1" lang="en-US" altLang="zh-CN" sz="1600" b="1" dirty="0" err="1">
                <a:solidFill>
                  <a:srgbClr val="000000"/>
                </a:solidFill>
                <a:highlight>
                  <a:srgbClr val="FFFFFF"/>
                </a:highlight>
                <a:latin typeface="Ludica fax"/>
                <a:ea typeface="+mn-ea"/>
              </a:rPr>
              <a:t>st.pop</a:t>
            </a:r>
            <a:r>
              <a:rPr kumimoji="1" lang="en-US" altLang="zh-CN" sz="1600" b="1" dirty="0">
                <a:solidFill>
                  <a:srgbClr val="000000"/>
                </a:solidFill>
                <a:highlight>
                  <a:srgbClr val="FFFFFF"/>
                </a:highlight>
                <a:latin typeface="Ludica fax"/>
                <a:ea typeface="+mn-ea"/>
              </a:rPr>
              <a:t>(); </a:t>
            </a:r>
            <a:r>
              <a:rPr kumimoji="1" lang="en-US" altLang="zh-CN" sz="1600" b="1" dirty="0" err="1">
                <a:solidFill>
                  <a:srgbClr val="008000"/>
                </a:solidFill>
                <a:highlight>
                  <a:srgbClr val="FFFFFF"/>
                </a:highlight>
                <a:latin typeface="Ludica fax"/>
                <a:ea typeface="+mn-ea"/>
              </a:rPr>
              <a:t>goto</a:t>
            </a:r>
            <a:r>
              <a:rPr kumimoji="1" lang="en-US" altLang="zh-CN" sz="1600" b="1" dirty="0">
                <a:solidFill>
                  <a:srgbClr val="008000"/>
                </a:solidFill>
                <a:highlight>
                  <a:srgbClr val="FFFFFF"/>
                </a:highlight>
                <a:latin typeface="Ludica fax"/>
                <a:ea typeface="+mn-ea"/>
              </a:rPr>
              <a:t> L1;</a:t>
            </a:r>
          </a:p>
          <a:p>
            <a:pPr marL="0" indent="0">
              <a:spcBef>
                <a:spcPts val="0"/>
              </a:spcBef>
              <a:buNone/>
            </a:pPr>
            <a:r>
              <a:rPr kumimoji="1" lang="en-US" altLang="zh-CN" sz="1600" b="1" dirty="0">
                <a:solidFill>
                  <a:srgbClr val="000000"/>
                </a:solidFill>
                <a:highlight>
                  <a:srgbClr val="FFFFFF"/>
                </a:highlight>
                <a:latin typeface="Ludica fax"/>
                <a:ea typeface="+mn-ea"/>
              </a:rPr>
              <a:t>          </a:t>
            </a:r>
            <a:r>
              <a:rPr kumimoji="1" lang="en-US" altLang="zh-CN" sz="1600" b="1" dirty="0">
                <a:solidFill>
                  <a:srgbClr val="0070C0"/>
                </a:solidFill>
                <a:highlight>
                  <a:srgbClr val="FFFFFF"/>
                </a:highlight>
                <a:latin typeface="Ludica fax"/>
                <a:ea typeface="+mn-ea"/>
              </a:rPr>
              <a:t>case</a:t>
            </a:r>
            <a:r>
              <a:rPr kumimoji="1" lang="en-US" altLang="zh-CN" sz="1600" b="1" dirty="0">
                <a:solidFill>
                  <a:srgbClr val="000000"/>
                </a:solidFill>
                <a:highlight>
                  <a:srgbClr val="FFFFFF"/>
                </a:highlight>
                <a:latin typeface="Ludica fax"/>
                <a:ea typeface="+mn-ea"/>
              </a:rPr>
              <a:t> 2: </a:t>
            </a:r>
            <a:r>
              <a:rPr kumimoji="1" lang="en-US" altLang="zh-CN" sz="1600" b="1" dirty="0" err="1">
                <a:solidFill>
                  <a:srgbClr val="000000"/>
                </a:solidFill>
                <a:highlight>
                  <a:srgbClr val="FFFFFF"/>
                </a:highlight>
                <a:latin typeface="Ludica fax"/>
                <a:ea typeface="+mn-ea"/>
              </a:rPr>
              <a:t>st.pop</a:t>
            </a:r>
            <a:r>
              <a:rPr kumimoji="1" lang="en-US" altLang="zh-CN" sz="1600" b="1" dirty="0">
                <a:solidFill>
                  <a:srgbClr val="000000"/>
                </a:solidFill>
                <a:highlight>
                  <a:srgbClr val="FFFFFF"/>
                </a:highlight>
                <a:latin typeface="Ludica fax"/>
                <a:ea typeface="+mn-ea"/>
              </a:rPr>
              <a:t>(); </a:t>
            </a:r>
            <a:r>
              <a:rPr kumimoji="1" lang="en-US" altLang="zh-CN" sz="1600" b="1" dirty="0" err="1">
                <a:solidFill>
                  <a:srgbClr val="008000"/>
                </a:solidFill>
                <a:highlight>
                  <a:srgbClr val="FFFFFF"/>
                </a:highlight>
                <a:latin typeface="Ludica fax"/>
                <a:ea typeface="+mn-ea"/>
              </a:rPr>
              <a:t>goto</a:t>
            </a:r>
            <a:r>
              <a:rPr kumimoji="1" lang="en-US" altLang="zh-CN" sz="1600" b="1" dirty="0">
                <a:solidFill>
                  <a:srgbClr val="008000"/>
                </a:solidFill>
                <a:highlight>
                  <a:srgbClr val="FFFFFF"/>
                </a:highlight>
                <a:latin typeface="Ludica fax"/>
                <a:ea typeface="+mn-ea"/>
              </a:rPr>
              <a:t> L2;</a:t>
            </a:r>
          </a:p>
          <a:p>
            <a:pPr marL="0" indent="0">
              <a:spcBef>
                <a:spcPts val="0"/>
              </a:spcBef>
              <a:buNone/>
            </a:pPr>
            <a:r>
              <a:rPr kumimoji="1" lang="en-US" altLang="zh-CN" sz="1600" b="1" dirty="0">
                <a:solidFill>
                  <a:srgbClr val="000000"/>
                </a:solidFill>
                <a:highlight>
                  <a:srgbClr val="FFFFFF"/>
                </a:highlight>
                <a:latin typeface="Ludica fax"/>
                <a:ea typeface="+mn-ea"/>
              </a:rPr>
              <a:t>          </a:t>
            </a:r>
            <a:r>
              <a:rPr kumimoji="1" lang="en-US" altLang="zh-CN" sz="1600" b="1" dirty="0">
                <a:solidFill>
                  <a:srgbClr val="0070C0"/>
                </a:solidFill>
                <a:highlight>
                  <a:srgbClr val="FFFFFF"/>
                </a:highlight>
                <a:latin typeface="Ludica fax"/>
                <a:ea typeface="+mn-ea"/>
              </a:rPr>
              <a:t>default</a:t>
            </a:r>
            <a:r>
              <a:rPr kumimoji="1" lang="en-US" altLang="zh-CN" sz="1600" b="1" dirty="0">
                <a:solidFill>
                  <a:srgbClr val="000000"/>
                </a:solidFill>
                <a:highlight>
                  <a:srgbClr val="FFFFFF"/>
                </a:highlight>
                <a:latin typeface="Ludica fax"/>
                <a:ea typeface="+mn-ea"/>
              </a:rPr>
              <a:t>: assert(false);</a:t>
            </a:r>
          </a:p>
          <a:p>
            <a:pPr marL="0" indent="0">
              <a:spcBef>
                <a:spcPts val="0"/>
              </a:spcBef>
              <a:buNone/>
            </a:pPr>
            <a:r>
              <a:rPr kumimoji="1" lang="en-US" altLang="zh-CN" sz="1600" b="1" dirty="0">
                <a:solidFill>
                  <a:srgbClr val="000000"/>
                </a:solidFill>
                <a:highlight>
                  <a:srgbClr val="FFFFFF"/>
                </a:highlight>
                <a:latin typeface="Ludica fax"/>
                <a:ea typeface="+mn-ea"/>
              </a:rPr>
              <a:t>      }</a:t>
            </a:r>
          </a:p>
          <a:p>
            <a:pPr marL="0" indent="0">
              <a:spcBef>
                <a:spcPts val="0"/>
              </a:spcBef>
              <a:buNone/>
            </a:pPr>
            <a:r>
              <a:rPr kumimoji="1" lang="en-US" altLang="zh-CN" sz="1600" b="1" dirty="0">
                <a:solidFill>
                  <a:srgbClr val="000000"/>
                </a:solidFill>
                <a:highlight>
                  <a:srgbClr val="FFFFFF"/>
                </a:highlight>
                <a:latin typeface="Ludica fax"/>
                <a:ea typeface="+mn-ea"/>
              </a:rPr>
              <a:t>}</a:t>
            </a:r>
            <a:endParaRPr kumimoji="1" lang="zh-CN" altLang="en-US" sz="1600" b="1" dirty="0">
              <a:solidFill>
                <a:srgbClr val="000000"/>
              </a:solidFill>
              <a:highlight>
                <a:srgbClr val="FFFFFF"/>
              </a:highlight>
              <a:latin typeface="Ludica fax"/>
              <a:ea typeface="+mn-ea"/>
            </a:endParaRPr>
          </a:p>
        </p:txBody>
      </p:sp>
      <p:sp>
        <p:nvSpPr>
          <p:cNvPr id="10" name="矩形: 圆角 9">
            <a:extLst>
              <a:ext uri="{FF2B5EF4-FFF2-40B4-BE49-F238E27FC236}">
                <a16:creationId xmlns:a16="http://schemas.microsoft.com/office/drawing/2014/main" id="{B2347B38-74F6-4CBB-B79E-AEDDD6E54BD8}"/>
              </a:ext>
            </a:extLst>
          </p:cNvPr>
          <p:cNvSpPr/>
          <p:nvPr/>
        </p:nvSpPr>
        <p:spPr>
          <a:xfrm>
            <a:off x="4191000" y="4324646"/>
            <a:ext cx="1775842" cy="3048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2000" dirty="0">
              <a:solidFill>
                <a:schemeClr val="tx1"/>
              </a:solidFill>
            </a:endParaRPr>
          </a:p>
        </p:txBody>
      </p:sp>
      <p:sp>
        <p:nvSpPr>
          <p:cNvPr id="12" name="矩形: 圆角 11">
            <a:extLst>
              <a:ext uri="{FF2B5EF4-FFF2-40B4-BE49-F238E27FC236}">
                <a16:creationId xmlns:a16="http://schemas.microsoft.com/office/drawing/2014/main" id="{17B98BF4-3DA5-40FB-896C-108B72F9CE07}"/>
              </a:ext>
            </a:extLst>
          </p:cNvPr>
          <p:cNvSpPr/>
          <p:nvPr/>
        </p:nvSpPr>
        <p:spPr>
          <a:xfrm>
            <a:off x="4191000" y="4845470"/>
            <a:ext cx="1775842" cy="3048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2000" dirty="0">
              <a:solidFill>
                <a:schemeClr val="tx1"/>
              </a:solidFill>
            </a:endParaRPr>
          </a:p>
        </p:txBody>
      </p:sp>
      <p:sp>
        <p:nvSpPr>
          <p:cNvPr id="14" name="矩形: 圆角 13">
            <a:extLst>
              <a:ext uri="{FF2B5EF4-FFF2-40B4-BE49-F238E27FC236}">
                <a16:creationId xmlns:a16="http://schemas.microsoft.com/office/drawing/2014/main" id="{AFC43A15-56DE-4633-84F8-7650FB006C22}"/>
              </a:ext>
            </a:extLst>
          </p:cNvPr>
          <p:cNvSpPr/>
          <p:nvPr/>
        </p:nvSpPr>
        <p:spPr>
          <a:xfrm>
            <a:off x="8349522" y="2209800"/>
            <a:ext cx="1775842" cy="3048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2000" dirty="0">
              <a:solidFill>
                <a:schemeClr val="tx1"/>
              </a:solidFill>
            </a:endParaRPr>
          </a:p>
        </p:txBody>
      </p:sp>
      <p:sp>
        <p:nvSpPr>
          <p:cNvPr id="16" name="矩形: 圆角 15">
            <a:extLst>
              <a:ext uri="{FF2B5EF4-FFF2-40B4-BE49-F238E27FC236}">
                <a16:creationId xmlns:a16="http://schemas.microsoft.com/office/drawing/2014/main" id="{27882535-A45A-4C02-917E-9AFA27991E48}"/>
              </a:ext>
            </a:extLst>
          </p:cNvPr>
          <p:cNvSpPr/>
          <p:nvPr/>
        </p:nvSpPr>
        <p:spPr>
          <a:xfrm>
            <a:off x="8349522" y="3429000"/>
            <a:ext cx="946878" cy="3048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2000" dirty="0">
              <a:solidFill>
                <a:schemeClr val="tx1"/>
              </a:solidFill>
            </a:endParaRPr>
          </a:p>
        </p:txBody>
      </p:sp>
    </p:spTree>
    <p:extLst>
      <p:ext uri="{BB962C8B-B14F-4D97-AF65-F5344CB8AC3E}">
        <p14:creationId xmlns:p14="http://schemas.microsoft.com/office/powerpoint/2010/main" val="34477918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r>
              <a:rPr kumimoji="1" lang="en-US" altLang="zh-CN" dirty="0"/>
              <a:t>Step 7: Switch Statements at Label (t+1)</a:t>
            </a:r>
            <a:endParaRPr kumimoji="1" lang="zh-CN" altLang="en-US" dirty="0"/>
          </a:p>
        </p:txBody>
      </p:sp>
      <p:sp>
        <p:nvSpPr>
          <p:cNvPr id="3" name="文本占位符 2"/>
          <p:cNvSpPr>
            <a:spLocks noGrp="1"/>
          </p:cNvSpPr>
          <p:nvPr>
            <p:ph type="body" idx="4294967295"/>
          </p:nvPr>
        </p:nvSpPr>
        <p:spPr>
          <a:xfrm>
            <a:off x="2895600" y="1531238"/>
            <a:ext cx="7772400" cy="4712400"/>
          </a:xfrm>
        </p:spPr>
        <p:txBody>
          <a:bodyPr>
            <a:normAutofit/>
          </a:bodyPr>
          <a:lstStyle/>
          <a:p>
            <a:pPr eaLnBrk="1" hangingPunct="1">
              <a:lnSpc>
                <a:spcPct val="80000"/>
              </a:lnSpc>
              <a:buFont typeface="Wingdings" charset="0"/>
              <a:buNone/>
            </a:pPr>
            <a:r>
              <a:rPr lang="en-US" altLang="zh-CN" sz="3600" dirty="0">
                <a:solidFill>
                  <a:schemeClr val="accent2"/>
                </a:solidFill>
                <a:highlight>
                  <a:srgbClr val="FFFFFF"/>
                </a:highlight>
                <a:latin typeface="Ludica fax"/>
              </a:rPr>
              <a:t>Label t+1:</a:t>
            </a:r>
          </a:p>
          <a:p>
            <a:pPr eaLnBrk="1" hangingPunct="1">
              <a:lnSpc>
                <a:spcPct val="80000"/>
              </a:lnSpc>
              <a:buFont typeface="Wingdings" charset="0"/>
              <a:buNone/>
            </a:pPr>
            <a:r>
              <a:rPr lang="en-US" altLang="zh-CN" sz="3600" dirty="0">
                <a:solidFill>
                  <a:srgbClr val="000000"/>
                </a:solidFill>
                <a:highlight>
                  <a:srgbClr val="FFFFFF"/>
                </a:highlight>
                <a:latin typeface="Ludica fax"/>
              </a:rPr>
              <a:t>    </a:t>
            </a:r>
            <a:r>
              <a:rPr lang="en-US" altLang="zh-CN" sz="3600" dirty="0">
                <a:solidFill>
                  <a:srgbClr val="0070C0"/>
                </a:solidFill>
                <a:highlight>
                  <a:srgbClr val="FFFFFF"/>
                </a:highlight>
                <a:latin typeface="Ludica fax"/>
              </a:rPr>
              <a:t>switch</a:t>
            </a:r>
            <a:r>
              <a:rPr lang="en-US" altLang="zh-CN" sz="3600" dirty="0">
                <a:solidFill>
                  <a:srgbClr val="000000"/>
                </a:solidFill>
                <a:highlight>
                  <a:srgbClr val="FFFFFF"/>
                </a:highlight>
                <a:latin typeface="Ludica fax"/>
              </a:rPr>
              <a:t> ((x = </a:t>
            </a:r>
            <a:r>
              <a:rPr lang="en-US" altLang="zh-CN" sz="3600" dirty="0" err="1">
                <a:solidFill>
                  <a:srgbClr val="000000"/>
                </a:solidFill>
                <a:highlight>
                  <a:srgbClr val="FFFFFF"/>
                </a:highlight>
                <a:latin typeface="Ludica fax"/>
              </a:rPr>
              <a:t>S.top</a:t>
            </a:r>
            <a:r>
              <a:rPr lang="en-US" altLang="zh-CN" sz="3600" dirty="0">
                <a:solidFill>
                  <a:srgbClr val="000000"/>
                </a:solidFill>
                <a:highlight>
                  <a:srgbClr val="FFFFFF"/>
                </a:highlight>
                <a:latin typeface="Ludica fax"/>
              </a:rPr>
              <a:t> ()).</a:t>
            </a:r>
            <a:r>
              <a:rPr lang="en-US" altLang="zh-CN" sz="3600" dirty="0" err="1">
                <a:solidFill>
                  <a:srgbClr val="000000"/>
                </a:solidFill>
                <a:highlight>
                  <a:srgbClr val="FFFFFF"/>
                </a:highlight>
                <a:latin typeface="Ludica fax"/>
              </a:rPr>
              <a:t>rd</a:t>
            </a:r>
            <a:r>
              <a:rPr lang="en-US" altLang="zh-CN" sz="3600" dirty="0">
                <a:solidFill>
                  <a:srgbClr val="000000"/>
                </a:solidFill>
                <a:highlight>
                  <a:srgbClr val="FFFFFF"/>
                </a:highlight>
                <a:latin typeface="Ludica fax"/>
              </a:rPr>
              <a:t>) {</a:t>
            </a:r>
          </a:p>
          <a:p>
            <a:pPr eaLnBrk="1" hangingPunct="1">
              <a:lnSpc>
                <a:spcPct val="80000"/>
              </a:lnSpc>
              <a:buFont typeface="Wingdings" charset="0"/>
              <a:buNone/>
            </a:pPr>
            <a:r>
              <a:rPr lang="en-US" altLang="zh-CN" sz="3600" dirty="0">
                <a:solidFill>
                  <a:srgbClr val="000000"/>
                </a:solidFill>
                <a:highlight>
                  <a:srgbClr val="FFFFFF"/>
                </a:highlight>
                <a:latin typeface="Ludica fax"/>
              </a:rPr>
              <a:t>        </a:t>
            </a:r>
            <a:r>
              <a:rPr lang="en-US" altLang="zh-CN" sz="3600" dirty="0">
                <a:solidFill>
                  <a:srgbClr val="0070C0"/>
                </a:solidFill>
                <a:highlight>
                  <a:srgbClr val="FFFFFF"/>
                </a:highlight>
                <a:latin typeface="Ludica fax"/>
              </a:rPr>
              <a:t>case</a:t>
            </a:r>
            <a:r>
              <a:rPr lang="en-US" altLang="zh-CN" sz="3600" dirty="0">
                <a:solidFill>
                  <a:srgbClr val="000000"/>
                </a:solidFill>
                <a:highlight>
                  <a:srgbClr val="FFFFFF"/>
                </a:highlight>
                <a:latin typeface="Ludica fax"/>
              </a:rPr>
              <a:t> 0 :  </a:t>
            </a:r>
            <a:r>
              <a:rPr lang="en-US" altLang="zh-CN" sz="3600" dirty="0">
                <a:solidFill>
                  <a:srgbClr val="0070C0"/>
                </a:solidFill>
                <a:highlight>
                  <a:srgbClr val="FFFFFF"/>
                </a:highlight>
                <a:latin typeface="Ludica fax"/>
              </a:rPr>
              <a:t>return</a:t>
            </a:r>
            <a:r>
              <a:rPr lang="en-US" altLang="zh-CN" sz="3600" dirty="0">
                <a:solidFill>
                  <a:srgbClr val="000000"/>
                </a:solidFill>
                <a:highlight>
                  <a:srgbClr val="FFFFFF"/>
                </a:highlight>
                <a:latin typeface="Ludica fax"/>
              </a:rPr>
              <a:t> ret;</a:t>
            </a:r>
          </a:p>
          <a:p>
            <a:pPr eaLnBrk="1" hangingPunct="1">
              <a:lnSpc>
                <a:spcPct val="80000"/>
              </a:lnSpc>
              <a:buFont typeface="Wingdings" charset="0"/>
              <a:buNone/>
            </a:pPr>
            <a:r>
              <a:rPr lang="en-US" altLang="zh-CN" sz="3600" dirty="0">
                <a:solidFill>
                  <a:srgbClr val="000000"/>
                </a:solidFill>
                <a:highlight>
                  <a:srgbClr val="FFFFFF"/>
                </a:highlight>
                <a:latin typeface="Ludica fax"/>
              </a:rPr>
              <a:t>        </a:t>
            </a:r>
            <a:r>
              <a:rPr lang="en-US" altLang="zh-CN" sz="3600" dirty="0">
                <a:solidFill>
                  <a:srgbClr val="0070C0"/>
                </a:solidFill>
                <a:highlight>
                  <a:srgbClr val="FFFFFF"/>
                </a:highlight>
                <a:latin typeface="Ludica fax"/>
              </a:rPr>
              <a:t>case</a:t>
            </a:r>
            <a:r>
              <a:rPr lang="en-US" altLang="zh-CN" sz="3600" dirty="0">
                <a:solidFill>
                  <a:srgbClr val="000000"/>
                </a:solidFill>
                <a:highlight>
                  <a:srgbClr val="FFFFFF"/>
                </a:highlight>
                <a:latin typeface="Ludica fax"/>
              </a:rPr>
              <a:t> 1 :  </a:t>
            </a:r>
            <a:r>
              <a:rPr lang="en-US" altLang="zh-CN" sz="3600" dirty="0" err="1">
                <a:solidFill>
                  <a:srgbClr val="000000"/>
                </a:solidFill>
                <a:highlight>
                  <a:srgbClr val="FFFFFF"/>
                </a:highlight>
                <a:latin typeface="Ludica fax"/>
              </a:rPr>
              <a:t>S.pop</a:t>
            </a:r>
            <a:r>
              <a:rPr lang="en-US" altLang="zh-CN" sz="3600" dirty="0">
                <a:solidFill>
                  <a:srgbClr val="000000"/>
                </a:solidFill>
                <a:highlight>
                  <a:srgbClr val="FFFFFF"/>
                </a:highlight>
                <a:latin typeface="Ludica fax"/>
              </a:rPr>
              <a:t>(); </a:t>
            </a:r>
            <a:r>
              <a:rPr lang="en-US" altLang="zh-CN" sz="3600" dirty="0" err="1">
                <a:solidFill>
                  <a:schemeClr val="accent2"/>
                </a:solidFill>
                <a:highlight>
                  <a:srgbClr val="FFFFFF"/>
                </a:highlight>
                <a:latin typeface="Ludica fax"/>
              </a:rPr>
              <a:t>goto</a:t>
            </a:r>
            <a:r>
              <a:rPr lang="en-US" altLang="zh-CN" sz="3600" dirty="0">
                <a:solidFill>
                  <a:schemeClr val="accent2"/>
                </a:solidFill>
                <a:highlight>
                  <a:srgbClr val="FFFFFF"/>
                </a:highlight>
                <a:latin typeface="Ludica fax"/>
              </a:rPr>
              <a:t> label 1</a:t>
            </a:r>
            <a:r>
              <a:rPr lang="en-US" altLang="zh-CN" sz="3600" dirty="0">
                <a:solidFill>
                  <a:srgbClr val="000000"/>
                </a:solidFill>
                <a:highlight>
                  <a:srgbClr val="FFFFFF"/>
                </a:highlight>
                <a:latin typeface="Ludica fax"/>
              </a:rPr>
              <a:t>;</a:t>
            </a:r>
          </a:p>
          <a:p>
            <a:pPr eaLnBrk="1" hangingPunct="1">
              <a:lnSpc>
                <a:spcPct val="80000"/>
              </a:lnSpc>
              <a:buFont typeface="Wingdings" charset="0"/>
              <a:buNone/>
            </a:pPr>
            <a:r>
              <a:rPr lang="en-US" altLang="zh-CN" sz="3600" dirty="0">
                <a:solidFill>
                  <a:srgbClr val="000000"/>
                </a:solidFill>
                <a:highlight>
                  <a:srgbClr val="FFFFFF"/>
                </a:highlight>
                <a:latin typeface="Ludica fax"/>
              </a:rPr>
              <a:t>        …</a:t>
            </a:r>
          </a:p>
          <a:p>
            <a:pPr eaLnBrk="1" hangingPunct="1">
              <a:lnSpc>
                <a:spcPct val="80000"/>
              </a:lnSpc>
              <a:buFont typeface="Wingdings" charset="0"/>
              <a:buNone/>
            </a:pPr>
            <a:r>
              <a:rPr lang="en-US" altLang="zh-CN" sz="3600" dirty="0">
                <a:solidFill>
                  <a:srgbClr val="000000"/>
                </a:solidFill>
                <a:highlight>
                  <a:srgbClr val="FFFFFF"/>
                </a:highlight>
                <a:latin typeface="Ludica fax"/>
              </a:rPr>
              <a:t>        </a:t>
            </a:r>
            <a:r>
              <a:rPr lang="en-US" altLang="zh-CN" sz="3600" dirty="0">
                <a:solidFill>
                  <a:srgbClr val="0070C0"/>
                </a:solidFill>
                <a:highlight>
                  <a:srgbClr val="FFFFFF"/>
                </a:highlight>
                <a:latin typeface="Ludica fax"/>
              </a:rPr>
              <a:t>case</a:t>
            </a:r>
            <a:r>
              <a:rPr lang="en-US" altLang="zh-CN" sz="3600" dirty="0">
                <a:solidFill>
                  <a:srgbClr val="000000"/>
                </a:solidFill>
                <a:highlight>
                  <a:srgbClr val="FFFFFF"/>
                </a:highlight>
                <a:latin typeface="Ludica fax"/>
              </a:rPr>
              <a:t> t :  </a:t>
            </a:r>
            <a:r>
              <a:rPr lang="en-US" altLang="zh-CN" sz="3600" dirty="0" err="1">
                <a:solidFill>
                  <a:srgbClr val="000000"/>
                </a:solidFill>
                <a:highlight>
                  <a:srgbClr val="FFFFFF"/>
                </a:highlight>
                <a:latin typeface="Ludica fax"/>
              </a:rPr>
              <a:t>S.pop</a:t>
            </a:r>
            <a:r>
              <a:rPr lang="en-US" altLang="zh-CN" sz="3600" dirty="0">
                <a:solidFill>
                  <a:srgbClr val="000000"/>
                </a:solidFill>
                <a:highlight>
                  <a:srgbClr val="FFFFFF"/>
                </a:highlight>
                <a:latin typeface="Ludica fax"/>
              </a:rPr>
              <a:t>(); </a:t>
            </a:r>
            <a:r>
              <a:rPr lang="en-US" altLang="zh-CN" sz="3600" dirty="0" err="1">
                <a:solidFill>
                  <a:schemeClr val="accent2"/>
                </a:solidFill>
                <a:highlight>
                  <a:srgbClr val="FFFFFF"/>
                </a:highlight>
                <a:latin typeface="Ludica fax"/>
              </a:rPr>
              <a:t>goto</a:t>
            </a:r>
            <a:r>
              <a:rPr lang="en-US" altLang="zh-CN" sz="3600" dirty="0">
                <a:solidFill>
                  <a:schemeClr val="accent2"/>
                </a:solidFill>
                <a:highlight>
                  <a:srgbClr val="FFFFFF"/>
                </a:highlight>
                <a:latin typeface="Ludica fax"/>
              </a:rPr>
              <a:t> label t</a:t>
            </a:r>
            <a:r>
              <a:rPr lang="en-US" altLang="zh-CN" sz="3600" dirty="0">
                <a:solidFill>
                  <a:srgbClr val="000000"/>
                </a:solidFill>
                <a:highlight>
                  <a:srgbClr val="FFFFFF"/>
                </a:highlight>
                <a:latin typeface="Ludica fax"/>
              </a:rPr>
              <a:t>;</a:t>
            </a:r>
          </a:p>
          <a:p>
            <a:pPr eaLnBrk="1" hangingPunct="1">
              <a:lnSpc>
                <a:spcPct val="80000"/>
              </a:lnSpc>
              <a:buFont typeface="Wingdings" charset="0"/>
              <a:buNone/>
            </a:pPr>
            <a:r>
              <a:rPr lang="en-US" altLang="zh-CN" sz="3600" dirty="0">
                <a:solidFill>
                  <a:srgbClr val="000000"/>
                </a:solidFill>
                <a:highlight>
                  <a:srgbClr val="FFFFFF"/>
                </a:highlight>
                <a:latin typeface="Ludica fax"/>
              </a:rPr>
              <a:t>}</a:t>
            </a:r>
          </a:p>
        </p:txBody>
      </p:sp>
      <p:sp>
        <p:nvSpPr>
          <p:cNvPr id="5" name="灯片编号占位符 3">
            <a:extLst>
              <a:ext uri="{FF2B5EF4-FFF2-40B4-BE49-F238E27FC236}">
                <a16:creationId xmlns:a16="http://schemas.microsoft.com/office/drawing/2014/main" id="{6A9158F1-FFF5-4E8D-9A75-DB6C52DC59C9}"/>
              </a:ext>
            </a:extLst>
          </p:cNvPr>
          <p:cNvSpPr>
            <a:spLocks noGrp="1"/>
          </p:cNvSpPr>
          <p:nvPr>
            <p:ph type="sldNum" sz="quarter" idx="4"/>
          </p:nvPr>
        </p:nvSpPr>
        <p:spPr/>
        <p:txBody>
          <a:bodyPr/>
          <a:lstStyle/>
          <a:p>
            <a:pPr>
              <a:defRPr/>
            </a:pPr>
            <a:fld id="{D62988EB-CF20-4CAC-94BF-79D0ECBB93DA}" type="slidenum">
              <a:rPr lang="en-US" altLang="zh-CN" smtClean="0"/>
              <a:pPr>
                <a:defRPr/>
              </a:pPr>
              <a:t>62</a:t>
            </a:fld>
            <a:endParaRPr lang="en-US" altLang="zh-CN"/>
          </a:p>
        </p:txBody>
      </p:sp>
    </p:spTree>
    <p:extLst>
      <p:ext uri="{BB962C8B-B14F-4D97-AF65-F5344CB8AC3E}">
        <p14:creationId xmlns:p14="http://schemas.microsoft.com/office/powerpoint/2010/main" val="40857616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p:txBody>
          <a:bodyPr/>
          <a:lstStyle/>
          <a:p>
            <a:r>
              <a:rPr kumimoji="1" lang="en-US" altLang="zh-CN" dirty="0"/>
              <a:t>Rewrite loops into equivalent </a:t>
            </a:r>
            <a:r>
              <a:rPr kumimoji="1" lang="en-US" altLang="zh-CN" dirty="0" err="1"/>
              <a:t>goto</a:t>
            </a:r>
            <a:r>
              <a:rPr kumimoji="1" lang="en-US" altLang="zh-CN" dirty="0"/>
              <a:t>-style loops</a:t>
            </a:r>
          </a:p>
          <a:p>
            <a:r>
              <a:rPr kumimoji="1" lang="en-US" altLang="zh-CN" dirty="0"/>
              <a:t>Rewrite nested function calls</a:t>
            </a:r>
          </a:p>
          <a:p>
            <a:pPr marL="344487" lvl="1" indent="0">
              <a:buNone/>
            </a:pPr>
            <a:r>
              <a:rPr kumimoji="1" lang="en-US" altLang="zh-CN" dirty="0">
                <a:solidFill>
                  <a:srgbClr val="008000"/>
                </a:solidFill>
              </a:rPr>
              <a:t>// For example, </a:t>
            </a:r>
            <a:r>
              <a:rPr kumimoji="1" lang="en-US" altLang="zh-CN" dirty="0" err="1">
                <a:solidFill>
                  <a:srgbClr val="008000"/>
                </a:solidFill>
              </a:rPr>
              <a:t>recr</a:t>
            </a:r>
            <a:r>
              <a:rPr kumimoji="1" lang="en-US" altLang="zh-CN" dirty="0">
                <a:solidFill>
                  <a:srgbClr val="008000"/>
                </a:solidFill>
              </a:rPr>
              <a:t>(… </a:t>
            </a:r>
            <a:r>
              <a:rPr kumimoji="1" lang="en-US" altLang="zh-CN" dirty="0" err="1">
                <a:solidFill>
                  <a:srgbClr val="008000"/>
                </a:solidFill>
              </a:rPr>
              <a:t>recr</a:t>
            </a:r>
            <a:r>
              <a:rPr kumimoji="1" lang="en-US" altLang="zh-CN" dirty="0">
                <a:solidFill>
                  <a:srgbClr val="008000"/>
                </a:solidFill>
              </a:rPr>
              <a:t>()) &lt;=&gt;</a:t>
            </a:r>
          </a:p>
          <a:p>
            <a:pPr marL="344487" lvl="1" indent="0">
              <a:buNone/>
            </a:pPr>
            <a:r>
              <a:rPr kumimoji="1" lang="en-US" altLang="zh-CN" dirty="0"/>
              <a:t>exmp</a:t>
            </a:r>
            <a:r>
              <a:rPr kumimoji="1" lang="en-US" altLang="zh-CN" baseline="-25000" dirty="0"/>
              <a:t>1</a:t>
            </a:r>
            <a:r>
              <a:rPr kumimoji="1" lang="en-US" altLang="zh-CN" dirty="0"/>
              <a:t> = </a:t>
            </a:r>
            <a:r>
              <a:rPr kumimoji="1" lang="en-US" altLang="zh-CN" dirty="0" err="1"/>
              <a:t>recr</a:t>
            </a:r>
            <a:r>
              <a:rPr kumimoji="1" lang="en-US" altLang="zh-CN" dirty="0"/>
              <a:t>();</a:t>
            </a:r>
          </a:p>
          <a:p>
            <a:pPr marL="344487" lvl="1" indent="0">
              <a:buNone/>
            </a:pPr>
            <a:r>
              <a:rPr kumimoji="1" lang="en-US" altLang="zh-CN" dirty="0"/>
              <a:t>exmp</a:t>
            </a:r>
            <a:r>
              <a:rPr kumimoji="1" lang="en-US" altLang="zh-CN" baseline="-25000" dirty="0"/>
              <a:t>2</a:t>
            </a:r>
            <a:r>
              <a:rPr kumimoji="1" lang="en-US" altLang="zh-CN" dirty="0"/>
              <a:t> = </a:t>
            </a:r>
            <a:r>
              <a:rPr kumimoji="1" lang="en-US" altLang="zh-CN" dirty="0" err="1"/>
              <a:t>recr</a:t>
            </a:r>
            <a:r>
              <a:rPr kumimoji="1" lang="en-US" altLang="zh-CN" dirty="0"/>
              <a:t>(exmp</a:t>
            </a:r>
            <a:r>
              <a:rPr kumimoji="1" lang="en-US" altLang="zh-CN" baseline="-25000" dirty="0"/>
              <a:t>1</a:t>
            </a:r>
            <a:r>
              <a:rPr kumimoji="1" lang="en-US" altLang="zh-CN" dirty="0"/>
              <a:t>);</a:t>
            </a:r>
          </a:p>
          <a:p>
            <a:pPr marL="344487" lvl="1" indent="0">
              <a:buNone/>
            </a:pPr>
            <a:r>
              <a:rPr kumimoji="1" lang="en-US" altLang="zh-CN" dirty="0"/>
              <a:t>..</a:t>
            </a:r>
          </a:p>
          <a:p>
            <a:pPr marL="344487" lvl="1" indent="0">
              <a:buNone/>
            </a:pPr>
            <a:r>
              <a:rPr kumimoji="1" lang="en-US" altLang="zh-CN" dirty="0" err="1"/>
              <a:t>exmp</a:t>
            </a:r>
            <a:r>
              <a:rPr kumimoji="1" lang="en-US" altLang="zh-CN" baseline="-25000" dirty="0" err="1"/>
              <a:t>k</a:t>
            </a:r>
            <a:r>
              <a:rPr kumimoji="1" lang="en-US" altLang="zh-CN" dirty="0"/>
              <a:t> = </a:t>
            </a:r>
            <a:r>
              <a:rPr kumimoji="1" lang="en-US" altLang="zh-CN" dirty="0" err="1"/>
              <a:t>recr</a:t>
            </a:r>
            <a:r>
              <a:rPr kumimoji="1" lang="en-US" altLang="zh-CN" dirty="0"/>
              <a:t>(exmp</a:t>
            </a:r>
            <a:r>
              <a:rPr kumimoji="1" lang="en-US" altLang="zh-CN" baseline="-25000" dirty="0"/>
              <a:t>k-1</a:t>
            </a:r>
            <a:r>
              <a:rPr kumimoji="1" lang="en-US" altLang="zh-CN" dirty="0"/>
              <a:t>);</a:t>
            </a:r>
          </a:p>
          <a:p>
            <a:pPr marL="344487" lvl="1" indent="0">
              <a:buNone/>
            </a:pPr>
            <a:r>
              <a:rPr kumimoji="1" lang="en-US" altLang="zh-CN" dirty="0">
                <a:solidFill>
                  <a:srgbClr val="008000"/>
                </a:solidFill>
              </a:rPr>
              <a:t>// and then apply the conversion step</a:t>
            </a:r>
            <a:endParaRPr kumimoji="1" lang="zh-CN" altLang="en-US" dirty="0">
              <a:solidFill>
                <a:srgbClr val="008000"/>
              </a:solidFill>
            </a:endParaRPr>
          </a:p>
        </p:txBody>
      </p:sp>
      <p:sp>
        <p:nvSpPr>
          <p:cNvPr id="2" name="标题 1"/>
          <p:cNvSpPr>
            <a:spLocks noGrp="1"/>
          </p:cNvSpPr>
          <p:nvPr>
            <p:ph type="title" idx="4294967295"/>
          </p:nvPr>
        </p:nvSpPr>
        <p:spPr/>
        <p:txBody>
          <a:bodyPr>
            <a:normAutofit fontScale="90000"/>
          </a:bodyPr>
          <a:lstStyle/>
          <a:p>
            <a:r>
              <a:rPr kumimoji="1" lang="en-US" altLang="zh-CN" dirty="0"/>
              <a:t>More: Rewrite Loops and Nested Function calls</a:t>
            </a:r>
            <a:endParaRPr kumimoji="1" lang="zh-CN" altLang="en-US" dirty="0"/>
          </a:p>
        </p:txBody>
      </p:sp>
      <p:sp>
        <p:nvSpPr>
          <p:cNvPr id="5" name="灯片编号占位符 3">
            <a:extLst>
              <a:ext uri="{FF2B5EF4-FFF2-40B4-BE49-F238E27FC236}">
                <a16:creationId xmlns:a16="http://schemas.microsoft.com/office/drawing/2014/main" id="{19EE69EC-B1D7-47CD-A9A0-085878ED29DF}"/>
              </a:ext>
            </a:extLst>
          </p:cNvPr>
          <p:cNvSpPr>
            <a:spLocks noGrp="1"/>
          </p:cNvSpPr>
          <p:nvPr>
            <p:ph type="sldNum" sz="quarter" idx="4"/>
          </p:nvPr>
        </p:nvSpPr>
        <p:spPr/>
        <p:txBody>
          <a:bodyPr/>
          <a:lstStyle/>
          <a:p>
            <a:pPr>
              <a:defRPr/>
            </a:pPr>
            <a:fld id="{D62988EB-CF20-4CAC-94BF-79D0ECBB93DA}" type="slidenum">
              <a:rPr lang="en-US" altLang="zh-CN" smtClean="0"/>
              <a:pPr>
                <a:defRPr/>
              </a:pPr>
              <a:t>63</a:t>
            </a:fld>
            <a:endParaRPr lang="en-US" altLang="zh-CN"/>
          </a:p>
        </p:txBody>
      </p:sp>
    </p:spTree>
    <p:extLst>
      <p:ext uri="{BB962C8B-B14F-4D97-AF65-F5344CB8AC3E}">
        <p14:creationId xmlns:p14="http://schemas.microsoft.com/office/powerpoint/2010/main" val="3689726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r>
              <a:rPr kumimoji="1" lang="en-US" altLang="zh-CN" dirty="0"/>
              <a:t>More: Optimize the Code</a:t>
            </a:r>
            <a:endParaRPr kumimoji="1" lang="zh-CN" altLang="en-US" dirty="0"/>
          </a:p>
        </p:txBody>
      </p:sp>
      <p:sp>
        <p:nvSpPr>
          <p:cNvPr id="3" name="文本占位符 2"/>
          <p:cNvSpPr>
            <a:spLocks noGrp="1"/>
          </p:cNvSpPr>
          <p:nvPr>
            <p:ph type="body" idx="4294967295"/>
          </p:nvPr>
        </p:nvSpPr>
        <p:spPr/>
        <p:txBody>
          <a:bodyPr/>
          <a:lstStyle/>
          <a:p>
            <a:r>
              <a:rPr kumimoji="1" lang="en-US" altLang="zh-CN" dirty="0"/>
              <a:t>We obtain a non-recursive program with </a:t>
            </a:r>
            <a:r>
              <a:rPr kumimoji="1" lang="en-US" altLang="zh-CN" dirty="0" err="1"/>
              <a:t>goto</a:t>
            </a:r>
            <a:r>
              <a:rPr kumimoji="1" lang="en-US" altLang="zh-CN" dirty="0"/>
              <a:t> statements, which can be further optimized</a:t>
            </a:r>
          </a:p>
          <a:p>
            <a:pPr lvl="1"/>
            <a:r>
              <a:rPr kumimoji="1" lang="en-US" altLang="zh-CN" dirty="0"/>
              <a:t>Remove redundant push/pop</a:t>
            </a:r>
          </a:p>
          <a:p>
            <a:pPr lvl="1"/>
            <a:r>
              <a:rPr kumimoji="1" lang="en-US" altLang="zh-CN" dirty="0"/>
              <a:t>Eliminate the </a:t>
            </a:r>
            <a:r>
              <a:rPr kumimoji="1" lang="en-US" altLang="zh-CN" dirty="0" err="1"/>
              <a:t>goto</a:t>
            </a:r>
            <a:r>
              <a:rPr kumimoji="1" lang="en-US" altLang="zh-CN" dirty="0"/>
              <a:t> statements by figuring out the loop structures</a:t>
            </a:r>
            <a:endParaRPr kumimoji="1" lang="zh-CN" altLang="en-US" dirty="0"/>
          </a:p>
        </p:txBody>
      </p:sp>
      <p:sp>
        <p:nvSpPr>
          <p:cNvPr id="5" name="灯片编号占位符 3">
            <a:extLst>
              <a:ext uri="{FF2B5EF4-FFF2-40B4-BE49-F238E27FC236}">
                <a16:creationId xmlns:a16="http://schemas.microsoft.com/office/drawing/2014/main" id="{B72BB3AF-C986-4DBF-AA0D-DE369BC96839}"/>
              </a:ext>
            </a:extLst>
          </p:cNvPr>
          <p:cNvSpPr>
            <a:spLocks noGrp="1"/>
          </p:cNvSpPr>
          <p:nvPr>
            <p:ph type="sldNum" sz="quarter" idx="4"/>
          </p:nvPr>
        </p:nvSpPr>
        <p:spPr/>
        <p:txBody>
          <a:bodyPr/>
          <a:lstStyle/>
          <a:p>
            <a:pPr>
              <a:defRPr/>
            </a:pPr>
            <a:fld id="{D62988EB-CF20-4CAC-94BF-79D0ECBB93DA}" type="slidenum">
              <a:rPr lang="en-US" altLang="zh-CN" smtClean="0"/>
              <a:pPr>
                <a:defRPr/>
              </a:pPr>
              <a:t>64</a:t>
            </a:fld>
            <a:endParaRPr lang="en-US" altLang="zh-CN"/>
          </a:p>
        </p:txBody>
      </p:sp>
    </p:spTree>
    <p:extLst>
      <p:ext uri="{BB962C8B-B14F-4D97-AF65-F5344CB8AC3E}">
        <p14:creationId xmlns:p14="http://schemas.microsoft.com/office/powerpoint/2010/main" val="6690748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altLang="zh-CN" dirty="0"/>
              <a:t>Automatic Conversion</a:t>
            </a:r>
            <a:br>
              <a:rPr lang="en-US" altLang="zh-CN" dirty="0"/>
            </a:br>
            <a:r>
              <a:rPr lang="en-US" altLang="zh-CN" dirty="0"/>
              <a:t>by </a:t>
            </a:r>
            <a:r>
              <a:rPr lang="zh-CN" altLang="en-US" dirty="0"/>
              <a:t>胡树伟</a:t>
            </a:r>
            <a:r>
              <a:rPr lang="en-US" altLang="zh-CN" dirty="0"/>
              <a:t>, 2012</a:t>
            </a:r>
            <a:r>
              <a:rPr lang="zh-CN" altLang="en-US" dirty="0"/>
              <a:t>级</a:t>
            </a:r>
          </a:p>
        </p:txBody>
      </p:sp>
      <p:sp>
        <p:nvSpPr>
          <p:cNvPr id="6" name="Content Placeholder 5"/>
          <p:cNvSpPr>
            <a:spLocks noGrp="1"/>
          </p:cNvSpPr>
          <p:nvPr>
            <p:ph sz="half" idx="1"/>
          </p:nvPr>
        </p:nvSpPr>
        <p:spPr/>
        <p:txBody>
          <a:bodyPr>
            <a:normAutofit fontScale="47500" lnSpcReduction="20000"/>
          </a:bodyPr>
          <a:lstStyle/>
          <a:p>
            <a:pPr marL="0" indent="0">
              <a:buNone/>
            </a:pPr>
            <a:r>
              <a:rPr lang="en-US" altLang="zh-CN" b="0" dirty="0">
                <a:solidFill>
                  <a:srgbClr val="7030A0"/>
                </a:solidFill>
              </a:rPr>
              <a:t>#define ARG(x)</a:t>
            </a:r>
            <a:r>
              <a:rPr lang="en-US" altLang="zh-CN" b="0" dirty="0"/>
              <a:t>\</a:t>
            </a:r>
          </a:p>
          <a:p>
            <a:pPr marL="0" indent="0">
              <a:buNone/>
            </a:pPr>
            <a:r>
              <a:rPr lang="en-US" altLang="zh-CN" b="0" dirty="0"/>
              <a:t>(</a:t>
            </a:r>
            <a:r>
              <a:rPr lang="en-US" altLang="zh-CN" b="0" dirty="0" err="1"/>
              <a:t>func_top.arg.x</a:t>
            </a:r>
            <a:r>
              <a:rPr lang="en-US" altLang="zh-CN" b="0" dirty="0"/>
              <a:t>)</a:t>
            </a:r>
          </a:p>
          <a:p>
            <a:pPr marL="0" indent="0">
              <a:buNone/>
            </a:pPr>
            <a:endParaRPr lang="en-US" altLang="zh-CN" b="0" dirty="0"/>
          </a:p>
          <a:p>
            <a:pPr marL="0" indent="0">
              <a:buNone/>
            </a:pPr>
            <a:r>
              <a:rPr lang="en-US" altLang="zh-CN" b="0" dirty="0">
                <a:solidFill>
                  <a:srgbClr val="7030A0"/>
                </a:solidFill>
              </a:rPr>
              <a:t>#define RETURN(x)</a:t>
            </a:r>
            <a:r>
              <a:rPr lang="en-US" altLang="zh-CN" b="0" dirty="0"/>
              <a:t>\</a:t>
            </a:r>
          </a:p>
          <a:p>
            <a:pPr marL="0" indent="0">
              <a:buNone/>
            </a:pPr>
            <a:r>
              <a:rPr lang="en-US" altLang="zh-CN" b="0" dirty="0"/>
              <a:t>({\</a:t>
            </a:r>
          </a:p>
          <a:p>
            <a:pPr marL="0" indent="0">
              <a:buNone/>
            </a:pPr>
            <a:r>
              <a:rPr lang="en-US" altLang="zh-CN" b="0" dirty="0"/>
              <a:t> </a:t>
            </a:r>
            <a:r>
              <a:rPr lang="en-US" altLang="zh-CN" b="0" dirty="0" err="1"/>
              <a:t>func_ret</a:t>
            </a:r>
            <a:r>
              <a:rPr lang="en-US" altLang="zh-CN" b="0" dirty="0"/>
              <a:t> = (x);\</a:t>
            </a:r>
          </a:p>
          <a:p>
            <a:pPr marL="0" indent="0">
              <a:buNone/>
            </a:pPr>
            <a:r>
              <a:rPr lang="en-US" altLang="zh-CN" b="0" dirty="0"/>
              <a:t> </a:t>
            </a:r>
            <a:r>
              <a:rPr lang="en-US" altLang="zh-CN" b="0" dirty="0" err="1"/>
              <a:t>func_stack.pop</a:t>
            </a:r>
            <a:r>
              <a:rPr lang="en-US" altLang="zh-CN" b="0" dirty="0"/>
              <a:t>();\</a:t>
            </a:r>
          </a:p>
          <a:p>
            <a:pPr marL="0" indent="0">
              <a:buNone/>
            </a:pPr>
            <a:r>
              <a:rPr lang="en-US" altLang="zh-CN" b="0" dirty="0"/>
              <a:t> continue;\</a:t>
            </a:r>
          </a:p>
          <a:p>
            <a:pPr marL="0" indent="0">
              <a:buNone/>
            </a:pPr>
            <a:r>
              <a:rPr lang="en-US" altLang="zh-CN" b="0" dirty="0"/>
              <a:t> })</a:t>
            </a:r>
          </a:p>
          <a:p>
            <a:pPr marL="0" indent="0">
              <a:buNone/>
            </a:pPr>
            <a:endParaRPr lang="en-US" altLang="zh-CN" b="0" dirty="0"/>
          </a:p>
          <a:p>
            <a:pPr marL="0" indent="0">
              <a:buNone/>
            </a:pPr>
            <a:r>
              <a:rPr lang="en-US" altLang="zh-CN" b="0" dirty="0">
                <a:solidFill>
                  <a:srgbClr val="7030A0"/>
                </a:solidFill>
              </a:rPr>
              <a:t>#define CALL(l, ...)</a:t>
            </a:r>
            <a:r>
              <a:rPr lang="en-US" altLang="zh-CN" b="0" dirty="0"/>
              <a:t>\</a:t>
            </a:r>
          </a:p>
          <a:p>
            <a:pPr marL="0" indent="0">
              <a:buNone/>
            </a:pPr>
            <a:r>
              <a:rPr lang="en-US" altLang="zh-CN" b="0" dirty="0"/>
              <a:t>({\</a:t>
            </a:r>
          </a:p>
          <a:p>
            <a:pPr marL="0" indent="0">
              <a:buNone/>
            </a:pPr>
            <a:r>
              <a:rPr lang="en-US" altLang="zh-CN" b="0" dirty="0"/>
              <a:t> </a:t>
            </a:r>
            <a:r>
              <a:rPr lang="en-US" altLang="zh-CN" b="0" dirty="0" err="1"/>
              <a:t>func_top.label</a:t>
            </a:r>
            <a:r>
              <a:rPr lang="en-US" altLang="zh-CN" b="0" dirty="0"/>
              <a:t> = l;\</a:t>
            </a:r>
          </a:p>
          <a:p>
            <a:pPr marL="0" indent="0">
              <a:buNone/>
            </a:pPr>
            <a:r>
              <a:rPr lang="en-US" altLang="zh-CN" b="0" dirty="0"/>
              <a:t> </a:t>
            </a:r>
            <a:r>
              <a:rPr lang="en-US" altLang="zh-CN" b="0" dirty="0" err="1"/>
              <a:t>func_stack.push</a:t>
            </a:r>
            <a:r>
              <a:rPr lang="en-US" altLang="zh-CN" b="0" dirty="0"/>
              <a:t> ((</a:t>
            </a:r>
            <a:r>
              <a:rPr lang="en-US" altLang="zh-CN" b="0" dirty="0" err="1"/>
              <a:t>func_args_t</a:t>
            </a:r>
            <a:r>
              <a:rPr lang="en-US" altLang="zh-CN" b="0" dirty="0"/>
              <a:t>){0, {__VA_ARGS__}});\</a:t>
            </a:r>
          </a:p>
          <a:p>
            <a:pPr marL="0" indent="0">
              <a:buNone/>
            </a:pPr>
            <a:r>
              <a:rPr lang="en-US" altLang="zh-CN" b="0" dirty="0"/>
              <a:t> </a:t>
            </a:r>
            <a:r>
              <a:rPr lang="en-US" altLang="zh-CN" b="0" dirty="0" err="1"/>
              <a:t>goto</a:t>
            </a:r>
            <a:r>
              <a:rPr lang="en-US" altLang="zh-CN" b="0" dirty="0"/>
              <a:t> next;\</a:t>
            </a:r>
          </a:p>
          <a:p>
            <a:pPr marL="0" indent="0">
              <a:buNone/>
            </a:pPr>
            <a:r>
              <a:rPr lang="en-US" altLang="zh-CN" b="0" dirty="0"/>
              <a:t> case l :;\</a:t>
            </a:r>
          </a:p>
          <a:p>
            <a:pPr marL="0" indent="0">
              <a:buNone/>
            </a:pPr>
            <a:r>
              <a:rPr lang="en-US" altLang="zh-CN" b="0" dirty="0"/>
              <a:t> </a:t>
            </a:r>
            <a:r>
              <a:rPr lang="en-US" altLang="zh-CN" b="0" dirty="0" err="1"/>
              <a:t>func_ret</a:t>
            </a:r>
            <a:r>
              <a:rPr lang="en-US" altLang="zh-CN" b="0" dirty="0"/>
              <a:t>;\</a:t>
            </a:r>
          </a:p>
          <a:p>
            <a:pPr marL="0" indent="0">
              <a:buNone/>
            </a:pPr>
            <a:r>
              <a:rPr lang="en-US" altLang="zh-CN" b="0" dirty="0"/>
              <a:t> })</a:t>
            </a:r>
          </a:p>
          <a:p>
            <a:pPr marL="0" indent="0">
              <a:buNone/>
            </a:pPr>
            <a:endParaRPr lang="en-US" altLang="zh-CN" b="0" dirty="0"/>
          </a:p>
          <a:p>
            <a:pPr marL="0" indent="0">
              <a:buNone/>
            </a:pPr>
            <a:endParaRPr lang="en-US" altLang="zh-CN" b="0" dirty="0"/>
          </a:p>
        </p:txBody>
      </p:sp>
      <p:sp>
        <p:nvSpPr>
          <p:cNvPr id="7" name="Content Placeholder 6"/>
          <p:cNvSpPr>
            <a:spLocks noGrp="1"/>
          </p:cNvSpPr>
          <p:nvPr>
            <p:ph sz="half" idx="2"/>
          </p:nvPr>
        </p:nvSpPr>
        <p:spPr>
          <a:xfrm>
            <a:off x="5879977" y="1628776"/>
            <a:ext cx="4341937" cy="4530725"/>
          </a:xfrm>
        </p:spPr>
        <p:txBody>
          <a:bodyPr>
            <a:normAutofit fontScale="47500" lnSpcReduction="20000"/>
          </a:bodyPr>
          <a:lstStyle/>
          <a:p>
            <a:pPr marL="0" indent="0">
              <a:buNone/>
            </a:pPr>
            <a:r>
              <a:rPr lang="en-US" altLang="zh-CN" b="0" dirty="0">
                <a:solidFill>
                  <a:srgbClr val="7030A0"/>
                </a:solidFill>
              </a:rPr>
              <a:t>#define DECL_FUNC(r, x)</a:t>
            </a:r>
            <a:r>
              <a:rPr lang="en-US" altLang="zh-CN" b="0" dirty="0"/>
              <a:t>\</a:t>
            </a:r>
          </a:p>
          <a:p>
            <a:pPr marL="0" indent="0">
              <a:buNone/>
            </a:pPr>
            <a:r>
              <a:rPr lang="en-US" altLang="zh-CN" b="0" dirty="0" err="1"/>
              <a:t>struct</a:t>
            </a:r>
            <a:r>
              <a:rPr lang="en-US" altLang="zh-CN" b="0" dirty="0"/>
              <a:t> </a:t>
            </a:r>
            <a:r>
              <a:rPr lang="en-US" altLang="zh-CN" b="0" dirty="0" err="1"/>
              <a:t>func_args_t</a:t>
            </a:r>
            <a:r>
              <a:rPr lang="en-US" altLang="zh-CN" b="0" dirty="0"/>
              <a:t> {\</a:t>
            </a:r>
          </a:p>
          <a:p>
            <a:pPr marL="0" indent="0">
              <a:buNone/>
            </a:pPr>
            <a:r>
              <a:rPr lang="en-US" altLang="zh-CN" b="0" dirty="0"/>
              <a:t>	</a:t>
            </a:r>
            <a:r>
              <a:rPr lang="en-US" altLang="zh-CN" b="0" dirty="0" err="1"/>
              <a:t>int</a:t>
            </a:r>
            <a:r>
              <a:rPr lang="en-US" altLang="zh-CN" b="0" dirty="0"/>
              <a:t> label;\</a:t>
            </a:r>
          </a:p>
          <a:p>
            <a:pPr marL="0" indent="0">
              <a:buNone/>
            </a:pPr>
            <a:r>
              <a:rPr lang="en-US" altLang="zh-CN" b="0" dirty="0"/>
              <a:t>	</a:t>
            </a:r>
            <a:r>
              <a:rPr lang="en-US" altLang="zh-CN" b="0" dirty="0" err="1"/>
              <a:t>struct</a:t>
            </a:r>
            <a:r>
              <a:rPr lang="en-US" altLang="zh-CN" b="0" dirty="0"/>
              <a:t> </a:t>
            </a:r>
            <a:r>
              <a:rPr lang="en-US" altLang="zh-CN" b="0" dirty="0" err="1"/>
              <a:t>args_t</a:t>
            </a:r>
            <a:r>
              <a:rPr lang="en-US" altLang="zh-CN" b="0" dirty="0"/>
              <a:t> x </a:t>
            </a:r>
            <a:r>
              <a:rPr lang="en-US" altLang="zh-CN" b="0" dirty="0" err="1"/>
              <a:t>arg</a:t>
            </a:r>
            <a:r>
              <a:rPr lang="en-US" altLang="zh-CN" b="0" dirty="0"/>
              <a:t>;\</a:t>
            </a:r>
          </a:p>
          <a:p>
            <a:pPr marL="0" indent="0">
              <a:buNone/>
            </a:pPr>
            <a:r>
              <a:rPr lang="en-US" altLang="zh-CN" b="0" dirty="0"/>
              <a:t>};\</a:t>
            </a:r>
          </a:p>
          <a:p>
            <a:pPr marL="0" indent="0">
              <a:buNone/>
            </a:pPr>
            <a:r>
              <a:rPr lang="en-US" altLang="zh-CN" b="0" dirty="0"/>
              <a:t>r </a:t>
            </a:r>
            <a:r>
              <a:rPr lang="en-US" altLang="zh-CN" b="0" dirty="0" err="1"/>
              <a:t>func_ret</a:t>
            </a:r>
            <a:endParaRPr lang="en-US" altLang="zh-CN" b="0" dirty="0"/>
          </a:p>
          <a:p>
            <a:pPr marL="0" indent="0">
              <a:buNone/>
            </a:pPr>
            <a:endParaRPr lang="en-US" altLang="zh-CN" b="0" dirty="0"/>
          </a:p>
          <a:p>
            <a:pPr marL="0" indent="0">
              <a:buNone/>
            </a:pPr>
            <a:r>
              <a:rPr lang="en-US" altLang="zh-CN" b="0" dirty="0">
                <a:solidFill>
                  <a:srgbClr val="7030A0"/>
                </a:solidFill>
              </a:rPr>
              <a:t>#define START_FUNC(...)</a:t>
            </a:r>
            <a:r>
              <a:rPr lang="en-US" altLang="zh-CN" b="0" dirty="0"/>
              <a:t>\</a:t>
            </a:r>
          </a:p>
          <a:p>
            <a:pPr marL="0" indent="0">
              <a:buNone/>
            </a:pPr>
            <a:r>
              <a:rPr lang="en-US" altLang="zh-CN" b="0" dirty="0"/>
              <a:t>stack&lt;</a:t>
            </a:r>
            <a:r>
              <a:rPr lang="en-US" altLang="zh-CN" b="0" dirty="0" err="1"/>
              <a:t>func_args_t</a:t>
            </a:r>
            <a:r>
              <a:rPr lang="en-US" altLang="zh-CN" b="0" dirty="0"/>
              <a:t>&gt; </a:t>
            </a:r>
            <a:r>
              <a:rPr lang="en-US" altLang="zh-CN" b="0" dirty="0" err="1"/>
              <a:t>func_stack</a:t>
            </a:r>
            <a:r>
              <a:rPr lang="en-US" altLang="zh-CN" b="0" dirty="0"/>
              <a:t>;\</a:t>
            </a:r>
          </a:p>
          <a:p>
            <a:pPr marL="0" indent="0">
              <a:buNone/>
            </a:pPr>
            <a:r>
              <a:rPr lang="en-US" altLang="zh-CN" b="0" dirty="0" err="1"/>
              <a:t>func_stack.push</a:t>
            </a:r>
            <a:r>
              <a:rPr lang="en-US" altLang="zh-CN" b="0" dirty="0"/>
              <a:t>({0, {__VA_ARGS__}});\</a:t>
            </a:r>
          </a:p>
          <a:p>
            <a:pPr marL="0" indent="0">
              <a:buNone/>
            </a:pPr>
            <a:r>
              <a:rPr lang="en-US" altLang="zh-CN" b="0" dirty="0"/>
              <a:t>while (({next: !</a:t>
            </a:r>
            <a:r>
              <a:rPr lang="en-US" altLang="zh-CN" b="0" dirty="0" err="1"/>
              <a:t>func_stack.empty</a:t>
            </a:r>
            <a:r>
              <a:rPr lang="en-US" altLang="zh-CN" b="0" dirty="0"/>
              <a:t>();})) {\</a:t>
            </a:r>
          </a:p>
          <a:p>
            <a:pPr marL="0" indent="0">
              <a:buNone/>
            </a:pPr>
            <a:r>
              <a:rPr lang="en-US" altLang="zh-CN" b="0" dirty="0"/>
              <a:t>	</a:t>
            </a:r>
            <a:r>
              <a:rPr lang="en-US" altLang="zh-CN" b="0" dirty="0" err="1"/>
              <a:t>func_args_t</a:t>
            </a:r>
            <a:r>
              <a:rPr lang="en-US" altLang="zh-CN" b="0" dirty="0"/>
              <a:t> &amp;</a:t>
            </a:r>
            <a:r>
              <a:rPr lang="en-US" altLang="zh-CN" b="0" dirty="0" err="1"/>
              <a:t>func_top</a:t>
            </a:r>
            <a:r>
              <a:rPr lang="en-US" altLang="zh-CN" b="0" dirty="0"/>
              <a:t> = </a:t>
            </a:r>
            <a:r>
              <a:rPr lang="en-US" altLang="zh-CN" b="0" dirty="0" err="1"/>
              <a:t>func_stack.top</a:t>
            </a:r>
            <a:r>
              <a:rPr lang="en-US" altLang="zh-CN" b="0" dirty="0"/>
              <a:t>();\</a:t>
            </a:r>
          </a:p>
          <a:p>
            <a:pPr marL="0" indent="0">
              <a:buNone/>
            </a:pPr>
            <a:r>
              <a:rPr lang="en-US" altLang="zh-CN" b="0" dirty="0"/>
              <a:t>	switch (</a:t>
            </a:r>
            <a:r>
              <a:rPr lang="en-US" altLang="zh-CN" b="0" dirty="0" err="1"/>
              <a:t>func_top.label</a:t>
            </a:r>
            <a:r>
              <a:rPr lang="en-US" altLang="zh-CN" b="0" dirty="0"/>
              <a:t>) {\</a:t>
            </a:r>
          </a:p>
          <a:p>
            <a:pPr marL="0" indent="0">
              <a:buNone/>
            </a:pPr>
            <a:r>
              <a:rPr lang="en-US" altLang="zh-CN" b="0" dirty="0"/>
              <a:t>		case 0:</a:t>
            </a:r>
          </a:p>
          <a:p>
            <a:pPr marL="0" indent="0">
              <a:buNone/>
            </a:pPr>
            <a:endParaRPr lang="en-US" altLang="zh-CN" b="0" dirty="0"/>
          </a:p>
          <a:p>
            <a:pPr marL="0" indent="0">
              <a:buNone/>
            </a:pPr>
            <a:r>
              <a:rPr lang="en-US" altLang="zh-CN" b="0" dirty="0">
                <a:solidFill>
                  <a:srgbClr val="7030A0"/>
                </a:solidFill>
              </a:rPr>
              <a:t>#define END_FUNC(x)</a:t>
            </a:r>
            <a:r>
              <a:rPr lang="en-US" altLang="zh-CN" b="0" dirty="0"/>
              <a:t>\</a:t>
            </a:r>
          </a:p>
          <a:p>
            <a:pPr marL="0" indent="0">
              <a:buNone/>
            </a:pPr>
            <a:r>
              <a:rPr lang="en-US" altLang="zh-CN" b="0" dirty="0"/>
              <a:t>		default: assert(false);\</a:t>
            </a:r>
          </a:p>
          <a:p>
            <a:pPr marL="0" indent="0">
              <a:buNone/>
            </a:pPr>
            <a:r>
              <a:rPr lang="en-US" altLang="zh-CN" b="0" dirty="0"/>
              <a:t>	}\</a:t>
            </a:r>
          </a:p>
          <a:p>
            <a:pPr marL="0" indent="0">
              <a:buNone/>
            </a:pPr>
            <a:r>
              <a:rPr lang="en-US" altLang="zh-CN" b="0" dirty="0"/>
              <a:t>}\</a:t>
            </a:r>
          </a:p>
          <a:p>
            <a:pPr marL="0" indent="0">
              <a:buNone/>
            </a:pPr>
            <a:r>
              <a:rPr lang="en-US" altLang="zh-CN" b="0" dirty="0"/>
              <a:t>return </a:t>
            </a:r>
            <a:r>
              <a:rPr lang="en-US" altLang="zh-CN" b="0" dirty="0" err="1"/>
              <a:t>func_ret</a:t>
            </a:r>
            <a:endParaRPr lang="zh-CN" altLang="en-US" b="0" dirty="0"/>
          </a:p>
          <a:p>
            <a:pPr marL="0" indent="0">
              <a:buNone/>
            </a:pPr>
            <a:endParaRPr lang="zh-CN" altLang="en-US" b="0" dirty="0"/>
          </a:p>
        </p:txBody>
      </p:sp>
      <p:sp>
        <p:nvSpPr>
          <p:cNvPr id="4" name="Slide Number Placeholder 3"/>
          <p:cNvSpPr>
            <a:spLocks noGrp="1"/>
          </p:cNvSpPr>
          <p:nvPr>
            <p:ph type="sldNum" sz="quarter" idx="10"/>
          </p:nvPr>
        </p:nvSpPr>
        <p:spPr/>
        <p:txBody>
          <a:bodyPr/>
          <a:lstStyle/>
          <a:p>
            <a:pPr>
              <a:defRPr/>
            </a:pPr>
            <a:fld id="{D62988EB-CF20-4CAC-94BF-79D0ECBB93DA}" type="slidenum">
              <a:rPr lang="en-US" altLang="zh-CN" smtClean="0"/>
              <a:pPr>
                <a:defRPr/>
              </a:pPr>
              <a:t>65</a:t>
            </a:fld>
            <a:endParaRPr lang="en-US" altLang="zh-CN"/>
          </a:p>
        </p:txBody>
      </p:sp>
    </p:spTree>
    <p:extLst>
      <p:ext uri="{BB962C8B-B14F-4D97-AF65-F5344CB8AC3E}">
        <p14:creationId xmlns:p14="http://schemas.microsoft.com/office/powerpoint/2010/main" val="10287721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altLang="zh-CN" dirty="0"/>
              <a:t>Automatic Conversion: Examples</a:t>
            </a:r>
            <a:endParaRPr lang="zh-CN" altLang="en-US" dirty="0"/>
          </a:p>
        </p:txBody>
      </p:sp>
      <p:sp>
        <p:nvSpPr>
          <p:cNvPr id="8" name="Content Placeholder 7"/>
          <p:cNvSpPr>
            <a:spLocks noGrp="1"/>
          </p:cNvSpPr>
          <p:nvPr>
            <p:ph sz="half" idx="1"/>
          </p:nvPr>
        </p:nvSpPr>
        <p:spPr/>
        <p:txBody>
          <a:bodyPr>
            <a:normAutofit/>
          </a:bodyPr>
          <a:lstStyle/>
          <a:p>
            <a:pPr marL="0" indent="0">
              <a:buNone/>
            </a:pPr>
            <a:r>
              <a:rPr lang="en-US" altLang="zh-CN" sz="1200" b="0" dirty="0" err="1">
                <a:latin typeface="Courier New" panose="02070309020205020404" pitchFamily="49" charset="0"/>
                <a:cs typeface="Courier New" panose="02070309020205020404" pitchFamily="49" charset="0"/>
              </a:rPr>
              <a:t>int</a:t>
            </a:r>
            <a:r>
              <a:rPr lang="en-US" altLang="zh-CN" sz="1200" b="0" dirty="0">
                <a:latin typeface="Courier New" panose="02070309020205020404" pitchFamily="49" charset="0"/>
                <a:cs typeface="Courier New" panose="02070309020205020404" pitchFamily="49" charset="0"/>
              </a:rPr>
              <a:t> </a:t>
            </a:r>
            <a:r>
              <a:rPr lang="en-US" altLang="zh-CN" sz="1200" b="0" dirty="0" err="1">
                <a:latin typeface="Courier New" panose="02070309020205020404" pitchFamily="49" charset="0"/>
                <a:cs typeface="Courier New" panose="02070309020205020404" pitchFamily="49" charset="0"/>
              </a:rPr>
              <a:t>fac</a:t>
            </a:r>
            <a:r>
              <a:rPr lang="en-US" altLang="zh-CN" sz="1200" b="0" dirty="0">
                <a:latin typeface="Courier New" panose="02070309020205020404" pitchFamily="49" charset="0"/>
                <a:cs typeface="Courier New" panose="02070309020205020404" pitchFamily="49" charset="0"/>
              </a:rPr>
              <a:t> (</a:t>
            </a:r>
            <a:r>
              <a:rPr lang="en-US" altLang="zh-CN" sz="1200" b="0" dirty="0" err="1">
                <a:latin typeface="Courier New" panose="02070309020205020404" pitchFamily="49" charset="0"/>
                <a:cs typeface="Courier New" panose="02070309020205020404" pitchFamily="49" charset="0"/>
              </a:rPr>
              <a:t>int</a:t>
            </a:r>
            <a:r>
              <a:rPr lang="en-US" altLang="zh-CN" sz="1200" b="0" dirty="0">
                <a:latin typeface="Courier New" panose="02070309020205020404" pitchFamily="49" charset="0"/>
                <a:cs typeface="Courier New" panose="02070309020205020404" pitchFamily="49" charset="0"/>
              </a:rPr>
              <a:t> n) {</a:t>
            </a:r>
          </a:p>
          <a:p>
            <a:pPr marL="0" indent="0">
              <a:buNone/>
            </a:pPr>
            <a:r>
              <a:rPr lang="en-US" altLang="zh-CN" sz="1200" b="0" dirty="0">
                <a:latin typeface="Courier New" panose="02070309020205020404" pitchFamily="49" charset="0"/>
                <a:cs typeface="Courier New" panose="02070309020205020404" pitchFamily="49" charset="0"/>
              </a:rPr>
              <a:t>  DECL_FUNC (</a:t>
            </a:r>
            <a:r>
              <a:rPr lang="en-US" altLang="zh-CN" sz="1200" b="0" dirty="0" err="1">
                <a:latin typeface="Courier New" panose="02070309020205020404" pitchFamily="49" charset="0"/>
                <a:cs typeface="Courier New" panose="02070309020205020404" pitchFamily="49" charset="0"/>
              </a:rPr>
              <a:t>int</a:t>
            </a:r>
            <a:r>
              <a:rPr lang="en-US" altLang="zh-CN" sz="1200" b="0" dirty="0">
                <a:latin typeface="Courier New" panose="02070309020205020404" pitchFamily="49" charset="0"/>
                <a:cs typeface="Courier New" panose="02070309020205020404" pitchFamily="49" charset="0"/>
              </a:rPr>
              <a:t>, {</a:t>
            </a:r>
            <a:r>
              <a:rPr lang="en-US" altLang="zh-CN" sz="1200" b="0" dirty="0" err="1">
                <a:latin typeface="Courier New" panose="02070309020205020404" pitchFamily="49" charset="0"/>
                <a:cs typeface="Courier New" panose="02070309020205020404" pitchFamily="49" charset="0"/>
              </a:rPr>
              <a:t>int</a:t>
            </a:r>
            <a:r>
              <a:rPr lang="en-US" altLang="zh-CN" sz="1200" b="0" dirty="0">
                <a:latin typeface="Courier New" panose="02070309020205020404" pitchFamily="49" charset="0"/>
                <a:cs typeface="Courier New" panose="02070309020205020404" pitchFamily="49" charset="0"/>
              </a:rPr>
              <a:t> n;});</a:t>
            </a:r>
          </a:p>
          <a:p>
            <a:pPr marL="0" indent="0">
              <a:buNone/>
            </a:pPr>
            <a:r>
              <a:rPr lang="en-US" altLang="zh-CN" sz="1200" b="0" dirty="0">
                <a:latin typeface="Courier New" panose="02070309020205020404" pitchFamily="49" charset="0"/>
                <a:cs typeface="Courier New" panose="02070309020205020404" pitchFamily="49" charset="0"/>
              </a:rPr>
              <a:t>  START_FUNC (n);</a:t>
            </a:r>
          </a:p>
          <a:p>
            <a:pPr marL="0" indent="0">
              <a:buNone/>
            </a:pPr>
            <a:endParaRPr lang="en-US" altLang="zh-CN" sz="1200" b="0" dirty="0">
              <a:latin typeface="Courier New" panose="02070309020205020404" pitchFamily="49" charset="0"/>
              <a:cs typeface="Courier New" panose="02070309020205020404" pitchFamily="49" charset="0"/>
            </a:endParaRPr>
          </a:p>
          <a:p>
            <a:pPr marL="0" indent="0">
              <a:buNone/>
            </a:pPr>
            <a:r>
              <a:rPr lang="en-US" altLang="zh-CN" sz="1200" b="0" dirty="0">
                <a:latin typeface="Courier New" panose="02070309020205020404" pitchFamily="49" charset="0"/>
                <a:cs typeface="Courier New" panose="02070309020205020404" pitchFamily="49" charset="0"/>
              </a:rPr>
              <a:t>  if (ARG(n) == 0) {</a:t>
            </a:r>
          </a:p>
          <a:p>
            <a:pPr marL="0" indent="0">
              <a:buNone/>
            </a:pPr>
            <a:r>
              <a:rPr lang="en-US" altLang="zh-CN" sz="1200" b="0" dirty="0">
                <a:latin typeface="Courier New" panose="02070309020205020404" pitchFamily="49" charset="0"/>
                <a:cs typeface="Courier New" panose="02070309020205020404" pitchFamily="49" charset="0"/>
              </a:rPr>
              <a:t>    RETURN (1);</a:t>
            </a:r>
          </a:p>
          <a:p>
            <a:pPr marL="0" indent="0">
              <a:buNone/>
            </a:pPr>
            <a:r>
              <a:rPr lang="en-US" altLang="zh-CN" sz="1200" b="0" dirty="0">
                <a:latin typeface="Courier New" panose="02070309020205020404" pitchFamily="49" charset="0"/>
                <a:cs typeface="Courier New" panose="02070309020205020404" pitchFamily="49" charset="0"/>
              </a:rPr>
              <a:t>  }</a:t>
            </a:r>
          </a:p>
          <a:p>
            <a:pPr marL="0" indent="0">
              <a:buNone/>
            </a:pPr>
            <a:endParaRPr lang="en-US" altLang="zh-CN" sz="1200" b="0" dirty="0">
              <a:latin typeface="Courier New" panose="02070309020205020404" pitchFamily="49" charset="0"/>
              <a:cs typeface="Courier New" panose="02070309020205020404" pitchFamily="49" charset="0"/>
            </a:endParaRPr>
          </a:p>
          <a:p>
            <a:pPr marL="0" indent="0">
              <a:buNone/>
            </a:pPr>
            <a:r>
              <a:rPr lang="en-US" altLang="zh-CN" sz="1200" b="0" dirty="0">
                <a:latin typeface="Courier New" panose="02070309020205020404" pitchFamily="49" charset="0"/>
                <a:cs typeface="Courier New" panose="02070309020205020404" pitchFamily="49" charset="0"/>
              </a:rPr>
              <a:t>  CALL(1, ARG(n)-1);</a:t>
            </a:r>
          </a:p>
          <a:p>
            <a:pPr marL="0" indent="0">
              <a:buNone/>
            </a:pPr>
            <a:r>
              <a:rPr lang="en-US" altLang="zh-CN" sz="1200" b="0" dirty="0">
                <a:latin typeface="Courier New" panose="02070309020205020404" pitchFamily="49" charset="0"/>
                <a:cs typeface="Courier New" panose="02070309020205020404" pitchFamily="49" charset="0"/>
              </a:rPr>
              <a:t>  RETURN (ARG(n) * </a:t>
            </a:r>
            <a:r>
              <a:rPr lang="en-US" altLang="zh-CN" sz="1200" b="0" dirty="0" err="1">
                <a:latin typeface="Courier New" panose="02070309020205020404" pitchFamily="49" charset="0"/>
                <a:cs typeface="Courier New" panose="02070309020205020404" pitchFamily="49" charset="0"/>
              </a:rPr>
              <a:t>func_ret</a:t>
            </a:r>
            <a:r>
              <a:rPr lang="en-US" altLang="zh-CN" sz="1200" b="0" dirty="0">
                <a:latin typeface="Courier New" panose="02070309020205020404" pitchFamily="49" charset="0"/>
                <a:cs typeface="Courier New" panose="02070309020205020404" pitchFamily="49" charset="0"/>
              </a:rPr>
              <a:t>);</a:t>
            </a:r>
          </a:p>
          <a:p>
            <a:pPr marL="0" indent="0">
              <a:buNone/>
            </a:pPr>
            <a:endParaRPr lang="en-US" altLang="zh-CN" sz="1200" b="0" dirty="0">
              <a:latin typeface="Courier New" panose="02070309020205020404" pitchFamily="49" charset="0"/>
              <a:cs typeface="Courier New" panose="02070309020205020404" pitchFamily="49" charset="0"/>
            </a:endParaRPr>
          </a:p>
          <a:p>
            <a:pPr marL="0" indent="0">
              <a:buNone/>
            </a:pPr>
            <a:r>
              <a:rPr lang="en-US" altLang="zh-CN" sz="1200" b="0" dirty="0">
                <a:latin typeface="Courier New" panose="02070309020205020404" pitchFamily="49" charset="0"/>
                <a:cs typeface="Courier New" panose="02070309020205020404" pitchFamily="49" charset="0"/>
              </a:rPr>
              <a:t>  END_FUNC();</a:t>
            </a:r>
          </a:p>
          <a:p>
            <a:pPr marL="0" indent="0">
              <a:buNone/>
            </a:pPr>
            <a:r>
              <a:rPr lang="en-US" altLang="zh-CN" sz="1200" b="0" dirty="0">
                <a:latin typeface="Courier New" panose="02070309020205020404" pitchFamily="49" charset="0"/>
                <a:cs typeface="Courier New" panose="02070309020205020404" pitchFamily="49" charset="0"/>
              </a:rPr>
              <a:t>}</a:t>
            </a:r>
            <a:endParaRPr lang="zh-CN" altLang="en-US" sz="1200" b="0" dirty="0">
              <a:latin typeface="Courier New" panose="02070309020205020404" pitchFamily="49" charset="0"/>
              <a:cs typeface="Courier New" panose="02070309020205020404" pitchFamily="49" charset="0"/>
            </a:endParaRPr>
          </a:p>
        </p:txBody>
      </p:sp>
      <p:sp>
        <p:nvSpPr>
          <p:cNvPr id="9" name="Content Placeholder 8"/>
          <p:cNvSpPr>
            <a:spLocks noGrp="1"/>
          </p:cNvSpPr>
          <p:nvPr>
            <p:ph sz="half" idx="2"/>
          </p:nvPr>
        </p:nvSpPr>
        <p:spPr>
          <a:xfrm>
            <a:off x="5807969" y="1628776"/>
            <a:ext cx="4413945" cy="4530725"/>
          </a:xfrm>
        </p:spPr>
        <p:txBody>
          <a:bodyPr>
            <a:noAutofit/>
          </a:bodyPr>
          <a:lstStyle/>
          <a:p>
            <a:pPr marL="0" indent="0">
              <a:buNone/>
            </a:pPr>
            <a:r>
              <a:rPr lang="en-US" altLang="zh-CN" sz="1200" b="0" dirty="0" err="1"/>
              <a:t>int</a:t>
            </a:r>
            <a:r>
              <a:rPr lang="en-US" altLang="zh-CN" sz="1200" b="0" dirty="0"/>
              <a:t> </a:t>
            </a:r>
            <a:r>
              <a:rPr lang="en-US" altLang="zh-CN" sz="1200" b="0" dirty="0" err="1"/>
              <a:t>hanoi</a:t>
            </a:r>
            <a:r>
              <a:rPr lang="en-US" altLang="zh-CN" sz="1200" b="0" dirty="0"/>
              <a:t> (</a:t>
            </a:r>
            <a:r>
              <a:rPr lang="en-US" altLang="zh-CN" sz="1200" b="0" dirty="0" err="1"/>
              <a:t>int</a:t>
            </a:r>
            <a:r>
              <a:rPr lang="en-US" altLang="zh-CN" sz="1200" b="0" dirty="0"/>
              <a:t> n, </a:t>
            </a:r>
            <a:r>
              <a:rPr lang="en-US" altLang="zh-CN" sz="1200" b="0" dirty="0" err="1"/>
              <a:t>int</a:t>
            </a:r>
            <a:r>
              <a:rPr lang="en-US" altLang="zh-CN" sz="1200" b="0" dirty="0"/>
              <a:t> dl, </a:t>
            </a:r>
            <a:r>
              <a:rPr lang="en-US" altLang="zh-CN" sz="1200" b="0" dirty="0" err="1"/>
              <a:t>int</a:t>
            </a:r>
            <a:r>
              <a:rPr lang="en-US" altLang="zh-CN" sz="1200" b="0" dirty="0"/>
              <a:t> </a:t>
            </a:r>
            <a:r>
              <a:rPr lang="en-US" altLang="zh-CN" sz="1200" b="0" dirty="0" err="1"/>
              <a:t>dm</a:t>
            </a:r>
            <a:r>
              <a:rPr lang="en-US" altLang="zh-CN" sz="1200" b="0" dirty="0"/>
              <a:t>, </a:t>
            </a:r>
            <a:r>
              <a:rPr lang="en-US" altLang="zh-CN" sz="1200" b="0" dirty="0" err="1"/>
              <a:t>int</a:t>
            </a:r>
            <a:r>
              <a:rPr lang="en-US" altLang="zh-CN" sz="1200" b="0" dirty="0"/>
              <a:t> </a:t>
            </a:r>
            <a:r>
              <a:rPr lang="en-US" altLang="zh-CN" sz="1200" b="0" dirty="0" err="1"/>
              <a:t>dr</a:t>
            </a:r>
            <a:r>
              <a:rPr lang="en-US" altLang="zh-CN" sz="1200" b="0" dirty="0"/>
              <a:t>) {</a:t>
            </a:r>
          </a:p>
          <a:p>
            <a:pPr marL="0" indent="0">
              <a:buNone/>
            </a:pPr>
            <a:r>
              <a:rPr lang="en-US" altLang="zh-CN" sz="1200" b="0" dirty="0"/>
              <a:t>    DECL_FUNC (</a:t>
            </a:r>
            <a:r>
              <a:rPr lang="en-US" altLang="zh-CN" sz="1200" b="0" dirty="0" err="1"/>
              <a:t>int</a:t>
            </a:r>
            <a:r>
              <a:rPr lang="en-US" altLang="zh-CN" sz="1200" b="0" dirty="0"/>
              <a:t>, {</a:t>
            </a:r>
            <a:r>
              <a:rPr lang="en-US" altLang="zh-CN" sz="1200" b="0" dirty="0" err="1"/>
              <a:t>int</a:t>
            </a:r>
            <a:r>
              <a:rPr lang="en-US" altLang="zh-CN" sz="1200" b="0" dirty="0"/>
              <a:t> n; </a:t>
            </a:r>
            <a:r>
              <a:rPr lang="en-US" altLang="zh-CN" sz="1200" b="0" dirty="0" err="1"/>
              <a:t>int</a:t>
            </a:r>
            <a:r>
              <a:rPr lang="en-US" altLang="zh-CN" sz="1200" b="0" dirty="0"/>
              <a:t> dl; </a:t>
            </a:r>
            <a:r>
              <a:rPr lang="en-US" altLang="zh-CN" sz="1200" b="0" dirty="0" err="1"/>
              <a:t>int</a:t>
            </a:r>
            <a:r>
              <a:rPr lang="en-US" altLang="zh-CN" sz="1200" b="0" dirty="0"/>
              <a:t> </a:t>
            </a:r>
            <a:r>
              <a:rPr lang="en-US" altLang="zh-CN" sz="1200" b="0" dirty="0" err="1"/>
              <a:t>dm</a:t>
            </a:r>
            <a:r>
              <a:rPr lang="en-US" altLang="zh-CN" sz="1200" b="0" dirty="0"/>
              <a:t>; </a:t>
            </a:r>
            <a:r>
              <a:rPr lang="en-US" altLang="zh-CN" sz="1200" b="0" dirty="0" err="1"/>
              <a:t>int</a:t>
            </a:r>
            <a:r>
              <a:rPr lang="en-US" altLang="zh-CN" sz="1200" b="0" dirty="0"/>
              <a:t> </a:t>
            </a:r>
            <a:r>
              <a:rPr lang="en-US" altLang="zh-CN" sz="1200" b="0" dirty="0" err="1"/>
              <a:t>dr</a:t>
            </a:r>
            <a:r>
              <a:rPr lang="en-US" altLang="zh-CN" sz="1200" b="0" dirty="0"/>
              <a:t>;});</a:t>
            </a:r>
          </a:p>
          <a:p>
            <a:pPr marL="0" indent="0">
              <a:buNone/>
            </a:pPr>
            <a:r>
              <a:rPr lang="en-US" altLang="zh-CN" sz="1200" b="0" dirty="0"/>
              <a:t>    START_FUNC (n, dl, </a:t>
            </a:r>
            <a:r>
              <a:rPr lang="en-US" altLang="zh-CN" sz="1200" b="0" dirty="0" err="1"/>
              <a:t>dm</a:t>
            </a:r>
            <a:r>
              <a:rPr lang="en-US" altLang="zh-CN" sz="1200" b="0" dirty="0"/>
              <a:t>, </a:t>
            </a:r>
            <a:r>
              <a:rPr lang="en-US" altLang="zh-CN" sz="1200" b="0" dirty="0" err="1"/>
              <a:t>dr</a:t>
            </a:r>
            <a:r>
              <a:rPr lang="en-US" altLang="zh-CN" sz="1200" b="0" dirty="0"/>
              <a:t>);</a:t>
            </a:r>
          </a:p>
          <a:p>
            <a:pPr marL="0" indent="0">
              <a:buNone/>
            </a:pPr>
            <a:endParaRPr lang="en-US" altLang="zh-CN" sz="1200" b="0" dirty="0"/>
          </a:p>
          <a:p>
            <a:pPr marL="0" indent="0">
              <a:buNone/>
            </a:pPr>
            <a:r>
              <a:rPr lang="en-US" altLang="zh-CN" sz="1200" b="0" dirty="0"/>
              <a:t>    if (ARG(n) == 1) {</a:t>
            </a:r>
          </a:p>
          <a:p>
            <a:pPr marL="0" indent="0">
              <a:buNone/>
            </a:pPr>
            <a:r>
              <a:rPr lang="en-US" altLang="zh-CN" sz="1200" b="0" dirty="0"/>
              <a:t>        </a:t>
            </a:r>
            <a:r>
              <a:rPr lang="en-US" altLang="zh-CN" sz="1200" b="0" dirty="0" err="1"/>
              <a:t>printf</a:t>
            </a:r>
            <a:r>
              <a:rPr lang="en-US" altLang="zh-CN" sz="1200" b="0" dirty="0"/>
              <a:t> ("%3d: </a:t>
            </a:r>
            <a:r>
              <a:rPr lang="en-US" altLang="zh-CN" sz="1200" b="0" dirty="0" err="1"/>
              <a:t>d%d</a:t>
            </a:r>
            <a:r>
              <a:rPr lang="en-US" altLang="zh-CN" sz="1200" b="0" dirty="0"/>
              <a:t> -&gt; </a:t>
            </a:r>
            <a:r>
              <a:rPr lang="en-US" altLang="zh-CN" sz="1200" b="0" dirty="0" err="1"/>
              <a:t>d%d</a:t>
            </a:r>
            <a:r>
              <a:rPr lang="en-US" altLang="zh-CN" sz="1200" b="0" dirty="0"/>
              <a:t>\n", ARG(n), ARG(dl), ARG(</a:t>
            </a:r>
            <a:r>
              <a:rPr lang="en-US" altLang="zh-CN" sz="1200" b="0" dirty="0" err="1"/>
              <a:t>dr</a:t>
            </a:r>
            <a:r>
              <a:rPr lang="en-US" altLang="zh-CN" sz="1200" b="0" dirty="0"/>
              <a:t>));</a:t>
            </a:r>
          </a:p>
          <a:p>
            <a:pPr marL="0" indent="0">
              <a:buNone/>
            </a:pPr>
            <a:r>
              <a:rPr lang="en-US" altLang="zh-CN" sz="1200" b="0" dirty="0"/>
              <a:t>        RETURN (0);</a:t>
            </a:r>
          </a:p>
          <a:p>
            <a:pPr marL="0" indent="0">
              <a:buNone/>
            </a:pPr>
            <a:r>
              <a:rPr lang="en-US" altLang="zh-CN" sz="1200" b="0" dirty="0"/>
              <a:t>    }</a:t>
            </a:r>
          </a:p>
          <a:p>
            <a:pPr marL="0" indent="0">
              <a:buNone/>
            </a:pPr>
            <a:endParaRPr lang="en-US" altLang="zh-CN" sz="1200" b="0" dirty="0"/>
          </a:p>
          <a:p>
            <a:pPr marL="0" indent="0">
              <a:buNone/>
            </a:pPr>
            <a:r>
              <a:rPr lang="en-US" altLang="zh-CN" sz="1200" b="0" dirty="0"/>
              <a:t>    CALL (1, ARG(n)-1, ARG(dl), ARG(</a:t>
            </a:r>
            <a:r>
              <a:rPr lang="en-US" altLang="zh-CN" sz="1200" b="0" dirty="0" err="1"/>
              <a:t>dr</a:t>
            </a:r>
            <a:r>
              <a:rPr lang="en-US" altLang="zh-CN" sz="1200" b="0" dirty="0"/>
              <a:t>), ARG(</a:t>
            </a:r>
            <a:r>
              <a:rPr lang="en-US" altLang="zh-CN" sz="1200" b="0" dirty="0" err="1"/>
              <a:t>dm</a:t>
            </a:r>
            <a:r>
              <a:rPr lang="en-US" altLang="zh-CN" sz="1200" b="0" dirty="0"/>
              <a:t>));</a:t>
            </a:r>
          </a:p>
          <a:p>
            <a:pPr marL="0" indent="0">
              <a:buNone/>
            </a:pPr>
            <a:r>
              <a:rPr lang="en-US" altLang="zh-CN" sz="1200" b="0" dirty="0"/>
              <a:t>    </a:t>
            </a:r>
            <a:r>
              <a:rPr lang="en-US" altLang="zh-CN" sz="1200" b="0" dirty="0" err="1"/>
              <a:t>printf</a:t>
            </a:r>
            <a:r>
              <a:rPr lang="en-US" altLang="zh-CN" sz="1200" b="0" dirty="0"/>
              <a:t> ("%3d: </a:t>
            </a:r>
            <a:r>
              <a:rPr lang="en-US" altLang="zh-CN" sz="1200" b="0" dirty="0" err="1"/>
              <a:t>d%d</a:t>
            </a:r>
            <a:r>
              <a:rPr lang="en-US" altLang="zh-CN" sz="1200" b="0" dirty="0"/>
              <a:t> -&gt; </a:t>
            </a:r>
            <a:r>
              <a:rPr lang="en-US" altLang="zh-CN" sz="1200" b="0" dirty="0" err="1"/>
              <a:t>d%d</a:t>
            </a:r>
            <a:r>
              <a:rPr lang="en-US" altLang="zh-CN" sz="1200" b="0" dirty="0"/>
              <a:t>\n", ARG(n), ARG(dl), ARG(</a:t>
            </a:r>
            <a:r>
              <a:rPr lang="en-US" altLang="zh-CN" sz="1200" b="0" dirty="0" err="1"/>
              <a:t>dr</a:t>
            </a:r>
            <a:r>
              <a:rPr lang="en-US" altLang="zh-CN" sz="1200" b="0" dirty="0"/>
              <a:t>));</a:t>
            </a:r>
          </a:p>
          <a:p>
            <a:pPr marL="0" indent="0">
              <a:buNone/>
            </a:pPr>
            <a:r>
              <a:rPr lang="en-US" altLang="zh-CN" sz="1200" b="0" dirty="0"/>
              <a:t>    CALL (2, ARG(n)-1, ARG(</a:t>
            </a:r>
            <a:r>
              <a:rPr lang="en-US" altLang="zh-CN" sz="1200" b="0" dirty="0" err="1"/>
              <a:t>dm</a:t>
            </a:r>
            <a:r>
              <a:rPr lang="en-US" altLang="zh-CN" sz="1200" b="0" dirty="0"/>
              <a:t>), ARG(dl), ARG(</a:t>
            </a:r>
            <a:r>
              <a:rPr lang="en-US" altLang="zh-CN" sz="1200" b="0" dirty="0" err="1"/>
              <a:t>dr</a:t>
            </a:r>
            <a:r>
              <a:rPr lang="en-US" altLang="zh-CN" sz="1200" b="0" dirty="0"/>
              <a:t>));</a:t>
            </a:r>
          </a:p>
          <a:p>
            <a:pPr marL="0" indent="0">
              <a:buNone/>
            </a:pPr>
            <a:endParaRPr lang="en-US" altLang="zh-CN" sz="1200" b="0" dirty="0"/>
          </a:p>
          <a:p>
            <a:pPr marL="0" indent="0">
              <a:buNone/>
            </a:pPr>
            <a:r>
              <a:rPr lang="en-US" altLang="zh-CN" sz="1200" b="0" dirty="0"/>
              <a:t>    RETURN (0);</a:t>
            </a:r>
          </a:p>
          <a:p>
            <a:pPr marL="0" indent="0">
              <a:buNone/>
            </a:pPr>
            <a:r>
              <a:rPr lang="en-US" altLang="zh-CN" sz="1200" b="0" dirty="0"/>
              <a:t>    END_FUNC ();</a:t>
            </a:r>
          </a:p>
          <a:p>
            <a:pPr marL="0" indent="0">
              <a:buNone/>
            </a:pPr>
            <a:r>
              <a:rPr lang="en-US" altLang="zh-CN" sz="1200" b="0" dirty="0"/>
              <a:t>}</a:t>
            </a:r>
            <a:endParaRPr lang="zh-CN" altLang="en-US" sz="1200" b="0" dirty="0"/>
          </a:p>
        </p:txBody>
      </p:sp>
      <p:sp>
        <p:nvSpPr>
          <p:cNvPr id="5" name="Slide Number Placeholder 4"/>
          <p:cNvSpPr>
            <a:spLocks noGrp="1"/>
          </p:cNvSpPr>
          <p:nvPr>
            <p:ph type="sldNum" sz="quarter" idx="10"/>
          </p:nvPr>
        </p:nvSpPr>
        <p:spPr/>
        <p:txBody>
          <a:bodyPr/>
          <a:lstStyle/>
          <a:p>
            <a:pPr>
              <a:defRPr/>
            </a:pPr>
            <a:fld id="{D62988EB-CF20-4CAC-94BF-79D0ECBB93DA}" type="slidenum">
              <a:rPr lang="en-US" altLang="zh-CN" smtClean="0"/>
              <a:pPr>
                <a:defRPr/>
              </a:pPr>
              <a:t>66</a:t>
            </a:fld>
            <a:endParaRPr lang="en-US" altLang="zh-CN"/>
          </a:p>
        </p:txBody>
      </p:sp>
    </p:spTree>
    <p:extLst>
      <p:ext uri="{BB962C8B-B14F-4D97-AF65-F5344CB8AC3E}">
        <p14:creationId xmlns:p14="http://schemas.microsoft.com/office/powerpoint/2010/main" val="20822459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047F1-8CE7-4CEE-85D7-603D1481B02C}"/>
              </a:ext>
            </a:extLst>
          </p:cNvPr>
          <p:cNvSpPr>
            <a:spLocks noGrp="1"/>
          </p:cNvSpPr>
          <p:nvPr>
            <p:ph type="title"/>
          </p:nvPr>
        </p:nvSpPr>
        <p:spPr/>
        <p:txBody>
          <a:bodyPr/>
          <a:lstStyle/>
          <a:p>
            <a:r>
              <a:rPr lang="en-US" altLang="zh-CN" dirty="0"/>
              <a:t>Performance:</a:t>
            </a:r>
            <a:r>
              <a:rPr lang="zh-CN" altLang="en-US" dirty="0"/>
              <a:t> </a:t>
            </a:r>
            <a:r>
              <a:rPr lang="en-US" altLang="zh-CN" dirty="0"/>
              <a:t>Quick</a:t>
            </a:r>
            <a:r>
              <a:rPr lang="zh-CN" altLang="en-US" dirty="0"/>
              <a:t> </a:t>
            </a:r>
            <a:r>
              <a:rPr lang="en-US" altLang="zh-CN" dirty="0"/>
              <a:t>Sort</a:t>
            </a:r>
            <a:endParaRPr lang="zh-CN" altLang="en-US" dirty="0"/>
          </a:p>
        </p:txBody>
      </p:sp>
      <p:graphicFrame>
        <p:nvGraphicFramePr>
          <p:cNvPr id="6" name="Group 830">
            <a:extLst>
              <a:ext uri="{FF2B5EF4-FFF2-40B4-BE49-F238E27FC236}">
                <a16:creationId xmlns:a16="http://schemas.microsoft.com/office/drawing/2014/main" id="{A827AE49-0DDE-4C13-9D45-6DB79BB4BF2E}"/>
              </a:ext>
            </a:extLst>
          </p:cNvPr>
          <p:cNvGraphicFramePr>
            <a:graphicFrameLocks noGrp="1"/>
          </p:cNvGraphicFramePr>
          <p:nvPr>
            <p:ph sz="half" idx="1"/>
            <p:extLst>
              <p:ext uri="{D42A27DB-BD31-4B8C-83A1-F6EECF244321}">
                <p14:modId xmlns:p14="http://schemas.microsoft.com/office/powerpoint/2010/main" val="2505458144"/>
              </p:ext>
            </p:extLst>
          </p:nvPr>
        </p:nvGraphicFramePr>
        <p:xfrm>
          <a:off x="1776083" y="1791346"/>
          <a:ext cx="8639834" cy="1728192"/>
        </p:xfrm>
        <a:graphic>
          <a:graphicData uri="http://schemas.openxmlformats.org/drawingml/2006/table">
            <a:tbl>
              <a:tblPr/>
              <a:tblGrid>
                <a:gridCol w="3112456">
                  <a:extLst>
                    <a:ext uri="{9D8B030D-6E8A-4147-A177-3AD203B41FA5}">
                      <a16:colId xmlns:a16="http://schemas.microsoft.com/office/drawing/2014/main" val="20000"/>
                    </a:ext>
                  </a:extLst>
                </a:gridCol>
                <a:gridCol w="1381843">
                  <a:extLst>
                    <a:ext uri="{9D8B030D-6E8A-4147-A177-3AD203B41FA5}">
                      <a16:colId xmlns:a16="http://schemas.microsoft.com/office/drawing/2014/main" val="20001"/>
                    </a:ext>
                  </a:extLst>
                </a:gridCol>
                <a:gridCol w="1381846">
                  <a:extLst>
                    <a:ext uri="{9D8B030D-6E8A-4147-A177-3AD203B41FA5}">
                      <a16:colId xmlns:a16="http://schemas.microsoft.com/office/drawing/2014/main" val="20002"/>
                    </a:ext>
                  </a:extLst>
                </a:gridCol>
                <a:gridCol w="1381843">
                  <a:extLst>
                    <a:ext uri="{9D8B030D-6E8A-4147-A177-3AD203B41FA5}">
                      <a16:colId xmlns:a16="http://schemas.microsoft.com/office/drawing/2014/main" val="20003"/>
                    </a:ext>
                  </a:extLst>
                </a:gridCol>
                <a:gridCol w="1381846">
                  <a:extLst>
                    <a:ext uri="{9D8B030D-6E8A-4147-A177-3AD203B41FA5}">
                      <a16:colId xmlns:a16="http://schemas.microsoft.com/office/drawing/2014/main" val="20004"/>
                    </a:ext>
                  </a:extLst>
                </a:gridCol>
              </a:tblGrid>
              <a:tr h="43204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itchFamily="2" charset="-122"/>
                          <a:ea typeface="宋体" pitchFamily="2" charset="-122"/>
                        </a:rPr>
                        <a:t>方法            数据量</a:t>
                      </a:r>
                      <a:endParaRPr kumimoji="0" lang="zh-CN" altLang="en-US" sz="2000" b="0" i="0" u="none" strike="noStrike" cap="none" normalizeH="0" baseline="0" dirty="0">
                        <a:ln>
                          <a:noFill/>
                        </a:ln>
                        <a:solidFill>
                          <a:schemeClr val="tx1"/>
                        </a:solidFill>
                        <a:effectLst/>
                        <a:latin typeface="Arial" charset="0"/>
                        <a:ea typeface="宋体" pitchFamily="2" charset="-122"/>
                      </a:endParaRPr>
                    </a:p>
                  </a:txBody>
                  <a:tcPr marL="123154" marR="123154"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10000</a:t>
                      </a:r>
                      <a:endParaRPr kumimoji="0" lang="en-US" altLang="zh-CN" sz="2000" b="0" i="0" u="none" strike="noStrike" cap="none" normalizeH="0" baseline="0" dirty="0">
                        <a:ln>
                          <a:noFill/>
                        </a:ln>
                        <a:solidFill>
                          <a:schemeClr val="tx1"/>
                        </a:solidFill>
                        <a:effectLst/>
                        <a:latin typeface="Arial" charset="0"/>
                        <a:ea typeface="宋体" pitchFamily="2" charset="-122"/>
                      </a:endParaRPr>
                    </a:p>
                  </a:txBody>
                  <a:tcPr marL="123154" marR="123154"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itchFamily="2" charset="-122"/>
                          <a:ea typeface="宋体" pitchFamily="2" charset="-122"/>
                        </a:rPr>
                        <a:t>100000</a:t>
                      </a:r>
                      <a:endParaRPr kumimoji="0" lang="en-US" altLang="zh-CN" sz="2000" b="0" i="0" u="none" strike="noStrike" cap="none" normalizeH="0" baseline="0">
                        <a:ln>
                          <a:noFill/>
                        </a:ln>
                        <a:solidFill>
                          <a:schemeClr val="tx1"/>
                        </a:solidFill>
                        <a:effectLst/>
                        <a:latin typeface="Arial" charset="0"/>
                        <a:ea typeface="宋体" pitchFamily="2" charset="-122"/>
                      </a:endParaRPr>
                    </a:p>
                  </a:txBody>
                  <a:tcPr marL="123154" marR="123154"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itchFamily="2" charset="-122"/>
                          <a:ea typeface="宋体" pitchFamily="2" charset="-122"/>
                        </a:rPr>
                        <a:t>1000000</a:t>
                      </a:r>
                      <a:endParaRPr kumimoji="0" lang="en-US" altLang="zh-CN" sz="2000" b="0" i="0" u="none" strike="noStrike" cap="none" normalizeH="0" baseline="0">
                        <a:ln>
                          <a:noFill/>
                        </a:ln>
                        <a:solidFill>
                          <a:schemeClr val="tx1"/>
                        </a:solidFill>
                        <a:effectLst/>
                        <a:latin typeface="Arial" charset="0"/>
                        <a:ea typeface="宋体" pitchFamily="2" charset="-122"/>
                      </a:endParaRPr>
                    </a:p>
                  </a:txBody>
                  <a:tcPr marL="123154" marR="123154"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itchFamily="2" charset="-122"/>
                          <a:ea typeface="宋体" pitchFamily="2" charset="-122"/>
                        </a:rPr>
                        <a:t>10000000</a:t>
                      </a:r>
                      <a:endParaRPr kumimoji="0" lang="en-US" altLang="zh-CN" sz="2000" b="0" i="0" u="none" strike="noStrike" cap="none" normalizeH="0" baseline="0">
                        <a:ln>
                          <a:noFill/>
                        </a:ln>
                        <a:solidFill>
                          <a:schemeClr val="tx1"/>
                        </a:solidFill>
                        <a:effectLst/>
                        <a:latin typeface="Arial" charset="0"/>
                        <a:ea typeface="宋体" pitchFamily="2" charset="-122"/>
                      </a:endParaRPr>
                    </a:p>
                  </a:txBody>
                  <a:tcPr marL="123154" marR="123154"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204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Arial" charset="0"/>
                          <a:ea typeface="宋体" pitchFamily="2" charset="-122"/>
                        </a:rPr>
                        <a:t>递归快排</a:t>
                      </a:r>
                    </a:p>
                  </a:txBody>
                  <a:tcPr marL="123154" marR="123154"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itchFamily="2" charset="-122"/>
                          <a:ea typeface="宋体" pitchFamily="2" charset="-122"/>
                        </a:rPr>
                        <a:t>4.5</a:t>
                      </a:r>
                      <a:endParaRPr kumimoji="0" lang="en-US" altLang="zh-CN" sz="2000" b="0" i="0" u="none" strike="noStrike" cap="none" normalizeH="0" baseline="0">
                        <a:ln>
                          <a:noFill/>
                        </a:ln>
                        <a:solidFill>
                          <a:schemeClr val="tx1"/>
                        </a:solidFill>
                        <a:effectLst/>
                        <a:latin typeface="Arial" charset="0"/>
                        <a:ea typeface="宋体" pitchFamily="2" charset="-122"/>
                      </a:endParaRPr>
                    </a:p>
                  </a:txBody>
                  <a:tcPr marL="123154" marR="123154"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itchFamily="2" charset="-122"/>
                          <a:ea typeface="宋体" pitchFamily="2" charset="-122"/>
                        </a:rPr>
                        <a:t>29.8</a:t>
                      </a:r>
                      <a:endParaRPr kumimoji="0" lang="en-US" altLang="zh-CN" sz="2000" b="0" i="0" u="none" strike="noStrike" cap="none" normalizeH="0" baseline="0">
                        <a:ln>
                          <a:noFill/>
                        </a:ln>
                        <a:solidFill>
                          <a:schemeClr val="tx1"/>
                        </a:solidFill>
                        <a:effectLst/>
                        <a:latin typeface="Arial" charset="0"/>
                        <a:ea typeface="宋体" pitchFamily="2" charset="-122"/>
                      </a:endParaRPr>
                    </a:p>
                  </a:txBody>
                  <a:tcPr marL="123154" marR="123154"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itchFamily="2" charset="-122"/>
                          <a:ea typeface="宋体" pitchFamily="2" charset="-122"/>
                        </a:rPr>
                        <a:t>268.7</a:t>
                      </a:r>
                      <a:endParaRPr kumimoji="0" lang="en-US" altLang="zh-CN" sz="2000" b="0" i="0" u="none" strike="noStrike" cap="none" normalizeH="0" baseline="0">
                        <a:ln>
                          <a:noFill/>
                        </a:ln>
                        <a:solidFill>
                          <a:schemeClr val="tx1"/>
                        </a:solidFill>
                        <a:effectLst/>
                        <a:latin typeface="Arial" charset="0"/>
                        <a:ea typeface="宋体" pitchFamily="2" charset="-122"/>
                      </a:endParaRPr>
                    </a:p>
                  </a:txBody>
                  <a:tcPr marL="123154" marR="123154"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2946.7</a:t>
                      </a:r>
                      <a:endParaRPr kumimoji="0" lang="en-US" altLang="zh-CN" sz="2000" b="0" i="0" u="none" strike="noStrike" cap="none" normalizeH="0" baseline="0" dirty="0">
                        <a:ln>
                          <a:noFill/>
                        </a:ln>
                        <a:solidFill>
                          <a:schemeClr val="tx1"/>
                        </a:solidFill>
                        <a:effectLst/>
                        <a:latin typeface="Arial" charset="0"/>
                        <a:ea typeface="宋体" pitchFamily="2" charset="-122"/>
                      </a:endParaRPr>
                    </a:p>
                  </a:txBody>
                  <a:tcPr marL="123154" marR="123154"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204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itchFamily="2" charset="-122"/>
                          <a:ea typeface="宋体" pitchFamily="2" charset="-122"/>
                        </a:rPr>
                        <a:t>机械方法的非递归快排</a:t>
                      </a:r>
                      <a:endParaRPr kumimoji="0" lang="zh-CN" altLang="en-US" sz="2000" b="0" i="0" u="none" strike="noStrike" cap="none" normalizeH="0" baseline="0" dirty="0">
                        <a:ln>
                          <a:noFill/>
                        </a:ln>
                        <a:solidFill>
                          <a:schemeClr val="tx1"/>
                        </a:solidFill>
                        <a:effectLst/>
                        <a:latin typeface="Arial" charset="0"/>
                        <a:ea typeface="宋体" pitchFamily="2" charset="-122"/>
                      </a:endParaRPr>
                    </a:p>
                  </a:txBody>
                  <a:tcPr marL="123154" marR="123154"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1.6</a:t>
                      </a:r>
                      <a:endParaRPr kumimoji="0" lang="en-US" altLang="zh-CN" sz="2000" b="0" i="0" u="none" strike="noStrike" cap="none" normalizeH="0" baseline="0" dirty="0">
                        <a:ln>
                          <a:noFill/>
                        </a:ln>
                        <a:solidFill>
                          <a:schemeClr val="tx1"/>
                        </a:solidFill>
                        <a:effectLst/>
                        <a:latin typeface="Arial" charset="0"/>
                        <a:ea typeface="宋体" pitchFamily="2" charset="-122"/>
                      </a:endParaRPr>
                    </a:p>
                  </a:txBody>
                  <a:tcPr marL="123154" marR="123154"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itchFamily="2" charset="-122"/>
                          <a:ea typeface="宋体" pitchFamily="2" charset="-122"/>
                        </a:rPr>
                        <a:t>23.3</a:t>
                      </a:r>
                      <a:endParaRPr kumimoji="0" lang="en-US" altLang="zh-CN" sz="2000" b="0" i="0" u="none" strike="noStrike" cap="none" normalizeH="0" baseline="0">
                        <a:ln>
                          <a:noFill/>
                        </a:ln>
                        <a:solidFill>
                          <a:schemeClr val="tx1"/>
                        </a:solidFill>
                        <a:effectLst/>
                        <a:latin typeface="Arial" charset="0"/>
                        <a:ea typeface="宋体" pitchFamily="2" charset="-122"/>
                      </a:endParaRPr>
                    </a:p>
                  </a:txBody>
                  <a:tcPr marL="123154" marR="123154"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251.7</a:t>
                      </a:r>
                      <a:endParaRPr kumimoji="0" lang="en-US" altLang="zh-CN" sz="2000" b="0" i="0" u="none" strike="noStrike" cap="none" normalizeH="0" baseline="0" dirty="0">
                        <a:ln>
                          <a:noFill/>
                        </a:ln>
                        <a:solidFill>
                          <a:schemeClr val="tx1"/>
                        </a:solidFill>
                        <a:effectLst/>
                        <a:latin typeface="Arial" charset="0"/>
                        <a:ea typeface="宋体" pitchFamily="2" charset="-122"/>
                      </a:endParaRPr>
                    </a:p>
                  </a:txBody>
                  <a:tcPr marL="123154" marR="123154"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itchFamily="2" charset="-122"/>
                          <a:ea typeface="宋体" pitchFamily="2" charset="-122"/>
                        </a:rPr>
                        <a:t>2786.1</a:t>
                      </a:r>
                      <a:endParaRPr kumimoji="0" lang="en-US" altLang="zh-CN" sz="2000" b="0" i="0" u="none" strike="noStrike" cap="none" normalizeH="0" baseline="0">
                        <a:ln>
                          <a:noFill/>
                        </a:ln>
                        <a:solidFill>
                          <a:schemeClr val="tx1"/>
                        </a:solidFill>
                        <a:effectLst/>
                        <a:latin typeface="Arial" charset="0"/>
                        <a:ea typeface="宋体" pitchFamily="2" charset="-122"/>
                      </a:endParaRPr>
                    </a:p>
                  </a:txBody>
                  <a:tcPr marL="123154" marR="123154"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204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宋体" pitchFamily="2" charset="-122"/>
                          <a:ea typeface="宋体" pitchFamily="2" charset="-122"/>
                        </a:rPr>
                        <a:t>非机械方法的非递归快排</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marL="123154" marR="123154"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1.6</a:t>
                      </a:r>
                      <a:endParaRPr kumimoji="0" lang="en-US" altLang="zh-CN" sz="2000" b="0" i="0" u="none" strike="noStrike" cap="none" normalizeH="0" baseline="0" dirty="0">
                        <a:ln>
                          <a:noFill/>
                        </a:ln>
                        <a:solidFill>
                          <a:schemeClr val="tx1"/>
                        </a:solidFill>
                        <a:effectLst/>
                        <a:latin typeface="Arial" charset="0"/>
                        <a:ea typeface="宋体" pitchFamily="2" charset="-122"/>
                      </a:endParaRPr>
                    </a:p>
                  </a:txBody>
                  <a:tcPr marL="123154" marR="123154"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20.2</a:t>
                      </a:r>
                      <a:endParaRPr kumimoji="0" lang="en-US" altLang="zh-CN" sz="2000" b="0" i="0" u="none" strike="noStrike" cap="none" normalizeH="0" baseline="0" dirty="0">
                        <a:ln>
                          <a:noFill/>
                        </a:ln>
                        <a:solidFill>
                          <a:schemeClr val="tx1"/>
                        </a:solidFill>
                        <a:effectLst/>
                        <a:latin typeface="Arial" charset="0"/>
                        <a:ea typeface="宋体" pitchFamily="2" charset="-122"/>
                      </a:endParaRPr>
                    </a:p>
                  </a:txBody>
                  <a:tcPr marL="123154" marR="123154"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itchFamily="2" charset="-122"/>
                          <a:ea typeface="宋体" pitchFamily="2" charset="-122"/>
                        </a:rPr>
                        <a:t>248.5</a:t>
                      </a:r>
                      <a:endParaRPr kumimoji="0" lang="en-US" altLang="zh-CN" sz="2000" b="0" i="0" u="none" strike="noStrike" cap="none" normalizeH="0" baseline="0">
                        <a:ln>
                          <a:noFill/>
                        </a:ln>
                        <a:solidFill>
                          <a:schemeClr val="tx1"/>
                        </a:solidFill>
                        <a:effectLst/>
                        <a:latin typeface="Arial" charset="0"/>
                        <a:ea typeface="宋体" pitchFamily="2" charset="-122"/>
                      </a:endParaRPr>
                    </a:p>
                  </a:txBody>
                  <a:tcPr marL="123154" marR="123154"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2721.9</a:t>
                      </a:r>
                      <a:endParaRPr kumimoji="0" lang="en-US" altLang="zh-CN" sz="2000" b="0" i="0" u="none" strike="noStrike" cap="none" normalizeH="0" baseline="0" dirty="0">
                        <a:ln>
                          <a:noFill/>
                        </a:ln>
                        <a:solidFill>
                          <a:schemeClr val="tx1"/>
                        </a:solidFill>
                        <a:effectLst/>
                        <a:latin typeface="Arial" charset="0"/>
                        <a:ea typeface="宋体" pitchFamily="2" charset="-122"/>
                      </a:endParaRPr>
                    </a:p>
                  </a:txBody>
                  <a:tcPr marL="123154" marR="123154"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灯片编号占位符 4">
            <a:extLst>
              <a:ext uri="{FF2B5EF4-FFF2-40B4-BE49-F238E27FC236}">
                <a16:creationId xmlns:a16="http://schemas.microsoft.com/office/drawing/2014/main" id="{CBD48963-7955-4279-ADE1-10BE914C135A}"/>
              </a:ext>
            </a:extLst>
          </p:cNvPr>
          <p:cNvSpPr>
            <a:spLocks noGrp="1"/>
          </p:cNvSpPr>
          <p:nvPr>
            <p:ph type="sldNum" sz="quarter" idx="10"/>
          </p:nvPr>
        </p:nvSpPr>
        <p:spPr/>
        <p:txBody>
          <a:bodyPr/>
          <a:lstStyle/>
          <a:p>
            <a:pPr>
              <a:defRPr/>
            </a:pPr>
            <a:fld id="{D62988EB-CF20-4CAC-94BF-79D0ECBB93DA}" type="slidenum">
              <a:rPr lang="en-US" altLang="zh-CN" smtClean="0"/>
              <a:pPr>
                <a:defRPr/>
              </a:pPr>
              <a:t>67</a:t>
            </a:fld>
            <a:endParaRPr lang="en-US" altLang="zh-CN"/>
          </a:p>
        </p:txBody>
      </p:sp>
      <p:sp>
        <p:nvSpPr>
          <p:cNvPr id="7" name="文本框 6">
            <a:extLst>
              <a:ext uri="{FF2B5EF4-FFF2-40B4-BE49-F238E27FC236}">
                <a16:creationId xmlns:a16="http://schemas.microsoft.com/office/drawing/2014/main" id="{99F130D8-FBD7-42B5-8009-D0CA8A5ADC2A}"/>
              </a:ext>
            </a:extLst>
          </p:cNvPr>
          <p:cNvSpPr txBox="1"/>
          <p:nvPr/>
        </p:nvSpPr>
        <p:spPr>
          <a:xfrm>
            <a:off x="5753062" y="3893245"/>
            <a:ext cx="7933638" cy="1938992"/>
          </a:xfrm>
          <a:prstGeom prst="rect">
            <a:avLst/>
          </a:prstGeom>
          <a:noFill/>
        </p:spPr>
        <p:txBody>
          <a:bodyPr wrap="square" rtlCol="0">
            <a:spAutoFit/>
          </a:bodyPr>
          <a:lstStyle/>
          <a:p>
            <a:pPr>
              <a:spcBef>
                <a:spcPts val="600"/>
              </a:spcBef>
            </a:pPr>
            <a:r>
              <a:rPr lang="en-US" altLang="zh-CN" sz="2400" dirty="0">
                <a:latin typeface="Lucida Fax" panose="02060602050505020204" pitchFamily="18" charset="0"/>
                <a:ea typeface="微软雅黑" panose="020B0503020204020204" pitchFamily="34" charset="-122"/>
              </a:rPr>
              <a:t>Testbed:</a:t>
            </a:r>
          </a:p>
          <a:p>
            <a:pPr eaLnBrk="1" hangingPunct="1"/>
            <a:r>
              <a:rPr lang="en-US" altLang="zh-CN" sz="2400" dirty="0"/>
              <a:t>	Intel Core Duo CPU T2350</a:t>
            </a:r>
          </a:p>
          <a:p>
            <a:pPr eaLnBrk="1" hangingPunct="1"/>
            <a:r>
              <a:rPr lang="en-US" altLang="zh-CN" sz="2400" dirty="0"/>
              <a:t>	512MB RAM</a:t>
            </a:r>
          </a:p>
          <a:p>
            <a:pPr eaLnBrk="1" hangingPunct="1"/>
            <a:r>
              <a:rPr lang="en-US" altLang="zh-CN" sz="2400" dirty="0"/>
              <a:t>	Windows XP SP2</a:t>
            </a:r>
          </a:p>
          <a:p>
            <a:pPr eaLnBrk="1" hangingPunct="1"/>
            <a:r>
              <a:rPr lang="en-US" altLang="zh-CN" sz="2400" dirty="0"/>
              <a:t>	Visual C++ 6.0</a:t>
            </a:r>
            <a:endParaRPr lang="en-US" altLang="zh-CN" sz="2400" dirty="0">
              <a:latin typeface="Lucida Fax" panose="02060602050505020204" pitchFamily="18" charset="0"/>
              <a:ea typeface="微软雅黑" panose="020B0503020204020204" pitchFamily="34" charset="-122"/>
            </a:endParaRPr>
          </a:p>
        </p:txBody>
      </p:sp>
      <p:sp>
        <p:nvSpPr>
          <p:cNvPr id="9" name="文本框 8">
            <a:extLst>
              <a:ext uri="{FF2B5EF4-FFF2-40B4-BE49-F238E27FC236}">
                <a16:creationId xmlns:a16="http://schemas.microsoft.com/office/drawing/2014/main" id="{8C11451D-9E39-4D49-B71D-39EEF497F0DA}"/>
              </a:ext>
            </a:extLst>
          </p:cNvPr>
          <p:cNvSpPr txBox="1"/>
          <p:nvPr/>
        </p:nvSpPr>
        <p:spPr>
          <a:xfrm>
            <a:off x="1786243" y="1307118"/>
            <a:ext cx="7933638" cy="461665"/>
          </a:xfrm>
          <a:prstGeom prst="rect">
            <a:avLst/>
          </a:prstGeom>
          <a:noFill/>
        </p:spPr>
        <p:txBody>
          <a:bodyPr wrap="square" rtlCol="0">
            <a:spAutoFit/>
          </a:bodyPr>
          <a:lstStyle/>
          <a:p>
            <a:pPr>
              <a:spcBef>
                <a:spcPts val="600"/>
              </a:spcBef>
            </a:pPr>
            <a:r>
              <a:rPr lang="en-US" altLang="zh-CN" sz="2400" dirty="0">
                <a:latin typeface="Lucida Fax" panose="02060602050505020204" pitchFamily="18" charset="0"/>
                <a:ea typeface="微软雅黑" panose="020B0503020204020204" pitchFamily="34" charset="-122"/>
              </a:rPr>
              <a:t>Time: </a:t>
            </a:r>
            <a:r>
              <a:rPr lang="en-US" altLang="zh-CN" sz="2400" dirty="0" err="1">
                <a:latin typeface="Lucida Fax" panose="02060602050505020204" pitchFamily="18" charset="0"/>
                <a:ea typeface="微软雅黑" panose="020B0503020204020204" pitchFamily="34" charset="-122"/>
              </a:rPr>
              <a:t>ms</a:t>
            </a:r>
            <a:endParaRPr lang="en-US" altLang="zh-CN" sz="2400" dirty="0"/>
          </a:p>
        </p:txBody>
      </p:sp>
    </p:spTree>
    <p:extLst>
      <p:ext uri="{BB962C8B-B14F-4D97-AF65-F5344CB8AC3E}">
        <p14:creationId xmlns:p14="http://schemas.microsoft.com/office/powerpoint/2010/main" val="24757185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0610D-ACBE-4805-9302-274251B2827B}"/>
              </a:ext>
            </a:extLst>
          </p:cNvPr>
          <p:cNvSpPr>
            <a:spLocks noGrp="1"/>
          </p:cNvSpPr>
          <p:nvPr>
            <p:ph type="title"/>
          </p:nvPr>
        </p:nvSpPr>
        <p:spPr/>
        <p:txBody>
          <a:bodyPr/>
          <a:lstStyle/>
          <a:p>
            <a:r>
              <a:rPr lang="en-US" altLang="zh-CN" dirty="0"/>
              <a:t>Scalability</a:t>
            </a:r>
            <a:endParaRPr lang="zh-CN" altLang="en-US" dirty="0"/>
          </a:p>
        </p:txBody>
      </p:sp>
      <p:sp>
        <p:nvSpPr>
          <p:cNvPr id="6" name="Rectangle 3">
            <a:extLst>
              <a:ext uri="{FF2B5EF4-FFF2-40B4-BE49-F238E27FC236}">
                <a16:creationId xmlns:a16="http://schemas.microsoft.com/office/drawing/2014/main" id="{39ABEB2B-DA7D-4D5D-8FDD-2716A8286007}"/>
              </a:ext>
            </a:extLst>
          </p:cNvPr>
          <p:cNvSpPr>
            <a:spLocks noGrp="1" noChangeArrowheads="1"/>
          </p:cNvSpPr>
          <p:nvPr>
            <p:ph sz="half" idx="1"/>
          </p:nvPr>
        </p:nvSpPr>
        <p:spPr>
          <a:xfrm>
            <a:off x="589280" y="1600200"/>
            <a:ext cx="11331686" cy="4254501"/>
          </a:xfrm>
          <a:prstGeom prst="rect">
            <a:avLst/>
          </a:prstGeom>
        </p:spPr>
        <p:txBody>
          <a:bodyPr rtlCol="0">
            <a:normAutofit/>
          </a:bodyPr>
          <a:lstStyle/>
          <a:p>
            <a:pPr eaLnBrk="1" fontAlgn="auto" hangingPunct="1">
              <a:lnSpc>
                <a:spcPts val="3500"/>
              </a:lnSpc>
              <a:spcAft>
                <a:spcPts val="0"/>
              </a:spcAft>
              <a:defRPr/>
            </a:pPr>
            <a:r>
              <a:rPr lang="zh-CN" altLang="en-US" sz="2800" dirty="0">
                <a:latin typeface="Ludica fax"/>
                <a:cs typeface="Ludica fax"/>
              </a:rPr>
              <a:t>递归求</a:t>
            </a:r>
            <a:r>
              <a:rPr lang="en-US" altLang="zh-CN" sz="2800" dirty="0">
                <a:latin typeface="Ludica fax"/>
                <a:cs typeface="Ludica fax"/>
              </a:rPr>
              <a:t>f(x):</a:t>
            </a:r>
          </a:p>
          <a:p>
            <a:pPr marL="400050" lvl="1" indent="0">
              <a:spcBef>
                <a:spcPts val="0"/>
              </a:spcBef>
              <a:buNone/>
            </a:pPr>
            <a:r>
              <a:rPr lang="en-US" altLang="zh-CN" dirty="0" err="1">
                <a:solidFill>
                  <a:srgbClr val="0000FF"/>
                </a:solidFill>
                <a:highlight>
                  <a:srgbClr val="FFFFFF"/>
                </a:highlight>
                <a:latin typeface="Ludica fax"/>
                <a:ea typeface="新宋体"/>
                <a:cs typeface="Ludica fax"/>
              </a:rPr>
              <a:t>int</a:t>
            </a:r>
            <a:r>
              <a:rPr lang="en-US" altLang="zh-CN" dirty="0">
                <a:solidFill>
                  <a:srgbClr val="000000"/>
                </a:solidFill>
                <a:highlight>
                  <a:srgbClr val="FFFFFF"/>
                </a:highlight>
                <a:latin typeface="Ludica fax"/>
                <a:ea typeface="新宋体"/>
                <a:cs typeface="Ludica fax"/>
              </a:rPr>
              <a:t> f(</a:t>
            </a:r>
            <a:r>
              <a:rPr lang="en-US" altLang="zh-CN" dirty="0" err="1">
                <a:solidFill>
                  <a:srgbClr val="0000FF"/>
                </a:solidFill>
                <a:highlight>
                  <a:srgbClr val="FFFFFF"/>
                </a:highlight>
                <a:latin typeface="Ludica fax"/>
                <a:ea typeface="新宋体"/>
                <a:cs typeface="Ludica fax"/>
              </a:rPr>
              <a:t>int</a:t>
            </a:r>
            <a:r>
              <a:rPr lang="en-US" altLang="zh-CN" dirty="0">
                <a:solidFill>
                  <a:srgbClr val="000000"/>
                </a:solidFill>
                <a:highlight>
                  <a:srgbClr val="FFFFFF"/>
                </a:highlight>
                <a:latin typeface="Ludica fax"/>
                <a:ea typeface="新宋体"/>
                <a:cs typeface="Ludica fax"/>
              </a:rPr>
              <a:t> x) {</a:t>
            </a:r>
          </a:p>
          <a:p>
            <a:pPr marL="400050" lvl="1" indent="0">
              <a:spcBef>
                <a:spcPts val="0"/>
              </a:spcBef>
              <a:buNone/>
            </a:pPr>
            <a:r>
              <a:rPr lang="en-US" altLang="zh-CN" dirty="0">
                <a:solidFill>
                  <a:srgbClr val="000000"/>
                </a:solidFill>
                <a:highlight>
                  <a:srgbClr val="FFFFFF"/>
                </a:highlight>
                <a:latin typeface="Ludica fax"/>
                <a:ea typeface="新宋体"/>
                <a:cs typeface="Ludica fax"/>
              </a:rPr>
              <a:t>    </a:t>
            </a:r>
            <a:r>
              <a:rPr lang="en-US" altLang="zh-CN" dirty="0">
                <a:solidFill>
                  <a:srgbClr val="0000FF"/>
                </a:solidFill>
                <a:highlight>
                  <a:srgbClr val="FFFFFF"/>
                </a:highlight>
                <a:latin typeface="Ludica fax"/>
                <a:ea typeface="新宋体"/>
                <a:cs typeface="Ludica fax"/>
              </a:rPr>
              <a:t>if</a:t>
            </a:r>
            <a:r>
              <a:rPr lang="en-US" altLang="zh-CN" dirty="0">
                <a:solidFill>
                  <a:srgbClr val="000000"/>
                </a:solidFill>
                <a:highlight>
                  <a:srgbClr val="FFFFFF"/>
                </a:highlight>
                <a:latin typeface="Ludica fax"/>
                <a:ea typeface="新宋体"/>
                <a:cs typeface="Ludica fax"/>
              </a:rPr>
              <a:t> (x==0) </a:t>
            </a:r>
            <a:r>
              <a:rPr lang="en-US" altLang="zh-CN" dirty="0">
                <a:solidFill>
                  <a:srgbClr val="0000FF"/>
                </a:solidFill>
                <a:highlight>
                  <a:srgbClr val="FFFFFF"/>
                </a:highlight>
                <a:latin typeface="Ludica fax"/>
                <a:ea typeface="新宋体"/>
                <a:cs typeface="Ludica fax"/>
              </a:rPr>
              <a:t>return</a:t>
            </a:r>
            <a:r>
              <a:rPr lang="en-US" altLang="zh-CN" dirty="0">
                <a:solidFill>
                  <a:srgbClr val="000000"/>
                </a:solidFill>
                <a:highlight>
                  <a:srgbClr val="FFFFFF"/>
                </a:highlight>
                <a:latin typeface="Ludica fax"/>
                <a:ea typeface="新宋体"/>
                <a:cs typeface="Ludica fax"/>
              </a:rPr>
              <a:t> 0;</a:t>
            </a:r>
          </a:p>
          <a:p>
            <a:pPr marL="400050" lvl="1" indent="0">
              <a:spcBef>
                <a:spcPts val="0"/>
              </a:spcBef>
              <a:buNone/>
            </a:pPr>
            <a:r>
              <a:rPr lang="en-US" altLang="zh-CN" dirty="0">
                <a:solidFill>
                  <a:srgbClr val="000000"/>
                </a:solidFill>
                <a:highlight>
                  <a:srgbClr val="FFFFFF"/>
                </a:highlight>
                <a:latin typeface="Ludica fax"/>
                <a:ea typeface="新宋体"/>
                <a:cs typeface="Ludica fax"/>
              </a:rPr>
              <a:t>    </a:t>
            </a:r>
            <a:r>
              <a:rPr lang="en-US" altLang="zh-CN" dirty="0">
                <a:solidFill>
                  <a:srgbClr val="0000FF"/>
                </a:solidFill>
                <a:highlight>
                  <a:srgbClr val="FFFFFF"/>
                </a:highlight>
                <a:latin typeface="Ludica fax"/>
                <a:ea typeface="新宋体"/>
                <a:cs typeface="Ludica fax"/>
              </a:rPr>
              <a:t>return</a:t>
            </a:r>
            <a:r>
              <a:rPr lang="en-US" altLang="zh-CN" dirty="0">
                <a:solidFill>
                  <a:srgbClr val="000000"/>
                </a:solidFill>
                <a:highlight>
                  <a:srgbClr val="FFFFFF"/>
                </a:highlight>
                <a:latin typeface="Ludica fax"/>
                <a:ea typeface="新宋体"/>
                <a:cs typeface="Ludica fax"/>
              </a:rPr>
              <a:t> f(x-1)+1;</a:t>
            </a:r>
          </a:p>
          <a:p>
            <a:pPr marL="400050" lvl="1" indent="0">
              <a:spcBef>
                <a:spcPts val="0"/>
              </a:spcBef>
              <a:buNone/>
            </a:pPr>
            <a:r>
              <a:rPr lang="en-US" altLang="zh-CN" dirty="0">
                <a:solidFill>
                  <a:srgbClr val="000000"/>
                </a:solidFill>
                <a:highlight>
                  <a:srgbClr val="FFFFFF"/>
                </a:highlight>
                <a:latin typeface="Ludica fax"/>
                <a:ea typeface="新宋体"/>
                <a:cs typeface="Ludica fax"/>
              </a:rPr>
              <a:t>}</a:t>
            </a:r>
          </a:p>
          <a:p>
            <a:pPr lvl="1" eaLnBrk="1" fontAlgn="auto" hangingPunct="1">
              <a:lnSpc>
                <a:spcPts val="3500"/>
              </a:lnSpc>
              <a:spcAft>
                <a:spcPts val="0"/>
              </a:spcAft>
              <a:defRPr/>
            </a:pPr>
            <a:r>
              <a:rPr lang="zh-CN" altLang="en-US" sz="2500" dirty="0">
                <a:latin typeface="Ludica fax"/>
                <a:cs typeface="Ludica fax"/>
              </a:rPr>
              <a:t>在默认设置下</a:t>
            </a:r>
            <a:r>
              <a:rPr lang="en-US" altLang="zh-CN" sz="2500" dirty="0">
                <a:latin typeface="Ludica fax"/>
                <a:cs typeface="Ludica fax"/>
              </a:rPr>
              <a:t>,</a:t>
            </a:r>
            <a:r>
              <a:rPr lang="zh-CN" altLang="en-US" sz="2500" dirty="0">
                <a:latin typeface="Ludica fax"/>
                <a:cs typeface="Ludica fax"/>
              </a:rPr>
              <a:t>当</a:t>
            </a:r>
            <a:r>
              <a:rPr lang="en-US" altLang="zh-CN" sz="2500" dirty="0">
                <a:latin typeface="Ludica fax"/>
                <a:cs typeface="Ludica fax"/>
              </a:rPr>
              <a:t>x</a:t>
            </a:r>
            <a:r>
              <a:rPr lang="zh-CN" altLang="en-US" sz="2500" dirty="0">
                <a:latin typeface="Ludica fax"/>
                <a:cs typeface="Ludica fax"/>
              </a:rPr>
              <a:t>超过 </a:t>
            </a:r>
            <a:r>
              <a:rPr lang="en-US" altLang="zh-CN" sz="2500" b="1" dirty="0">
                <a:solidFill>
                  <a:srgbClr val="FF0000"/>
                </a:solidFill>
                <a:latin typeface="Ludica fax"/>
                <a:cs typeface="Ludica fax"/>
              </a:rPr>
              <a:t>11,772 </a:t>
            </a:r>
            <a:r>
              <a:rPr lang="zh-CN" altLang="en-US" sz="2500" dirty="0">
                <a:latin typeface="Ludica fax"/>
                <a:cs typeface="Ludica fax"/>
              </a:rPr>
              <a:t>时会出现堆栈溢出</a:t>
            </a:r>
            <a:endParaRPr lang="en-US" altLang="zh-CN" sz="2500" dirty="0">
              <a:latin typeface="Ludica fax"/>
              <a:cs typeface="Ludica fax"/>
            </a:endParaRPr>
          </a:p>
          <a:p>
            <a:pPr eaLnBrk="1" fontAlgn="auto" hangingPunct="1">
              <a:lnSpc>
                <a:spcPts val="3500"/>
              </a:lnSpc>
              <a:spcAft>
                <a:spcPts val="0"/>
              </a:spcAft>
              <a:defRPr/>
            </a:pPr>
            <a:r>
              <a:rPr lang="zh-CN" altLang="en-US" sz="2800" dirty="0">
                <a:latin typeface="Ludica fax"/>
                <a:cs typeface="Ludica fax"/>
              </a:rPr>
              <a:t>非递归求</a:t>
            </a:r>
            <a:r>
              <a:rPr lang="en-US" altLang="zh-CN" sz="2800" dirty="0">
                <a:latin typeface="Ludica fax"/>
                <a:cs typeface="Ludica fax"/>
              </a:rPr>
              <a:t>f(x)</a:t>
            </a:r>
            <a:r>
              <a:rPr lang="zh-CN" altLang="en-US" sz="2800" dirty="0">
                <a:latin typeface="Ludica fax"/>
                <a:cs typeface="Ludica fax"/>
              </a:rPr>
              <a:t>，栈中元素记录当前</a:t>
            </a:r>
            <a:r>
              <a:rPr lang="en-US" altLang="zh-CN" sz="2800" dirty="0">
                <a:latin typeface="Ludica fax"/>
                <a:cs typeface="Ludica fax"/>
              </a:rPr>
              <a:t>x</a:t>
            </a:r>
            <a:r>
              <a:rPr lang="zh-CN" altLang="en-US" sz="2800" dirty="0">
                <a:latin typeface="Ludica fax"/>
                <a:cs typeface="Ludica fax"/>
              </a:rPr>
              <a:t>值和返回值</a:t>
            </a:r>
          </a:p>
          <a:p>
            <a:pPr lvl="1" eaLnBrk="1" fontAlgn="auto" hangingPunct="1">
              <a:lnSpc>
                <a:spcPts val="3500"/>
              </a:lnSpc>
              <a:spcAft>
                <a:spcPts val="0"/>
              </a:spcAft>
              <a:defRPr/>
            </a:pPr>
            <a:r>
              <a:rPr lang="zh-CN" altLang="en-US" sz="2500" dirty="0">
                <a:latin typeface="Ludica fax"/>
                <a:cs typeface="Ludica fax"/>
              </a:rPr>
              <a:t>在默认设置下</a:t>
            </a:r>
            <a:r>
              <a:rPr lang="en-US" altLang="zh-CN" sz="2500" dirty="0">
                <a:latin typeface="Ludica fax"/>
                <a:cs typeface="Ludica fax"/>
              </a:rPr>
              <a:t>,</a:t>
            </a:r>
            <a:r>
              <a:rPr lang="zh-CN" altLang="en-US" sz="2500" dirty="0">
                <a:latin typeface="Ludica fax"/>
                <a:cs typeface="Ludica fax"/>
              </a:rPr>
              <a:t>当</a:t>
            </a:r>
            <a:r>
              <a:rPr lang="en-US" altLang="zh-CN" sz="2500" dirty="0">
                <a:latin typeface="Ludica fax"/>
                <a:cs typeface="Ludica fax"/>
              </a:rPr>
              <a:t>x</a:t>
            </a:r>
            <a:r>
              <a:rPr lang="zh-CN" altLang="en-US" sz="2500" dirty="0">
                <a:latin typeface="Ludica fax"/>
                <a:cs typeface="Ludica fax"/>
              </a:rPr>
              <a:t>超过</a:t>
            </a:r>
            <a:r>
              <a:rPr lang="en-US" altLang="zh-CN" sz="2500" b="1" dirty="0">
                <a:solidFill>
                  <a:srgbClr val="FF0000"/>
                </a:solidFill>
                <a:latin typeface="Ludica fax"/>
                <a:cs typeface="Ludica fax"/>
              </a:rPr>
              <a:t>32,375,567</a:t>
            </a:r>
            <a:r>
              <a:rPr lang="zh-CN" altLang="en-US" sz="2500" dirty="0">
                <a:latin typeface="Ludica fax"/>
                <a:cs typeface="Ludica fax"/>
              </a:rPr>
              <a:t>时会出现错误</a:t>
            </a:r>
          </a:p>
          <a:p>
            <a:pPr eaLnBrk="1" fontAlgn="auto" hangingPunct="1">
              <a:spcAft>
                <a:spcPts val="0"/>
              </a:spcAft>
              <a:defRPr/>
            </a:pPr>
            <a:endParaRPr lang="zh-CN" altLang="en-US" sz="2800" dirty="0"/>
          </a:p>
        </p:txBody>
      </p:sp>
      <p:sp>
        <p:nvSpPr>
          <p:cNvPr id="5" name="灯片编号占位符 4">
            <a:extLst>
              <a:ext uri="{FF2B5EF4-FFF2-40B4-BE49-F238E27FC236}">
                <a16:creationId xmlns:a16="http://schemas.microsoft.com/office/drawing/2014/main" id="{6F22D458-BE63-4BAC-AA54-C2D90214FD4D}"/>
              </a:ext>
            </a:extLst>
          </p:cNvPr>
          <p:cNvSpPr>
            <a:spLocks noGrp="1"/>
          </p:cNvSpPr>
          <p:nvPr>
            <p:ph type="sldNum" sz="quarter" idx="10"/>
          </p:nvPr>
        </p:nvSpPr>
        <p:spPr/>
        <p:txBody>
          <a:bodyPr/>
          <a:lstStyle/>
          <a:p>
            <a:pPr>
              <a:defRPr/>
            </a:pPr>
            <a:fld id="{D62988EB-CF20-4CAC-94BF-79D0ECBB93DA}" type="slidenum">
              <a:rPr lang="en-US" altLang="zh-CN" smtClean="0"/>
              <a:pPr>
                <a:defRPr/>
              </a:pPr>
              <a:t>68</a:t>
            </a:fld>
            <a:endParaRPr lang="en-US" altLang="zh-CN"/>
          </a:p>
        </p:txBody>
      </p:sp>
    </p:spTree>
    <p:extLst>
      <p:ext uri="{BB962C8B-B14F-4D97-AF65-F5344CB8AC3E}">
        <p14:creationId xmlns:p14="http://schemas.microsoft.com/office/powerpoint/2010/main" val="5531812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6E9EFEC6-F62B-4C33-B77C-416C9BF9B148}"/>
              </a:ext>
            </a:extLst>
          </p:cNvPr>
          <p:cNvSpPr>
            <a:spLocks noGrp="1"/>
          </p:cNvSpPr>
          <p:nvPr>
            <p:ph type="body" idx="4294967295"/>
          </p:nvPr>
        </p:nvSpPr>
        <p:spPr>
          <a:xfrm>
            <a:off x="840000" y="1483201"/>
            <a:ext cx="10516800" cy="4713451"/>
          </a:xfrm>
        </p:spPr>
        <p:txBody>
          <a:bodyPr>
            <a:normAutofit lnSpcReduction="10000"/>
          </a:bodyPr>
          <a:lstStyle/>
          <a:p>
            <a:r>
              <a:rPr lang="en-US" altLang="zh-CN" dirty="0"/>
              <a:t>Weiss, “DS &amp; Algo. Analysis in C++” (3</a:t>
            </a:r>
            <a:r>
              <a:rPr lang="en-US" altLang="zh-CN" baseline="30000" dirty="0"/>
              <a:t>rd</a:t>
            </a:r>
            <a:r>
              <a:rPr lang="en-US" altLang="zh-CN" dirty="0"/>
              <a:t> ed.)</a:t>
            </a:r>
          </a:p>
          <a:p>
            <a:pPr lvl="1"/>
            <a:r>
              <a:rPr lang="en-US" altLang="zh-CN" dirty="0"/>
              <a:t>Section 3.6.3 Applications</a:t>
            </a:r>
          </a:p>
          <a:p>
            <a:endParaRPr lang="en-US" altLang="zh-CN" dirty="0"/>
          </a:p>
          <a:p>
            <a:r>
              <a:rPr lang="en-US" altLang="zh-CN" dirty="0"/>
              <a:t>“Computer Systems: A Programmer’s Perspective”</a:t>
            </a:r>
          </a:p>
          <a:p>
            <a:r>
              <a:rPr lang="en-US" altLang="zh-CN" dirty="0"/>
              <a:t>《</a:t>
            </a:r>
            <a:r>
              <a:rPr lang="zh-CN" altLang="en-US" dirty="0"/>
              <a:t>程序员的自我修养</a:t>
            </a:r>
            <a:r>
              <a:rPr lang="en-US" altLang="zh-CN" dirty="0"/>
              <a:t>》</a:t>
            </a:r>
            <a:r>
              <a:rPr lang="zh-CN" altLang="en-US" dirty="0"/>
              <a:t>第</a:t>
            </a:r>
            <a:r>
              <a:rPr lang="en-US" altLang="zh-CN" dirty="0"/>
              <a:t>10</a:t>
            </a:r>
            <a:r>
              <a:rPr lang="zh-CN" altLang="en-US" dirty="0"/>
              <a:t>章</a:t>
            </a:r>
            <a:endParaRPr lang="en-US" altLang="zh-CN" dirty="0"/>
          </a:p>
          <a:p>
            <a:endParaRPr lang="en-US" altLang="zh-CN" dirty="0"/>
          </a:p>
          <a:p>
            <a:r>
              <a:rPr lang="en-US" altLang="zh-CN" dirty="0"/>
              <a:t>“Structure and Interpretation of Computer Programs”</a:t>
            </a:r>
          </a:p>
          <a:p>
            <a:pPr lvl="1"/>
            <a:r>
              <a:rPr lang="en-US" altLang="zh-CN" dirty="0">
                <a:hlinkClick r:id="rId2"/>
              </a:rPr>
              <a:t>https://mitpress.mit.edu/sites/default/files/sicp/index.html</a:t>
            </a:r>
            <a:r>
              <a:rPr lang="en-US" altLang="zh-CN" dirty="0"/>
              <a:t> </a:t>
            </a:r>
          </a:p>
          <a:p>
            <a:pPr lvl="1"/>
            <a:r>
              <a:rPr lang="en-US" altLang="zh-CN" dirty="0"/>
              <a:t>《</a:t>
            </a:r>
            <a:r>
              <a:rPr lang="zh-CN" altLang="en-US" dirty="0"/>
              <a:t>计算机程序的构造与解释</a:t>
            </a:r>
            <a:r>
              <a:rPr lang="en-US" altLang="zh-CN" dirty="0"/>
              <a:t>》</a:t>
            </a:r>
          </a:p>
          <a:p>
            <a:endParaRPr lang="zh-CN" altLang="en-US" dirty="0"/>
          </a:p>
        </p:txBody>
      </p:sp>
      <p:sp>
        <p:nvSpPr>
          <p:cNvPr id="2" name="标题 1">
            <a:extLst>
              <a:ext uri="{FF2B5EF4-FFF2-40B4-BE49-F238E27FC236}">
                <a16:creationId xmlns:a16="http://schemas.microsoft.com/office/drawing/2014/main" id="{BF66AD0A-6BFD-4C80-B0FF-145A53E2D8BF}"/>
              </a:ext>
            </a:extLst>
          </p:cNvPr>
          <p:cNvSpPr>
            <a:spLocks noGrp="1"/>
          </p:cNvSpPr>
          <p:nvPr>
            <p:ph type="title" idx="4294967295"/>
          </p:nvPr>
        </p:nvSpPr>
        <p:spPr>
          <a:xfrm>
            <a:off x="840000" y="363598"/>
            <a:ext cx="10516800" cy="903600"/>
          </a:xfrm>
        </p:spPr>
        <p:txBody>
          <a:bodyPr/>
          <a:lstStyle/>
          <a:p>
            <a:r>
              <a:rPr lang="en-US" altLang="zh-CN" dirty="0"/>
              <a:t>Recommended Readings</a:t>
            </a:r>
            <a:endParaRPr lang="zh-CN" altLang="en-US" dirty="0"/>
          </a:p>
        </p:txBody>
      </p:sp>
      <p:sp>
        <p:nvSpPr>
          <p:cNvPr id="4" name="灯片编号占位符 3">
            <a:extLst>
              <a:ext uri="{FF2B5EF4-FFF2-40B4-BE49-F238E27FC236}">
                <a16:creationId xmlns:a16="http://schemas.microsoft.com/office/drawing/2014/main" id="{8319575B-F30C-4A24-AAA2-883B46EA12A3}"/>
              </a:ext>
            </a:extLst>
          </p:cNvPr>
          <p:cNvSpPr>
            <a:spLocks noGrp="1"/>
          </p:cNvSpPr>
          <p:nvPr>
            <p:ph type="sldNum" sz="quarter" idx="4"/>
          </p:nvPr>
        </p:nvSpPr>
        <p:spPr/>
        <p:txBody>
          <a:bodyPr/>
          <a:lstStyle/>
          <a:p>
            <a:pPr>
              <a:defRPr/>
            </a:pPr>
            <a:fld id="{D62988EB-CF20-4CAC-94BF-79D0ECBB93DA}" type="slidenum">
              <a:rPr lang="en-US" altLang="zh-CN" smtClean="0"/>
              <a:pPr>
                <a:defRPr/>
              </a:pPr>
              <a:t>69</a:t>
            </a:fld>
            <a:endParaRPr lang="en-US" altLang="zh-CN"/>
          </a:p>
        </p:txBody>
      </p:sp>
    </p:spTree>
    <p:extLst>
      <p:ext uri="{BB962C8B-B14F-4D97-AF65-F5344CB8AC3E}">
        <p14:creationId xmlns:p14="http://schemas.microsoft.com/office/powerpoint/2010/main" val="2919946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126B866D-7B63-4DBB-82C8-1ACA3FAD50DA}"/>
              </a:ext>
            </a:extLst>
          </p:cNvPr>
          <p:cNvSpPr>
            <a:spLocks noGrp="1"/>
          </p:cNvSpPr>
          <p:nvPr>
            <p:ph type="body" idx="4294967295"/>
          </p:nvPr>
        </p:nvSpPr>
        <p:spPr>
          <a:xfrm>
            <a:off x="3200400" y="1530187"/>
            <a:ext cx="6774920" cy="4713451"/>
          </a:xfrm>
        </p:spPr>
        <p:txBody>
          <a:bodyPr>
            <a:normAutofit/>
          </a:bodyPr>
          <a:lstStyle/>
          <a:p>
            <a:pPr marL="0" indent="0">
              <a:buNone/>
            </a:pPr>
            <a:r>
              <a:rPr lang="en-US" altLang="zh-CN" sz="3200" dirty="0">
                <a:solidFill>
                  <a:srgbClr val="0070C0"/>
                </a:solidFill>
                <a:highlight>
                  <a:srgbClr val="FFFFFF"/>
                </a:highlight>
                <a:latin typeface="Ludica fax"/>
              </a:rPr>
              <a:t>long</a:t>
            </a:r>
            <a:r>
              <a:rPr lang="en-US" altLang="zh-CN" sz="3200" dirty="0">
                <a:solidFill>
                  <a:srgbClr val="000000"/>
                </a:solidFill>
                <a:highlight>
                  <a:srgbClr val="FFFFFF"/>
                </a:highlight>
                <a:latin typeface="Ludica fax"/>
              </a:rPr>
              <a:t> fact(</a:t>
            </a:r>
            <a:r>
              <a:rPr lang="en-US" altLang="zh-CN" sz="3200" dirty="0">
                <a:solidFill>
                  <a:srgbClr val="0070C0"/>
                </a:solidFill>
                <a:highlight>
                  <a:srgbClr val="FFFFFF"/>
                </a:highlight>
                <a:latin typeface="Ludica fax"/>
              </a:rPr>
              <a:t>long</a:t>
            </a:r>
            <a:r>
              <a:rPr lang="en-US" altLang="zh-CN" sz="3200" dirty="0">
                <a:solidFill>
                  <a:srgbClr val="000000"/>
                </a:solidFill>
                <a:highlight>
                  <a:srgbClr val="FFFFFF"/>
                </a:highlight>
                <a:latin typeface="Ludica fax"/>
              </a:rPr>
              <a:t> n) {</a:t>
            </a:r>
          </a:p>
          <a:p>
            <a:pPr marL="0" indent="0">
              <a:buNone/>
            </a:pPr>
            <a:r>
              <a:rPr lang="en-US" altLang="zh-CN" sz="3200" dirty="0">
                <a:solidFill>
                  <a:srgbClr val="000000"/>
                </a:solidFill>
                <a:highlight>
                  <a:srgbClr val="FFFFFF"/>
                </a:highlight>
                <a:latin typeface="Ludica fax"/>
              </a:rPr>
              <a:t>   if (n &lt;= 1)</a:t>
            </a:r>
          </a:p>
          <a:p>
            <a:pPr marL="0" indent="0">
              <a:buNone/>
            </a:pPr>
            <a:r>
              <a:rPr lang="en-US" altLang="zh-CN" sz="3200" dirty="0">
                <a:solidFill>
                  <a:srgbClr val="000000"/>
                </a:solidFill>
                <a:highlight>
                  <a:srgbClr val="FFFFFF"/>
                </a:highlight>
                <a:latin typeface="Ludica fax"/>
              </a:rPr>
              <a:t>      </a:t>
            </a:r>
            <a:r>
              <a:rPr lang="en-US" altLang="zh-CN" sz="3200" dirty="0">
                <a:solidFill>
                  <a:srgbClr val="0070C0"/>
                </a:solidFill>
                <a:highlight>
                  <a:srgbClr val="FFFFFF"/>
                </a:highlight>
                <a:latin typeface="Ludica fax"/>
              </a:rPr>
              <a:t>return</a:t>
            </a:r>
            <a:r>
              <a:rPr lang="en-US" altLang="zh-CN" sz="3200" dirty="0">
                <a:solidFill>
                  <a:srgbClr val="000000"/>
                </a:solidFill>
                <a:highlight>
                  <a:srgbClr val="FFFFFF"/>
                </a:highlight>
                <a:latin typeface="Ludica fax"/>
              </a:rPr>
              <a:t> 1;</a:t>
            </a:r>
          </a:p>
          <a:p>
            <a:pPr marL="0" indent="0">
              <a:buNone/>
            </a:pPr>
            <a:r>
              <a:rPr lang="en-US" altLang="zh-CN" sz="3200" dirty="0">
                <a:solidFill>
                  <a:srgbClr val="000000"/>
                </a:solidFill>
                <a:highlight>
                  <a:srgbClr val="FFFFFF"/>
                </a:highlight>
                <a:latin typeface="Ludica fax"/>
              </a:rPr>
              <a:t>   else</a:t>
            </a:r>
          </a:p>
          <a:p>
            <a:pPr marL="0" indent="0">
              <a:buNone/>
            </a:pPr>
            <a:r>
              <a:rPr lang="en-US" altLang="zh-CN" sz="3200" dirty="0">
                <a:solidFill>
                  <a:srgbClr val="000000"/>
                </a:solidFill>
                <a:highlight>
                  <a:srgbClr val="FFFFFF"/>
                </a:highlight>
                <a:latin typeface="Ludica fax"/>
              </a:rPr>
              <a:t>      </a:t>
            </a:r>
            <a:r>
              <a:rPr lang="en-US" altLang="zh-CN" sz="3200" dirty="0">
                <a:solidFill>
                  <a:srgbClr val="0070C0"/>
                </a:solidFill>
                <a:highlight>
                  <a:srgbClr val="FFFFFF"/>
                </a:highlight>
                <a:latin typeface="Ludica fax"/>
              </a:rPr>
              <a:t>return</a:t>
            </a:r>
            <a:r>
              <a:rPr lang="en-US" altLang="zh-CN" sz="3200" dirty="0">
                <a:solidFill>
                  <a:srgbClr val="000000"/>
                </a:solidFill>
                <a:highlight>
                  <a:srgbClr val="FFFFFF"/>
                </a:highlight>
                <a:latin typeface="Ludica fax"/>
              </a:rPr>
              <a:t> n * </a:t>
            </a:r>
            <a:r>
              <a:rPr lang="en-US" altLang="zh-CN" sz="3200" dirty="0">
                <a:solidFill>
                  <a:srgbClr val="FF0000"/>
                </a:solidFill>
                <a:highlight>
                  <a:srgbClr val="FFFFFF"/>
                </a:highlight>
                <a:latin typeface="Ludica fax"/>
              </a:rPr>
              <a:t>fact</a:t>
            </a:r>
            <a:r>
              <a:rPr lang="en-US" altLang="zh-CN" sz="3200" dirty="0">
                <a:solidFill>
                  <a:srgbClr val="000000"/>
                </a:solidFill>
                <a:highlight>
                  <a:srgbClr val="FFFFFF"/>
                </a:highlight>
                <a:latin typeface="Ludica fax"/>
              </a:rPr>
              <a:t>(n-1); </a:t>
            </a:r>
            <a:r>
              <a:rPr lang="en-US" altLang="zh-CN" sz="3200" dirty="0">
                <a:solidFill>
                  <a:srgbClr val="008000"/>
                </a:solidFill>
                <a:highlight>
                  <a:srgbClr val="FFFFFF"/>
                </a:highlight>
                <a:latin typeface="Ludica fax"/>
              </a:rPr>
              <a:t>// recursion</a:t>
            </a:r>
          </a:p>
          <a:p>
            <a:pPr marL="0" indent="0">
              <a:buNone/>
            </a:pPr>
            <a:r>
              <a:rPr lang="en-US" altLang="zh-CN" sz="3200" dirty="0">
                <a:solidFill>
                  <a:srgbClr val="000000"/>
                </a:solidFill>
                <a:highlight>
                  <a:srgbClr val="FFFFFF"/>
                </a:highlight>
                <a:latin typeface="Ludica fax"/>
              </a:rPr>
              <a:t>}</a:t>
            </a:r>
            <a:endParaRPr lang="zh-CN" altLang="en-US" sz="3200" dirty="0">
              <a:solidFill>
                <a:srgbClr val="000000"/>
              </a:solidFill>
              <a:highlight>
                <a:srgbClr val="FFFFFF"/>
              </a:highlight>
              <a:latin typeface="Ludica fax"/>
            </a:endParaRPr>
          </a:p>
          <a:p>
            <a:endParaRPr lang="zh-CN" altLang="en-US" sz="4000" dirty="0"/>
          </a:p>
        </p:txBody>
      </p:sp>
      <p:sp>
        <p:nvSpPr>
          <p:cNvPr id="2" name="标题 1">
            <a:extLst>
              <a:ext uri="{FF2B5EF4-FFF2-40B4-BE49-F238E27FC236}">
                <a16:creationId xmlns:a16="http://schemas.microsoft.com/office/drawing/2014/main" id="{8BD7C0A0-E91E-4D7E-9712-0DF2597A6997}"/>
              </a:ext>
            </a:extLst>
          </p:cNvPr>
          <p:cNvSpPr>
            <a:spLocks noGrp="1"/>
          </p:cNvSpPr>
          <p:nvPr>
            <p:ph type="title" idx="4294967295"/>
          </p:nvPr>
        </p:nvSpPr>
        <p:spPr/>
        <p:txBody>
          <a:bodyPr/>
          <a:lstStyle/>
          <a:p>
            <a:r>
              <a:rPr lang="en-US" altLang="zh-CN" dirty="0"/>
              <a:t>Example: </a:t>
            </a:r>
            <a:r>
              <a:rPr kumimoji="1" lang="en-US" altLang="zh-CN" dirty="0"/>
              <a:t>Factorial</a:t>
            </a:r>
            <a:endParaRPr lang="zh-CN" altLang="en-US" dirty="0"/>
          </a:p>
        </p:txBody>
      </p:sp>
      <p:sp>
        <p:nvSpPr>
          <p:cNvPr id="4" name="灯片编号占位符 3">
            <a:extLst>
              <a:ext uri="{FF2B5EF4-FFF2-40B4-BE49-F238E27FC236}">
                <a16:creationId xmlns:a16="http://schemas.microsoft.com/office/drawing/2014/main" id="{6188B873-A462-4FCA-A6DA-63DE658A9AC9}"/>
              </a:ext>
            </a:extLst>
          </p:cNvPr>
          <p:cNvSpPr>
            <a:spLocks noGrp="1"/>
          </p:cNvSpPr>
          <p:nvPr>
            <p:ph type="sldNum" sz="quarter" idx="4"/>
          </p:nvPr>
        </p:nvSpPr>
        <p:spPr/>
        <p:txBody>
          <a:bodyPr/>
          <a:lstStyle/>
          <a:p>
            <a:pPr>
              <a:defRPr/>
            </a:pPr>
            <a:fld id="{D62988EB-CF20-4CAC-94BF-79D0ECBB93DA}" type="slidenum">
              <a:rPr lang="en-US" altLang="zh-CN" smtClean="0"/>
              <a:pPr>
                <a:defRPr/>
              </a:pPr>
              <a:t>7</a:t>
            </a:fld>
            <a:endParaRPr lang="en-US" altLang="zh-CN"/>
          </a:p>
        </p:txBody>
      </p:sp>
    </p:spTree>
    <p:extLst>
      <p:ext uri="{BB962C8B-B14F-4D97-AF65-F5344CB8AC3E}">
        <p14:creationId xmlns:p14="http://schemas.microsoft.com/office/powerpoint/2010/main" val="33272380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D85D46C-BE58-4136-A1F4-62D1ED0061DC}"/>
              </a:ext>
            </a:extLst>
          </p:cNvPr>
          <p:cNvSpPr>
            <a:spLocks noGrp="1"/>
          </p:cNvSpPr>
          <p:nvPr>
            <p:ph type="body" idx="4294967295"/>
          </p:nvPr>
        </p:nvSpPr>
        <p:spPr>
          <a:xfrm>
            <a:off x="840000" y="1483201"/>
            <a:ext cx="10516800" cy="5011201"/>
          </a:xfrm>
        </p:spPr>
        <p:txBody>
          <a:bodyPr>
            <a:normAutofit fontScale="92500" lnSpcReduction="20000"/>
          </a:bodyPr>
          <a:lstStyle/>
          <a:p>
            <a:r>
              <a:rPr lang="en-US" altLang="zh-CN" dirty="0"/>
              <a:t>Recursive problems and functions</a:t>
            </a:r>
          </a:p>
          <a:p>
            <a:r>
              <a:rPr lang="en-US" altLang="zh-CN" dirty="0"/>
              <a:t>Implementation: call stack</a:t>
            </a:r>
          </a:p>
          <a:p>
            <a:r>
              <a:rPr lang="en-US" altLang="zh-CN" dirty="0"/>
              <a:t>Conversion to non-recursive</a:t>
            </a:r>
          </a:p>
          <a:p>
            <a:pPr lvl="1"/>
            <a:r>
              <a:rPr lang="en-US" altLang="zh-CN" sz="2800" dirty="0">
                <a:solidFill>
                  <a:srgbClr val="7030A0"/>
                </a:solidFill>
                <a:latin typeface="Calibri" panose="020F0502020204030204" pitchFamily="34" charset="0"/>
                <a:cs typeface="Calibri" panose="020F0502020204030204" pitchFamily="34" charset="0"/>
              </a:rPr>
              <a:t>Step 1: </a:t>
            </a:r>
            <a:r>
              <a:rPr lang="en-US" altLang="zh-CN" sz="2800" b="0" dirty="0">
                <a:latin typeface="Calibri" panose="020F0502020204030204" pitchFamily="34" charset="0"/>
                <a:cs typeface="Calibri" panose="020F0502020204030204" pitchFamily="34" charset="0"/>
              </a:rPr>
              <a:t>Build a call stack to save the current task</a:t>
            </a:r>
          </a:p>
          <a:p>
            <a:pPr lvl="1"/>
            <a:r>
              <a:rPr lang="en-US" altLang="zh-CN" sz="2800" dirty="0">
                <a:solidFill>
                  <a:srgbClr val="7030A0"/>
                </a:solidFill>
                <a:latin typeface="Calibri" panose="020F0502020204030204" pitchFamily="34" charset="0"/>
                <a:cs typeface="Calibri" panose="020F0502020204030204" pitchFamily="34" charset="0"/>
              </a:rPr>
              <a:t>Step 2: </a:t>
            </a:r>
            <a:r>
              <a:rPr lang="en-US" altLang="zh-CN" sz="2800" b="0" dirty="0">
                <a:latin typeface="Calibri" panose="020F0502020204030204" pitchFamily="34" charset="0"/>
                <a:cs typeface="Calibri" panose="020F0502020204030204" pitchFamily="34" charset="0"/>
              </a:rPr>
              <a:t>Set up original problem</a:t>
            </a:r>
          </a:p>
          <a:p>
            <a:pPr lvl="1"/>
            <a:r>
              <a:rPr lang="en-US" altLang="zh-CN" sz="2800" dirty="0">
                <a:solidFill>
                  <a:srgbClr val="7030A0"/>
                </a:solidFill>
                <a:latin typeface="Calibri" panose="020F0502020204030204" pitchFamily="34" charset="0"/>
                <a:cs typeface="Calibri" panose="020F0502020204030204" pitchFamily="34" charset="0"/>
              </a:rPr>
              <a:t>Step 3: </a:t>
            </a:r>
            <a:r>
              <a:rPr lang="en-US" altLang="zh-CN" sz="2800" b="0" dirty="0">
                <a:latin typeface="Calibri" panose="020F0502020204030204" pitchFamily="34" charset="0"/>
                <a:cs typeface="Calibri" panose="020F0502020204030204" pitchFamily="34" charset="0"/>
              </a:rPr>
              <a:t>Count recursive calls and return exists</a:t>
            </a:r>
          </a:p>
          <a:p>
            <a:pPr lvl="1"/>
            <a:r>
              <a:rPr lang="en-US" altLang="zh-CN" sz="2800" dirty="0">
                <a:solidFill>
                  <a:srgbClr val="7030A0"/>
                </a:solidFill>
                <a:latin typeface="Calibri" panose="020F0502020204030204" pitchFamily="34" charset="0"/>
                <a:cs typeface="Calibri" panose="020F0502020204030204" pitchFamily="34" charset="0"/>
              </a:rPr>
              <a:t>Step 4: </a:t>
            </a:r>
            <a:r>
              <a:rPr lang="en-US" altLang="zh-CN" sz="2800" b="0" dirty="0">
                <a:latin typeface="Calibri" panose="020F0502020204030204" pitchFamily="34" charset="0"/>
                <a:cs typeface="Calibri" panose="020F0502020204030204" pitchFamily="34" charset="0"/>
              </a:rPr>
              <a:t>If </a:t>
            </a:r>
            <a:r>
              <a:rPr lang="en-US" altLang="zh-CN" sz="2800" b="0" dirty="0">
                <a:solidFill>
                  <a:srgbClr val="FF0000"/>
                </a:solidFill>
                <a:latin typeface="Calibri" panose="020F0502020204030204" pitchFamily="34" charset="0"/>
                <a:cs typeface="Calibri" panose="020F0502020204030204" pitchFamily="34" charset="0"/>
              </a:rPr>
              <a:t>t</a:t>
            </a:r>
            <a:r>
              <a:rPr lang="en-US" altLang="zh-CN" sz="2800" b="0" dirty="0">
                <a:latin typeface="Calibri" panose="020F0502020204030204" pitchFamily="34" charset="0"/>
                <a:cs typeface="Calibri" panose="020F0502020204030204" pitchFamily="34" charset="0"/>
              </a:rPr>
              <a:t> recursive calls, create </a:t>
            </a:r>
            <a:r>
              <a:rPr lang="en-US" altLang="zh-CN" sz="2800" b="0" dirty="0">
                <a:solidFill>
                  <a:srgbClr val="FF0000"/>
                </a:solidFill>
                <a:latin typeface="Calibri" panose="020F0502020204030204" pitchFamily="34" charset="0"/>
                <a:cs typeface="Calibri" panose="020F0502020204030204" pitchFamily="34" charset="0"/>
              </a:rPr>
              <a:t>(t+2) </a:t>
            </a:r>
            <a:r>
              <a:rPr lang="en-US" altLang="zh-CN" sz="2800" b="0" dirty="0">
                <a:latin typeface="Calibri" panose="020F0502020204030204" pitchFamily="34" charset="0"/>
                <a:cs typeface="Calibri" panose="020F0502020204030204" pitchFamily="34" charset="0"/>
              </a:rPr>
              <a:t>labels</a:t>
            </a:r>
          </a:p>
          <a:p>
            <a:pPr lvl="1"/>
            <a:r>
              <a:rPr lang="en-US" altLang="zh-CN" sz="2800" dirty="0">
                <a:solidFill>
                  <a:srgbClr val="7030A0"/>
                </a:solidFill>
                <a:latin typeface="Calibri" panose="020F0502020204030204" pitchFamily="34" charset="0"/>
                <a:cs typeface="Calibri" panose="020F0502020204030204" pitchFamily="34" charset="0"/>
              </a:rPr>
              <a:t>Step 5: </a:t>
            </a:r>
            <a:r>
              <a:rPr lang="en-US" altLang="zh-CN" sz="2800" b="0" dirty="0">
                <a:latin typeface="Calibri" panose="020F0502020204030204" pitchFamily="34" charset="0"/>
                <a:cs typeface="Calibri" panose="020F0502020204030204" pitchFamily="34" charset="0"/>
              </a:rPr>
              <a:t>Replace the </a:t>
            </a:r>
            <a:r>
              <a:rPr lang="en-US" altLang="zh-CN" sz="2800" b="0" dirty="0" err="1">
                <a:latin typeface="Calibri" panose="020F0502020204030204" pitchFamily="34" charset="0"/>
                <a:cs typeface="Calibri" panose="020F0502020204030204" pitchFamily="34" charset="0"/>
              </a:rPr>
              <a:t>i-th</a:t>
            </a:r>
            <a:r>
              <a:rPr lang="en-US" altLang="zh-CN" sz="2800" b="0" dirty="0">
                <a:latin typeface="Calibri" panose="020F0502020204030204" pitchFamily="34" charset="0"/>
                <a:cs typeface="Calibri" panose="020F0502020204030204" pitchFamily="34" charset="0"/>
              </a:rPr>
              <a:t> (</a:t>
            </a:r>
            <a:r>
              <a:rPr lang="en-US" altLang="zh-CN" sz="2800" b="0" dirty="0" err="1">
                <a:latin typeface="Calibri" panose="020F0502020204030204" pitchFamily="34" charset="0"/>
                <a:cs typeface="Calibri" panose="020F0502020204030204" pitchFamily="34" charset="0"/>
              </a:rPr>
              <a:t>i</a:t>
            </a:r>
            <a:r>
              <a:rPr lang="en-US" altLang="zh-CN" sz="2800" b="0" dirty="0">
                <a:latin typeface="Calibri" panose="020F0502020204030204" pitchFamily="34" charset="0"/>
                <a:cs typeface="Calibri" panose="020F0502020204030204" pitchFamily="34" charset="0"/>
              </a:rPr>
              <a:t>=1,2,…,t) recursive calls</a:t>
            </a:r>
            <a:r>
              <a:rPr lang="en-US" altLang="zh-CN" sz="2800" dirty="0">
                <a:latin typeface="Calibri" panose="020F0502020204030204" pitchFamily="34" charset="0"/>
                <a:cs typeface="Calibri" panose="020F0502020204030204" pitchFamily="34" charset="0"/>
              </a:rPr>
              <a:t>:</a:t>
            </a:r>
            <a:r>
              <a:rPr lang="zh-CN" altLang="en-US" sz="2800" dirty="0">
                <a:latin typeface="Calibri" panose="020F0502020204030204" pitchFamily="34" charset="0"/>
                <a:cs typeface="Calibri" panose="020F0502020204030204" pitchFamily="34" charset="0"/>
              </a:rPr>
              <a:t> </a:t>
            </a:r>
            <a:r>
              <a:rPr lang="en-US" altLang="zh-CN" sz="2800" b="0" dirty="0">
                <a:latin typeface="Calibri" panose="020F0502020204030204" pitchFamily="34" charset="0"/>
                <a:cs typeface="Calibri" panose="020F0502020204030204" pitchFamily="34" charset="0"/>
              </a:rPr>
              <a:t>“push stack; </a:t>
            </a:r>
            <a:r>
              <a:rPr lang="en-US" altLang="zh-CN" sz="2800" dirty="0" err="1">
                <a:solidFill>
                  <a:schemeClr val="accent2"/>
                </a:solidFill>
                <a:latin typeface="Calibri" panose="020F0502020204030204" pitchFamily="34" charset="0"/>
                <a:cs typeface="Calibri" panose="020F0502020204030204" pitchFamily="34" charset="0"/>
              </a:rPr>
              <a:t>goto</a:t>
            </a:r>
            <a:r>
              <a:rPr lang="en-US" altLang="zh-CN" sz="2800" dirty="0">
                <a:solidFill>
                  <a:schemeClr val="accent2"/>
                </a:solidFill>
                <a:latin typeface="Calibri" panose="020F0502020204030204" pitchFamily="34" charset="0"/>
                <a:cs typeface="Calibri" panose="020F0502020204030204" pitchFamily="34" charset="0"/>
              </a:rPr>
              <a:t> label 0</a:t>
            </a:r>
            <a:r>
              <a:rPr lang="en-US" altLang="zh-CN" sz="2800" b="0" dirty="0">
                <a:latin typeface="Calibri" panose="020F0502020204030204" pitchFamily="34" charset="0"/>
                <a:cs typeface="Calibri" panose="020F0502020204030204" pitchFamily="34" charset="0"/>
              </a:rPr>
              <a:t>”</a:t>
            </a:r>
          </a:p>
          <a:p>
            <a:pPr lvl="1"/>
            <a:r>
              <a:rPr lang="en-US" altLang="zh-CN" sz="2800" dirty="0">
                <a:solidFill>
                  <a:srgbClr val="7030A0"/>
                </a:solidFill>
                <a:latin typeface="Calibri" panose="020F0502020204030204" pitchFamily="34" charset="0"/>
                <a:cs typeface="Calibri" panose="020F0502020204030204" pitchFamily="34" charset="0"/>
              </a:rPr>
              <a:t>Step 6: </a:t>
            </a:r>
            <a:r>
              <a:rPr lang="en-US" altLang="zh-CN" sz="2800" b="0" dirty="0">
                <a:latin typeface="Calibri" panose="020F0502020204030204" pitchFamily="34" charset="0"/>
                <a:cs typeface="Calibri" panose="020F0502020204030204" pitchFamily="34" charset="0"/>
              </a:rPr>
              <a:t>Process every return statement: replace “return” by </a:t>
            </a:r>
            <a:r>
              <a:rPr lang="en-US" altLang="zh-CN" sz="2800" b="0" dirty="0">
                <a:solidFill>
                  <a:schemeClr val="accent2"/>
                </a:solidFill>
                <a:latin typeface="Calibri" panose="020F0502020204030204" pitchFamily="34" charset="0"/>
                <a:cs typeface="Calibri" panose="020F0502020204030204" pitchFamily="34" charset="0"/>
              </a:rPr>
              <a:t>“</a:t>
            </a:r>
            <a:r>
              <a:rPr lang="en-US" altLang="zh-CN" sz="2800" b="0" dirty="0" err="1">
                <a:solidFill>
                  <a:schemeClr val="accent2"/>
                </a:solidFill>
                <a:latin typeface="Calibri" panose="020F0502020204030204" pitchFamily="34" charset="0"/>
                <a:cs typeface="Calibri" panose="020F0502020204030204" pitchFamily="34" charset="0"/>
              </a:rPr>
              <a:t>goto</a:t>
            </a:r>
            <a:r>
              <a:rPr lang="en-US" altLang="zh-CN" sz="2800" b="0" dirty="0">
                <a:solidFill>
                  <a:schemeClr val="accent2"/>
                </a:solidFill>
                <a:latin typeface="Calibri" panose="020F0502020204030204" pitchFamily="34" charset="0"/>
                <a:cs typeface="Calibri" panose="020F0502020204030204" pitchFamily="34" charset="0"/>
              </a:rPr>
              <a:t> label (t+1)”</a:t>
            </a:r>
            <a:endParaRPr lang="en-US" altLang="zh-CN" sz="2800" b="0" dirty="0">
              <a:latin typeface="Calibri" panose="020F0502020204030204" pitchFamily="34" charset="0"/>
              <a:cs typeface="Calibri" panose="020F0502020204030204" pitchFamily="34" charset="0"/>
            </a:endParaRPr>
          </a:p>
          <a:p>
            <a:pPr lvl="1"/>
            <a:r>
              <a:rPr lang="en-US" altLang="zh-CN" sz="2800" dirty="0">
                <a:solidFill>
                  <a:srgbClr val="7030A0"/>
                </a:solidFill>
                <a:latin typeface="Calibri" panose="020F0502020204030204" pitchFamily="34" charset="0"/>
                <a:cs typeface="Calibri" panose="020F0502020204030204" pitchFamily="34" charset="0"/>
              </a:rPr>
              <a:t>Step 7: </a:t>
            </a:r>
            <a:r>
              <a:rPr lang="en-US" altLang="zh-CN" sz="2800" b="0" dirty="0">
                <a:latin typeface="Calibri" panose="020F0502020204030204" pitchFamily="34" charset="0"/>
                <a:cs typeface="Calibri" panose="020F0502020204030204" pitchFamily="34" charset="0"/>
              </a:rPr>
              <a:t>Add “switch” statements at label (t+1) for recursive exists</a:t>
            </a:r>
          </a:p>
        </p:txBody>
      </p:sp>
      <p:sp>
        <p:nvSpPr>
          <p:cNvPr id="2" name="标题 1">
            <a:extLst>
              <a:ext uri="{FF2B5EF4-FFF2-40B4-BE49-F238E27FC236}">
                <a16:creationId xmlns:a16="http://schemas.microsoft.com/office/drawing/2014/main" id="{A6219CEE-9863-403D-811D-2615071602CD}"/>
              </a:ext>
            </a:extLst>
          </p:cNvPr>
          <p:cNvSpPr>
            <a:spLocks noGrp="1"/>
          </p:cNvSpPr>
          <p:nvPr>
            <p:ph type="title" idx="4294967295"/>
          </p:nvPr>
        </p:nvSpPr>
        <p:spPr>
          <a:xfrm>
            <a:off x="840000" y="363598"/>
            <a:ext cx="10516800" cy="903600"/>
          </a:xfrm>
        </p:spPr>
        <p:txBody>
          <a:bodyPr/>
          <a:lstStyle/>
          <a:p>
            <a:r>
              <a:rPr lang="en-US" altLang="zh-CN" dirty="0" err="1"/>
              <a:t>Summray</a:t>
            </a:r>
            <a:endParaRPr lang="zh-CN" altLang="en-US" dirty="0"/>
          </a:p>
        </p:txBody>
      </p:sp>
      <p:sp>
        <p:nvSpPr>
          <p:cNvPr id="4" name="灯片编号占位符 3">
            <a:extLst>
              <a:ext uri="{FF2B5EF4-FFF2-40B4-BE49-F238E27FC236}">
                <a16:creationId xmlns:a16="http://schemas.microsoft.com/office/drawing/2014/main" id="{128926AD-096D-4D8B-A14B-DA05D72E68F5}"/>
              </a:ext>
            </a:extLst>
          </p:cNvPr>
          <p:cNvSpPr>
            <a:spLocks noGrp="1"/>
          </p:cNvSpPr>
          <p:nvPr>
            <p:ph type="sldNum" sz="quarter" idx="4"/>
          </p:nvPr>
        </p:nvSpPr>
        <p:spPr/>
        <p:txBody>
          <a:bodyPr/>
          <a:lstStyle/>
          <a:p>
            <a:pPr>
              <a:defRPr/>
            </a:pPr>
            <a:fld id="{D62988EB-CF20-4CAC-94BF-79D0ECBB93DA}" type="slidenum">
              <a:rPr lang="en-US" altLang="zh-CN" smtClean="0"/>
              <a:pPr>
                <a:defRPr/>
              </a:pPr>
              <a:t>70</a:t>
            </a:fld>
            <a:endParaRPr lang="en-US" altLang="zh-CN"/>
          </a:p>
        </p:txBody>
      </p:sp>
    </p:spTree>
    <p:extLst>
      <p:ext uri="{BB962C8B-B14F-4D97-AF65-F5344CB8AC3E}">
        <p14:creationId xmlns:p14="http://schemas.microsoft.com/office/powerpoint/2010/main" val="3905699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04082C-00F3-4D6C-8658-379251E7981A}"/>
              </a:ext>
            </a:extLst>
          </p:cNvPr>
          <p:cNvSpPr>
            <a:spLocks noGrp="1"/>
          </p:cNvSpPr>
          <p:nvPr>
            <p:ph type="title" idx="4294967295"/>
          </p:nvPr>
        </p:nvSpPr>
        <p:spPr/>
        <p:txBody>
          <a:bodyPr/>
          <a:lstStyle/>
          <a:p>
            <a:r>
              <a:rPr kumimoji="1" lang="en-US" altLang="zh-CN" dirty="0"/>
              <a:t>An Example of Recursive Factorial</a:t>
            </a:r>
            <a:endParaRPr lang="zh-CN" altLang="en-US" dirty="0"/>
          </a:p>
        </p:txBody>
      </p:sp>
      <p:sp>
        <p:nvSpPr>
          <p:cNvPr id="6" name="内容占位符 2">
            <a:extLst>
              <a:ext uri="{FF2B5EF4-FFF2-40B4-BE49-F238E27FC236}">
                <a16:creationId xmlns:a16="http://schemas.microsoft.com/office/drawing/2014/main" id="{43BD44E7-1722-4E51-8A83-2B7DEA54D3BD}"/>
              </a:ext>
            </a:extLst>
          </p:cNvPr>
          <p:cNvSpPr txBox="1">
            <a:spLocks/>
          </p:cNvSpPr>
          <p:nvPr/>
        </p:nvSpPr>
        <p:spPr bwMode="auto">
          <a:xfrm>
            <a:off x="1414810" y="1905000"/>
            <a:ext cx="4357688" cy="4530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ea typeface="MS PGothic" pitchFamily="34" charset="-128"/>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Arial" charset="0"/>
                <a:ea typeface="MS PGothic" pitchFamily="34" charset="-128"/>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Arial" charset="0"/>
                <a:ea typeface="MS PGothic" pitchFamily="34" charset="-128"/>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Arial" charset="0"/>
                <a:ea typeface="MS PGothic" pitchFamily="34" charset="-128"/>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ea typeface="MS PGothic" pitchFamily="34" charset="-128"/>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469900" indent="-469900" eaLnBrk="1" hangingPunct="1">
              <a:spcBef>
                <a:spcPct val="0"/>
              </a:spcBef>
              <a:buNone/>
            </a:pPr>
            <a:r>
              <a:rPr kumimoji="1" lang="en-US" altLang="zh-CN" sz="2800" dirty="0">
                <a:ea typeface="宋体" charset="0"/>
              </a:rPr>
              <a:t> call fact(4)</a:t>
            </a:r>
          </a:p>
          <a:p>
            <a:pPr marL="469900" indent="-469900" eaLnBrk="1" hangingPunct="1">
              <a:spcBef>
                <a:spcPct val="0"/>
              </a:spcBef>
              <a:buNone/>
            </a:pPr>
            <a:endParaRPr kumimoji="1" lang="en-US" altLang="zh-CN" sz="2800" dirty="0">
              <a:ea typeface="宋体" charset="0"/>
            </a:endParaRPr>
          </a:p>
          <a:p>
            <a:pPr marL="469900" indent="-469900" eaLnBrk="1" hangingPunct="1">
              <a:spcBef>
                <a:spcPct val="0"/>
              </a:spcBef>
              <a:buNone/>
            </a:pPr>
            <a:r>
              <a:rPr kumimoji="1" lang="en-US" altLang="zh-CN" sz="2800" dirty="0">
                <a:ea typeface="宋体" charset="0"/>
              </a:rPr>
              <a:t>	   call fact(3) </a:t>
            </a:r>
          </a:p>
          <a:p>
            <a:pPr marL="469900" indent="-469900" eaLnBrk="1" hangingPunct="1">
              <a:spcBef>
                <a:spcPct val="0"/>
              </a:spcBef>
              <a:buNone/>
            </a:pPr>
            <a:endParaRPr kumimoji="1" lang="en-US" altLang="zh-CN" sz="2800" dirty="0">
              <a:ea typeface="宋体" charset="0"/>
            </a:endParaRPr>
          </a:p>
          <a:p>
            <a:pPr marL="469900" indent="-469900" eaLnBrk="1" hangingPunct="1">
              <a:spcBef>
                <a:spcPct val="0"/>
              </a:spcBef>
              <a:buNone/>
            </a:pPr>
            <a:r>
              <a:rPr kumimoji="1" lang="en-US" altLang="zh-CN" sz="2800" dirty="0">
                <a:ea typeface="宋体" charset="0"/>
              </a:rPr>
              <a:t>		  call fact(2)</a:t>
            </a:r>
          </a:p>
          <a:p>
            <a:pPr marL="469900" indent="-469900" eaLnBrk="1" hangingPunct="1">
              <a:spcBef>
                <a:spcPct val="0"/>
              </a:spcBef>
              <a:buNone/>
            </a:pPr>
            <a:endParaRPr kumimoji="1" lang="en-US" altLang="zh-CN" sz="2800" dirty="0">
              <a:ea typeface="宋体" charset="0"/>
            </a:endParaRPr>
          </a:p>
          <a:p>
            <a:pPr marL="469900" indent="-469900" eaLnBrk="1" hangingPunct="1">
              <a:spcBef>
                <a:spcPct val="0"/>
              </a:spcBef>
              <a:buNone/>
            </a:pPr>
            <a:r>
              <a:rPr kumimoji="1" lang="en-US" altLang="zh-CN" sz="2800" dirty="0">
                <a:ea typeface="宋体" charset="0"/>
              </a:rPr>
              <a:t>			call fact(1)</a:t>
            </a:r>
            <a:r>
              <a:rPr kumimoji="1" lang="en-US" altLang="zh-CN" dirty="0">
                <a:ea typeface="宋体" charset="0"/>
              </a:rPr>
              <a:t>		</a:t>
            </a:r>
            <a:endParaRPr lang="zh-CN" altLang="en-US" dirty="0">
              <a:ea typeface="宋体" charset="0"/>
            </a:endParaRPr>
          </a:p>
        </p:txBody>
      </p:sp>
      <p:sp>
        <p:nvSpPr>
          <p:cNvPr id="4" name="灯片编号占位符 3">
            <a:extLst>
              <a:ext uri="{FF2B5EF4-FFF2-40B4-BE49-F238E27FC236}">
                <a16:creationId xmlns:a16="http://schemas.microsoft.com/office/drawing/2014/main" id="{839CFDCC-74EE-4529-9D88-757A17D67E51}"/>
              </a:ext>
            </a:extLst>
          </p:cNvPr>
          <p:cNvSpPr>
            <a:spLocks noGrp="1"/>
          </p:cNvSpPr>
          <p:nvPr>
            <p:ph type="sldNum" sz="quarter" idx="4"/>
          </p:nvPr>
        </p:nvSpPr>
        <p:spPr/>
        <p:txBody>
          <a:bodyPr/>
          <a:lstStyle/>
          <a:p>
            <a:pPr>
              <a:defRPr/>
            </a:pPr>
            <a:fld id="{D62988EB-CF20-4CAC-94BF-79D0ECBB93DA}" type="slidenum">
              <a:rPr lang="en-US" altLang="zh-CN" smtClean="0"/>
              <a:pPr>
                <a:defRPr/>
              </a:pPr>
              <a:t>8</a:t>
            </a:fld>
            <a:endParaRPr lang="en-US" altLang="zh-CN"/>
          </a:p>
        </p:txBody>
      </p:sp>
      <p:sp>
        <p:nvSpPr>
          <p:cNvPr id="8" name="内容占位符 2">
            <a:extLst>
              <a:ext uri="{FF2B5EF4-FFF2-40B4-BE49-F238E27FC236}">
                <a16:creationId xmlns:a16="http://schemas.microsoft.com/office/drawing/2014/main" id="{97537DFC-39B0-4E78-ADB5-E13CF53DEF69}"/>
              </a:ext>
            </a:extLst>
          </p:cNvPr>
          <p:cNvSpPr txBox="1">
            <a:spLocks/>
          </p:cNvSpPr>
          <p:nvPr/>
        </p:nvSpPr>
        <p:spPr bwMode="auto">
          <a:xfrm>
            <a:off x="5715000" y="1905000"/>
            <a:ext cx="5320605" cy="3569568"/>
          </a:xfrm>
          <a:prstGeom prst="rect">
            <a:avLst/>
          </a:prstGeom>
          <a:noFill/>
          <a:ln w="9525">
            <a:noFill/>
            <a:miter lim="800000"/>
            <a:headEnd/>
            <a:tailEnd/>
          </a:ln>
        </p:spPr>
        <p:txBody>
          <a:bodyPr/>
          <a:lstStyle>
            <a:lvl1pPr marL="469900" indent="-469900"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buClr>
                <a:schemeClr val="accent1"/>
              </a:buClr>
              <a:buSzPct val="65000"/>
            </a:pPr>
            <a:r>
              <a:rPr kumimoji="1" lang="en-US" altLang="zh-CN" sz="2800" dirty="0"/>
              <a:t>                     return 24=4*fact(3)</a:t>
            </a:r>
          </a:p>
          <a:p>
            <a:pPr eaLnBrk="1" hangingPunct="1">
              <a:buClr>
                <a:schemeClr val="accent1"/>
              </a:buClr>
              <a:buSzPct val="65000"/>
            </a:pPr>
            <a:r>
              <a:rPr kumimoji="1" lang="en-US" altLang="zh-CN" sz="2800" dirty="0"/>
              <a:t>			</a:t>
            </a:r>
          </a:p>
          <a:p>
            <a:pPr eaLnBrk="1" hangingPunct="1">
              <a:buClr>
                <a:schemeClr val="accent1"/>
              </a:buClr>
              <a:buSzPct val="65000"/>
            </a:pPr>
            <a:r>
              <a:rPr kumimoji="1" lang="en-US" altLang="zh-CN" sz="2800" dirty="0"/>
              <a:t>		       return 6=3*fact(2)</a:t>
            </a:r>
          </a:p>
          <a:p>
            <a:pPr eaLnBrk="1" hangingPunct="1">
              <a:buClr>
                <a:schemeClr val="accent1"/>
              </a:buClr>
              <a:buSzPct val="65000"/>
            </a:pPr>
            <a:r>
              <a:rPr kumimoji="1" lang="en-US" altLang="zh-CN" sz="2800" dirty="0"/>
              <a:t>		    </a:t>
            </a:r>
          </a:p>
          <a:p>
            <a:pPr eaLnBrk="1" hangingPunct="1">
              <a:buClr>
                <a:schemeClr val="accent1"/>
              </a:buClr>
              <a:buSzPct val="65000"/>
            </a:pPr>
            <a:r>
              <a:rPr kumimoji="1" lang="en-US" altLang="zh-CN" sz="2800" dirty="0"/>
              <a:t>	    return 2=2*fact(1)</a:t>
            </a:r>
          </a:p>
          <a:p>
            <a:pPr eaLnBrk="1" hangingPunct="1">
              <a:buClr>
                <a:schemeClr val="accent1"/>
              </a:buClr>
              <a:buSzPct val="65000"/>
            </a:pPr>
            <a:r>
              <a:rPr kumimoji="1" lang="en-US" altLang="zh-CN" sz="2800" dirty="0"/>
              <a:t>	</a:t>
            </a:r>
          </a:p>
          <a:p>
            <a:pPr eaLnBrk="1" hangingPunct="1">
              <a:buClr>
                <a:schemeClr val="accent1"/>
              </a:buClr>
              <a:buSzPct val="65000"/>
            </a:pPr>
            <a:r>
              <a:rPr kumimoji="1" lang="en-US" altLang="zh-CN" sz="2800" dirty="0"/>
              <a:t> return 1</a:t>
            </a:r>
            <a:endParaRPr kumimoji="1" lang="zh-CN" altLang="en-US" sz="2800" dirty="0"/>
          </a:p>
        </p:txBody>
      </p:sp>
      <p:cxnSp>
        <p:nvCxnSpPr>
          <p:cNvPr id="12" name="直接箭头连接符 7">
            <a:extLst>
              <a:ext uri="{FF2B5EF4-FFF2-40B4-BE49-F238E27FC236}">
                <a16:creationId xmlns:a16="http://schemas.microsoft.com/office/drawing/2014/main" id="{FB179263-7BB5-42AB-AEB3-59EC00622879}"/>
              </a:ext>
            </a:extLst>
          </p:cNvPr>
          <p:cNvCxnSpPr>
            <a:cxnSpLocks/>
          </p:cNvCxnSpPr>
          <p:nvPr/>
        </p:nvCxnSpPr>
        <p:spPr>
          <a:xfrm rot="5400000">
            <a:off x="2357090" y="2640011"/>
            <a:ext cx="355600"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8">
            <a:extLst>
              <a:ext uri="{FF2B5EF4-FFF2-40B4-BE49-F238E27FC236}">
                <a16:creationId xmlns:a16="http://schemas.microsoft.com/office/drawing/2014/main" id="{C9B43ABB-5626-422B-AB5E-9B02592F1464}"/>
              </a:ext>
            </a:extLst>
          </p:cNvPr>
          <p:cNvCxnSpPr>
            <a:cxnSpLocks/>
          </p:cNvCxnSpPr>
          <p:nvPr/>
        </p:nvCxnSpPr>
        <p:spPr>
          <a:xfrm rot="5400000">
            <a:off x="2965896" y="3522016"/>
            <a:ext cx="357188"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9">
            <a:extLst>
              <a:ext uri="{FF2B5EF4-FFF2-40B4-BE49-F238E27FC236}">
                <a16:creationId xmlns:a16="http://schemas.microsoft.com/office/drawing/2014/main" id="{F6FA206A-02A9-4F4E-8D0C-BACFF2D5158C}"/>
              </a:ext>
            </a:extLst>
          </p:cNvPr>
          <p:cNvCxnSpPr>
            <a:cxnSpLocks/>
          </p:cNvCxnSpPr>
          <p:nvPr/>
        </p:nvCxnSpPr>
        <p:spPr>
          <a:xfrm rot="5400000">
            <a:off x="3575496" y="4411418"/>
            <a:ext cx="357188"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2">
            <a:extLst>
              <a:ext uri="{FF2B5EF4-FFF2-40B4-BE49-F238E27FC236}">
                <a16:creationId xmlns:a16="http://schemas.microsoft.com/office/drawing/2014/main" id="{6E5E6801-98C8-4F7F-BC09-752DBD54C0CC}"/>
              </a:ext>
            </a:extLst>
          </p:cNvPr>
          <p:cNvCxnSpPr>
            <a:cxnSpLocks/>
          </p:cNvCxnSpPr>
          <p:nvPr/>
        </p:nvCxnSpPr>
        <p:spPr>
          <a:xfrm rot="5400000" flipH="1" flipV="1">
            <a:off x="6573565" y="4411417"/>
            <a:ext cx="357187"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7">
            <a:extLst>
              <a:ext uri="{FF2B5EF4-FFF2-40B4-BE49-F238E27FC236}">
                <a16:creationId xmlns:a16="http://schemas.microsoft.com/office/drawing/2014/main" id="{96B897A9-3105-431A-B530-1E09AD045A0C}"/>
              </a:ext>
            </a:extLst>
          </p:cNvPr>
          <p:cNvCxnSpPr>
            <a:cxnSpLocks/>
          </p:cNvCxnSpPr>
          <p:nvPr/>
        </p:nvCxnSpPr>
        <p:spPr>
          <a:xfrm rot="5400000" flipH="1" flipV="1">
            <a:off x="8171339" y="2639217"/>
            <a:ext cx="355600" cy="1587"/>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19">
            <a:extLst>
              <a:ext uri="{FF2B5EF4-FFF2-40B4-BE49-F238E27FC236}">
                <a16:creationId xmlns:a16="http://schemas.microsoft.com/office/drawing/2014/main" id="{6F4E1CDB-D62D-4129-BE52-15DB5323CA91}"/>
              </a:ext>
            </a:extLst>
          </p:cNvPr>
          <p:cNvCxnSpPr>
            <a:cxnSpLocks/>
          </p:cNvCxnSpPr>
          <p:nvPr/>
        </p:nvCxnSpPr>
        <p:spPr>
          <a:xfrm rot="5400000" flipH="1" flipV="1">
            <a:off x="7554020" y="3474417"/>
            <a:ext cx="357187" cy="158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908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0070AE99-CC0E-44D0-804D-832273C7A60B}"/>
              </a:ext>
            </a:extLst>
          </p:cNvPr>
          <p:cNvSpPr>
            <a:spLocks noGrp="1"/>
          </p:cNvSpPr>
          <p:nvPr>
            <p:ph type="body" idx="4294967295"/>
          </p:nvPr>
        </p:nvSpPr>
        <p:spPr/>
        <p:txBody>
          <a:bodyPr/>
          <a:lstStyle/>
          <a:p>
            <a:r>
              <a:rPr kumimoji="1" lang="en-US" altLang="zh-CN" dirty="0"/>
              <a:t>A function that directly or indirectly calls itself</a:t>
            </a:r>
          </a:p>
          <a:p>
            <a:pPr lvl="1"/>
            <a:r>
              <a:rPr kumimoji="1" lang="en-US" altLang="zh-CN" dirty="0">
                <a:solidFill>
                  <a:srgbClr val="FF0000"/>
                </a:solidFill>
              </a:rPr>
              <a:t>Recursion steps</a:t>
            </a:r>
          </a:p>
          <a:p>
            <a:pPr lvl="2"/>
            <a:r>
              <a:rPr kumimoji="1" lang="en-US" altLang="zh-CN" dirty="0"/>
              <a:t>Divide the original problem into one or more sub-problems with a similar structure</a:t>
            </a:r>
          </a:p>
          <a:p>
            <a:pPr lvl="3"/>
            <a:r>
              <a:rPr kumimoji="1" lang="en-US" altLang="zh-CN" dirty="0"/>
              <a:t>The original problem can be described by its sub-problems</a:t>
            </a:r>
          </a:p>
          <a:p>
            <a:pPr lvl="3"/>
            <a:r>
              <a:rPr kumimoji="1" lang="en-US" altLang="zh-CN" dirty="0"/>
              <a:t>The procedure to solve the original problem can also solve the sub-problems</a:t>
            </a:r>
          </a:p>
          <a:p>
            <a:pPr lvl="1"/>
            <a:r>
              <a:rPr kumimoji="1" lang="en-US" altLang="zh-CN" dirty="0">
                <a:solidFill>
                  <a:srgbClr val="FF0000"/>
                </a:solidFill>
              </a:rPr>
              <a:t>Recursion exit</a:t>
            </a:r>
          </a:p>
          <a:p>
            <a:pPr lvl="2"/>
            <a:r>
              <a:rPr kumimoji="1" lang="en-US" altLang="zh-CN" dirty="0"/>
              <a:t>Identify one or more minimum sub-problems that can be directly solved (the recursion </a:t>
            </a:r>
            <a:r>
              <a:rPr kumimoji="1" lang="en-US" altLang="zh-CN" dirty="0">
                <a:solidFill>
                  <a:srgbClr val="FF0000"/>
                </a:solidFill>
              </a:rPr>
              <a:t>termination condition</a:t>
            </a:r>
            <a:r>
              <a:rPr kumimoji="1" lang="en-US" altLang="zh-CN" dirty="0"/>
              <a:t>)</a:t>
            </a:r>
          </a:p>
          <a:p>
            <a:endParaRPr lang="zh-CN" altLang="en-US" dirty="0"/>
          </a:p>
        </p:txBody>
      </p:sp>
      <p:sp>
        <p:nvSpPr>
          <p:cNvPr id="2" name="标题 1">
            <a:extLst>
              <a:ext uri="{FF2B5EF4-FFF2-40B4-BE49-F238E27FC236}">
                <a16:creationId xmlns:a16="http://schemas.microsoft.com/office/drawing/2014/main" id="{D9912123-2E57-43FF-BB5B-092439010C32}"/>
              </a:ext>
            </a:extLst>
          </p:cNvPr>
          <p:cNvSpPr>
            <a:spLocks noGrp="1"/>
          </p:cNvSpPr>
          <p:nvPr>
            <p:ph type="title" idx="4294967295"/>
          </p:nvPr>
        </p:nvSpPr>
        <p:spPr/>
        <p:txBody>
          <a:bodyPr/>
          <a:lstStyle/>
          <a:p>
            <a:r>
              <a:rPr kumimoji="1" lang="en-US" altLang="zh-CN" dirty="0"/>
              <a:t>Recursion Function</a:t>
            </a:r>
            <a:endParaRPr lang="zh-CN" altLang="en-US" dirty="0"/>
          </a:p>
        </p:txBody>
      </p:sp>
      <p:sp>
        <p:nvSpPr>
          <p:cNvPr id="4" name="灯片编号占位符 3">
            <a:extLst>
              <a:ext uri="{FF2B5EF4-FFF2-40B4-BE49-F238E27FC236}">
                <a16:creationId xmlns:a16="http://schemas.microsoft.com/office/drawing/2014/main" id="{7EFD91EA-6082-4F1C-977A-5A9CA814B854}"/>
              </a:ext>
            </a:extLst>
          </p:cNvPr>
          <p:cNvSpPr>
            <a:spLocks noGrp="1"/>
          </p:cNvSpPr>
          <p:nvPr>
            <p:ph type="sldNum" sz="quarter" idx="4"/>
          </p:nvPr>
        </p:nvSpPr>
        <p:spPr/>
        <p:txBody>
          <a:bodyPr/>
          <a:lstStyle/>
          <a:p>
            <a:pPr>
              <a:defRPr/>
            </a:pPr>
            <a:fld id="{D62988EB-CF20-4CAC-94BF-79D0ECBB93DA}" type="slidenum">
              <a:rPr lang="en-US" altLang="zh-CN" smtClean="0"/>
              <a:pPr>
                <a:defRPr/>
              </a:pPr>
              <a:t>9</a:t>
            </a:fld>
            <a:endParaRPr lang="en-US" altLang="zh-CN"/>
          </a:p>
        </p:txBody>
      </p:sp>
    </p:spTree>
    <p:extLst>
      <p:ext uri="{BB962C8B-B14F-4D97-AF65-F5344CB8AC3E}">
        <p14:creationId xmlns:p14="http://schemas.microsoft.com/office/powerpoint/2010/main" val="4108114090"/>
      </p:ext>
    </p:extLst>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sz="20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DS02(2)_S&amp;Q</Template>
  <TotalTime>12586</TotalTime>
  <Words>6590</Words>
  <Application>Microsoft Office PowerPoint</Application>
  <PresentationFormat>宽屏</PresentationFormat>
  <Paragraphs>1149</Paragraphs>
  <Slides>70</Slides>
  <Notes>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70</vt:i4>
      </vt:variant>
    </vt:vector>
  </HeadingPairs>
  <TitlesOfParts>
    <vt:vector size="89" baseType="lpstr">
      <vt:lpstr>Arial Unicode MS</vt:lpstr>
      <vt:lpstr>Ludica fax</vt:lpstr>
      <vt:lpstr>MS PGothic</vt:lpstr>
      <vt:lpstr>MS PGothic</vt:lpstr>
      <vt:lpstr>宋体</vt:lpstr>
      <vt:lpstr>微软雅黑</vt:lpstr>
      <vt:lpstr>新宋体</vt:lpstr>
      <vt:lpstr>Arial</vt:lpstr>
      <vt:lpstr>Arial</vt:lpstr>
      <vt:lpstr>Arial Narrow</vt:lpstr>
      <vt:lpstr>Calibri</vt:lpstr>
      <vt:lpstr>Consolas</vt:lpstr>
      <vt:lpstr>Courier New</vt:lpstr>
      <vt:lpstr>Garamond</vt:lpstr>
      <vt:lpstr>Lucida Fax</vt:lpstr>
      <vt:lpstr>Roboto</vt:lpstr>
      <vt:lpstr>Wingdings</vt:lpstr>
      <vt:lpstr>Edge</vt:lpstr>
      <vt:lpstr>公式</vt:lpstr>
      <vt:lpstr>PowerPoint 演示文稿</vt:lpstr>
      <vt:lpstr>Outline</vt:lpstr>
      <vt:lpstr>PowerPoint 演示文稿</vt:lpstr>
      <vt:lpstr>Recursion</vt:lpstr>
      <vt:lpstr>Recursion</vt:lpstr>
      <vt:lpstr>Example: Factorial</vt:lpstr>
      <vt:lpstr>Example: Factorial</vt:lpstr>
      <vt:lpstr>An Example of Recursive Factorial</vt:lpstr>
      <vt:lpstr>Recursion Function</vt:lpstr>
      <vt:lpstr>So…</vt:lpstr>
      <vt:lpstr>More Example: Tower of Hanoi</vt:lpstr>
      <vt:lpstr>More Example: Tower of Hanoi</vt:lpstr>
      <vt:lpstr>More Example: Tower of Hanoi</vt:lpstr>
      <vt:lpstr>More Example: Knapsack Problem</vt:lpstr>
      <vt:lpstr>More Example: Knapsack Problem</vt:lpstr>
      <vt:lpstr>Outline</vt:lpstr>
      <vt:lpstr>Recursion</vt:lpstr>
      <vt:lpstr>Memory Layout of A Program</vt:lpstr>
      <vt:lpstr>Call Stack</vt:lpstr>
      <vt:lpstr>Function Call and Return</vt:lpstr>
      <vt:lpstr>Example of a Call Stack in Factorial</vt:lpstr>
      <vt:lpstr>Example of a Call Stack in Factorial</vt:lpstr>
      <vt:lpstr>Example of a Call Stack in Factorial</vt:lpstr>
      <vt:lpstr>Example of a Call Stack in Factorial</vt:lpstr>
      <vt:lpstr>Example of a Call Stack in Factorial</vt:lpstr>
      <vt:lpstr>Example of a Call Stack in Factorial</vt:lpstr>
      <vt:lpstr>Example of a Call Stack in Factorial</vt:lpstr>
      <vt:lpstr>Example of a Call Stack in Factorial</vt:lpstr>
      <vt:lpstr>Example of a Call Stack in Factorial</vt:lpstr>
      <vt:lpstr>Example of a Call Stack in Factorial</vt:lpstr>
      <vt:lpstr>Overheads: Growing Stack</vt:lpstr>
      <vt:lpstr>Special Case: Tail Recursion (尾递归)</vt:lpstr>
      <vt:lpstr>Special Case: Tail Recursion (尾递归)</vt:lpstr>
      <vt:lpstr>Special Case: Tail Recursion (尾递归)</vt:lpstr>
      <vt:lpstr>Converting to Tail Recursion</vt:lpstr>
      <vt:lpstr>Converting to Tail Recursion</vt:lpstr>
      <vt:lpstr>Outline</vt:lpstr>
      <vt:lpstr>Converting General Recursive Functions</vt:lpstr>
      <vt:lpstr>Non-Recursive Factorial</vt:lpstr>
      <vt:lpstr>Formal Conversion: Stack Element</vt:lpstr>
      <vt:lpstr>Formal Conversion: Setup Problem</vt:lpstr>
      <vt:lpstr>Formal Conversion: Setup Problem</vt:lpstr>
      <vt:lpstr>Formal Conversion: Analysis</vt:lpstr>
      <vt:lpstr>Formal Conversion: Region 0 to L0</vt:lpstr>
      <vt:lpstr>Formal Conversion: Region 1 to L1</vt:lpstr>
      <vt:lpstr>Formal Conversion: Recursion Exists</vt:lpstr>
      <vt:lpstr>Formal Conversion: New Label for Exist</vt:lpstr>
      <vt:lpstr>Knapsack Problem</vt:lpstr>
      <vt:lpstr>Knapsack Problem</vt:lpstr>
      <vt:lpstr>Knapsack Problem: Stack Element</vt:lpstr>
      <vt:lpstr>Knapsack Problem: Setup Problem</vt:lpstr>
      <vt:lpstr>Knapsack Problem: Recursive Calls</vt:lpstr>
      <vt:lpstr>Knapsack Problem: Recursive Calls</vt:lpstr>
      <vt:lpstr>Knapsack Problem: Recursion Exists</vt:lpstr>
      <vt:lpstr>Formal Procedure</vt:lpstr>
      <vt:lpstr>Step 1: Build a Call Stack</vt:lpstr>
      <vt:lpstr>Step 2: Set Up Original Problem</vt:lpstr>
      <vt:lpstr>Step 3: Count recursive calls and exits</vt:lpstr>
      <vt:lpstr>Step 4: Set up (t+2) Labels</vt:lpstr>
      <vt:lpstr>Step 5: Replace Recursive Calls</vt:lpstr>
      <vt:lpstr>Step 6: Process Every Return Statement</vt:lpstr>
      <vt:lpstr>Step 7: Switch Statements at Label (t+1)</vt:lpstr>
      <vt:lpstr>More: Rewrite Loops and Nested Function calls</vt:lpstr>
      <vt:lpstr>More: Optimize the Code</vt:lpstr>
      <vt:lpstr>Automatic Conversion by 胡树伟, 2012级</vt:lpstr>
      <vt:lpstr>Automatic Conversion: Examples</vt:lpstr>
      <vt:lpstr>Performance: Quick Sort</vt:lpstr>
      <vt:lpstr>Scalability</vt:lpstr>
      <vt:lpstr>Recommended Readings</vt:lpstr>
      <vt:lpstr>Summray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Guojie Luo</dc:creator>
  <cp:lastModifiedBy>黄群</cp:lastModifiedBy>
  <cp:revision>1613</cp:revision>
  <cp:lastPrinted>2012-10-26T01:34:11Z</cp:lastPrinted>
  <dcterms:created xsi:type="dcterms:W3CDTF">2004-09-20T08:49:58Z</dcterms:created>
  <dcterms:modified xsi:type="dcterms:W3CDTF">2023-09-21T12:45:58Z</dcterms:modified>
</cp:coreProperties>
</file>