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64"/>
  </p:notesMasterIdLst>
  <p:handoutMasterIdLst>
    <p:handoutMasterId r:id="rId65"/>
  </p:handoutMasterIdLst>
  <p:sldIdLst>
    <p:sldId id="351" r:id="rId2"/>
    <p:sldId id="378" r:id="rId3"/>
    <p:sldId id="377" r:id="rId4"/>
    <p:sldId id="385" r:id="rId5"/>
    <p:sldId id="439" r:id="rId6"/>
    <p:sldId id="349" r:id="rId7"/>
    <p:sldId id="437" r:id="rId8"/>
    <p:sldId id="438" r:id="rId9"/>
    <p:sldId id="387" r:id="rId10"/>
    <p:sldId id="397" r:id="rId11"/>
    <p:sldId id="409" r:id="rId12"/>
    <p:sldId id="396" r:id="rId13"/>
    <p:sldId id="400" r:id="rId14"/>
    <p:sldId id="398" r:id="rId15"/>
    <p:sldId id="402" r:id="rId16"/>
    <p:sldId id="399" r:id="rId17"/>
    <p:sldId id="401" r:id="rId18"/>
    <p:sldId id="352" r:id="rId19"/>
    <p:sldId id="353" r:id="rId20"/>
    <p:sldId id="406" r:id="rId21"/>
    <p:sldId id="408" r:id="rId22"/>
    <p:sldId id="410" r:id="rId23"/>
    <p:sldId id="411" r:id="rId24"/>
    <p:sldId id="414" r:id="rId25"/>
    <p:sldId id="413" r:id="rId26"/>
    <p:sldId id="322" r:id="rId27"/>
    <p:sldId id="323" r:id="rId28"/>
    <p:sldId id="324" r:id="rId29"/>
    <p:sldId id="416" r:id="rId30"/>
    <p:sldId id="325" r:id="rId31"/>
    <p:sldId id="393" r:id="rId32"/>
    <p:sldId id="417" r:id="rId33"/>
    <p:sldId id="372" r:id="rId34"/>
    <p:sldId id="415" r:id="rId35"/>
    <p:sldId id="418" r:id="rId36"/>
    <p:sldId id="435" r:id="rId37"/>
    <p:sldId id="428" r:id="rId38"/>
    <p:sldId id="419" r:id="rId39"/>
    <p:sldId id="327" r:id="rId40"/>
    <p:sldId id="328" r:id="rId41"/>
    <p:sldId id="326" r:id="rId42"/>
    <p:sldId id="329" r:id="rId43"/>
    <p:sldId id="421" r:id="rId44"/>
    <p:sldId id="330" r:id="rId45"/>
    <p:sldId id="434" r:id="rId46"/>
    <p:sldId id="422" r:id="rId47"/>
    <p:sldId id="424" r:id="rId48"/>
    <p:sldId id="436" r:id="rId49"/>
    <p:sldId id="425" r:id="rId50"/>
    <p:sldId id="426" r:id="rId51"/>
    <p:sldId id="427" r:id="rId52"/>
    <p:sldId id="429" r:id="rId53"/>
    <p:sldId id="394" r:id="rId54"/>
    <p:sldId id="430" r:id="rId55"/>
    <p:sldId id="361" r:id="rId56"/>
    <p:sldId id="388" r:id="rId57"/>
    <p:sldId id="391" r:id="rId58"/>
    <p:sldId id="392" r:id="rId59"/>
    <p:sldId id="431" r:id="rId60"/>
    <p:sldId id="395" r:id="rId61"/>
    <p:sldId id="433" r:id="rId62"/>
    <p:sldId id="432" r:id="rId63"/>
  </p:sldIdLst>
  <p:sldSz cx="9144000" cy="6858000" type="screen4x3"/>
  <p:notesSz cx="7099300" cy="10234613"/>
  <p:defaultTextStyle>
    <a:defPPr>
      <a:defRPr lang="zh-CN"/>
    </a:defPPr>
    <a:lvl1pPr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1pPr>
    <a:lvl2pPr marL="4572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2pPr>
    <a:lvl3pPr marL="9144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3pPr>
    <a:lvl4pPr marL="13716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4pPr>
    <a:lvl5pPr marL="18288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5pPr>
    <a:lvl6pPr marL="2286000" algn="l" defTabSz="914400" rtl="0" eaLnBrk="1" latinLnBrk="0" hangingPunct="1">
      <a:defRPr sz="4200" kern="1200">
        <a:solidFill>
          <a:schemeClr val="tx2"/>
        </a:solidFill>
        <a:latin typeface="Garamond" pitchFamily="18" charset="0"/>
        <a:ea typeface="宋体" pitchFamily="2" charset="-122"/>
        <a:cs typeface="+mn-cs"/>
      </a:defRPr>
    </a:lvl6pPr>
    <a:lvl7pPr marL="2743200" algn="l" defTabSz="914400" rtl="0" eaLnBrk="1" latinLnBrk="0" hangingPunct="1">
      <a:defRPr sz="4200" kern="1200">
        <a:solidFill>
          <a:schemeClr val="tx2"/>
        </a:solidFill>
        <a:latin typeface="Garamond" pitchFamily="18" charset="0"/>
        <a:ea typeface="宋体" pitchFamily="2" charset="-122"/>
        <a:cs typeface="+mn-cs"/>
      </a:defRPr>
    </a:lvl7pPr>
    <a:lvl8pPr marL="3200400" algn="l" defTabSz="914400" rtl="0" eaLnBrk="1" latinLnBrk="0" hangingPunct="1">
      <a:defRPr sz="4200" kern="1200">
        <a:solidFill>
          <a:schemeClr val="tx2"/>
        </a:solidFill>
        <a:latin typeface="Garamond" pitchFamily="18" charset="0"/>
        <a:ea typeface="宋体" pitchFamily="2" charset="-122"/>
        <a:cs typeface="+mn-cs"/>
      </a:defRPr>
    </a:lvl8pPr>
    <a:lvl9pPr marL="3657600" algn="l" defTabSz="914400" rtl="0" eaLnBrk="1" latinLnBrk="0" hangingPunct="1">
      <a:defRPr sz="4200" kern="1200">
        <a:solidFill>
          <a:schemeClr val="tx2"/>
        </a:solidFill>
        <a:latin typeface="Garamond" pitchFamily="18" charset="0"/>
        <a:ea typeface="宋体" pitchFamily="2" charset="-122"/>
        <a:cs typeface="+mn-cs"/>
      </a:defRPr>
    </a:lvl9pPr>
  </p:defaultTextStyle>
  <p:extLst>
    <p:ext uri="{521415D9-36F7-43E2-AB2F-B90AF26B5E84}">
      <p14:sectionLst xmlns:p14="http://schemas.microsoft.com/office/powerpoint/2010/main">
        <p14:section name="默认节" id="{8345C52C-D723-45C8-A5FC-A7125105D3BF}">
          <p14:sldIdLst>
            <p14:sldId id="351"/>
            <p14:sldId id="378"/>
            <p14:sldId id="377"/>
            <p14:sldId id="385"/>
            <p14:sldId id="439"/>
            <p14:sldId id="349"/>
            <p14:sldId id="437"/>
            <p14:sldId id="438"/>
            <p14:sldId id="387"/>
            <p14:sldId id="397"/>
            <p14:sldId id="409"/>
            <p14:sldId id="396"/>
            <p14:sldId id="400"/>
            <p14:sldId id="398"/>
            <p14:sldId id="402"/>
            <p14:sldId id="399"/>
            <p14:sldId id="401"/>
            <p14:sldId id="352"/>
            <p14:sldId id="353"/>
            <p14:sldId id="406"/>
            <p14:sldId id="408"/>
            <p14:sldId id="410"/>
            <p14:sldId id="411"/>
            <p14:sldId id="414"/>
            <p14:sldId id="413"/>
            <p14:sldId id="322"/>
            <p14:sldId id="323"/>
            <p14:sldId id="324"/>
            <p14:sldId id="416"/>
            <p14:sldId id="325"/>
            <p14:sldId id="393"/>
            <p14:sldId id="417"/>
            <p14:sldId id="372"/>
            <p14:sldId id="415"/>
            <p14:sldId id="418"/>
            <p14:sldId id="435"/>
            <p14:sldId id="428"/>
            <p14:sldId id="419"/>
            <p14:sldId id="327"/>
            <p14:sldId id="328"/>
            <p14:sldId id="326"/>
            <p14:sldId id="329"/>
            <p14:sldId id="421"/>
            <p14:sldId id="330"/>
            <p14:sldId id="434"/>
            <p14:sldId id="422"/>
            <p14:sldId id="424"/>
            <p14:sldId id="436"/>
            <p14:sldId id="425"/>
            <p14:sldId id="426"/>
            <p14:sldId id="427"/>
            <p14:sldId id="429"/>
            <p14:sldId id="394"/>
            <p14:sldId id="430"/>
            <p14:sldId id="361"/>
            <p14:sldId id="388"/>
            <p14:sldId id="391"/>
            <p14:sldId id="392"/>
            <p14:sldId id="431"/>
            <p14:sldId id="395"/>
            <p14:sldId id="433"/>
            <p14:sldId id="4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2B2B2"/>
    <a:srgbClr val="FF9900"/>
    <a:srgbClr val="CC9900"/>
    <a:srgbClr val="777777"/>
    <a:srgbClr val="808080"/>
    <a:srgbClr val="000000"/>
    <a:srgbClr val="FFFF00"/>
    <a:srgbClr val="9F2911"/>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43" autoAdjust="0"/>
    <p:restoredTop sz="81200" autoAdjust="0"/>
  </p:normalViewPr>
  <p:slideViewPr>
    <p:cSldViewPr>
      <p:cViewPr varScale="1">
        <p:scale>
          <a:sx n="134" d="100"/>
          <a:sy n="134" d="100"/>
        </p:scale>
        <p:origin x="24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4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Arial" charset="0"/>
                <a:ea typeface="宋体" charset="0"/>
                <a:cs typeface="宋体" charset="0"/>
              </a:defRPr>
            </a:lvl1pPr>
          </a:lstStyle>
          <a:p>
            <a:pPr>
              <a:defRPr/>
            </a:pPr>
            <a:endParaRPr lang="zh-CN" altLang="en-US"/>
          </a:p>
        </p:txBody>
      </p:sp>
      <p:sp>
        <p:nvSpPr>
          <p:cNvPr id="52224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solidFill>
                  <a:schemeClr val="tx1"/>
                </a:solidFill>
                <a:latin typeface="Arial" pitchFamily="34" charset="0"/>
              </a:defRPr>
            </a:lvl1pPr>
          </a:lstStyle>
          <a:p>
            <a:pPr>
              <a:defRPr/>
            </a:pPr>
            <a:fld id="{184A2447-B079-4F7A-9F4D-F32BE9E1F2C2}" type="datetimeFigureOut">
              <a:rPr lang="zh-CN" altLang="en-US"/>
              <a:pPr>
                <a:defRPr/>
              </a:pPr>
              <a:t>2024/9/10</a:t>
            </a:fld>
            <a:endParaRPr lang="en-US" altLang="zh-CN"/>
          </a:p>
        </p:txBody>
      </p:sp>
      <p:sp>
        <p:nvSpPr>
          <p:cNvPr id="52224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Arial" charset="0"/>
                <a:ea typeface="宋体" charset="0"/>
                <a:cs typeface="宋体" charset="0"/>
              </a:defRPr>
            </a:lvl1pPr>
          </a:lstStyle>
          <a:p>
            <a:pPr>
              <a:defRPr/>
            </a:pPr>
            <a:endParaRPr lang="en-US" altLang="zh-CN"/>
          </a:p>
        </p:txBody>
      </p:sp>
      <p:sp>
        <p:nvSpPr>
          <p:cNvPr id="52224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smtClean="0">
                <a:solidFill>
                  <a:schemeClr val="tx1"/>
                </a:solidFill>
                <a:latin typeface="Arial" pitchFamily="34" charset="0"/>
              </a:defRPr>
            </a:lvl1pPr>
          </a:lstStyle>
          <a:p>
            <a:pPr>
              <a:defRPr/>
            </a:pPr>
            <a:fld id="{1103A74D-A2AB-4CF5-B6F7-831A45C3FA21}" type="slidenum">
              <a:rPr lang="zh-CN" altLang="en-US"/>
              <a:pPr>
                <a:defRPr/>
              </a:pPr>
              <a:t>‹#›</a:t>
            </a:fld>
            <a:endParaRPr lang="en-US" altLang="zh-CN"/>
          </a:p>
        </p:txBody>
      </p:sp>
    </p:spTree>
    <p:extLst>
      <p:ext uri="{BB962C8B-B14F-4D97-AF65-F5344CB8AC3E}">
        <p14:creationId xmlns:p14="http://schemas.microsoft.com/office/powerpoint/2010/main" val="358697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5123" name="Rectangle 3"/>
          <p:cNvSpPr>
            <a:spLocks noGrp="1" noChangeArrowheads="1"/>
          </p:cNvSpPr>
          <p:nvPr>
            <p:ph type="dt" idx="1"/>
          </p:nvPr>
        </p:nvSpPr>
        <p:spPr bwMode="auto">
          <a:xfrm>
            <a:off x="4021138"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9613" y="4860925"/>
            <a:ext cx="5680075" cy="4605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4021138"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defTabSz="990600" eaLnBrk="1" hangingPunct="1">
              <a:defRPr sz="1300" smtClean="0">
                <a:solidFill>
                  <a:schemeClr val="tx1"/>
                </a:solidFill>
                <a:latin typeface="Arial" pitchFamily="34" charset="0"/>
              </a:defRPr>
            </a:lvl1pPr>
          </a:lstStyle>
          <a:p>
            <a:pPr>
              <a:defRPr/>
            </a:pPr>
            <a:fld id="{6FCA5345-486C-4B7F-BCB9-AB43721F810B}" type="slidenum">
              <a:rPr lang="en-US" altLang="zh-CN"/>
              <a:pPr>
                <a:defRPr/>
              </a:pPr>
              <a:t>‹#›</a:t>
            </a:fld>
            <a:endParaRPr lang="en-US" altLang="zh-CN"/>
          </a:p>
        </p:txBody>
      </p:sp>
    </p:spTree>
    <p:extLst>
      <p:ext uri="{BB962C8B-B14F-4D97-AF65-F5344CB8AC3E}">
        <p14:creationId xmlns:p14="http://schemas.microsoft.com/office/powerpoint/2010/main" val="3906935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FCA5345-486C-4B7F-BCB9-AB43721F810B}" type="slidenum">
              <a:rPr lang="en-US" altLang="zh-CN" smtClean="0"/>
              <a:pPr>
                <a:defRPr/>
              </a:pPr>
              <a:t>31</a:t>
            </a:fld>
            <a:endParaRPr lang="en-US" altLang="zh-CN"/>
          </a:p>
        </p:txBody>
      </p:sp>
    </p:spTree>
    <p:extLst>
      <p:ext uri="{BB962C8B-B14F-4D97-AF65-F5344CB8AC3E}">
        <p14:creationId xmlns:p14="http://schemas.microsoft.com/office/powerpoint/2010/main" val="216102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FCA5345-486C-4B7F-BCB9-AB43721F810B}" type="slidenum">
              <a:rPr lang="en-US" altLang="zh-CN" smtClean="0"/>
              <a:pPr>
                <a:defRPr/>
              </a:pPr>
              <a:t>39</a:t>
            </a:fld>
            <a:endParaRPr lang="en-US" altLang="zh-CN"/>
          </a:p>
        </p:txBody>
      </p:sp>
    </p:spTree>
    <p:extLst>
      <p:ext uri="{BB962C8B-B14F-4D97-AF65-F5344CB8AC3E}">
        <p14:creationId xmlns:p14="http://schemas.microsoft.com/office/powerpoint/2010/main" val="375767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Factoring in RSA; Discrete</a:t>
            </a:r>
            <a:r>
              <a:rPr kumimoji="1" lang="en-US" altLang="zh-CN" baseline="0" dirty="0"/>
              <a:t> log in </a:t>
            </a:r>
            <a:r>
              <a:rPr kumimoji="1" lang="en-US" altLang="zh-CN" baseline="0" dirty="0" err="1"/>
              <a:t>ElGamal</a:t>
            </a:r>
            <a:r>
              <a:rPr kumimoji="1" lang="en-US" altLang="zh-CN" baseline="0" dirty="0"/>
              <a:t> </a:t>
            </a:r>
            <a:r>
              <a:rPr kumimoji="1" lang="en-US" altLang="zh-CN" baseline="0" dirty="0" err="1"/>
              <a:t>Crptosyste</a:t>
            </a:r>
            <a:r>
              <a:rPr kumimoji="1" lang="en-US" altLang="zh-CN" baseline="0" dirty="0"/>
              <a:t>,, </a:t>
            </a:r>
            <a:r>
              <a:rPr kumimoji="1" lang="en-US" altLang="zh-CN" baseline="0" dirty="0" err="1"/>
              <a:t>Diffie</a:t>
            </a:r>
            <a:r>
              <a:rPr kumimoji="1" lang="en-US" altLang="zh-CN" baseline="0" dirty="0"/>
              <a:t>-Hellman key exchange (e.g., PGP).</a:t>
            </a:r>
            <a:endParaRPr kumimoji="1" lang="zh-CN" altLang="en-US" dirty="0"/>
          </a:p>
        </p:txBody>
      </p:sp>
      <p:sp>
        <p:nvSpPr>
          <p:cNvPr id="4" name="幻灯片编号占位符 3"/>
          <p:cNvSpPr>
            <a:spLocks noGrp="1"/>
          </p:cNvSpPr>
          <p:nvPr>
            <p:ph type="sldNum" sz="quarter" idx="10"/>
          </p:nvPr>
        </p:nvSpPr>
        <p:spPr/>
        <p:txBody>
          <a:bodyPr/>
          <a:lstStyle/>
          <a:p>
            <a:pPr>
              <a:defRPr/>
            </a:pPr>
            <a:fld id="{6FCA5345-486C-4B7F-BCB9-AB43721F810B}" type="slidenum">
              <a:rPr lang="en-US" altLang="zh-CN" smtClean="0"/>
              <a:pPr>
                <a:defRPr/>
              </a:pPr>
              <a:t>42</a:t>
            </a:fld>
            <a:endParaRPr lang="en-US" altLang="zh-CN"/>
          </a:p>
        </p:txBody>
      </p:sp>
    </p:spTree>
    <p:extLst>
      <p:ext uri="{BB962C8B-B14F-4D97-AF65-F5344CB8AC3E}">
        <p14:creationId xmlns:p14="http://schemas.microsoft.com/office/powerpoint/2010/main" val="382801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err="1"/>
              <a:t>CCASat</a:t>
            </a:r>
            <a:r>
              <a:rPr kumimoji="1" lang="zh-CN" altLang="en-US" dirty="0"/>
              <a:t>（蔡少伟、苏开乐等）获</a:t>
            </a:r>
            <a:r>
              <a:rPr kumimoji="1" lang="en-US" altLang="zh-CN" dirty="0"/>
              <a:t>SAT</a:t>
            </a:r>
            <a:r>
              <a:rPr kumimoji="1" lang="en-US" altLang="zh-CN" baseline="0" dirty="0"/>
              <a:t> Challenge 2012 Radom SAT track</a:t>
            </a:r>
            <a:r>
              <a:rPr kumimoji="1" lang="zh-CN" altLang="en-US" baseline="0" dirty="0"/>
              <a:t>第一名。</a:t>
            </a:r>
            <a:endParaRPr kumimoji="1" lang="zh-CN" altLang="en-US" dirty="0"/>
          </a:p>
        </p:txBody>
      </p:sp>
      <p:sp>
        <p:nvSpPr>
          <p:cNvPr id="4" name="幻灯片编号占位符 3"/>
          <p:cNvSpPr>
            <a:spLocks noGrp="1"/>
          </p:cNvSpPr>
          <p:nvPr>
            <p:ph type="sldNum" sz="quarter" idx="10"/>
          </p:nvPr>
        </p:nvSpPr>
        <p:spPr/>
        <p:txBody>
          <a:bodyPr/>
          <a:lstStyle/>
          <a:p>
            <a:pPr>
              <a:defRPr/>
            </a:pPr>
            <a:fld id="{6FCA5345-486C-4B7F-BCB9-AB43721F810B}" type="slidenum">
              <a:rPr lang="en-US" altLang="zh-CN" smtClean="0"/>
              <a:pPr>
                <a:defRPr/>
              </a:pPr>
              <a:t>44</a:t>
            </a:fld>
            <a:endParaRPr lang="en-US" altLang="zh-CN"/>
          </a:p>
        </p:txBody>
      </p:sp>
    </p:spTree>
    <p:extLst>
      <p:ext uri="{BB962C8B-B14F-4D97-AF65-F5344CB8AC3E}">
        <p14:creationId xmlns:p14="http://schemas.microsoft.com/office/powerpoint/2010/main" val="60814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FCA5345-486C-4B7F-BCB9-AB43721F810B}" type="slidenum">
              <a:rPr lang="en-US" altLang="zh-CN" smtClean="0"/>
              <a:pPr>
                <a:defRPr/>
              </a:pPr>
              <a:t>47</a:t>
            </a:fld>
            <a:endParaRPr lang="en-US" altLang="zh-CN"/>
          </a:p>
        </p:txBody>
      </p:sp>
    </p:spTree>
    <p:extLst>
      <p:ext uri="{BB962C8B-B14F-4D97-AF65-F5344CB8AC3E}">
        <p14:creationId xmlns:p14="http://schemas.microsoft.com/office/powerpoint/2010/main" val="359368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C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3666" name="Rectangle 2"/>
          <p:cNvSpPr>
            <a:spLocks noGrp="1" noChangeArrowheads="1"/>
          </p:cNvSpPr>
          <p:nvPr>
            <p:ph type="ctrTitle"/>
          </p:nvPr>
        </p:nvSpPr>
        <p:spPr>
          <a:xfrm>
            <a:off x="914400" y="1524000"/>
            <a:ext cx="7623175" cy="1752600"/>
          </a:xfrm>
          <a:prstGeom prst="rect">
            <a:avLst/>
          </a:prstGeom>
        </p:spPr>
        <p:txBody>
          <a:bodyPr/>
          <a:lstStyle>
            <a:lvl1pPr>
              <a:defRPr sz="5000"/>
            </a:lvl1pPr>
          </a:lstStyle>
          <a:p>
            <a:r>
              <a:rPr lang="en-US" altLang="zh-CN"/>
              <a:t>单击此处编辑母版标题样式</a:t>
            </a:r>
          </a:p>
        </p:txBody>
      </p:sp>
      <p:sp>
        <p:nvSpPr>
          <p:cNvPr id="113667" name="Rectangle 3"/>
          <p:cNvSpPr>
            <a:spLocks noGrp="1" noChangeArrowheads="1"/>
          </p:cNvSpPr>
          <p:nvPr>
            <p:ph type="subTitle" idx="1"/>
          </p:nvPr>
        </p:nvSpPr>
        <p:spPr>
          <a:xfrm>
            <a:off x="1981200" y="3962400"/>
            <a:ext cx="6553200" cy="1752600"/>
          </a:xfrm>
          <a:prstGeom prst="rect">
            <a:avLst/>
          </a:prstGeom>
        </p:spPr>
        <p:txBody>
          <a:bodyPr/>
          <a:lstStyle>
            <a:lvl1pPr marL="0" indent="0">
              <a:buFont typeface="Wingdings" pitchFamily="2" charset="2"/>
              <a:buNone/>
              <a:defRPr sz="2800"/>
            </a:lvl1pPr>
          </a:lstStyle>
          <a:p>
            <a:r>
              <a:rPr lang="en-US" altLang="zh-CN"/>
              <a:t>单击此处编辑母版副标题样式</a:t>
            </a:r>
          </a:p>
        </p:txBody>
      </p:sp>
      <p:sp>
        <p:nvSpPr>
          <p:cNvPr id="6" name="Footer Placeholder 5"/>
          <p:cNvSpPr>
            <a:spLocks noGrp="1" noChangeArrowheads="1"/>
          </p:cNvSpPr>
          <p:nvPr>
            <p:ph type="ftr" sz="quarter" idx="10"/>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solidFill>
                  <a:schemeClr val="tx1"/>
                </a:solidFill>
                <a:latin typeface="Garamond" charset="0"/>
                <a:ea typeface="宋体" charset="0"/>
                <a:cs typeface="宋体" charset="0"/>
              </a:defRPr>
            </a:lvl1pPr>
          </a:lstStyle>
          <a:p>
            <a:pPr>
              <a:defRPr/>
            </a:pPr>
            <a:endParaRPr lang="en-US" altLang="zh-CN"/>
          </a:p>
        </p:txBody>
      </p:sp>
      <p:sp>
        <p:nvSpPr>
          <p:cNvPr id="7" name="Slide Number Placeholder 6"/>
          <p:cNvSpPr>
            <a:spLocks noGrp="1" noChangeArrowheads="1"/>
          </p:cNvSpPr>
          <p:nvPr>
            <p:ph type="sldNum" sz="quarter" idx="11"/>
          </p:nvPr>
        </p:nvSpPr>
        <p:spPr>
          <a:xfrm>
            <a:off x="6553200" y="6243638"/>
            <a:ext cx="2133600" cy="457200"/>
          </a:xfrm>
          <a:prstGeom prst="rect">
            <a:avLst/>
          </a:prstGeom>
        </p:spPr>
        <p:txBody>
          <a:bodyPr/>
          <a:lstStyle>
            <a:lvl1pPr>
              <a:defRPr smtClean="0"/>
            </a:lvl1pPr>
          </a:lstStyle>
          <a:p>
            <a:pPr>
              <a:defRPr/>
            </a:pPr>
            <a:fld id="{E66A959A-5742-4DC2-85CC-4AB82F1C0E9B}" type="slidenum">
              <a:rPr lang="en-US" altLang="zh-CN"/>
              <a:pPr>
                <a:defRPr/>
              </a:pPr>
              <a:t>‹#›</a:t>
            </a:fld>
            <a:endParaRPr lang="en-US" altLang="zh-CN"/>
          </a:p>
        </p:txBody>
      </p:sp>
      <p:sp>
        <p:nvSpPr>
          <p:cNvPr id="8" name="Rectangle 6">
            <a:extLst>
              <a:ext uri="{FF2B5EF4-FFF2-40B4-BE49-F238E27FC236}">
                <a16:creationId xmlns:a16="http://schemas.microsoft.com/office/drawing/2014/main" id="{F282D719-D110-4E95-8098-F76C615409F7}"/>
              </a:ext>
            </a:extLst>
          </p:cNvPr>
          <p:cNvSpPr>
            <a:spLocks noChangeArrowheads="1"/>
          </p:cNvSpPr>
          <p:nvPr userDrawn="1"/>
        </p:nvSpPr>
        <p:spPr bwMode="auto">
          <a:xfrm>
            <a:off x="0" y="6453187"/>
            <a:ext cx="9144000" cy="404813"/>
          </a:xfrm>
          <a:prstGeom prst="rect">
            <a:avLst/>
          </a:prstGeom>
          <a:solidFill>
            <a:srgbClr val="940709"/>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1400" b="1" dirty="0">
                <a:solidFill>
                  <a:srgbClr val="DDDDDD"/>
                </a:solidFill>
                <a:latin typeface="+mn-lt"/>
              </a:rPr>
              <a:t>《</a:t>
            </a:r>
            <a:r>
              <a:rPr kumimoji="1" lang="zh-CN" altLang="en-US" sz="1400" b="1" dirty="0">
                <a:solidFill>
                  <a:srgbClr val="DDDDDD"/>
                </a:solidFill>
                <a:latin typeface="+mn-lt"/>
              </a:rPr>
              <a:t>数据结构与算法（实验班）</a:t>
            </a:r>
            <a:r>
              <a:rPr kumimoji="1" lang="en-US" altLang="zh-CN" sz="1400" b="1" dirty="0">
                <a:solidFill>
                  <a:srgbClr val="DDDDDD"/>
                </a:solidFill>
                <a:latin typeface="+mn-lt"/>
              </a:rPr>
              <a:t>》</a:t>
            </a:r>
          </a:p>
        </p:txBody>
      </p:sp>
      <p:pic>
        <p:nvPicPr>
          <p:cNvPr id="9" name="Picture 4" descr="https://www.pku.edu.cn/Uploads/Picture/2019/12/26/s5e04147ee4a83.png">
            <a:extLst>
              <a:ext uri="{FF2B5EF4-FFF2-40B4-BE49-F238E27FC236}">
                <a16:creationId xmlns:a16="http://schemas.microsoft.com/office/drawing/2014/main" id="{D1DA9316-E812-4B69-BBF9-64129C1C469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0968" y="6508774"/>
            <a:ext cx="1042808" cy="293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4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b="1">
                <a:latin typeface="+mn-lt"/>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3067EECE-76B4-489D-A939-B05A8F1F1F9C}" type="slidenum">
              <a:rPr lang="en-US" altLang="zh-CN"/>
              <a:pPr>
                <a:defRPr/>
              </a:pPr>
              <a:t>‹#›</a:t>
            </a:fld>
            <a:endParaRPr lang="en-US" altLang="zh-CN"/>
          </a:p>
        </p:txBody>
      </p:sp>
    </p:spTree>
    <p:extLst>
      <p:ext uri="{BB962C8B-B14F-4D97-AF65-F5344CB8AC3E}">
        <p14:creationId xmlns:p14="http://schemas.microsoft.com/office/powerpoint/2010/main" val="158187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7" name="Line 8"/>
          <p:cNvSpPr>
            <a:spLocks noChangeShapeType="1"/>
          </p:cNvSpPr>
          <p:nvPr userDrawn="1"/>
        </p:nvSpPr>
        <p:spPr bwMode="auto">
          <a:xfrm>
            <a:off x="457200" y="6172200"/>
            <a:ext cx="8229600"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pPr lvl="0"/>
            <a:endParaRPr lang="zh-CN" altLang="en-US"/>
          </a:p>
        </p:txBody>
      </p:sp>
      <p:sp>
        <p:nvSpPr>
          <p:cNvPr id="9" name="Rectangle 2"/>
          <p:cNvSpPr>
            <a:spLocks noGrp="1" noChangeArrowheads="1"/>
          </p:cNvSpPr>
          <p:nvPr>
            <p:ph type="title" idx="4294967295"/>
          </p:nvPr>
        </p:nvSpPr>
        <p:spPr>
          <a:xfrm>
            <a:off x="630000" y="363598"/>
            <a:ext cx="7887600" cy="903600"/>
          </a:xfrm>
          <a:prstGeom prst="rect">
            <a:avLst/>
          </a:prstGeom>
          <a:noFill/>
        </p:spPr>
        <p:txBody>
          <a:bodyPr anchor="ctr">
            <a:normAutofit/>
          </a:bodyPr>
          <a:lstStyle>
            <a:lvl1pPr>
              <a:defRPr b="1">
                <a:latin typeface="Arial"/>
                <a:cs typeface="Arial"/>
              </a:defRPr>
            </a:lvl1pPr>
          </a:lstStyle>
          <a:p>
            <a:r>
              <a:rPr lang="en-US" altLang="zh-CN" dirty="0"/>
              <a:t>Click to edit Master title style</a:t>
            </a:r>
            <a:endParaRPr lang="zh-CN" altLang="en-US" dirty="0"/>
          </a:p>
        </p:txBody>
      </p:sp>
      <p:sp>
        <p:nvSpPr>
          <p:cNvPr id="10" name="Rectangle 3"/>
          <p:cNvSpPr>
            <a:spLocks noGrp="1" noChangeArrowheads="1"/>
          </p:cNvSpPr>
          <p:nvPr>
            <p:ph type="body" idx="4294967295"/>
          </p:nvPr>
        </p:nvSpPr>
        <p:spPr>
          <a:xfrm>
            <a:off x="630000" y="1483200"/>
            <a:ext cx="7887600" cy="4713451"/>
          </a:xfrm>
          <a:prstGeom prst="rect">
            <a:avLst/>
          </a:prstGeom>
          <a:noFill/>
        </p:spPr>
        <p:txBody>
          <a:bodyPr>
            <a:normAutofit/>
          </a:bodyPr>
          <a:lstStyle>
            <a:lvl1pPr>
              <a:defRPr b="1"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3">
            <a:extLst>
              <a:ext uri="{FF2B5EF4-FFF2-40B4-BE49-F238E27FC236}">
                <a16:creationId xmlns:a16="http://schemas.microsoft.com/office/drawing/2014/main" id="{D8C5E9E6-68E0-4737-B3B4-2D06FF32C996}"/>
              </a:ext>
            </a:extLst>
          </p:cNvPr>
          <p:cNvSpPr>
            <a:spLocks noGrp="1"/>
          </p:cNvSpPr>
          <p:nvPr>
            <p:ph type="sldNum" sz="quarter" idx="4"/>
          </p:nvPr>
        </p:nvSpPr>
        <p:spPr>
          <a:xfrm>
            <a:off x="6457950" y="6553200"/>
            <a:ext cx="2057400" cy="365125"/>
          </a:xfrm>
          <a:prstGeom prst="rect">
            <a:avLst/>
          </a:prstGeom>
        </p:spPr>
        <p:txBody>
          <a:bodyPr vert="horz" lIns="91440" tIns="45720" rIns="91440" bIns="45720" rtlCol="0" anchor="ctr"/>
          <a:lstStyle>
            <a:lvl1pPr algn="r">
              <a:defRPr sz="1200" b="1">
                <a:solidFill>
                  <a:schemeClr val="bg1"/>
                </a:solidFill>
              </a:defRPr>
            </a:lvl1pPr>
          </a:lstStyle>
          <a:p>
            <a:fld id="{1EC0C2BC-D0B8-4DB0-80EB-9997146F958C}" type="slidenum">
              <a:rPr lang="zh-CN" altLang="en-US" smtClean="0"/>
              <a:pPr/>
              <a:t>‹#›</a:t>
            </a:fld>
            <a:endParaRPr lang="zh-CN" altLang="en-US"/>
          </a:p>
        </p:txBody>
      </p:sp>
    </p:spTree>
    <p:extLst>
      <p:ext uri="{BB962C8B-B14F-4D97-AF65-F5344CB8AC3E}">
        <p14:creationId xmlns:p14="http://schemas.microsoft.com/office/powerpoint/2010/main" val="154900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a:prstGeom prst="rect">
            <a:avLst/>
          </a:prstGeom>
        </p:spPr>
        <p:txBody>
          <a:bodyPr/>
          <a:lstStyle>
            <a:lvl1pPr>
              <a:defRPr b="1">
                <a:latin typeface="+mn-lt"/>
              </a:defRPr>
            </a:lvl1pPr>
          </a:lstStyle>
          <a:p>
            <a:r>
              <a:rPr lang="zh-CN" altLang="en-US" dirty="0"/>
              <a:t>单击此处编辑母版标题样式</a:t>
            </a:r>
          </a:p>
        </p:txBody>
      </p:sp>
      <p:sp>
        <p:nvSpPr>
          <p:cNvPr id="3" name="内容占位符 2"/>
          <p:cNvSpPr>
            <a:spLocks noGrp="1"/>
          </p:cNvSpPr>
          <p:nvPr>
            <p:ph sz="half" idx="1"/>
          </p:nvPr>
        </p:nvSpPr>
        <p:spPr>
          <a:xfrm>
            <a:off x="468313" y="1628775"/>
            <a:ext cx="4038600" cy="4530725"/>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628775"/>
            <a:ext cx="4038600" cy="4530725"/>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6553200" y="6243638"/>
            <a:ext cx="2133600" cy="457200"/>
          </a:xfrm>
          <a:prstGeom prst="rect">
            <a:avLst/>
          </a:prstGeom>
          <a:ln/>
        </p:spPr>
        <p:txBody>
          <a:bodyPr/>
          <a:lstStyle>
            <a:lvl1pPr>
              <a:defRPr/>
            </a:lvl1pPr>
          </a:lstStyle>
          <a:p>
            <a:pPr>
              <a:defRPr/>
            </a:pPr>
            <a:fld id="{D62988EB-CF20-4CAC-94BF-79D0ECBB93DA}" type="slidenum">
              <a:rPr lang="en-US" altLang="zh-CN"/>
              <a:pPr>
                <a:defRPr/>
              </a:pPr>
              <a:t>‹#›</a:t>
            </a:fld>
            <a:endParaRPr lang="en-US" altLang="zh-CN"/>
          </a:p>
        </p:txBody>
      </p:sp>
    </p:spTree>
    <p:extLst>
      <p:ext uri="{BB962C8B-B14F-4D97-AF65-F5344CB8AC3E}">
        <p14:creationId xmlns:p14="http://schemas.microsoft.com/office/powerpoint/2010/main" val="163178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b="1">
                <a:latin typeface="+mn-lt"/>
              </a:defRPr>
            </a:lvl1pPr>
          </a:lstStyle>
          <a:p>
            <a:r>
              <a:rPr lang="zh-CN" altLang="en-US" dirty="0"/>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Slide Number Placeholder 6"/>
          <p:cNvSpPr>
            <a:spLocks noGrp="1" noChangeArrowheads="1"/>
          </p:cNvSpPr>
          <p:nvPr>
            <p:ph type="sldNum" sz="quarter" idx="10"/>
          </p:nvPr>
        </p:nvSpPr>
        <p:spPr>
          <a:xfrm>
            <a:off x="6553200" y="6243638"/>
            <a:ext cx="2133600" cy="457200"/>
          </a:xfrm>
          <a:prstGeom prst="rect">
            <a:avLst/>
          </a:prstGeom>
          <a:ln/>
        </p:spPr>
        <p:txBody>
          <a:bodyPr/>
          <a:lstStyle>
            <a:lvl1pPr>
              <a:defRPr/>
            </a:lvl1pPr>
          </a:lstStyle>
          <a:p>
            <a:pPr>
              <a:defRPr/>
            </a:pPr>
            <a:fld id="{82767B5A-661D-4251-8A90-A5E911C9A6AB}" type="slidenum">
              <a:rPr lang="en-US" altLang="zh-CN"/>
              <a:pPr>
                <a:defRPr/>
              </a:pPr>
              <a:t>‹#›</a:t>
            </a:fld>
            <a:endParaRPr lang="en-US" altLang="zh-CN"/>
          </a:p>
        </p:txBody>
      </p:sp>
    </p:spTree>
    <p:extLst>
      <p:ext uri="{BB962C8B-B14F-4D97-AF65-F5344CB8AC3E}">
        <p14:creationId xmlns:p14="http://schemas.microsoft.com/office/powerpoint/2010/main" val="88860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xfrm>
            <a:off x="6553200" y="6243638"/>
            <a:ext cx="2133600" cy="457200"/>
          </a:xfrm>
          <a:prstGeom prst="rect">
            <a:avLst/>
          </a:prstGeom>
          <a:ln/>
        </p:spPr>
        <p:txBody>
          <a:bodyPr/>
          <a:lstStyle>
            <a:lvl1pPr>
              <a:defRPr/>
            </a:lvl1pPr>
          </a:lstStyle>
          <a:p>
            <a:pPr>
              <a:defRPr/>
            </a:pPr>
            <a:fld id="{8D1598B3-F358-4D63-B00A-30C155F0E781}" type="slidenum">
              <a:rPr lang="en-US" altLang="zh-CN"/>
              <a:pPr>
                <a:defRPr/>
              </a:pPr>
              <a:t>‹#›</a:t>
            </a:fld>
            <a:endParaRPr lang="en-US" altLang="zh-CN"/>
          </a:p>
        </p:txBody>
      </p:sp>
    </p:spTree>
    <p:extLst>
      <p:ext uri="{BB962C8B-B14F-4D97-AF65-F5344CB8AC3E}">
        <p14:creationId xmlns:p14="http://schemas.microsoft.com/office/powerpoint/2010/main" val="312887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68313" y="1628775"/>
            <a:ext cx="8229600" cy="45307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6553200" y="6243638"/>
            <a:ext cx="2133600" cy="457200"/>
          </a:xfrm>
          <a:prstGeom prst="rect">
            <a:avLst/>
          </a:prstGeom>
          <a:ln/>
        </p:spPr>
        <p:txBody>
          <a:bodyPr/>
          <a:lstStyle>
            <a:lvl1pPr>
              <a:defRPr/>
            </a:lvl1pPr>
          </a:lstStyle>
          <a:p>
            <a:pPr>
              <a:defRPr/>
            </a:pPr>
            <a:fld id="{E8F6BCEB-D282-43C1-A890-72923DD6E2C2}" type="slidenum">
              <a:rPr lang="en-US" altLang="zh-CN"/>
              <a:pPr>
                <a:defRPr/>
              </a:pPr>
              <a:t>‹#›</a:t>
            </a:fld>
            <a:endParaRPr lang="en-US" altLang="zh-CN"/>
          </a:p>
        </p:txBody>
      </p:sp>
    </p:spTree>
    <p:extLst>
      <p:ext uri="{BB962C8B-B14F-4D97-AF65-F5344CB8AC3E}">
        <p14:creationId xmlns:p14="http://schemas.microsoft.com/office/powerpoint/2010/main" val="215773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7813"/>
            <a:ext cx="2058988" cy="5881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29325" cy="5881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6553200" y="6243638"/>
            <a:ext cx="2133600" cy="457200"/>
          </a:xfrm>
          <a:prstGeom prst="rect">
            <a:avLst/>
          </a:prstGeom>
          <a:ln/>
        </p:spPr>
        <p:txBody>
          <a:bodyPr/>
          <a:lstStyle>
            <a:lvl1pPr>
              <a:defRPr/>
            </a:lvl1pPr>
          </a:lstStyle>
          <a:p>
            <a:pPr>
              <a:defRPr/>
            </a:pPr>
            <a:fld id="{E807292C-16CF-4DCC-A3C0-47AB0CFD073B}" type="slidenum">
              <a:rPr lang="en-US" altLang="zh-CN"/>
              <a:pPr>
                <a:defRPr/>
              </a:pPr>
              <a:t>‹#›</a:t>
            </a:fld>
            <a:endParaRPr lang="en-US" altLang="zh-CN"/>
          </a:p>
        </p:txBody>
      </p:sp>
    </p:spTree>
    <p:extLst>
      <p:ext uri="{BB962C8B-B14F-4D97-AF65-F5344CB8AC3E}">
        <p14:creationId xmlns:p14="http://schemas.microsoft.com/office/powerpoint/2010/main" val="15221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68313" y="1628775"/>
            <a:ext cx="4038600" cy="453072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59313" y="1628775"/>
            <a:ext cx="4038600" cy="453072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sldNum" sz="quarter" idx="10"/>
          </p:nvPr>
        </p:nvSpPr>
        <p:spPr>
          <a:xfrm>
            <a:off x="6553200" y="6243638"/>
            <a:ext cx="2133600" cy="457200"/>
          </a:xfrm>
          <a:prstGeom prst="rect">
            <a:avLst/>
          </a:prstGeom>
          <a:ln/>
        </p:spPr>
        <p:txBody>
          <a:bodyPr/>
          <a:lstStyle>
            <a:lvl1pPr>
              <a:defRPr/>
            </a:lvl1pPr>
          </a:lstStyle>
          <a:p>
            <a:pPr>
              <a:defRPr/>
            </a:pPr>
            <a:fld id="{54D3C73E-0DE5-49A3-A3B9-59F80C289F53}" type="slidenum">
              <a:rPr lang="en-US" altLang="zh-CN"/>
              <a:pPr>
                <a:defRPr/>
              </a:pPr>
              <a:t>‹#›</a:t>
            </a:fld>
            <a:endParaRPr lang="en-US" altLang="zh-CN"/>
          </a:p>
        </p:txBody>
      </p:sp>
    </p:spTree>
    <p:extLst>
      <p:ext uri="{BB962C8B-B14F-4D97-AF65-F5344CB8AC3E}">
        <p14:creationId xmlns:p14="http://schemas.microsoft.com/office/powerpoint/2010/main" val="231051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68313" y="1628775"/>
            <a:ext cx="4038600" cy="21891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9313" y="1628775"/>
            <a:ext cx="4038600" cy="21891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8313" y="3970338"/>
            <a:ext cx="4038600" cy="2189162"/>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4659313" y="3970338"/>
            <a:ext cx="4038600" cy="2189162"/>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Slide Number Placeholder 6"/>
          <p:cNvSpPr>
            <a:spLocks noGrp="1" noChangeArrowheads="1"/>
          </p:cNvSpPr>
          <p:nvPr>
            <p:ph type="sldNum" sz="quarter" idx="10"/>
          </p:nvPr>
        </p:nvSpPr>
        <p:spPr>
          <a:xfrm>
            <a:off x="6553200" y="6243638"/>
            <a:ext cx="2133600" cy="457200"/>
          </a:xfrm>
          <a:prstGeom prst="rect">
            <a:avLst/>
          </a:prstGeom>
          <a:ln/>
        </p:spPr>
        <p:txBody>
          <a:bodyPr/>
          <a:lstStyle>
            <a:lvl1pPr>
              <a:defRPr/>
            </a:lvl1pPr>
          </a:lstStyle>
          <a:p>
            <a:pPr>
              <a:defRPr/>
            </a:pPr>
            <a:fld id="{39BAE488-4895-4BBC-96EF-61EB2936573E}" type="slidenum">
              <a:rPr lang="en-US" altLang="zh-CN"/>
              <a:pPr>
                <a:defRPr/>
              </a:pPr>
              <a:t>‹#›</a:t>
            </a:fld>
            <a:endParaRPr lang="en-US" altLang="zh-CN"/>
          </a:p>
        </p:txBody>
      </p:sp>
    </p:spTree>
    <p:extLst>
      <p:ext uri="{BB962C8B-B14F-4D97-AF65-F5344CB8AC3E}">
        <p14:creationId xmlns:p14="http://schemas.microsoft.com/office/powerpoint/2010/main" val="66722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F540EB-70F2-4825-BD29-8E33125A4D90}"/>
              </a:ext>
            </a:extLst>
          </p:cNvPr>
          <p:cNvSpPr>
            <a:spLocks noChangeArrowheads="1"/>
          </p:cNvSpPr>
          <p:nvPr userDrawn="1"/>
        </p:nvSpPr>
        <p:spPr bwMode="auto">
          <a:xfrm>
            <a:off x="0" y="6453187"/>
            <a:ext cx="9144000" cy="404813"/>
          </a:xfrm>
          <a:prstGeom prst="rect">
            <a:avLst/>
          </a:prstGeom>
          <a:solidFill>
            <a:srgbClr val="940709"/>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1400" b="1" dirty="0">
                <a:solidFill>
                  <a:srgbClr val="DDDDDD"/>
                </a:solidFill>
                <a:latin typeface="+mn-lt"/>
              </a:rPr>
              <a:t>《</a:t>
            </a:r>
            <a:r>
              <a:rPr kumimoji="1" lang="zh-CN" altLang="en-US" sz="1400" b="1" dirty="0">
                <a:solidFill>
                  <a:srgbClr val="DDDDDD"/>
                </a:solidFill>
                <a:latin typeface="+mn-lt"/>
              </a:rPr>
              <a:t>数据结构与算法（实验班）</a:t>
            </a:r>
            <a:r>
              <a:rPr kumimoji="1" lang="en-US" altLang="zh-CN" sz="1400" b="1" dirty="0">
                <a:solidFill>
                  <a:srgbClr val="DDDDDD"/>
                </a:solidFill>
                <a:latin typeface="+mn-lt"/>
              </a:rPr>
              <a:t>》</a:t>
            </a:r>
          </a:p>
        </p:txBody>
      </p:sp>
      <p:pic>
        <p:nvPicPr>
          <p:cNvPr id="8" name="Picture 4" descr="https://www.pku.edu.cn/Uploads/Picture/2019/12/26/s5e04147ee4a83.png">
            <a:extLst>
              <a:ext uri="{FF2B5EF4-FFF2-40B4-BE49-F238E27FC236}">
                <a16:creationId xmlns:a16="http://schemas.microsoft.com/office/drawing/2014/main" id="{81B4BF1D-BEF5-49B9-9185-EA260EE85B69}"/>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280968" y="6508774"/>
            <a:ext cx="1042808" cy="293749"/>
          </a:xfrm>
          <a:prstGeom prst="rect">
            <a:avLst/>
          </a:prstGeom>
          <a:noFill/>
          <a:extLst>
            <a:ext uri="{909E8E84-426E-40DD-AFC4-6F175D3DCCD1}">
              <a14:hiddenFill xmlns:a14="http://schemas.microsoft.com/office/drawing/2010/main">
                <a:solidFill>
                  <a:srgbClr val="FFFFFF"/>
                </a:solidFill>
              </a14:hiddenFill>
            </a:ext>
          </a:extLst>
        </p:spPr>
      </p:pic>
      <p:sp>
        <p:nvSpPr>
          <p:cNvPr id="1029"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C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030" name="Line 8"/>
          <p:cNvSpPr>
            <a:spLocks noChangeShapeType="1"/>
          </p:cNvSpPr>
          <p:nvPr/>
        </p:nvSpPr>
        <p:spPr bwMode="auto">
          <a:xfrm>
            <a:off x="457200" y="6172200"/>
            <a:ext cx="8229600"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Title Placeholder 1"/>
          <p:cNvSpPr>
            <a:spLocks noGrp="1"/>
          </p:cNvSpPr>
          <p:nvPr>
            <p:ph type="title"/>
          </p:nvPr>
        </p:nvSpPr>
        <p:spPr>
          <a:xfrm>
            <a:off x="628650" y="365124"/>
            <a:ext cx="7886700" cy="903635"/>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628650" y="1484784"/>
            <a:ext cx="7886700" cy="4712400"/>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Slide Number Placeholder 3"/>
          <p:cNvSpPr>
            <a:spLocks noGrp="1"/>
          </p:cNvSpPr>
          <p:nvPr>
            <p:ph type="sldNum" sz="quarter" idx="4"/>
          </p:nvPr>
        </p:nvSpPr>
        <p:spPr>
          <a:xfrm>
            <a:off x="6457950" y="6553200"/>
            <a:ext cx="2057400" cy="365125"/>
          </a:xfrm>
          <a:prstGeom prst="rect">
            <a:avLst/>
          </a:prstGeom>
        </p:spPr>
        <p:txBody>
          <a:bodyPr vert="horz" lIns="91440" tIns="45720" rIns="91440" bIns="45720" rtlCol="0" anchor="ctr"/>
          <a:lstStyle>
            <a:lvl1pPr algn="r">
              <a:defRPr sz="1200" b="1">
                <a:solidFill>
                  <a:schemeClr val="bg1"/>
                </a:solidFill>
              </a:defRPr>
            </a:lvl1pPr>
          </a:lstStyle>
          <a:p>
            <a:fld id="{1EC0C2BC-D0B8-4DB0-80EB-9997146F95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002" r:id="rId1"/>
    <p:sldLayoutId id="2147483996" r:id="rId2"/>
    <p:sldLayoutId id="2147483992" r:id="rId3"/>
    <p:sldLayoutId id="2147483993" r:id="rId4"/>
    <p:sldLayoutId id="2147483997" r:id="rId5"/>
    <p:sldLayoutId id="2147483998" r:id="rId6"/>
    <p:sldLayoutId id="2147483999" r:id="rId7"/>
    <p:sldLayoutId id="2147484000" r:id="rId8"/>
    <p:sldLayoutId id="2147484001" r:id="rId9"/>
    <p:sldLayoutId id="2147484005" r:id="rId10"/>
  </p:sldLayoutIdLst>
  <p:hf hdr="0" ftr="0" dt="0"/>
  <p:txStyles>
    <p:titleStyle>
      <a:lvl1pPr algn="l" rtl="0" eaLnBrk="0" fontAlgn="base" hangingPunct="0">
        <a:spcBef>
          <a:spcPct val="0"/>
        </a:spcBef>
        <a:spcAft>
          <a:spcPct val="0"/>
        </a:spcAft>
        <a:defRPr kumimoji="1" sz="4200" b="1">
          <a:solidFill>
            <a:schemeClr val="tx2"/>
          </a:solidFill>
          <a:latin typeface="+mn-lt"/>
          <a:ea typeface="+mj-ea"/>
          <a:cs typeface="宋体" charset="0"/>
        </a:defRPr>
      </a:lvl1pPr>
      <a:lvl2pPr algn="l" rtl="0" eaLnBrk="0" fontAlgn="base" hangingPunct="0">
        <a:spcBef>
          <a:spcPct val="0"/>
        </a:spcBef>
        <a:spcAft>
          <a:spcPct val="0"/>
        </a:spcAft>
        <a:defRPr kumimoji="1" sz="4200">
          <a:solidFill>
            <a:schemeClr val="tx2"/>
          </a:solidFill>
          <a:latin typeface="Garamond" pitchFamily="18" charset="0"/>
          <a:ea typeface="宋体" pitchFamily="2" charset="-122"/>
          <a:cs typeface="宋体" charset="0"/>
        </a:defRPr>
      </a:lvl2pPr>
      <a:lvl3pPr algn="l" rtl="0" eaLnBrk="0" fontAlgn="base" hangingPunct="0">
        <a:spcBef>
          <a:spcPct val="0"/>
        </a:spcBef>
        <a:spcAft>
          <a:spcPct val="0"/>
        </a:spcAft>
        <a:defRPr kumimoji="1" sz="4200">
          <a:solidFill>
            <a:schemeClr val="tx2"/>
          </a:solidFill>
          <a:latin typeface="Garamond" pitchFamily="18" charset="0"/>
          <a:ea typeface="宋体" pitchFamily="2" charset="-122"/>
          <a:cs typeface="宋体" charset="0"/>
        </a:defRPr>
      </a:lvl3pPr>
      <a:lvl4pPr algn="l" rtl="0" eaLnBrk="0" fontAlgn="base" hangingPunct="0">
        <a:spcBef>
          <a:spcPct val="0"/>
        </a:spcBef>
        <a:spcAft>
          <a:spcPct val="0"/>
        </a:spcAft>
        <a:defRPr kumimoji="1" sz="4200">
          <a:solidFill>
            <a:schemeClr val="tx2"/>
          </a:solidFill>
          <a:latin typeface="Garamond" pitchFamily="18" charset="0"/>
          <a:ea typeface="宋体" pitchFamily="2" charset="-122"/>
          <a:cs typeface="宋体" charset="0"/>
        </a:defRPr>
      </a:lvl4pPr>
      <a:lvl5pPr algn="l" rtl="0" eaLnBrk="0" fontAlgn="base" hangingPunct="0">
        <a:spcBef>
          <a:spcPct val="0"/>
        </a:spcBef>
        <a:spcAft>
          <a:spcPct val="0"/>
        </a:spcAft>
        <a:defRPr kumimoji="1" sz="4200">
          <a:solidFill>
            <a:schemeClr val="tx2"/>
          </a:solidFill>
          <a:latin typeface="Garamond" pitchFamily="18" charset="0"/>
          <a:ea typeface="宋体" pitchFamily="2" charset="-122"/>
          <a:cs typeface="宋体" charset="0"/>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uangqun@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2301112101@pk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tatic.googleusercontent.com/media/research.google.com/en/archive/gfs-sosp2003.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atic.googleusercontent.com/media/research.google.com/en/archive/bigtable-osdi06.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tatic.googleusercontent.com/media/research.google.com/en/archive/spanner-osdi2012.pdf" TargetMode="External"/><Relationship Id="rId2" Type="http://schemas.openxmlformats.org/officeDocument/2006/relationships/hyperlink" Target="https://static.googleusercontent.com/media/research.google.com/en/pubs/archive/36632.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en.wikipedia.org/wiki/File:P_np_np-complete_np-hard.sv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blog.computationalcomplexity.org/2010/07/spares-problems-in-np-thought-to-not-b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p.weixin.qq.com/s/c_BFeXbjkN6C8XlrPA1gaQ"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book.hep.com.cn/index.html#/detail?id=1146692664544985088&amp;bookTyp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course163.org/course/PKU-1002534001"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subTitle" idx="4294967295"/>
          </p:nvPr>
        </p:nvSpPr>
        <p:spPr>
          <a:xfrm>
            <a:off x="1447800" y="4343400"/>
            <a:ext cx="7416800" cy="2952750"/>
          </a:xfrm>
        </p:spPr>
        <p:txBody>
          <a:bodyPr lIns="90488" tIns="44450" rIns="90488" bIns="44450"/>
          <a:lstStyle/>
          <a:p>
            <a:pPr algn="r">
              <a:lnSpc>
                <a:spcPct val="90000"/>
              </a:lnSpc>
              <a:buFont typeface="Wingdings" pitchFamily="2" charset="2"/>
              <a:buNone/>
            </a:pPr>
            <a:r>
              <a:rPr lang="zh-CN" altLang="en-US" sz="2700" dirty="0">
                <a:latin typeface="微软雅黑" pitchFamily="34" charset="-122"/>
                <a:ea typeface="微软雅黑" pitchFamily="34" charset="-122"/>
              </a:rPr>
              <a:t>主讲教师</a:t>
            </a:r>
            <a:r>
              <a:rPr lang="en-US" altLang="zh-CN" sz="2700" dirty="0">
                <a:latin typeface="微软雅黑" pitchFamily="34" charset="-122"/>
                <a:ea typeface="微软雅黑" pitchFamily="34" charset="-122"/>
              </a:rPr>
              <a:t>: </a:t>
            </a:r>
            <a:r>
              <a:rPr lang="zh-CN" altLang="en-US" sz="2700" dirty="0">
                <a:latin typeface="微软雅黑" pitchFamily="34" charset="-122"/>
                <a:ea typeface="微软雅黑" pitchFamily="34" charset="-122"/>
              </a:rPr>
              <a:t>黄群</a:t>
            </a:r>
            <a:endParaRPr kumimoji="1" lang="en-US" altLang="zh-CN" sz="2000" b="0" dirty="0">
              <a:solidFill>
                <a:srgbClr val="000066"/>
              </a:solidFill>
              <a:effectLst>
                <a:outerShdw blurRad="38100" dist="38100" dir="2700000" algn="tl">
                  <a:srgbClr val="C0C0C0"/>
                </a:outerShdw>
              </a:effectLst>
            </a:endParaRPr>
          </a:p>
          <a:p>
            <a:pPr algn="r">
              <a:lnSpc>
                <a:spcPct val="90000"/>
              </a:lnSpc>
              <a:buFont typeface="Wingdings" pitchFamily="2" charset="2"/>
              <a:buNone/>
            </a:pPr>
            <a:r>
              <a:rPr lang="en-US" altLang="zh-CN" sz="2000" dirty="0">
                <a:hlinkClick r:id="rId2"/>
              </a:rPr>
              <a:t>huangqun@pku.edu</a:t>
            </a:r>
            <a:r>
              <a:rPr lang="en-US" altLang="zh-CN" sz="2000">
                <a:hlinkClick r:id="rId2"/>
              </a:rPr>
              <a:t>.cn</a:t>
            </a:r>
            <a:endParaRPr lang="en-US" altLang="zh-CN" sz="2000" dirty="0"/>
          </a:p>
        </p:txBody>
      </p:sp>
      <p:sp>
        <p:nvSpPr>
          <p:cNvPr id="4" name="Title 1"/>
          <p:cNvSpPr>
            <a:spLocks noGrp="1"/>
          </p:cNvSpPr>
          <p:nvPr>
            <p:ph type="ctrTitle"/>
          </p:nvPr>
        </p:nvSpPr>
        <p:spPr>
          <a:xfrm>
            <a:off x="914400" y="1752600"/>
            <a:ext cx="7623175" cy="1752600"/>
          </a:xfrm>
        </p:spPr>
        <p:txBody>
          <a:bodyPr>
            <a:noAutofit/>
          </a:bodyPr>
          <a:lstStyle/>
          <a:p>
            <a:pPr algn="ctr"/>
            <a:r>
              <a:rPr lang="en-US" altLang="zh-CN" sz="3600" dirty="0">
                <a:effectLst>
                  <a:outerShdw blurRad="38100" dist="38100" dir="2700000" algn="tl">
                    <a:srgbClr val="000000">
                      <a:alpha val="43137"/>
                    </a:srgbClr>
                  </a:outerShdw>
                </a:effectLst>
                <a:ea typeface="宋体" pitchFamily="2" charset="-122"/>
              </a:rPr>
              <a:t>Data Structure and Algorithms (Honor Track)</a:t>
            </a:r>
            <a:br>
              <a:rPr lang="en-US" altLang="zh-CN" sz="3600" dirty="0">
                <a:effectLst>
                  <a:outerShdw blurRad="38100" dist="38100" dir="2700000" algn="tl">
                    <a:srgbClr val="000000">
                      <a:alpha val="43137"/>
                    </a:srgbClr>
                  </a:outerShdw>
                </a:effectLst>
                <a:ea typeface="宋体" pitchFamily="2" charset="-122"/>
              </a:rPr>
            </a:br>
            <a:br>
              <a:rPr lang="en-US" altLang="zh-CN" sz="3600" dirty="0">
                <a:effectLst>
                  <a:outerShdw blurRad="38100" dist="38100" dir="2700000" algn="tl">
                    <a:srgbClr val="000000">
                      <a:alpha val="43137"/>
                    </a:srgbClr>
                  </a:outerShdw>
                </a:effectLst>
                <a:ea typeface="宋体" pitchFamily="2" charset="-122"/>
              </a:rPr>
            </a:br>
            <a:r>
              <a:rPr lang="en-US" altLang="zh-CN" sz="3600" dirty="0">
                <a:effectLst>
                  <a:outerShdw blurRad="38100" dist="38100" dir="2700000" algn="tl">
                    <a:srgbClr val="000000">
                      <a:alpha val="43137"/>
                    </a:srgbClr>
                  </a:outerShdw>
                </a:effectLst>
                <a:ea typeface="宋体" pitchFamily="2" charset="-122"/>
              </a:rPr>
              <a:t>Lecture 1:</a:t>
            </a:r>
            <a:br>
              <a:rPr lang="en-US" altLang="zh-CN" sz="3600" dirty="0">
                <a:effectLst>
                  <a:outerShdw blurRad="38100" dist="38100" dir="2700000" algn="tl">
                    <a:srgbClr val="000000">
                      <a:alpha val="43137"/>
                    </a:srgbClr>
                  </a:outerShdw>
                </a:effectLst>
                <a:ea typeface="宋体" pitchFamily="2" charset="-122"/>
              </a:rPr>
            </a:br>
            <a:r>
              <a:rPr lang="en-US" altLang="zh-CN" sz="3600" dirty="0">
                <a:effectLst>
                  <a:outerShdw blurRad="38100" dist="38100" dir="2700000" algn="tl">
                    <a:srgbClr val="000000">
                      <a:alpha val="43137"/>
                    </a:srgbClr>
                  </a:outerShdw>
                </a:effectLst>
                <a:ea typeface="宋体" pitchFamily="2" charset="-122"/>
              </a:rPr>
              <a:t>Course Intro &amp; Basics</a:t>
            </a:r>
            <a:endParaRPr lang="zh-CN" altLang="en-US" sz="3600" dirty="0">
              <a:effectLst>
                <a:outerShdw blurRad="38100" dist="38100" dir="2700000" algn="tl">
                  <a:srgbClr val="000000">
                    <a:alpha val="43137"/>
                  </a:srgbClr>
                </a:outerShdw>
              </a:effectLst>
              <a:ea typeface="宋体" pitchFamily="2" charset="-122"/>
            </a:endParaRPr>
          </a:p>
        </p:txBody>
      </p:sp>
    </p:spTree>
    <p:extLst>
      <p:ext uri="{BB962C8B-B14F-4D97-AF65-F5344CB8AC3E}">
        <p14:creationId xmlns:p14="http://schemas.microsoft.com/office/powerpoint/2010/main" val="101017926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317F6C8-C54E-4CE2-9E56-B0BDCD090188}"/>
              </a:ext>
            </a:extLst>
          </p:cNvPr>
          <p:cNvSpPr>
            <a:spLocks noGrp="1"/>
          </p:cNvSpPr>
          <p:nvPr>
            <p:ph type="body" idx="4294967295"/>
          </p:nvPr>
        </p:nvSpPr>
        <p:spPr/>
        <p:txBody>
          <a:bodyPr>
            <a:normAutofit fontScale="77500" lnSpcReduction="20000"/>
          </a:bodyPr>
          <a:lstStyle/>
          <a:p>
            <a:r>
              <a:rPr lang="zh-CN" altLang="en-US" dirty="0"/>
              <a:t>高级数据结构</a:t>
            </a:r>
            <a:endParaRPr lang="en-US" altLang="zh-CN" dirty="0"/>
          </a:p>
          <a:p>
            <a:pPr lvl="1"/>
            <a:r>
              <a:rPr lang="zh-CN" altLang="en-US" dirty="0"/>
              <a:t>堆的变种（二项、斐波那契、</a:t>
            </a:r>
            <a:r>
              <a:rPr lang="en-US" altLang="zh-CN" dirty="0" err="1"/>
              <a:t>Treap</a:t>
            </a:r>
            <a:r>
              <a:rPr lang="zh-CN" altLang="en-US" dirty="0"/>
              <a:t>等）</a:t>
            </a:r>
          </a:p>
          <a:p>
            <a:pPr lvl="1"/>
            <a:r>
              <a:rPr lang="zh-CN" altLang="en-US" dirty="0"/>
              <a:t>散列函数及其衍生（</a:t>
            </a:r>
            <a:r>
              <a:rPr lang="en-US" altLang="zh-CN" dirty="0"/>
              <a:t>Cuckoo hash</a:t>
            </a:r>
            <a:r>
              <a:rPr lang="zh-CN" altLang="en-US" dirty="0"/>
              <a:t>，一致性散列）</a:t>
            </a:r>
          </a:p>
          <a:p>
            <a:pPr lvl="1"/>
            <a:r>
              <a:rPr lang="en-US" altLang="zh-CN" dirty="0"/>
              <a:t>SIFT</a:t>
            </a:r>
            <a:r>
              <a:rPr lang="zh-CN" altLang="en-US" dirty="0"/>
              <a:t>特征识别算法</a:t>
            </a:r>
          </a:p>
          <a:p>
            <a:pPr lvl="1"/>
            <a:r>
              <a:rPr lang="en-US" altLang="zh-CN" dirty="0"/>
              <a:t>ZKW</a:t>
            </a:r>
            <a:r>
              <a:rPr lang="zh-CN" altLang="en-US" dirty="0"/>
              <a:t>线段树</a:t>
            </a:r>
            <a:endParaRPr lang="en-US" altLang="zh-CN" dirty="0"/>
          </a:p>
          <a:p>
            <a:pPr lvl="1"/>
            <a:r>
              <a:rPr lang="en-US" altLang="zh-CN" dirty="0"/>
              <a:t>K</a:t>
            </a:r>
            <a:r>
              <a:rPr lang="zh-CN" altLang="en-US" dirty="0"/>
              <a:t>维数点</a:t>
            </a:r>
          </a:p>
          <a:p>
            <a:pPr lvl="1"/>
            <a:r>
              <a:rPr lang="zh-CN" altLang="en-US" dirty="0"/>
              <a:t>后缀自动机</a:t>
            </a:r>
            <a:endParaRPr lang="en-US" altLang="zh-CN" dirty="0"/>
          </a:p>
          <a:p>
            <a:pPr lvl="1"/>
            <a:r>
              <a:rPr lang="zh-CN" altLang="en-US" dirty="0"/>
              <a:t>概率算法</a:t>
            </a:r>
            <a:endParaRPr lang="en-US" altLang="zh-CN" dirty="0"/>
          </a:p>
          <a:p>
            <a:r>
              <a:rPr lang="zh-CN" altLang="en-US" dirty="0"/>
              <a:t>数据结构的实际应用</a:t>
            </a:r>
            <a:endParaRPr lang="en-US" altLang="zh-CN" dirty="0"/>
          </a:p>
          <a:p>
            <a:pPr lvl="1"/>
            <a:r>
              <a:rPr lang="en-US" altLang="zh-CN" dirty="0"/>
              <a:t>Linux</a:t>
            </a:r>
            <a:r>
              <a:rPr lang="zh-CN" altLang="en-US" dirty="0"/>
              <a:t>内核中的数据结构</a:t>
            </a:r>
            <a:endParaRPr lang="en-US" altLang="zh-CN" dirty="0"/>
          </a:p>
          <a:p>
            <a:pPr lvl="1"/>
            <a:r>
              <a:rPr lang="en-US" altLang="zh-CN" dirty="0"/>
              <a:t>P2P</a:t>
            </a:r>
            <a:r>
              <a:rPr lang="zh-CN" altLang="en-US" dirty="0"/>
              <a:t>系统中的散列策略</a:t>
            </a:r>
            <a:endParaRPr lang="en-US" altLang="zh-CN" dirty="0"/>
          </a:p>
          <a:p>
            <a:pPr lvl="1"/>
            <a:r>
              <a:rPr lang="zh-CN" altLang="en-US" dirty="0"/>
              <a:t>搜索引擎中索引数据结构</a:t>
            </a:r>
            <a:endParaRPr lang="en-US" altLang="zh-CN" dirty="0"/>
          </a:p>
          <a:p>
            <a:pPr lvl="1"/>
            <a:r>
              <a:rPr lang="en-US" altLang="zh-CN" dirty="0"/>
              <a:t>Log structure merge tree</a:t>
            </a:r>
          </a:p>
          <a:p>
            <a:pPr lvl="1"/>
            <a:r>
              <a:rPr lang="en-US" altLang="zh-CN" dirty="0"/>
              <a:t>AI</a:t>
            </a:r>
            <a:r>
              <a:rPr lang="zh-CN" altLang="en-US" dirty="0"/>
              <a:t>驱动的数据结构与算法</a:t>
            </a:r>
          </a:p>
        </p:txBody>
      </p:sp>
      <p:sp>
        <p:nvSpPr>
          <p:cNvPr id="2" name="标题 1">
            <a:extLst>
              <a:ext uri="{FF2B5EF4-FFF2-40B4-BE49-F238E27FC236}">
                <a16:creationId xmlns:a16="http://schemas.microsoft.com/office/drawing/2014/main" id="{440408A5-FDCA-4A76-8A3B-A31182CE03AE}"/>
              </a:ext>
            </a:extLst>
          </p:cNvPr>
          <p:cNvSpPr>
            <a:spLocks noGrp="1"/>
          </p:cNvSpPr>
          <p:nvPr>
            <p:ph type="title" idx="4294967295"/>
          </p:nvPr>
        </p:nvSpPr>
        <p:spPr/>
        <p:txBody>
          <a:bodyPr/>
          <a:lstStyle/>
          <a:p>
            <a:r>
              <a:rPr lang="en-US" altLang="zh-CN" dirty="0"/>
              <a:t>Selected Presentation Topics</a:t>
            </a:r>
            <a:endParaRPr lang="zh-CN" altLang="en-US" dirty="0"/>
          </a:p>
        </p:txBody>
      </p:sp>
      <p:sp>
        <p:nvSpPr>
          <p:cNvPr id="4" name="灯片编号占位符 3">
            <a:extLst>
              <a:ext uri="{FF2B5EF4-FFF2-40B4-BE49-F238E27FC236}">
                <a16:creationId xmlns:a16="http://schemas.microsoft.com/office/drawing/2014/main" id="{3A39B789-7670-4521-97E4-C6D4BDD4DAD1}"/>
              </a:ext>
            </a:extLst>
          </p:cNvPr>
          <p:cNvSpPr>
            <a:spLocks noGrp="1"/>
          </p:cNvSpPr>
          <p:nvPr>
            <p:ph type="sldNum" sz="quarter" idx="4"/>
          </p:nvPr>
        </p:nvSpPr>
        <p:spPr/>
        <p:txBody>
          <a:bodyPr/>
          <a:lstStyle/>
          <a:p>
            <a:pPr>
              <a:defRPr/>
            </a:pPr>
            <a:fld id="{D62988EB-CF20-4CAC-94BF-79D0ECBB93DA}" type="slidenum">
              <a:rPr lang="en-US" altLang="zh-CN" smtClean="0"/>
              <a:pPr>
                <a:defRPr/>
              </a:pPr>
              <a:t>10</a:t>
            </a:fld>
            <a:endParaRPr lang="en-US" altLang="zh-CN"/>
          </a:p>
        </p:txBody>
      </p:sp>
    </p:spTree>
    <p:extLst>
      <p:ext uri="{BB962C8B-B14F-4D97-AF65-F5344CB8AC3E}">
        <p14:creationId xmlns:p14="http://schemas.microsoft.com/office/powerpoint/2010/main" val="221997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6B83595-0E8F-43FF-BA47-72D91ED7A4C6}"/>
              </a:ext>
            </a:extLst>
          </p:cNvPr>
          <p:cNvSpPr>
            <a:spLocks noGrp="1"/>
          </p:cNvSpPr>
          <p:nvPr>
            <p:ph type="body" idx="4294967295"/>
          </p:nvPr>
        </p:nvSpPr>
        <p:spPr/>
        <p:txBody>
          <a:bodyPr/>
          <a:lstStyle/>
          <a:p>
            <a:r>
              <a:rPr lang="en-US" altLang="zh-CN" dirty="0">
                <a:solidFill>
                  <a:srgbClr val="FF0000"/>
                </a:solidFill>
              </a:rPr>
              <a:t>Basic Concepts</a:t>
            </a:r>
          </a:p>
          <a:p>
            <a:r>
              <a:rPr lang="en-US" altLang="zh-CN" dirty="0"/>
              <a:t>Complexity and Hardness</a:t>
            </a:r>
          </a:p>
          <a:p>
            <a:r>
              <a:rPr lang="en-US" altLang="zh-CN" dirty="0"/>
              <a:t>Beyond the Scope</a:t>
            </a:r>
            <a:endParaRPr lang="zh-CN" altLang="en-US" dirty="0"/>
          </a:p>
        </p:txBody>
      </p:sp>
      <p:sp>
        <p:nvSpPr>
          <p:cNvPr id="2" name="标题 1">
            <a:extLst>
              <a:ext uri="{FF2B5EF4-FFF2-40B4-BE49-F238E27FC236}">
                <a16:creationId xmlns:a16="http://schemas.microsoft.com/office/drawing/2014/main" id="{032BAFA9-5A99-4E55-9DD8-3E92C16935BE}"/>
              </a:ext>
            </a:extLst>
          </p:cNvPr>
          <p:cNvSpPr>
            <a:spLocks noGrp="1"/>
          </p:cNvSpPr>
          <p:nvPr>
            <p:ph type="title" idx="4294967295"/>
          </p:nvPr>
        </p:nvSpPr>
        <p:spPr/>
        <p:txBody>
          <a:bodyPr/>
          <a:lstStyle/>
          <a:p>
            <a:r>
              <a:rPr lang="en-US" altLang="zh-CN" dirty="0"/>
              <a:t>Today’s Outline</a:t>
            </a:r>
            <a:endParaRPr lang="zh-CN" altLang="en-US" dirty="0"/>
          </a:p>
        </p:txBody>
      </p:sp>
      <p:sp>
        <p:nvSpPr>
          <p:cNvPr id="4" name="灯片编号占位符 3">
            <a:extLst>
              <a:ext uri="{FF2B5EF4-FFF2-40B4-BE49-F238E27FC236}">
                <a16:creationId xmlns:a16="http://schemas.microsoft.com/office/drawing/2014/main" id="{5B454882-14E5-44DA-9774-3EE7AC0FA459}"/>
              </a:ext>
            </a:extLst>
          </p:cNvPr>
          <p:cNvSpPr>
            <a:spLocks noGrp="1"/>
          </p:cNvSpPr>
          <p:nvPr>
            <p:ph type="sldNum" sz="quarter" idx="4"/>
          </p:nvPr>
        </p:nvSpPr>
        <p:spPr/>
        <p:txBody>
          <a:bodyPr/>
          <a:lstStyle/>
          <a:p>
            <a:pPr>
              <a:defRPr/>
            </a:pPr>
            <a:fld id="{D62988EB-CF20-4CAC-94BF-79D0ECBB93DA}" type="slidenum">
              <a:rPr lang="en-US" altLang="zh-CN" smtClean="0"/>
              <a:pPr>
                <a:defRPr/>
              </a:pPr>
              <a:t>11</a:t>
            </a:fld>
            <a:endParaRPr lang="en-US" altLang="zh-CN"/>
          </a:p>
        </p:txBody>
      </p:sp>
    </p:spTree>
    <p:extLst>
      <p:ext uri="{BB962C8B-B14F-4D97-AF65-F5344CB8AC3E}">
        <p14:creationId xmlns:p14="http://schemas.microsoft.com/office/powerpoint/2010/main" val="374129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D71E794-54BB-4252-8286-BE4C68D9EB86}"/>
              </a:ext>
            </a:extLst>
          </p:cNvPr>
          <p:cNvSpPr txBox="1"/>
          <p:nvPr/>
        </p:nvSpPr>
        <p:spPr>
          <a:xfrm>
            <a:off x="-5918" y="2221468"/>
            <a:ext cx="9144000" cy="738664"/>
          </a:xfrm>
          <a:prstGeom prst="rect">
            <a:avLst/>
          </a:prstGeom>
          <a:noFill/>
        </p:spPr>
        <p:txBody>
          <a:bodyPr wrap="square">
            <a:spAutoFit/>
          </a:bodyPr>
          <a:lstStyle/>
          <a:p>
            <a:pPr algn="ctr"/>
            <a:r>
              <a:rPr lang="en-US" altLang="zh-CN" dirty="0"/>
              <a:t>Algorithms + Data Structures = Programs</a:t>
            </a:r>
          </a:p>
        </p:txBody>
      </p:sp>
      <p:sp>
        <p:nvSpPr>
          <p:cNvPr id="4" name="灯片编号占位符 3">
            <a:extLst>
              <a:ext uri="{FF2B5EF4-FFF2-40B4-BE49-F238E27FC236}">
                <a16:creationId xmlns:a16="http://schemas.microsoft.com/office/drawing/2014/main" id="{69871AFF-1F6A-44CA-9909-B5A561832737}"/>
              </a:ext>
            </a:extLst>
          </p:cNvPr>
          <p:cNvSpPr>
            <a:spLocks noGrp="1"/>
          </p:cNvSpPr>
          <p:nvPr>
            <p:ph type="sldNum" sz="quarter" idx="4"/>
          </p:nvPr>
        </p:nvSpPr>
        <p:spPr/>
        <p:txBody>
          <a:bodyPr/>
          <a:lstStyle/>
          <a:p>
            <a:pPr>
              <a:defRPr/>
            </a:pPr>
            <a:fld id="{D62988EB-CF20-4CAC-94BF-79D0ECBB93DA}" type="slidenum">
              <a:rPr lang="en-US" altLang="zh-CN" smtClean="0"/>
              <a:pPr>
                <a:defRPr/>
              </a:pPr>
              <a:t>12</a:t>
            </a:fld>
            <a:endParaRPr lang="en-US" altLang="zh-CN"/>
          </a:p>
        </p:txBody>
      </p:sp>
      <p:sp>
        <p:nvSpPr>
          <p:cNvPr id="9" name="文本框 8">
            <a:extLst>
              <a:ext uri="{FF2B5EF4-FFF2-40B4-BE49-F238E27FC236}">
                <a16:creationId xmlns:a16="http://schemas.microsoft.com/office/drawing/2014/main" id="{32163881-C3A0-4D23-8B8B-875D736FD56D}"/>
              </a:ext>
            </a:extLst>
          </p:cNvPr>
          <p:cNvSpPr txBox="1"/>
          <p:nvPr/>
        </p:nvSpPr>
        <p:spPr>
          <a:xfrm>
            <a:off x="4038600" y="4267200"/>
            <a:ext cx="5181600" cy="1077218"/>
          </a:xfrm>
          <a:prstGeom prst="rect">
            <a:avLst/>
          </a:prstGeom>
          <a:noFill/>
        </p:spPr>
        <p:txBody>
          <a:bodyPr wrap="square">
            <a:spAutoFit/>
          </a:bodyPr>
          <a:lstStyle/>
          <a:p>
            <a:pPr algn="ctr"/>
            <a:r>
              <a:rPr lang="zh-CN" altLang="en-US" sz="3200" i="1" dirty="0">
                <a:solidFill>
                  <a:srgbClr val="000000"/>
                </a:solidFill>
                <a:latin typeface="Linux Libertine"/>
              </a:rPr>
              <a:t>Niklaus Wirth </a:t>
            </a:r>
            <a:r>
              <a:rPr lang="en-US" altLang="zh-CN" sz="3200" i="1" dirty="0">
                <a:solidFill>
                  <a:srgbClr val="000000"/>
                </a:solidFill>
                <a:latin typeface="Linux Libertine"/>
              </a:rPr>
              <a:t>(1934 - )</a:t>
            </a:r>
          </a:p>
          <a:p>
            <a:pPr algn="ctr"/>
            <a:r>
              <a:rPr lang="en-US" altLang="zh-CN" sz="3200" i="1" dirty="0">
                <a:solidFill>
                  <a:srgbClr val="000000"/>
                </a:solidFill>
                <a:latin typeface="Linux Libertine"/>
              </a:rPr>
              <a:t>Turing Award Winner,</a:t>
            </a:r>
            <a:r>
              <a:rPr lang="zh-CN" altLang="en-US" sz="3200" i="1" dirty="0">
                <a:solidFill>
                  <a:srgbClr val="000000"/>
                </a:solidFill>
                <a:latin typeface="Linux Libertine"/>
              </a:rPr>
              <a:t> </a:t>
            </a:r>
            <a:r>
              <a:rPr lang="en-US" altLang="zh-CN" sz="3200" i="1" dirty="0">
                <a:solidFill>
                  <a:srgbClr val="000000"/>
                </a:solidFill>
                <a:latin typeface="Linux Libertine"/>
              </a:rPr>
              <a:t>1984</a:t>
            </a:r>
            <a:endParaRPr lang="zh-CN" altLang="en-US" sz="3200" i="1" dirty="0">
              <a:solidFill>
                <a:srgbClr val="000000"/>
              </a:solidFill>
              <a:latin typeface="Linux Libertine"/>
            </a:endParaRPr>
          </a:p>
        </p:txBody>
      </p:sp>
    </p:spTree>
    <p:extLst>
      <p:ext uri="{BB962C8B-B14F-4D97-AF65-F5344CB8AC3E}">
        <p14:creationId xmlns:p14="http://schemas.microsoft.com/office/powerpoint/2010/main" val="218514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DC37DDC-F8EE-43B4-B2C9-CE5DE81EED7D}"/>
              </a:ext>
            </a:extLst>
          </p:cNvPr>
          <p:cNvSpPr>
            <a:spLocks noGrp="1"/>
          </p:cNvSpPr>
          <p:nvPr>
            <p:ph type="body" idx="4294967295"/>
          </p:nvPr>
        </p:nvSpPr>
        <p:spPr/>
        <p:txBody>
          <a:bodyPr/>
          <a:lstStyle/>
          <a:p>
            <a:r>
              <a:rPr lang="en-US" altLang="zh-CN" dirty="0"/>
              <a:t>A </a:t>
            </a:r>
            <a:r>
              <a:rPr lang="en-US" altLang="zh-CN" dirty="0">
                <a:solidFill>
                  <a:srgbClr val="FF0000"/>
                </a:solidFill>
              </a:rPr>
              <a:t>finite</a:t>
            </a:r>
            <a:r>
              <a:rPr lang="en-US" altLang="zh-CN" dirty="0"/>
              <a:t> sequence of </a:t>
            </a:r>
            <a:r>
              <a:rPr lang="en-US" altLang="zh-CN" dirty="0">
                <a:solidFill>
                  <a:srgbClr val="FF0000"/>
                </a:solidFill>
              </a:rPr>
              <a:t>computer-implementable</a:t>
            </a:r>
            <a:r>
              <a:rPr lang="en-US" altLang="zh-CN" dirty="0"/>
              <a:t> instructions</a:t>
            </a:r>
          </a:p>
          <a:p>
            <a:endParaRPr lang="en-US" altLang="zh-CN" dirty="0"/>
          </a:p>
          <a:p>
            <a:r>
              <a:rPr lang="en-US" altLang="zh-CN" dirty="0"/>
              <a:t>To solve a problem or to perform a computation</a:t>
            </a:r>
            <a:endParaRPr lang="zh-CN" altLang="en-US" dirty="0"/>
          </a:p>
        </p:txBody>
      </p:sp>
      <p:sp>
        <p:nvSpPr>
          <p:cNvPr id="2" name="标题 1">
            <a:extLst>
              <a:ext uri="{FF2B5EF4-FFF2-40B4-BE49-F238E27FC236}">
                <a16:creationId xmlns:a16="http://schemas.microsoft.com/office/drawing/2014/main" id="{4521929B-301D-4218-84C6-8BA77D011665}"/>
              </a:ext>
            </a:extLst>
          </p:cNvPr>
          <p:cNvSpPr>
            <a:spLocks noGrp="1"/>
          </p:cNvSpPr>
          <p:nvPr>
            <p:ph type="title" idx="4294967295"/>
          </p:nvPr>
        </p:nvSpPr>
        <p:spPr/>
        <p:txBody>
          <a:bodyPr/>
          <a:lstStyle/>
          <a:p>
            <a:r>
              <a:rPr lang="en-US" altLang="zh-CN" dirty="0"/>
              <a:t>Algorithm</a:t>
            </a:r>
            <a:endParaRPr lang="zh-CN" altLang="en-US" dirty="0"/>
          </a:p>
        </p:txBody>
      </p:sp>
      <p:sp>
        <p:nvSpPr>
          <p:cNvPr id="4" name="灯片编号占位符 3">
            <a:extLst>
              <a:ext uri="{FF2B5EF4-FFF2-40B4-BE49-F238E27FC236}">
                <a16:creationId xmlns:a16="http://schemas.microsoft.com/office/drawing/2014/main" id="{AA524084-89D5-4766-A444-78E3AB1456CF}"/>
              </a:ext>
            </a:extLst>
          </p:cNvPr>
          <p:cNvSpPr>
            <a:spLocks noGrp="1"/>
          </p:cNvSpPr>
          <p:nvPr>
            <p:ph type="sldNum" sz="quarter" idx="4"/>
          </p:nvPr>
        </p:nvSpPr>
        <p:spPr/>
        <p:txBody>
          <a:bodyPr/>
          <a:lstStyle/>
          <a:p>
            <a:pPr>
              <a:defRPr/>
            </a:pPr>
            <a:fld id="{D62988EB-CF20-4CAC-94BF-79D0ECBB93DA}" type="slidenum">
              <a:rPr lang="en-US" altLang="zh-CN" smtClean="0"/>
              <a:pPr>
                <a:defRPr/>
              </a:pPr>
              <a:t>13</a:t>
            </a:fld>
            <a:endParaRPr lang="en-US" altLang="zh-CN"/>
          </a:p>
        </p:txBody>
      </p:sp>
      <p:sp>
        <p:nvSpPr>
          <p:cNvPr id="10" name="Text Box 11">
            <a:extLst>
              <a:ext uri="{FF2B5EF4-FFF2-40B4-BE49-F238E27FC236}">
                <a16:creationId xmlns:a16="http://schemas.microsoft.com/office/drawing/2014/main" id="{12601211-219C-448A-B802-D7865335E18C}"/>
              </a:ext>
            </a:extLst>
          </p:cNvPr>
          <p:cNvSpPr txBox="1">
            <a:spLocks noChangeArrowheads="1"/>
          </p:cNvSpPr>
          <p:nvPr/>
        </p:nvSpPr>
        <p:spPr bwMode="auto">
          <a:xfrm>
            <a:off x="684213" y="6165304"/>
            <a:ext cx="7643812" cy="338554"/>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en-US" altLang="zh-CN" sz="1600" dirty="0">
                <a:solidFill>
                  <a:srgbClr val="000000"/>
                </a:solidFill>
                <a:latin typeface="Arial"/>
                <a:ea typeface="华文行楷" pitchFamily="2" charset="-122"/>
                <a:cs typeface="Arial"/>
                <a:hlinkClick r:id="rId2"/>
              </a:rPr>
              <a:t>https://en.wikipedia.org/wiki/Algorithm</a:t>
            </a:r>
            <a:r>
              <a:rPr lang="en-US" altLang="zh-CN" sz="1600" dirty="0">
                <a:solidFill>
                  <a:srgbClr val="000000"/>
                </a:solidFill>
                <a:latin typeface="Arial"/>
                <a:ea typeface="华文行楷" pitchFamily="2" charset="-122"/>
                <a:cs typeface="Arial"/>
              </a:rPr>
              <a:t> </a:t>
            </a:r>
            <a:endParaRPr lang="zh-CN" altLang="en-US" sz="1600" dirty="0">
              <a:solidFill>
                <a:srgbClr val="000000"/>
              </a:solidFill>
              <a:latin typeface="Arial"/>
              <a:ea typeface="华文行楷" pitchFamily="2" charset="-122"/>
              <a:cs typeface="Arial"/>
            </a:endParaRPr>
          </a:p>
        </p:txBody>
      </p:sp>
    </p:spTree>
    <p:extLst>
      <p:ext uri="{BB962C8B-B14F-4D97-AF65-F5344CB8AC3E}">
        <p14:creationId xmlns:p14="http://schemas.microsoft.com/office/powerpoint/2010/main" val="422680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0F95AF6-6BB6-4F1E-9BC8-EB71EF21A3CC}"/>
              </a:ext>
            </a:extLst>
          </p:cNvPr>
          <p:cNvSpPr>
            <a:spLocks noGrp="1"/>
          </p:cNvSpPr>
          <p:nvPr>
            <p:ph type="body" idx="4294967295"/>
          </p:nvPr>
        </p:nvSpPr>
        <p:spPr/>
        <p:txBody>
          <a:bodyPr>
            <a:normAutofit/>
          </a:bodyPr>
          <a:lstStyle/>
          <a:p>
            <a:r>
              <a:rPr lang="en-US" altLang="zh-CN" dirty="0"/>
              <a:t>The way of data organization in a computer</a:t>
            </a:r>
          </a:p>
          <a:p>
            <a:endParaRPr lang="en-US" altLang="zh-CN" dirty="0"/>
          </a:p>
          <a:p>
            <a:r>
              <a:rPr lang="en-US" altLang="zh-CN" dirty="0"/>
              <a:t>To support specific operations efficiently</a:t>
            </a:r>
          </a:p>
        </p:txBody>
      </p:sp>
      <p:sp>
        <p:nvSpPr>
          <p:cNvPr id="2" name="标题 1">
            <a:extLst>
              <a:ext uri="{FF2B5EF4-FFF2-40B4-BE49-F238E27FC236}">
                <a16:creationId xmlns:a16="http://schemas.microsoft.com/office/drawing/2014/main" id="{79E775C9-4BA0-4625-9CD0-EBDC9F20A7D7}"/>
              </a:ext>
            </a:extLst>
          </p:cNvPr>
          <p:cNvSpPr>
            <a:spLocks noGrp="1"/>
          </p:cNvSpPr>
          <p:nvPr>
            <p:ph type="title" idx="4294967295"/>
          </p:nvPr>
        </p:nvSpPr>
        <p:spPr/>
        <p:txBody>
          <a:bodyPr/>
          <a:lstStyle/>
          <a:p>
            <a:r>
              <a:rPr lang="en-US" altLang="zh-CN" dirty="0"/>
              <a:t>Data Structure</a:t>
            </a:r>
            <a:endParaRPr lang="zh-CN" altLang="en-US" dirty="0"/>
          </a:p>
        </p:txBody>
      </p:sp>
      <p:sp>
        <p:nvSpPr>
          <p:cNvPr id="4" name="灯片编号占位符 3">
            <a:extLst>
              <a:ext uri="{FF2B5EF4-FFF2-40B4-BE49-F238E27FC236}">
                <a16:creationId xmlns:a16="http://schemas.microsoft.com/office/drawing/2014/main" id="{67120D1C-EB8C-459F-93A5-DB1626CB8761}"/>
              </a:ext>
            </a:extLst>
          </p:cNvPr>
          <p:cNvSpPr>
            <a:spLocks noGrp="1"/>
          </p:cNvSpPr>
          <p:nvPr>
            <p:ph type="sldNum" sz="quarter" idx="4"/>
          </p:nvPr>
        </p:nvSpPr>
        <p:spPr/>
        <p:txBody>
          <a:bodyPr/>
          <a:lstStyle/>
          <a:p>
            <a:pPr>
              <a:defRPr/>
            </a:pPr>
            <a:fld id="{D62988EB-CF20-4CAC-94BF-79D0ECBB93DA}" type="slidenum">
              <a:rPr lang="en-US" altLang="zh-CN" smtClean="0"/>
              <a:pPr>
                <a:defRPr/>
              </a:pPr>
              <a:t>14</a:t>
            </a:fld>
            <a:endParaRPr lang="en-US" altLang="zh-CN"/>
          </a:p>
        </p:txBody>
      </p:sp>
    </p:spTree>
    <p:extLst>
      <p:ext uri="{BB962C8B-B14F-4D97-AF65-F5344CB8AC3E}">
        <p14:creationId xmlns:p14="http://schemas.microsoft.com/office/powerpoint/2010/main" val="317265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08C6992-3BC2-49E9-AD40-6667DB8E8D0A}"/>
              </a:ext>
            </a:extLst>
          </p:cNvPr>
          <p:cNvSpPr>
            <a:spLocks noGrp="1"/>
          </p:cNvSpPr>
          <p:nvPr>
            <p:ph type="body" idx="4294967295"/>
          </p:nvPr>
        </p:nvSpPr>
        <p:spPr/>
        <p:txBody>
          <a:bodyPr>
            <a:normAutofit fontScale="92500" lnSpcReduction="10000"/>
          </a:bodyPr>
          <a:lstStyle/>
          <a:p>
            <a:r>
              <a:rPr lang="en-US" altLang="zh-CN" dirty="0"/>
              <a:t>Data structures and algorithms are highly related</a:t>
            </a:r>
          </a:p>
          <a:p>
            <a:endParaRPr lang="en-US" altLang="zh-CN" dirty="0"/>
          </a:p>
          <a:p>
            <a:r>
              <a:rPr lang="en-US" altLang="zh-CN" dirty="0"/>
              <a:t>Example</a:t>
            </a:r>
          </a:p>
          <a:p>
            <a:pPr lvl="1"/>
            <a:r>
              <a:rPr lang="en-US" altLang="zh-CN" dirty="0"/>
              <a:t>find smallest element in a collection of n values</a:t>
            </a:r>
          </a:p>
          <a:p>
            <a:endParaRPr lang="en-US" altLang="zh-CN" dirty="0"/>
          </a:p>
          <a:p>
            <a:r>
              <a:rPr lang="en-US" altLang="zh-CN" dirty="0"/>
              <a:t>Different data structures</a:t>
            </a:r>
          </a:p>
          <a:p>
            <a:pPr lvl="1"/>
            <a:r>
              <a:rPr lang="en-US" altLang="zh-CN" dirty="0"/>
              <a:t>Plain data (no organization)</a:t>
            </a:r>
          </a:p>
          <a:p>
            <a:pPr lvl="1"/>
            <a:r>
              <a:rPr lang="en-US" altLang="zh-CN" dirty="0"/>
              <a:t>Sorted structure</a:t>
            </a:r>
          </a:p>
          <a:p>
            <a:pPr lvl="1"/>
            <a:r>
              <a:rPr lang="en-US" altLang="zh-CN" dirty="0"/>
              <a:t>Min-Heap</a:t>
            </a:r>
            <a:endParaRPr lang="zh-CN" altLang="en-US" dirty="0"/>
          </a:p>
        </p:txBody>
      </p:sp>
      <p:sp>
        <p:nvSpPr>
          <p:cNvPr id="2" name="标题 1">
            <a:extLst>
              <a:ext uri="{FF2B5EF4-FFF2-40B4-BE49-F238E27FC236}">
                <a16:creationId xmlns:a16="http://schemas.microsoft.com/office/drawing/2014/main" id="{B02C72B3-794F-4AC8-9992-26DC674818E3}"/>
              </a:ext>
            </a:extLst>
          </p:cNvPr>
          <p:cNvSpPr>
            <a:spLocks noGrp="1"/>
          </p:cNvSpPr>
          <p:nvPr>
            <p:ph type="title" idx="4294967295"/>
          </p:nvPr>
        </p:nvSpPr>
        <p:spPr/>
        <p:txBody>
          <a:bodyPr/>
          <a:lstStyle/>
          <a:p>
            <a:r>
              <a:rPr lang="en-US" altLang="zh-CN" dirty="0"/>
              <a:t>Algorithm + Data Structure</a:t>
            </a:r>
            <a:endParaRPr lang="zh-CN" altLang="en-US" dirty="0"/>
          </a:p>
        </p:txBody>
      </p:sp>
      <p:sp>
        <p:nvSpPr>
          <p:cNvPr id="4" name="灯片编号占位符 3">
            <a:extLst>
              <a:ext uri="{FF2B5EF4-FFF2-40B4-BE49-F238E27FC236}">
                <a16:creationId xmlns:a16="http://schemas.microsoft.com/office/drawing/2014/main" id="{8D324B59-464A-4D08-8BE1-1D86B26CA780}"/>
              </a:ext>
            </a:extLst>
          </p:cNvPr>
          <p:cNvSpPr>
            <a:spLocks noGrp="1"/>
          </p:cNvSpPr>
          <p:nvPr>
            <p:ph type="sldNum" sz="quarter" idx="4"/>
          </p:nvPr>
        </p:nvSpPr>
        <p:spPr/>
        <p:txBody>
          <a:bodyPr/>
          <a:lstStyle/>
          <a:p>
            <a:pPr>
              <a:defRPr/>
            </a:pPr>
            <a:fld id="{D62988EB-CF20-4CAC-94BF-79D0ECBB93DA}" type="slidenum">
              <a:rPr lang="en-US" altLang="zh-CN" smtClean="0"/>
              <a:pPr>
                <a:defRPr/>
              </a:pPr>
              <a:t>15</a:t>
            </a:fld>
            <a:endParaRPr lang="en-US" altLang="zh-CN"/>
          </a:p>
        </p:txBody>
      </p:sp>
    </p:spTree>
    <p:extLst>
      <p:ext uri="{BB962C8B-B14F-4D97-AF65-F5344CB8AC3E}">
        <p14:creationId xmlns:p14="http://schemas.microsoft.com/office/powerpoint/2010/main" val="76924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A79E40A-2AAA-4996-BE9B-2E2F2A5D0F5D}"/>
              </a:ext>
            </a:extLst>
          </p:cNvPr>
          <p:cNvSpPr>
            <a:spLocks noGrp="1"/>
          </p:cNvSpPr>
          <p:nvPr>
            <p:ph type="body" idx="4294967295"/>
          </p:nvPr>
        </p:nvSpPr>
        <p:spPr/>
        <p:txBody>
          <a:bodyPr>
            <a:normAutofit/>
          </a:bodyPr>
          <a:lstStyle/>
          <a:p>
            <a:r>
              <a:rPr lang="en-US" altLang="zh-CN" dirty="0"/>
              <a:t>Defined from the perspective of users</a:t>
            </a:r>
          </a:p>
          <a:p>
            <a:pPr lvl="1"/>
            <a:r>
              <a:rPr lang="en-US" altLang="zh-CN" dirty="0"/>
              <a:t>Set of data values (objects)</a:t>
            </a:r>
          </a:p>
          <a:p>
            <a:pPr lvl="1"/>
            <a:r>
              <a:rPr lang="en-US" altLang="zh-CN" dirty="0"/>
              <a:t>Relationship among data values</a:t>
            </a:r>
          </a:p>
          <a:p>
            <a:pPr lvl="1"/>
            <a:r>
              <a:rPr lang="en-US" altLang="zh-CN" dirty="0"/>
              <a:t>Supported operations on data values</a:t>
            </a:r>
          </a:p>
          <a:p>
            <a:endParaRPr lang="en-US" altLang="zh-CN" dirty="0"/>
          </a:p>
          <a:p>
            <a:r>
              <a:rPr lang="en-US" altLang="zh-CN" dirty="0"/>
              <a:t>Regardless of</a:t>
            </a:r>
          </a:p>
          <a:p>
            <a:pPr lvl="1"/>
            <a:r>
              <a:rPr lang="en-US" altLang="zh-CN" dirty="0"/>
              <a:t>Implementation details</a:t>
            </a:r>
          </a:p>
          <a:p>
            <a:pPr lvl="1"/>
            <a:endParaRPr lang="zh-CN" altLang="en-US" dirty="0"/>
          </a:p>
        </p:txBody>
      </p:sp>
      <p:sp>
        <p:nvSpPr>
          <p:cNvPr id="2" name="标题 1">
            <a:extLst>
              <a:ext uri="{FF2B5EF4-FFF2-40B4-BE49-F238E27FC236}">
                <a16:creationId xmlns:a16="http://schemas.microsoft.com/office/drawing/2014/main" id="{80D46712-7C08-4D1F-AA8C-29C777FF22DA}"/>
              </a:ext>
            </a:extLst>
          </p:cNvPr>
          <p:cNvSpPr>
            <a:spLocks noGrp="1"/>
          </p:cNvSpPr>
          <p:nvPr>
            <p:ph type="title" idx="4294967295"/>
          </p:nvPr>
        </p:nvSpPr>
        <p:spPr/>
        <p:txBody>
          <a:bodyPr/>
          <a:lstStyle/>
          <a:p>
            <a:r>
              <a:rPr lang="en-US" altLang="zh-CN" dirty="0"/>
              <a:t>Abstract Data Type (ADT)</a:t>
            </a:r>
            <a:endParaRPr lang="zh-CN" altLang="en-US" dirty="0"/>
          </a:p>
        </p:txBody>
      </p:sp>
      <p:sp>
        <p:nvSpPr>
          <p:cNvPr id="4" name="灯片编号占位符 3">
            <a:extLst>
              <a:ext uri="{FF2B5EF4-FFF2-40B4-BE49-F238E27FC236}">
                <a16:creationId xmlns:a16="http://schemas.microsoft.com/office/drawing/2014/main" id="{0168C062-00F6-41DE-9938-E0EDC60C0604}"/>
              </a:ext>
            </a:extLst>
          </p:cNvPr>
          <p:cNvSpPr>
            <a:spLocks noGrp="1"/>
          </p:cNvSpPr>
          <p:nvPr>
            <p:ph type="sldNum" sz="quarter" idx="4"/>
          </p:nvPr>
        </p:nvSpPr>
        <p:spPr/>
        <p:txBody>
          <a:bodyPr/>
          <a:lstStyle/>
          <a:p>
            <a:pPr>
              <a:defRPr/>
            </a:pPr>
            <a:fld id="{D62988EB-CF20-4CAC-94BF-79D0ECBB93DA}" type="slidenum">
              <a:rPr lang="en-US" altLang="zh-CN" smtClean="0"/>
              <a:pPr>
                <a:defRPr/>
              </a:pPr>
              <a:t>16</a:t>
            </a:fld>
            <a:endParaRPr lang="en-US" altLang="zh-CN"/>
          </a:p>
        </p:txBody>
      </p:sp>
    </p:spTree>
    <p:extLst>
      <p:ext uri="{BB962C8B-B14F-4D97-AF65-F5344CB8AC3E}">
        <p14:creationId xmlns:p14="http://schemas.microsoft.com/office/powerpoint/2010/main" val="189189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75369A6-5E3F-46B6-BF42-6AFE3F7D283F}"/>
              </a:ext>
            </a:extLst>
          </p:cNvPr>
          <p:cNvSpPr>
            <a:spLocks noGrp="1"/>
          </p:cNvSpPr>
          <p:nvPr>
            <p:ph type="body" idx="4294967295"/>
          </p:nvPr>
        </p:nvSpPr>
        <p:spPr/>
        <p:txBody>
          <a:bodyPr/>
          <a:lstStyle/>
          <a:p>
            <a:r>
              <a:rPr lang="en-US" altLang="zh-CN" dirty="0"/>
              <a:t>ADT</a:t>
            </a:r>
          </a:p>
          <a:p>
            <a:pPr lvl="1"/>
            <a:r>
              <a:rPr lang="en-US" altLang="zh-CN" dirty="0">
                <a:solidFill>
                  <a:srgbClr val="FF0000"/>
                </a:solidFill>
              </a:rPr>
              <a:t>Definition</a:t>
            </a:r>
            <a:r>
              <a:rPr lang="en-US" altLang="zh-CN" dirty="0"/>
              <a:t> of a data collection</a:t>
            </a:r>
          </a:p>
          <a:p>
            <a:pPr lvl="1"/>
            <a:r>
              <a:rPr lang="en-US" altLang="zh-CN" dirty="0"/>
              <a:t>Logical form</a:t>
            </a:r>
          </a:p>
          <a:p>
            <a:endParaRPr lang="en-US" altLang="zh-CN" dirty="0"/>
          </a:p>
          <a:p>
            <a:r>
              <a:rPr lang="en-US" altLang="zh-CN" dirty="0"/>
              <a:t>Data structure</a:t>
            </a:r>
          </a:p>
          <a:p>
            <a:pPr lvl="1"/>
            <a:r>
              <a:rPr lang="en-US" altLang="zh-CN" dirty="0">
                <a:solidFill>
                  <a:srgbClr val="FF0000"/>
                </a:solidFill>
              </a:rPr>
              <a:t>Implementation</a:t>
            </a:r>
            <a:r>
              <a:rPr lang="en-US" altLang="zh-CN" dirty="0"/>
              <a:t> of a data collection</a:t>
            </a:r>
          </a:p>
          <a:p>
            <a:pPr lvl="1"/>
            <a:r>
              <a:rPr lang="en-US" altLang="zh-CN" dirty="0"/>
              <a:t>Physical form</a:t>
            </a:r>
            <a:endParaRPr lang="zh-CN" altLang="en-US" dirty="0"/>
          </a:p>
        </p:txBody>
      </p:sp>
      <p:sp>
        <p:nvSpPr>
          <p:cNvPr id="2" name="标题 1">
            <a:extLst>
              <a:ext uri="{FF2B5EF4-FFF2-40B4-BE49-F238E27FC236}">
                <a16:creationId xmlns:a16="http://schemas.microsoft.com/office/drawing/2014/main" id="{00EC2D3E-9FF8-46B0-A151-3D507A543886}"/>
              </a:ext>
            </a:extLst>
          </p:cNvPr>
          <p:cNvSpPr>
            <a:spLocks noGrp="1"/>
          </p:cNvSpPr>
          <p:nvPr>
            <p:ph type="title" idx="4294967295"/>
          </p:nvPr>
        </p:nvSpPr>
        <p:spPr/>
        <p:txBody>
          <a:bodyPr>
            <a:normAutofit/>
          </a:bodyPr>
          <a:lstStyle/>
          <a:p>
            <a:r>
              <a:rPr lang="en-US" altLang="zh-CN" dirty="0"/>
              <a:t>ADT VS Data Structure</a:t>
            </a:r>
            <a:endParaRPr lang="zh-CN" altLang="en-US" dirty="0"/>
          </a:p>
        </p:txBody>
      </p:sp>
      <p:sp>
        <p:nvSpPr>
          <p:cNvPr id="4" name="灯片编号占位符 3">
            <a:extLst>
              <a:ext uri="{FF2B5EF4-FFF2-40B4-BE49-F238E27FC236}">
                <a16:creationId xmlns:a16="http://schemas.microsoft.com/office/drawing/2014/main" id="{7019E617-CD75-4A28-8073-37B86BEBB128}"/>
              </a:ext>
            </a:extLst>
          </p:cNvPr>
          <p:cNvSpPr>
            <a:spLocks noGrp="1"/>
          </p:cNvSpPr>
          <p:nvPr>
            <p:ph type="sldNum" sz="quarter" idx="4"/>
          </p:nvPr>
        </p:nvSpPr>
        <p:spPr/>
        <p:txBody>
          <a:bodyPr/>
          <a:lstStyle/>
          <a:p>
            <a:pPr>
              <a:defRPr/>
            </a:pPr>
            <a:fld id="{D62988EB-CF20-4CAC-94BF-79D0ECBB93DA}" type="slidenum">
              <a:rPr lang="en-US" altLang="zh-CN" smtClean="0"/>
              <a:pPr>
                <a:defRPr/>
              </a:pPr>
              <a:t>17</a:t>
            </a:fld>
            <a:endParaRPr lang="en-US" altLang="zh-CN"/>
          </a:p>
        </p:txBody>
      </p:sp>
    </p:spTree>
    <p:extLst>
      <p:ext uri="{BB962C8B-B14F-4D97-AF65-F5344CB8AC3E}">
        <p14:creationId xmlns:p14="http://schemas.microsoft.com/office/powerpoint/2010/main" val="2011775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fontScale="90000"/>
          </a:bodyPr>
          <a:lstStyle/>
          <a:p>
            <a:r>
              <a:rPr lang="en-US" altLang="zh-CN" dirty="0"/>
              <a:t>Why Need Data Structure Course?</a:t>
            </a:r>
            <a:endParaRPr lang="zh-CN" altLang="en-US" dirty="0"/>
          </a:p>
        </p:txBody>
      </p:sp>
      <p:sp>
        <p:nvSpPr>
          <p:cNvPr id="3" name="文本占位符 2"/>
          <p:cNvSpPr>
            <a:spLocks noGrp="1"/>
          </p:cNvSpPr>
          <p:nvPr>
            <p:ph type="body" idx="4294967295"/>
          </p:nvPr>
        </p:nvSpPr>
        <p:spPr/>
        <p:txBody>
          <a:bodyPr/>
          <a:lstStyle/>
          <a:p>
            <a:pPr>
              <a:spcAft>
                <a:spcPts val="1800"/>
              </a:spcAft>
            </a:pPr>
            <a:r>
              <a:rPr lang="en-US" altLang="zh-CN" dirty="0">
                <a:latin typeface="Calibri" pitchFamily="34" charset="0"/>
                <a:cs typeface="Calibri" pitchFamily="34" charset="0"/>
              </a:rPr>
              <a:t>Especially when we have already had STL (and Boost) containers and algorithms?</a:t>
            </a:r>
          </a:p>
          <a:p>
            <a:r>
              <a:rPr lang="en-US" altLang="zh-CN" dirty="0">
                <a:latin typeface="Calibri" pitchFamily="34" charset="0"/>
                <a:cs typeface="Calibri" pitchFamily="34" charset="0"/>
              </a:rPr>
              <a:t>At least, you should know the most suitable containers and algorithms, given a problem to solve</a:t>
            </a:r>
          </a:p>
        </p:txBody>
      </p:sp>
      <p:sp>
        <p:nvSpPr>
          <p:cNvPr id="4" name="灯片编号占位符 3"/>
          <p:cNvSpPr>
            <a:spLocks noGrp="1"/>
          </p:cNvSpPr>
          <p:nvPr>
            <p:ph type="sldNum" sz="quarter" idx="4"/>
          </p:nvPr>
        </p:nvSpPr>
        <p:spPr/>
        <p:txBody>
          <a:bodyPr/>
          <a:lstStyle/>
          <a:p>
            <a:fld id="{D62988EB-CF20-4CAC-94BF-79D0ECBB93DA}" type="slidenum">
              <a:rPr lang="en-US" altLang="zh-CN" smtClean="0"/>
              <a:pPr/>
              <a:t>18</a:t>
            </a:fld>
            <a:endParaRPr lang="en-US" altLang="zh-CN"/>
          </a:p>
        </p:txBody>
      </p:sp>
    </p:spTree>
    <p:extLst>
      <p:ext uri="{BB962C8B-B14F-4D97-AF65-F5344CB8AC3E}">
        <p14:creationId xmlns:p14="http://schemas.microsoft.com/office/powerpoint/2010/main" val="243399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p:txBody>
          <a:bodyPr>
            <a:normAutofit fontScale="92500" lnSpcReduction="10000"/>
          </a:bodyPr>
          <a:lstStyle/>
          <a:p>
            <a:r>
              <a:rPr lang="en-US" altLang="zh-CN" dirty="0">
                <a:latin typeface="Calibri" pitchFamily="34" charset="0"/>
                <a:cs typeface="Calibri" pitchFamily="34" charset="0"/>
              </a:rPr>
              <a:t>Moreover,</a:t>
            </a:r>
          </a:p>
          <a:p>
            <a:pPr lvl="1"/>
            <a:r>
              <a:rPr lang="en-US" altLang="zh-CN" dirty="0">
                <a:latin typeface="Calibri" pitchFamily="34" charset="0"/>
                <a:cs typeface="Calibri" pitchFamily="34" charset="0"/>
              </a:rPr>
              <a:t>STL is designed for general purpose use</a:t>
            </a:r>
          </a:p>
          <a:p>
            <a:pPr lvl="2"/>
            <a:r>
              <a:rPr lang="en-US" altLang="zh-CN" dirty="0">
                <a:latin typeface="Calibri" pitchFamily="34" charset="0"/>
                <a:cs typeface="Calibri" pitchFamily="34" charset="0"/>
              </a:rPr>
              <a:t>In another word, it is not suitable for every case</a:t>
            </a:r>
          </a:p>
          <a:p>
            <a:pPr lvl="1"/>
            <a:r>
              <a:rPr lang="en-US" altLang="zh-CN" dirty="0">
                <a:latin typeface="Calibri" pitchFamily="34" charset="0"/>
                <a:cs typeface="Calibri" pitchFamily="34" charset="0"/>
              </a:rPr>
              <a:t>If some specific cases, we have to develop our own data structures…</a:t>
            </a:r>
          </a:p>
          <a:p>
            <a:pPr lvl="2"/>
            <a:r>
              <a:rPr lang="en-US" altLang="zh-CN" dirty="0">
                <a:latin typeface="Calibri" pitchFamily="34" charset="0"/>
                <a:cs typeface="Calibri" pitchFamily="34" charset="0"/>
              </a:rPr>
              <a:t>A graph distributed in multiple machines?</a:t>
            </a:r>
          </a:p>
          <a:p>
            <a:pPr lvl="2"/>
            <a:r>
              <a:rPr lang="en-US" altLang="zh-CN" dirty="0">
                <a:latin typeface="Calibri" pitchFamily="34" charset="0"/>
                <a:cs typeface="Calibri" pitchFamily="34" charset="0"/>
              </a:rPr>
              <a:t>SSD-aware</a:t>
            </a:r>
            <a:r>
              <a:rPr lang="zh-CN" altLang="en-US" dirty="0">
                <a:latin typeface="Calibri" pitchFamily="34" charset="0"/>
                <a:cs typeface="Calibri" pitchFamily="34" charset="0"/>
              </a:rPr>
              <a:t> </a:t>
            </a:r>
            <a:r>
              <a:rPr lang="en-US" altLang="zh-CN" dirty="0">
                <a:latin typeface="Calibri" pitchFamily="34" charset="0"/>
                <a:cs typeface="Calibri" pitchFamily="34" charset="0"/>
              </a:rPr>
              <a:t>data</a:t>
            </a:r>
            <a:r>
              <a:rPr lang="zh-CN" altLang="en-US" dirty="0">
                <a:latin typeface="Calibri" pitchFamily="34" charset="0"/>
                <a:cs typeface="Calibri" pitchFamily="34" charset="0"/>
              </a:rPr>
              <a:t> </a:t>
            </a:r>
            <a:r>
              <a:rPr lang="en-US" altLang="zh-CN" dirty="0">
                <a:latin typeface="Calibri" pitchFamily="34" charset="0"/>
                <a:cs typeface="Calibri" pitchFamily="34" charset="0"/>
              </a:rPr>
              <a:t>structure</a:t>
            </a:r>
            <a:r>
              <a:rPr lang="zh-CN" altLang="en-US" dirty="0">
                <a:latin typeface="Calibri" pitchFamily="34" charset="0"/>
                <a:cs typeface="Calibri" pitchFamily="34" charset="0"/>
              </a:rPr>
              <a:t> </a:t>
            </a:r>
            <a:r>
              <a:rPr lang="en-US" altLang="zh-CN" dirty="0">
                <a:latin typeface="Calibri" pitchFamily="34" charset="0"/>
                <a:cs typeface="Calibri" pitchFamily="34" charset="0"/>
              </a:rPr>
              <a:t>for</a:t>
            </a:r>
            <a:r>
              <a:rPr lang="zh-CN" altLang="en-US" dirty="0">
                <a:latin typeface="Calibri" pitchFamily="34" charset="0"/>
                <a:cs typeface="Calibri" pitchFamily="34" charset="0"/>
              </a:rPr>
              <a:t> </a:t>
            </a:r>
            <a:r>
              <a:rPr lang="en-US" altLang="zh-CN" dirty="0">
                <a:latin typeface="Calibri" pitchFamily="34" charset="0"/>
                <a:cs typeface="Calibri" pitchFamily="34" charset="0"/>
              </a:rPr>
              <a:t>lifetime</a:t>
            </a:r>
            <a:r>
              <a:rPr lang="zh-CN" altLang="en-US" dirty="0">
                <a:latin typeface="Calibri" pitchFamily="34" charset="0"/>
                <a:cs typeface="Calibri" pitchFamily="34" charset="0"/>
              </a:rPr>
              <a:t> </a:t>
            </a:r>
            <a:r>
              <a:rPr lang="en-US" altLang="zh-CN" dirty="0">
                <a:latin typeface="Calibri" pitchFamily="34" charset="0"/>
                <a:cs typeface="Calibri" pitchFamily="34" charset="0"/>
              </a:rPr>
              <a:t>extension?</a:t>
            </a:r>
          </a:p>
          <a:p>
            <a:pPr lvl="2"/>
            <a:r>
              <a:rPr lang="en-US" altLang="zh-CN" dirty="0">
                <a:latin typeface="Calibri" pitchFamily="34" charset="0"/>
                <a:cs typeface="Calibri" pitchFamily="34" charset="0"/>
              </a:rPr>
              <a:t>A queue that has to return items with hard real-time constraints?</a:t>
            </a:r>
          </a:p>
          <a:p>
            <a:pPr lvl="2"/>
            <a:r>
              <a:rPr lang="en-US" altLang="zh-CN" dirty="0">
                <a:latin typeface="Calibri" pitchFamily="34" charset="0"/>
                <a:cs typeface="Calibri" pitchFamily="34" charset="0"/>
              </a:rPr>
              <a:t>Specific hardware restrictions (switches, sensors) ?</a:t>
            </a:r>
          </a:p>
          <a:p>
            <a:pPr lvl="1"/>
            <a:r>
              <a:rPr lang="en-US" altLang="zh-CN" dirty="0">
                <a:latin typeface="Calibri" pitchFamily="34" charset="0"/>
                <a:cs typeface="Calibri" pitchFamily="34" charset="0"/>
              </a:rPr>
              <a:t>We need to know about the underlying details, and know to analyze and identify the performance/energy hotspots for optimization</a:t>
            </a:r>
            <a:endParaRPr lang="zh-CN" altLang="en-US" dirty="0">
              <a:latin typeface="Calibri" pitchFamily="34" charset="0"/>
              <a:cs typeface="Calibri" pitchFamily="34" charset="0"/>
            </a:endParaRPr>
          </a:p>
        </p:txBody>
      </p:sp>
      <p:sp>
        <p:nvSpPr>
          <p:cNvPr id="5" name="标题 1">
            <a:extLst>
              <a:ext uri="{FF2B5EF4-FFF2-40B4-BE49-F238E27FC236}">
                <a16:creationId xmlns:a16="http://schemas.microsoft.com/office/drawing/2014/main" id="{174C5C20-E37C-4F34-8A17-376EBFA05D31}"/>
              </a:ext>
            </a:extLst>
          </p:cNvPr>
          <p:cNvSpPr>
            <a:spLocks noGrp="1"/>
          </p:cNvSpPr>
          <p:nvPr>
            <p:ph type="title" idx="4294967295"/>
          </p:nvPr>
        </p:nvSpPr>
        <p:spPr/>
        <p:txBody>
          <a:bodyPr>
            <a:normAutofit fontScale="90000"/>
          </a:bodyPr>
          <a:lstStyle/>
          <a:p>
            <a:r>
              <a:rPr lang="en-US" altLang="zh-CN" dirty="0"/>
              <a:t>Why Need Data Structure Course?</a:t>
            </a:r>
            <a:endParaRPr lang="zh-CN" altLang="en-US" dirty="0"/>
          </a:p>
        </p:txBody>
      </p:sp>
      <p:sp>
        <p:nvSpPr>
          <p:cNvPr id="4" name="灯片编号占位符 3"/>
          <p:cNvSpPr>
            <a:spLocks noGrp="1"/>
          </p:cNvSpPr>
          <p:nvPr>
            <p:ph type="sldNum" sz="quarter" idx="4"/>
          </p:nvPr>
        </p:nvSpPr>
        <p:spPr/>
        <p:txBody>
          <a:bodyPr/>
          <a:lstStyle/>
          <a:p>
            <a:fld id="{D62988EB-CF20-4CAC-94BF-79D0ECBB93DA}" type="slidenum">
              <a:rPr lang="en-US" altLang="zh-CN" smtClean="0"/>
              <a:pPr/>
              <a:t>19</a:t>
            </a:fld>
            <a:endParaRPr lang="en-US" altLang="zh-CN"/>
          </a:p>
        </p:txBody>
      </p:sp>
    </p:spTree>
    <p:extLst>
      <p:ext uri="{BB962C8B-B14F-4D97-AF65-F5344CB8AC3E}">
        <p14:creationId xmlns:p14="http://schemas.microsoft.com/office/powerpoint/2010/main" val="302564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a:bodyPr>
          <a:lstStyle/>
          <a:p>
            <a:r>
              <a:rPr lang="en-US" altLang="zh-CN" sz="4000" dirty="0"/>
              <a:t>Schedules</a:t>
            </a:r>
            <a:endParaRPr lang="zh-CN" altLang="en-US" sz="4000" dirty="0"/>
          </a:p>
        </p:txBody>
      </p:sp>
      <p:sp>
        <p:nvSpPr>
          <p:cNvPr id="3" name="文本占位符 2"/>
          <p:cNvSpPr>
            <a:spLocks noGrp="1"/>
          </p:cNvSpPr>
          <p:nvPr>
            <p:ph type="body" idx="4294967295"/>
          </p:nvPr>
        </p:nvSpPr>
        <p:spPr/>
        <p:txBody>
          <a:bodyPr>
            <a:normAutofit/>
          </a:bodyPr>
          <a:lstStyle/>
          <a:p>
            <a:r>
              <a:rPr lang="en-US" altLang="zh-CN" sz="2800" dirty="0"/>
              <a:t>Class (</a:t>
            </a:r>
            <a:r>
              <a:rPr lang="zh-CN" altLang="en-US" sz="2800" dirty="0"/>
              <a:t>二教</a:t>
            </a:r>
            <a:r>
              <a:rPr lang="en-US" altLang="zh-CN" sz="2800" dirty="0"/>
              <a:t> 527)</a:t>
            </a:r>
          </a:p>
          <a:p>
            <a:pPr lvl="1"/>
            <a:r>
              <a:rPr lang="en-US" altLang="zh-CN" sz="2400" dirty="0"/>
              <a:t>Wed. 10am-12pm</a:t>
            </a:r>
          </a:p>
          <a:p>
            <a:pPr lvl="1"/>
            <a:r>
              <a:rPr lang="en-US" altLang="zh-CN" sz="2400" dirty="0"/>
              <a:t>Fri. 8am-10am</a:t>
            </a:r>
          </a:p>
          <a:p>
            <a:r>
              <a:rPr lang="en-US" altLang="zh-CN" sz="2800" dirty="0"/>
              <a:t>Office </a:t>
            </a:r>
            <a:r>
              <a:rPr lang="zh-CN" altLang="en-US" sz="2800" dirty="0"/>
              <a:t>理科</a:t>
            </a:r>
            <a:r>
              <a:rPr lang="en-US" altLang="zh-CN" sz="2800" dirty="0"/>
              <a:t>1</a:t>
            </a:r>
            <a:r>
              <a:rPr lang="zh-CN" altLang="en-US" sz="2800" dirty="0"/>
              <a:t>号楼</a:t>
            </a:r>
            <a:r>
              <a:rPr lang="en-US" altLang="zh-CN" sz="2800" dirty="0"/>
              <a:t>1808</a:t>
            </a:r>
          </a:p>
          <a:p>
            <a:pPr lvl="1"/>
            <a:r>
              <a:rPr lang="en-US" altLang="zh-CN" sz="2400" dirty="0"/>
              <a:t>by appointment </a:t>
            </a:r>
          </a:p>
          <a:p>
            <a:pPr marL="344487" lvl="1" indent="0">
              <a:buNone/>
            </a:pPr>
            <a:r>
              <a:rPr lang="en-US" altLang="zh-CN" sz="2400" dirty="0"/>
              <a:t>	(email or </a:t>
            </a:r>
            <a:r>
              <a:rPr lang="en-US" altLang="zh-CN" sz="2400" dirty="0" err="1"/>
              <a:t>wechat</a:t>
            </a:r>
            <a:r>
              <a:rPr lang="en-US" altLang="zh-CN" sz="2400" dirty="0"/>
              <a:t>)</a:t>
            </a:r>
          </a:p>
          <a:p>
            <a:r>
              <a:rPr lang="en-US" altLang="zh-CN" sz="2800" dirty="0"/>
              <a:t>Teaching assistants</a:t>
            </a:r>
          </a:p>
          <a:p>
            <a:pPr lvl="1"/>
            <a:r>
              <a:rPr lang="zh-CN" altLang="en-US" sz="2400" dirty="0"/>
              <a:t>张乐行：</a:t>
            </a:r>
            <a:endParaRPr lang="en-US" altLang="zh-CN" sz="2400" dirty="0"/>
          </a:p>
          <a:p>
            <a:pPr marL="344487" lvl="1" indent="0">
              <a:buNone/>
            </a:pPr>
            <a:r>
              <a:rPr lang="en-US" altLang="zh-CN" sz="2400" dirty="0">
                <a:hlinkClick r:id="rId2"/>
              </a:rPr>
              <a:t>2301112101@pku.edu.cn</a:t>
            </a:r>
            <a:r>
              <a:rPr lang="en-US" altLang="zh-CN" sz="2400" dirty="0"/>
              <a:t> </a:t>
            </a:r>
          </a:p>
        </p:txBody>
      </p:sp>
      <p:sp>
        <p:nvSpPr>
          <p:cNvPr id="6" name="灯片编号占位符 3">
            <a:extLst>
              <a:ext uri="{FF2B5EF4-FFF2-40B4-BE49-F238E27FC236}">
                <a16:creationId xmlns:a16="http://schemas.microsoft.com/office/drawing/2014/main" id="{B3647C59-466E-4600-ADEC-95D8C5E23658}"/>
              </a:ext>
            </a:extLst>
          </p:cNvPr>
          <p:cNvSpPr>
            <a:spLocks noGrp="1"/>
          </p:cNvSpPr>
          <p:nvPr>
            <p:ph type="sldNum" sz="quarter" idx="4"/>
          </p:nvPr>
        </p:nvSpPr>
        <p:spPr>
          <a:xfrm>
            <a:off x="6457950" y="6553200"/>
            <a:ext cx="2057400" cy="365125"/>
          </a:xfrm>
        </p:spPr>
        <p:txBody>
          <a:bodyPr/>
          <a:lstStyle/>
          <a:p>
            <a:fld id="{D62988EB-CF20-4CAC-94BF-79D0ECBB93DA}" type="slidenum">
              <a:rPr lang="en-US" altLang="zh-CN" smtClean="0"/>
              <a:pPr/>
              <a:t>2</a:t>
            </a:fld>
            <a:endParaRPr lang="en-US" altLang="zh-CN" dirty="0"/>
          </a:p>
        </p:txBody>
      </p:sp>
      <p:pic>
        <p:nvPicPr>
          <p:cNvPr id="5" name="图片 4">
            <a:extLst>
              <a:ext uri="{FF2B5EF4-FFF2-40B4-BE49-F238E27FC236}">
                <a16:creationId xmlns:a16="http://schemas.microsoft.com/office/drawing/2014/main" id="{4A10D882-016C-42F5-949A-398C4521E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04800"/>
            <a:ext cx="4119773" cy="5791200"/>
          </a:xfrm>
          <a:prstGeom prst="rect">
            <a:avLst/>
          </a:prstGeom>
        </p:spPr>
      </p:pic>
    </p:spTree>
    <p:extLst>
      <p:ext uri="{BB962C8B-B14F-4D97-AF65-F5344CB8AC3E}">
        <p14:creationId xmlns:p14="http://schemas.microsoft.com/office/powerpoint/2010/main" val="3000741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C46F08B-409A-47D1-864C-0E75A0299FD7}"/>
              </a:ext>
            </a:extLst>
          </p:cNvPr>
          <p:cNvSpPr>
            <a:spLocks noGrp="1"/>
          </p:cNvSpPr>
          <p:nvPr>
            <p:ph type="body" idx="4294967295"/>
          </p:nvPr>
        </p:nvSpPr>
        <p:spPr/>
        <p:txBody>
          <a:bodyPr/>
          <a:lstStyle/>
          <a:p>
            <a:r>
              <a:rPr lang="en-US" altLang="zh-CN" dirty="0"/>
              <a:t>Google File System (2003)</a:t>
            </a:r>
          </a:p>
          <a:p>
            <a:pPr lvl="1"/>
            <a:r>
              <a:rPr lang="en-US" altLang="zh-CN" dirty="0"/>
              <a:t>Log data and webpage data in thousands of machines (reduce costs)</a:t>
            </a:r>
          </a:p>
          <a:p>
            <a:pPr lvl="1"/>
            <a:r>
              <a:rPr lang="en-US" altLang="zh-CN" dirty="0"/>
              <a:t>Handle machine faults (robust)</a:t>
            </a:r>
          </a:p>
          <a:p>
            <a:pPr lvl="1"/>
            <a:r>
              <a:rPr lang="en-US" altLang="zh-CN" dirty="0"/>
              <a:t>Support Google’s workload</a:t>
            </a:r>
          </a:p>
          <a:p>
            <a:r>
              <a:rPr lang="en-US" altLang="zh-CN" dirty="0"/>
              <a:t>From data structure’ view</a:t>
            </a:r>
          </a:p>
          <a:p>
            <a:pPr lvl="1"/>
            <a:r>
              <a:rPr lang="en-US" altLang="zh-CN" dirty="0"/>
              <a:t>No specific structure</a:t>
            </a:r>
          </a:p>
          <a:p>
            <a:pPr lvl="1"/>
            <a:r>
              <a:rPr lang="en-US" altLang="zh-CN" dirty="0"/>
              <a:t>Only </a:t>
            </a:r>
            <a:r>
              <a:rPr lang="en-US" altLang="zh-CN" dirty="0">
                <a:solidFill>
                  <a:srgbClr val="FF0000"/>
                </a:solidFill>
              </a:rPr>
              <a:t>travel</a:t>
            </a:r>
            <a:r>
              <a:rPr lang="en-US" altLang="zh-CN" dirty="0"/>
              <a:t> and </a:t>
            </a:r>
            <a:r>
              <a:rPr lang="en-US" altLang="zh-CN" dirty="0">
                <a:solidFill>
                  <a:srgbClr val="FF0000"/>
                </a:solidFill>
              </a:rPr>
              <a:t>append</a:t>
            </a:r>
            <a:r>
              <a:rPr lang="en-US" altLang="zh-CN" dirty="0"/>
              <a:t> operation</a:t>
            </a:r>
          </a:p>
          <a:p>
            <a:pPr lvl="1"/>
            <a:r>
              <a:rPr lang="en-US" altLang="zh-CN" dirty="0"/>
              <a:t>Cannot even random access</a:t>
            </a:r>
          </a:p>
          <a:p>
            <a:pPr lvl="1"/>
            <a:endParaRPr lang="en-US" altLang="zh-CN" dirty="0"/>
          </a:p>
          <a:p>
            <a:pPr lvl="1"/>
            <a:endParaRPr lang="en-US" altLang="zh-CN" dirty="0"/>
          </a:p>
        </p:txBody>
      </p:sp>
      <p:sp>
        <p:nvSpPr>
          <p:cNvPr id="2" name="标题 1">
            <a:extLst>
              <a:ext uri="{FF2B5EF4-FFF2-40B4-BE49-F238E27FC236}">
                <a16:creationId xmlns:a16="http://schemas.microsoft.com/office/drawing/2014/main" id="{F7E358D5-A6C5-4EEC-8743-8F097533374F}"/>
              </a:ext>
            </a:extLst>
          </p:cNvPr>
          <p:cNvSpPr>
            <a:spLocks noGrp="1"/>
          </p:cNvSpPr>
          <p:nvPr>
            <p:ph type="title" idx="4294967295"/>
          </p:nvPr>
        </p:nvSpPr>
        <p:spPr/>
        <p:txBody>
          <a:bodyPr>
            <a:normAutofit fontScale="90000"/>
          </a:bodyPr>
          <a:lstStyle/>
          <a:p>
            <a:r>
              <a:rPr lang="en-US" altLang="zh-CN" dirty="0"/>
              <a:t>Extension: Google’s Data Structure</a:t>
            </a:r>
            <a:endParaRPr lang="zh-CN" altLang="en-US" dirty="0"/>
          </a:p>
        </p:txBody>
      </p:sp>
      <p:sp>
        <p:nvSpPr>
          <p:cNvPr id="4" name="灯片编号占位符 3">
            <a:extLst>
              <a:ext uri="{FF2B5EF4-FFF2-40B4-BE49-F238E27FC236}">
                <a16:creationId xmlns:a16="http://schemas.microsoft.com/office/drawing/2014/main" id="{45363E7A-C0CB-4F2F-8FF3-72AAC32B872C}"/>
              </a:ext>
            </a:extLst>
          </p:cNvPr>
          <p:cNvSpPr>
            <a:spLocks noGrp="1"/>
          </p:cNvSpPr>
          <p:nvPr>
            <p:ph type="sldNum" sz="quarter" idx="4"/>
          </p:nvPr>
        </p:nvSpPr>
        <p:spPr/>
        <p:txBody>
          <a:bodyPr/>
          <a:lstStyle/>
          <a:p>
            <a:pPr>
              <a:defRPr/>
            </a:pPr>
            <a:fld id="{D62988EB-CF20-4CAC-94BF-79D0ECBB93DA}" type="slidenum">
              <a:rPr lang="en-US" altLang="zh-CN" smtClean="0"/>
              <a:pPr>
                <a:defRPr/>
              </a:pPr>
              <a:t>20</a:t>
            </a:fld>
            <a:endParaRPr lang="en-US" altLang="zh-CN"/>
          </a:p>
        </p:txBody>
      </p:sp>
      <p:sp>
        <p:nvSpPr>
          <p:cNvPr id="6" name="Text Box 11">
            <a:extLst>
              <a:ext uri="{FF2B5EF4-FFF2-40B4-BE49-F238E27FC236}">
                <a16:creationId xmlns:a16="http://schemas.microsoft.com/office/drawing/2014/main" id="{A072CA09-931D-4580-94A1-D8F347A42291}"/>
              </a:ext>
            </a:extLst>
          </p:cNvPr>
          <p:cNvSpPr txBox="1">
            <a:spLocks noChangeArrowheads="1"/>
          </p:cNvSpPr>
          <p:nvPr/>
        </p:nvSpPr>
        <p:spPr bwMode="auto">
          <a:xfrm>
            <a:off x="304800" y="6155848"/>
            <a:ext cx="8993187" cy="338554"/>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en-US" altLang="zh-CN" sz="1600" dirty="0">
                <a:solidFill>
                  <a:srgbClr val="000000"/>
                </a:solidFill>
                <a:latin typeface="Arial"/>
                <a:ea typeface="华文行楷" pitchFamily="2" charset="-122"/>
                <a:cs typeface="Arial"/>
                <a:hlinkClick r:id="rId2"/>
              </a:rPr>
              <a:t>https://static.googleusercontent.com/media/research.google.com/en//archive/gfs-sosp2003.pdf</a:t>
            </a:r>
            <a:r>
              <a:rPr lang="en-US" altLang="zh-CN" sz="1600" dirty="0">
                <a:solidFill>
                  <a:srgbClr val="000000"/>
                </a:solidFill>
                <a:latin typeface="Arial"/>
                <a:ea typeface="华文行楷" pitchFamily="2" charset="-122"/>
                <a:cs typeface="Arial"/>
              </a:rPr>
              <a:t> </a:t>
            </a:r>
            <a:endParaRPr lang="zh-CN" altLang="en-US" sz="1600" dirty="0">
              <a:solidFill>
                <a:srgbClr val="000000"/>
              </a:solidFill>
              <a:latin typeface="Arial"/>
              <a:ea typeface="华文行楷" pitchFamily="2" charset="-122"/>
              <a:cs typeface="Arial"/>
            </a:endParaRPr>
          </a:p>
        </p:txBody>
      </p:sp>
    </p:spTree>
    <p:extLst>
      <p:ext uri="{BB962C8B-B14F-4D97-AF65-F5344CB8AC3E}">
        <p14:creationId xmlns:p14="http://schemas.microsoft.com/office/powerpoint/2010/main" val="110979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F76EEFF-DA96-4859-B60B-57F297BFF8DC}"/>
              </a:ext>
            </a:extLst>
          </p:cNvPr>
          <p:cNvPicPr>
            <a:picLocks noChangeAspect="1"/>
          </p:cNvPicPr>
          <p:nvPr/>
        </p:nvPicPr>
        <p:blipFill>
          <a:blip r:embed="rId2"/>
          <a:stretch>
            <a:fillRect/>
          </a:stretch>
        </p:blipFill>
        <p:spPr>
          <a:xfrm>
            <a:off x="5181600" y="3899743"/>
            <a:ext cx="3730272" cy="2296908"/>
          </a:xfrm>
          <a:prstGeom prst="rect">
            <a:avLst/>
          </a:prstGeom>
        </p:spPr>
      </p:pic>
      <p:sp>
        <p:nvSpPr>
          <p:cNvPr id="3" name="文本占位符 2">
            <a:extLst>
              <a:ext uri="{FF2B5EF4-FFF2-40B4-BE49-F238E27FC236}">
                <a16:creationId xmlns:a16="http://schemas.microsoft.com/office/drawing/2014/main" id="{8C46F08B-409A-47D1-864C-0E75A0299FD7}"/>
              </a:ext>
            </a:extLst>
          </p:cNvPr>
          <p:cNvSpPr>
            <a:spLocks noGrp="1"/>
          </p:cNvSpPr>
          <p:nvPr>
            <p:ph type="body" idx="4294967295"/>
          </p:nvPr>
        </p:nvSpPr>
        <p:spPr/>
        <p:txBody>
          <a:bodyPr/>
          <a:lstStyle/>
          <a:p>
            <a:r>
              <a:rPr lang="en-US" altLang="zh-CN" dirty="0"/>
              <a:t>Google Big Table (2006)</a:t>
            </a:r>
          </a:p>
          <a:p>
            <a:pPr lvl="1"/>
            <a:r>
              <a:rPr lang="en-US" altLang="zh-CN" dirty="0">
                <a:solidFill>
                  <a:srgbClr val="FF0000"/>
                </a:solidFill>
              </a:rPr>
              <a:t>Key-value data access</a:t>
            </a:r>
          </a:p>
          <a:p>
            <a:pPr lvl="1"/>
            <a:r>
              <a:rPr lang="en-US" altLang="zh-CN" dirty="0"/>
              <a:t>Applications: Google Analytics, Google Earth, Personalized Search</a:t>
            </a:r>
          </a:p>
          <a:p>
            <a:r>
              <a:rPr lang="en-US" altLang="zh-CN" dirty="0"/>
              <a:t>From data structure’ view</a:t>
            </a:r>
          </a:p>
          <a:p>
            <a:pPr lvl="1"/>
            <a:r>
              <a:rPr lang="en-US" altLang="zh-CN" dirty="0"/>
              <a:t>Hash table + B+ Tree</a:t>
            </a:r>
          </a:p>
          <a:p>
            <a:endParaRPr lang="en-US" altLang="zh-CN" dirty="0"/>
          </a:p>
          <a:p>
            <a:pPr lvl="1"/>
            <a:endParaRPr lang="en-US" altLang="zh-CN" dirty="0"/>
          </a:p>
        </p:txBody>
      </p:sp>
      <p:sp>
        <p:nvSpPr>
          <p:cNvPr id="2" name="标题 1">
            <a:extLst>
              <a:ext uri="{FF2B5EF4-FFF2-40B4-BE49-F238E27FC236}">
                <a16:creationId xmlns:a16="http://schemas.microsoft.com/office/drawing/2014/main" id="{F7E358D5-A6C5-4EEC-8743-8F097533374F}"/>
              </a:ext>
            </a:extLst>
          </p:cNvPr>
          <p:cNvSpPr>
            <a:spLocks noGrp="1"/>
          </p:cNvSpPr>
          <p:nvPr>
            <p:ph type="title" idx="4294967295"/>
          </p:nvPr>
        </p:nvSpPr>
        <p:spPr/>
        <p:txBody>
          <a:bodyPr>
            <a:normAutofit fontScale="90000"/>
          </a:bodyPr>
          <a:lstStyle/>
          <a:p>
            <a:r>
              <a:rPr lang="en-US" altLang="zh-CN" dirty="0"/>
              <a:t>Extension: Google’s Data Structure</a:t>
            </a:r>
            <a:endParaRPr lang="zh-CN" altLang="en-US" dirty="0"/>
          </a:p>
        </p:txBody>
      </p:sp>
      <p:sp>
        <p:nvSpPr>
          <p:cNvPr id="4" name="灯片编号占位符 3">
            <a:extLst>
              <a:ext uri="{FF2B5EF4-FFF2-40B4-BE49-F238E27FC236}">
                <a16:creationId xmlns:a16="http://schemas.microsoft.com/office/drawing/2014/main" id="{45363E7A-C0CB-4F2F-8FF3-72AAC32B872C}"/>
              </a:ext>
            </a:extLst>
          </p:cNvPr>
          <p:cNvSpPr>
            <a:spLocks noGrp="1"/>
          </p:cNvSpPr>
          <p:nvPr>
            <p:ph type="sldNum" sz="quarter" idx="4"/>
          </p:nvPr>
        </p:nvSpPr>
        <p:spPr/>
        <p:txBody>
          <a:bodyPr/>
          <a:lstStyle/>
          <a:p>
            <a:pPr>
              <a:defRPr/>
            </a:pPr>
            <a:fld id="{D62988EB-CF20-4CAC-94BF-79D0ECBB93DA}" type="slidenum">
              <a:rPr lang="en-US" altLang="zh-CN" smtClean="0"/>
              <a:pPr>
                <a:defRPr/>
              </a:pPr>
              <a:t>21</a:t>
            </a:fld>
            <a:endParaRPr lang="en-US" altLang="zh-CN"/>
          </a:p>
        </p:txBody>
      </p:sp>
      <p:sp>
        <p:nvSpPr>
          <p:cNvPr id="6" name="Text Box 11">
            <a:extLst>
              <a:ext uri="{FF2B5EF4-FFF2-40B4-BE49-F238E27FC236}">
                <a16:creationId xmlns:a16="http://schemas.microsoft.com/office/drawing/2014/main" id="{A072CA09-931D-4580-94A1-D8F347A42291}"/>
              </a:ext>
            </a:extLst>
          </p:cNvPr>
          <p:cNvSpPr txBox="1">
            <a:spLocks noChangeArrowheads="1"/>
          </p:cNvSpPr>
          <p:nvPr/>
        </p:nvSpPr>
        <p:spPr bwMode="auto">
          <a:xfrm>
            <a:off x="684213" y="6165304"/>
            <a:ext cx="7643812" cy="584775"/>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en-US" altLang="zh-CN" sz="1600" dirty="0">
                <a:solidFill>
                  <a:srgbClr val="000000"/>
                </a:solidFill>
                <a:latin typeface="Arial"/>
                <a:ea typeface="华文行楷" pitchFamily="2" charset="-122"/>
                <a:cs typeface="Arial"/>
                <a:hlinkClick r:id="rId3"/>
              </a:rPr>
              <a:t>https://static.googleusercontent.com/media/research.google.com/en//archive/bigtable-osdi06.pdf</a:t>
            </a:r>
            <a:r>
              <a:rPr lang="en-US" altLang="zh-CN" sz="1600" dirty="0">
                <a:solidFill>
                  <a:srgbClr val="000000"/>
                </a:solidFill>
                <a:latin typeface="Arial"/>
                <a:ea typeface="华文行楷" pitchFamily="2" charset="-122"/>
                <a:cs typeface="Arial"/>
              </a:rPr>
              <a:t> </a:t>
            </a:r>
            <a:endParaRPr lang="zh-CN" altLang="en-US" sz="1600" dirty="0">
              <a:solidFill>
                <a:srgbClr val="000000"/>
              </a:solidFill>
              <a:latin typeface="Arial"/>
              <a:ea typeface="华文行楷" pitchFamily="2" charset="-122"/>
              <a:cs typeface="Arial"/>
            </a:endParaRPr>
          </a:p>
        </p:txBody>
      </p:sp>
    </p:spTree>
    <p:extLst>
      <p:ext uri="{BB962C8B-B14F-4D97-AF65-F5344CB8AC3E}">
        <p14:creationId xmlns:p14="http://schemas.microsoft.com/office/powerpoint/2010/main" val="206034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C46F08B-409A-47D1-864C-0E75A0299FD7}"/>
              </a:ext>
            </a:extLst>
          </p:cNvPr>
          <p:cNvSpPr>
            <a:spLocks noGrp="1"/>
          </p:cNvSpPr>
          <p:nvPr>
            <p:ph type="body" idx="4294967295"/>
          </p:nvPr>
        </p:nvSpPr>
        <p:spPr/>
        <p:txBody>
          <a:bodyPr/>
          <a:lstStyle/>
          <a:p>
            <a:r>
              <a:rPr lang="en-US" altLang="zh-CN" dirty="0"/>
              <a:t>Google Dremel (2006)</a:t>
            </a:r>
          </a:p>
          <a:p>
            <a:pPr lvl="1"/>
            <a:r>
              <a:rPr lang="en-US" altLang="zh-CN" dirty="0"/>
              <a:t>Real-time data access</a:t>
            </a:r>
          </a:p>
          <a:p>
            <a:pPr lvl="1"/>
            <a:r>
              <a:rPr lang="en-US" altLang="zh-CN" dirty="0"/>
              <a:t>Query PB data within a few seconds</a:t>
            </a:r>
          </a:p>
          <a:p>
            <a:r>
              <a:rPr lang="en-US" altLang="zh-CN" dirty="0"/>
              <a:t>Google Spanner (2012)</a:t>
            </a:r>
          </a:p>
          <a:p>
            <a:pPr lvl="1"/>
            <a:r>
              <a:rPr lang="en-US" altLang="zh-CN" dirty="0"/>
              <a:t>Global database</a:t>
            </a:r>
          </a:p>
          <a:p>
            <a:r>
              <a:rPr lang="en-US" altLang="zh-CN" dirty="0"/>
              <a:t>Both are supported by internal data structures and algorithms</a:t>
            </a:r>
          </a:p>
          <a:p>
            <a:endParaRPr lang="en-US" altLang="zh-CN" dirty="0"/>
          </a:p>
        </p:txBody>
      </p:sp>
      <p:sp>
        <p:nvSpPr>
          <p:cNvPr id="2" name="标题 1">
            <a:extLst>
              <a:ext uri="{FF2B5EF4-FFF2-40B4-BE49-F238E27FC236}">
                <a16:creationId xmlns:a16="http://schemas.microsoft.com/office/drawing/2014/main" id="{F7E358D5-A6C5-4EEC-8743-8F097533374F}"/>
              </a:ext>
            </a:extLst>
          </p:cNvPr>
          <p:cNvSpPr>
            <a:spLocks noGrp="1"/>
          </p:cNvSpPr>
          <p:nvPr>
            <p:ph type="title" idx="4294967295"/>
          </p:nvPr>
        </p:nvSpPr>
        <p:spPr/>
        <p:txBody>
          <a:bodyPr>
            <a:normAutofit fontScale="90000"/>
          </a:bodyPr>
          <a:lstStyle/>
          <a:p>
            <a:r>
              <a:rPr lang="en-US" altLang="zh-CN" dirty="0"/>
              <a:t>Extension: Google’s Data Structure</a:t>
            </a:r>
            <a:endParaRPr lang="zh-CN" altLang="en-US" dirty="0"/>
          </a:p>
        </p:txBody>
      </p:sp>
      <p:sp>
        <p:nvSpPr>
          <p:cNvPr id="4" name="灯片编号占位符 3">
            <a:extLst>
              <a:ext uri="{FF2B5EF4-FFF2-40B4-BE49-F238E27FC236}">
                <a16:creationId xmlns:a16="http://schemas.microsoft.com/office/drawing/2014/main" id="{45363E7A-C0CB-4F2F-8FF3-72AAC32B872C}"/>
              </a:ext>
            </a:extLst>
          </p:cNvPr>
          <p:cNvSpPr>
            <a:spLocks noGrp="1"/>
          </p:cNvSpPr>
          <p:nvPr>
            <p:ph type="sldNum" sz="quarter" idx="4"/>
          </p:nvPr>
        </p:nvSpPr>
        <p:spPr/>
        <p:txBody>
          <a:bodyPr/>
          <a:lstStyle/>
          <a:p>
            <a:pPr>
              <a:defRPr/>
            </a:pPr>
            <a:fld id="{D62988EB-CF20-4CAC-94BF-79D0ECBB93DA}" type="slidenum">
              <a:rPr lang="en-US" altLang="zh-CN" smtClean="0"/>
              <a:pPr>
                <a:defRPr/>
              </a:pPr>
              <a:t>22</a:t>
            </a:fld>
            <a:endParaRPr lang="en-US" altLang="zh-CN"/>
          </a:p>
        </p:txBody>
      </p:sp>
      <p:sp>
        <p:nvSpPr>
          <p:cNvPr id="6" name="Text Box 11">
            <a:extLst>
              <a:ext uri="{FF2B5EF4-FFF2-40B4-BE49-F238E27FC236}">
                <a16:creationId xmlns:a16="http://schemas.microsoft.com/office/drawing/2014/main" id="{A072CA09-931D-4580-94A1-D8F347A42291}"/>
              </a:ext>
            </a:extLst>
          </p:cNvPr>
          <p:cNvSpPr txBox="1">
            <a:spLocks noChangeArrowheads="1"/>
          </p:cNvSpPr>
          <p:nvPr/>
        </p:nvSpPr>
        <p:spPr bwMode="auto">
          <a:xfrm>
            <a:off x="750094" y="5092060"/>
            <a:ext cx="7643812" cy="1077218"/>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en-US" altLang="zh-CN" sz="1600" dirty="0">
                <a:solidFill>
                  <a:srgbClr val="000000"/>
                </a:solidFill>
                <a:latin typeface="Arial"/>
                <a:ea typeface="华文行楷" pitchFamily="2" charset="-122"/>
                <a:cs typeface="Arial"/>
                <a:hlinkClick r:id="rId2"/>
              </a:rPr>
              <a:t>https://static.googleusercontent.com/media/research.google.com/en//pubs/archive/36632.pdf</a:t>
            </a:r>
            <a:r>
              <a:rPr lang="en-US" altLang="zh-CN" sz="1600" dirty="0">
                <a:solidFill>
                  <a:srgbClr val="000000"/>
                </a:solidFill>
                <a:latin typeface="Arial"/>
                <a:ea typeface="华文行楷" pitchFamily="2" charset="-122"/>
                <a:cs typeface="Arial"/>
              </a:rPr>
              <a:t> </a:t>
            </a:r>
          </a:p>
          <a:p>
            <a:pPr eaLnBrk="1" hangingPunct="1">
              <a:spcBef>
                <a:spcPts val="0"/>
              </a:spcBef>
              <a:defRPr/>
            </a:pPr>
            <a:r>
              <a:rPr lang="en-US" altLang="zh-CN" sz="1600" dirty="0">
                <a:solidFill>
                  <a:srgbClr val="000000"/>
                </a:solidFill>
                <a:latin typeface="Arial"/>
                <a:ea typeface="华文行楷" pitchFamily="2" charset="-122"/>
                <a:cs typeface="Arial"/>
                <a:hlinkClick r:id="rId3"/>
              </a:rPr>
              <a:t>https://static.googleusercontent.com/media/research.google.com/en//archive/spanner-osdi2012.pdf</a:t>
            </a:r>
            <a:r>
              <a:rPr lang="en-US" altLang="zh-CN" sz="1600" dirty="0">
                <a:solidFill>
                  <a:srgbClr val="000000"/>
                </a:solidFill>
                <a:latin typeface="Arial"/>
                <a:ea typeface="华文行楷" pitchFamily="2" charset="-122"/>
                <a:cs typeface="Arial"/>
              </a:rPr>
              <a:t> </a:t>
            </a:r>
            <a:endParaRPr lang="zh-CN" altLang="en-US" sz="1600" dirty="0">
              <a:solidFill>
                <a:srgbClr val="000000"/>
              </a:solidFill>
              <a:latin typeface="Arial"/>
              <a:ea typeface="华文行楷" pitchFamily="2" charset="-122"/>
              <a:cs typeface="Arial"/>
            </a:endParaRPr>
          </a:p>
        </p:txBody>
      </p:sp>
    </p:spTree>
    <p:extLst>
      <p:ext uri="{BB962C8B-B14F-4D97-AF65-F5344CB8AC3E}">
        <p14:creationId xmlns:p14="http://schemas.microsoft.com/office/powerpoint/2010/main" val="253429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6B83595-0E8F-43FF-BA47-72D91ED7A4C6}"/>
              </a:ext>
            </a:extLst>
          </p:cNvPr>
          <p:cNvSpPr>
            <a:spLocks noGrp="1"/>
          </p:cNvSpPr>
          <p:nvPr>
            <p:ph type="body" idx="4294967295"/>
          </p:nvPr>
        </p:nvSpPr>
        <p:spPr/>
        <p:txBody>
          <a:bodyPr/>
          <a:lstStyle/>
          <a:p>
            <a:r>
              <a:rPr lang="en-US" altLang="zh-CN" strike="sngStrike" dirty="0">
                <a:solidFill>
                  <a:srgbClr val="B2B2B2"/>
                </a:solidFill>
              </a:rPr>
              <a:t>Basic Concepts</a:t>
            </a:r>
          </a:p>
          <a:p>
            <a:r>
              <a:rPr lang="en-US" altLang="zh-CN" dirty="0">
                <a:solidFill>
                  <a:srgbClr val="FF0000"/>
                </a:solidFill>
              </a:rPr>
              <a:t>Complexity and Hardness</a:t>
            </a:r>
          </a:p>
          <a:p>
            <a:pPr lvl="1"/>
            <a:r>
              <a:rPr lang="en-US" altLang="zh-CN" dirty="0">
                <a:solidFill>
                  <a:srgbClr val="FF0000"/>
                </a:solidFill>
              </a:rPr>
              <a:t>Complexity</a:t>
            </a:r>
          </a:p>
          <a:p>
            <a:pPr lvl="1"/>
            <a:r>
              <a:rPr lang="en-US" altLang="zh-CN" dirty="0"/>
              <a:t>Complexity classes</a:t>
            </a:r>
          </a:p>
          <a:p>
            <a:r>
              <a:rPr lang="en-US" altLang="zh-CN" dirty="0"/>
              <a:t>Beyond Course Scope</a:t>
            </a:r>
            <a:endParaRPr lang="zh-CN" altLang="en-US" dirty="0"/>
          </a:p>
        </p:txBody>
      </p:sp>
      <p:sp>
        <p:nvSpPr>
          <p:cNvPr id="2" name="标题 1">
            <a:extLst>
              <a:ext uri="{FF2B5EF4-FFF2-40B4-BE49-F238E27FC236}">
                <a16:creationId xmlns:a16="http://schemas.microsoft.com/office/drawing/2014/main" id="{032BAFA9-5A99-4E55-9DD8-3E92C16935BE}"/>
              </a:ext>
            </a:extLst>
          </p:cNvPr>
          <p:cNvSpPr>
            <a:spLocks noGrp="1"/>
          </p:cNvSpPr>
          <p:nvPr>
            <p:ph type="title" idx="4294967295"/>
          </p:nvPr>
        </p:nvSpPr>
        <p:spPr/>
        <p:txBody>
          <a:bodyPr/>
          <a:lstStyle/>
          <a:p>
            <a:r>
              <a:rPr lang="en-US" altLang="zh-CN" dirty="0"/>
              <a:t>Today’s Outline</a:t>
            </a:r>
            <a:endParaRPr lang="zh-CN" altLang="en-US" dirty="0"/>
          </a:p>
        </p:txBody>
      </p:sp>
      <p:sp>
        <p:nvSpPr>
          <p:cNvPr id="4" name="灯片编号占位符 3">
            <a:extLst>
              <a:ext uri="{FF2B5EF4-FFF2-40B4-BE49-F238E27FC236}">
                <a16:creationId xmlns:a16="http://schemas.microsoft.com/office/drawing/2014/main" id="{5B454882-14E5-44DA-9774-3EE7AC0FA459}"/>
              </a:ext>
            </a:extLst>
          </p:cNvPr>
          <p:cNvSpPr>
            <a:spLocks noGrp="1"/>
          </p:cNvSpPr>
          <p:nvPr>
            <p:ph type="sldNum" sz="quarter" idx="4"/>
          </p:nvPr>
        </p:nvSpPr>
        <p:spPr/>
        <p:txBody>
          <a:bodyPr/>
          <a:lstStyle/>
          <a:p>
            <a:pPr>
              <a:defRPr/>
            </a:pPr>
            <a:fld id="{D62988EB-CF20-4CAC-94BF-79D0ECBB93DA}" type="slidenum">
              <a:rPr lang="en-US" altLang="zh-CN" smtClean="0"/>
              <a:pPr>
                <a:defRPr/>
              </a:pPr>
              <a:t>23</a:t>
            </a:fld>
            <a:endParaRPr lang="en-US" altLang="zh-CN"/>
          </a:p>
        </p:txBody>
      </p:sp>
    </p:spTree>
    <p:extLst>
      <p:ext uri="{BB962C8B-B14F-4D97-AF65-F5344CB8AC3E}">
        <p14:creationId xmlns:p14="http://schemas.microsoft.com/office/powerpoint/2010/main" val="207937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1672AFE-8A47-465D-87AC-E20E871F9866}"/>
              </a:ext>
            </a:extLst>
          </p:cNvPr>
          <p:cNvSpPr>
            <a:spLocks noGrp="1"/>
          </p:cNvSpPr>
          <p:nvPr>
            <p:ph type="body" idx="4294967295"/>
          </p:nvPr>
        </p:nvSpPr>
        <p:spPr/>
        <p:txBody>
          <a:bodyPr>
            <a:normAutofit fontScale="92500" lnSpcReduction="20000"/>
          </a:bodyPr>
          <a:lstStyle/>
          <a:p>
            <a:r>
              <a:rPr lang="en-US" altLang="zh-CN" dirty="0"/>
              <a:t>Given an algorithm of size n, how to tell whether it is efficient?</a:t>
            </a:r>
          </a:p>
          <a:p>
            <a:endParaRPr lang="en-US" altLang="zh-CN" dirty="0"/>
          </a:p>
          <a:p>
            <a:r>
              <a:rPr lang="en-US" altLang="zh-CN" dirty="0"/>
              <a:t>Common metrics</a:t>
            </a:r>
          </a:p>
          <a:p>
            <a:pPr lvl="1"/>
            <a:r>
              <a:rPr lang="en-US" altLang="zh-CN" dirty="0"/>
              <a:t>Time cost: T(n)</a:t>
            </a:r>
          </a:p>
          <a:p>
            <a:pPr lvl="1"/>
            <a:r>
              <a:rPr lang="en-US" altLang="zh-CN" dirty="0"/>
              <a:t>Space cost: S(n)</a:t>
            </a:r>
          </a:p>
          <a:p>
            <a:endParaRPr lang="en-US" altLang="zh-CN" dirty="0"/>
          </a:p>
          <a:p>
            <a:r>
              <a:rPr lang="en-US" altLang="zh-CN" dirty="0"/>
              <a:t>More metrics</a:t>
            </a:r>
          </a:p>
          <a:p>
            <a:pPr lvl="1"/>
            <a:r>
              <a:rPr lang="en-US" altLang="zh-CN" dirty="0"/>
              <a:t>Energy consumption</a:t>
            </a:r>
          </a:p>
          <a:p>
            <a:pPr lvl="1"/>
            <a:r>
              <a:rPr lang="en-US" altLang="zh-CN" dirty="0"/>
              <a:t>Financial investment (e.g., specific hardware)</a:t>
            </a:r>
          </a:p>
          <a:p>
            <a:pPr lvl="1"/>
            <a:r>
              <a:rPr lang="en-US" altLang="zh-CN" dirty="0"/>
              <a:t>Implementation</a:t>
            </a:r>
          </a:p>
        </p:txBody>
      </p:sp>
      <p:sp>
        <p:nvSpPr>
          <p:cNvPr id="2" name="标题 1">
            <a:extLst>
              <a:ext uri="{FF2B5EF4-FFF2-40B4-BE49-F238E27FC236}">
                <a16:creationId xmlns:a16="http://schemas.microsoft.com/office/drawing/2014/main" id="{986FE689-09C0-4579-9C0B-E41D89C6862A}"/>
              </a:ext>
            </a:extLst>
          </p:cNvPr>
          <p:cNvSpPr>
            <a:spLocks noGrp="1"/>
          </p:cNvSpPr>
          <p:nvPr>
            <p:ph type="title" idx="4294967295"/>
          </p:nvPr>
        </p:nvSpPr>
        <p:spPr/>
        <p:txBody>
          <a:bodyPr/>
          <a:lstStyle/>
          <a:p>
            <a:r>
              <a:rPr lang="en-US" altLang="zh-CN" dirty="0"/>
              <a:t>Evaluate An Algorithm</a:t>
            </a:r>
            <a:endParaRPr lang="zh-CN" altLang="en-US" dirty="0"/>
          </a:p>
        </p:txBody>
      </p:sp>
      <p:sp>
        <p:nvSpPr>
          <p:cNvPr id="4" name="灯片编号占位符 3">
            <a:extLst>
              <a:ext uri="{FF2B5EF4-FFF2-40B4-BE49-F238E27FC236}">
                <a16:creationId xmlns:a16="http://schemas.microsoft.com/office/drawing/2014/main" id="{0FEDF818-D3A6-4E68-A0A8-20CBCEDC275C}"/>
              </a:ext>
            </a:extLst>
          </p:cNvPr>
          <p:cNvSpPr>
            <a:spLocks noGrp="1"/>
          </p:cNvSpPr>
          <p:nvPr>
            <p:ph type="sldNum" sz="quarter" idx="4"/>
          </p:nvPr>
        </p:nvSpPr>
        <p:spPr/>
        <p:txBody>
          <a:bodyPr/>
          <a:lstStyle/>
          <a:p>
            <a:pPr>
              <a:defRPr/>
            </a:pPr>
            <a:fld id="{D62988EB-CF20-4CAC-94BF-79D0ECBB93DA}" type="slidenum">
              <a:rPr lang="en-US" altLang="zh-CN" smtClean="0"/>
              <a:pPr>
                <a:defRPr/>
              </a:pPr>
              <a:t>24</a:t>
            </a:fld>
            <a:endParaRPr lang="en-US" altLang="zh-CN"/>
          </a:p>
        </p:txBody>
      </p:sp>
    </p:spTree>
    <p:extLst>
      <p:ext uri="{BB962C8B-B14F-4D97-AF65-F5344CB8AC3E}">
        <p14:creationId xmlns:p14="http://schemas.microsoft.com/office/powerpoint/2010/main" val="2439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fontScale="90000"/>
          </a:bodyPr>
          <a:lstStyle/>
          <a:p>
            <a:r>
              <a:rPr lang="en-US" altLang="zh-CN" sz="3600" dirty="0"/>
              <a:t>Asymptotic Complexity (</a:t>
            </a:r>
            <a:r>
              <a:rPr lang="zh-CN" altLang="en-US" sz="3600" dirty="0"/>
              <a:t>渐进复杂度</a:t>
            </a:r>
            <a:r>
              <a:rPr lang="en-US" altLang="zh-CN" sz="3600" dirty="0"/>
              <a:t>)</a:t>
            </a:r>
            <a:endParaRPr lang="zh-CN" altLang="en-US" sz="3600" dirty="0"/>
          </a:p>
        </p:txBody>
      </p:sp>
      <p:sp>
        <p:nvSpPr>
          <p:cNvPr id="3" name="文本占位符 2"/>
          <p:cNvSpPr>
            <a:spLocks noGrp="1"/>
          </p:cNvSpPr>
          <p:nvPr>
            <p:ph type="body" idx="4294967295"/>
          </p:nvPr>
        </p:nvSpPr>
        <p:spPr/>
        <p:txBody>
          <a:bodyPr/>
          <a:lstStyle/>
          <a:p>
            <a:r>
              <a:rPr lang="en-US" altLang="zh-CN" dirty="0">
                <a:latin typeface="Calibri" pitchFamily="34" charset="0"/>
                <a:cs typeface="Calibri" pitchFamily="34" charset="0"/>
              </a:rPr>
              <a:t>DSA course: time and space cost</a:t>
            </a:r>
          </a:p>
          <a:p>
            <a:pPr lvl="1"/>
            <a:r>
              <a:rPr lang="en-US" altLang="zh-CN" dirty="0">
                <a:latin typeface="Calibri" pitchFamily="34" charset="0"/>
                <a:cs typeface="Calibri" pitchFamily="34" charset="0"/>
              </a:rPr>
              <a:t>Sometimes we also address implementation difficulty</a:t>
            </a:r>
          </a:p>
          <a:p>
            <a:endParaRPr lang="en-US" altLang="zh-CN" dirty="0">
              <a:latin typeface="Calibri" pitchFamily="34" charset="0"/>
              <a:cs typeface="Calibri" pitchFamily="34" charset="0"/>
            </a:endParaRPr>
          </a:p>
          <a:p>
            <a:r>
              <a:rPr lang="en-US" altLang="zh-CN" dirty="0">
                <a:latin typeface="Calibri" pitchFamily="34" charset="0"/>
                <a:cs typeface="Calibri" pitchFamily="34" charset="0"/>
              </a:rPr>
              <a:t>A platform-independent, instance-independent, and predictable metric</a:t>
            </a:r>
          </a:p>
          <a:p>
            <a:pPr lvl="1"/>
            <a:r>
              <a:rPr lang="en-US" altLang="zh-CN" dirty="0">
                <a:latin typeface="Calibri" pitchFamily="34" charset="0"/>
                <a:cs typeface="Calibri" pitchFamily="34" charset="0"/>
              </a:rPr>
              <a:t>Evaluate the </a:t>
            </a:r>
            <a:r>
              <a:rPr lang="en-US" altLang="zh-CN" dirty="0">
                <a:solidFill>
                  <a:srgbClr val="FF0000"/>
                </a:solidFill>
                <a:latin typeface="Calibri" pitchFamily="34" charset="0"/>
                <a:cs typeface="Calibri" pitchFamily="34" charset="0"/>
              </a:rPr>
              <a:t>trend</a:t>
            </a:r>
            <a:r>
              <a:rPr lang="en-US" altLang="zh-CN" dirty="0">
                <a:latin typeface="Calibri" pitchFamily="34" charset="0"/>
                <a:cs typeface="Calibri" pitchFamily="34" charset="0"/>
              </a:rPr>
              <a:t> how runtime/space grows with respect to problem size</a:t>
            </a:r>
          </a:p>
        </p:txBody>
      </p:sp>
      <p:sp>
        <p:nvSpPr>
          <p:cNvPr id="4" name="幻灯片编号占位符 3"/>
          <p:cNvSpPr>
            <a:spLocks noGrp="1"/>
          </p:cNvSpPr>
          <p:nvPr>
            <p:ph type="sldNum" sz="quarter" idx="4"/>
          </p:nvPr>
        </p:nvSpPr>
        <p:spPr/>
        <p:txBody>
          <a:bodyPr/>
          <a:lstStyle/>
          <a:p>
            <a:fld id="{D62988EB-CF20-4CAC-94BF-79D0ECBB93DA}" type="slidenum">
              <a:rPr lang="en-US" altLang="zh-CN" smtClean="0"/>
              <a:pPr/>
              <a:t>25</a:t>
            </a:fld>
            <a:endParaRPr lang="en-US" altLang="zh-CN"/>
          </a:p>
        </p:txBody>
      </p:sp>
    </p:spTree>
    <p:extLst>
      <p:ext uri="{BB962C8B-B14F-4D97-AF65-F5344CB8AC3E}">
        <p14:creationId xmlns:p14="http://schemas.microsoft.com/office/powerpoint/2010/main" val="4031722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p:cNvSpPr>
            <a:spLocks noGrp="1"/>
          </p:cNvSpPr>
          <p:nvPr>
            <p:ph type="body" idx="4294967295"/>
          </p:nvPr>
        </p:nvSpPr>
        <p:spPr>
          <a:prstGeom prst="rect">
            <a:avLst/>
          </a:prstGeom>
        </p:spPr>
        <p:txBody>
          <a:bodyPr/>
          <a:lstStyle/>
          <a:p>
            <a:r>
              <a:rPr lang="en-US" altLang="zh-CN" b="0" dirty="0">
                <a:solidFill>
                  <a:srgbClr val="3366FF"/>
                </a:solidFill>
              </a:rPr>
              <a:t>f(n)</a:t>
            </a:r>
            <a:r>
              <a:rPr lang="en-US" altLang="zh-CN" b="0" dirty="0"/>
              <a:t> = O(</a:t>
            </a:r>
            <a:r>
              <a:rPr lang="en-US" altLang="zh-CN" b="0" dirty="0">
                <a:solidFill>
                  <a:srgbClr val="FF0000"/>
                </a:solidFill>
              </a:rPr>
              <a:t>g(n)</a:t>
            </a:r>
            <a:r>
              <a:rPr lang="en-US" altLang="zh-CN" b="0" dirty="0"/>
              <a:t>)</a:t>
            </a:r>
          </a:p>
          <a:p>
            <a:pPr lvl="1"/>
            <a:r>
              <a:rPr lang="en-US" altLang="zh-CN" dirty="0" err="1"/>
              <a:t>iff</a:t>
            </a:r>
            <a:r>
              <a:rPr lang="en-US" altLang="zh-CN" dirty="0"/>
              <a:t> </a:t>
            </a:r>
            <a:r>
              <a:rPr lang="zh-CN" altLang="en-US" dirty="0"/>
              <a:t>∃ </a:t>
            </a:r>
            <a:r>
              <a:rPr lang="en-US" altLang="zh-CN" dirty="0"/>
              <a:t>c, n</a:t>
            </a:r>
            <a:r>
              <a:rPr lang="en-US" altLang="zh-CN" baseline="-25000" dirty="0"/>
              <a:t>0</a:t>
            </a:r>
            <a:r>
              <a:rPr lang="en-US" altLang="zh-CN" dirty="0"/>
              <a:t> &gt; 0, </a:t>
            </a:r>
            <a:r>
              <a:rPr lang="en-US" altLang="zh-CN" dirty="0" err="1"/>
              <a:t>s.t.</a:t>
            </a:r>
            <a:r>
              <a:rPr lang="en-US" altLang="zh-CN" dirty="0"/>
              <a:t> </a:t>
            </a:r>
            <a:r>
              <a:rPr lang="zh-CN" altLang="en-US" dirty="0"/>
              <a:t>∀ </a:t>
            </a:r>
            <a:r>
              <a:rPr lang="en-US" altLang="zh-CN" dirty="0"/>
              <a:t>n</a:t>
            </a:r>
            <a:r>
              <a:rPr lang="zh-CN" altLang="en-US" dirty="0"/>
              <a:t>≥</a:t>
            </a:r>
            <a:r>
              <a:rPr lang="en-US" altLang="zh-CN" dirty="0"/>
              <a:t>n</a:t>
            </a:r>
            <a:r>
              <a:rPr lang="en-US" altLang="zh-CN" baseline="-25000" dirty="0"/>
              <a:t>0</a:t>
            </a:r>
            <a:r>
              <a:rPr lang="en-US" altLang="zh-CN" dirty="0"/>
              <a:t>: 0 </a:t>
            </a:r>
            <a:r>
              <a:rPr lang="zh-CN" altLang="en-US" dirty="0"/>
              <a:t>≤ </a:t>
            </a:r>
            <a:r>
              <a:rPr lang="en-US" altLang="zh-CN" dirty="0"/>
              <a:t>f(n) </a:t>
            </a:r>
            <a:r>
              <a:rPr lang="zh-CN" altLang="en-US" dirty="0"/>
              <a:t>≤ </a:t>
            </a:r>
            <a:r>
              <a:rPr lang="en-US" altLang="zh-CN" dirty="0" err="1"/>
              <a:t>c·g</a:t>
            </a:r>
            <a:r>
              <a:rPr lang="en-US" altLang="zh-CN" dirty="0"/>
              <a:t>(n)</a:t>
            </a:r>
            <a:endParaRPr lang="zh-CN" altLang="en-US" dirty="0"/>
          </a:p>
        </p:txBody>
      </p:sp>
      <p:sp>
        <p:nvSpPr>
          <p:cNvPr id="17" name="Title 1"/>
          <p:cNvSpPr>
            <a:spLocks noGrp="1"/>
          </p:cNvSpPr>
          <p:nvPr>
            <p:ph type="title" idx="4294967295"/>
          </p:nvPr>
        </p:nvSpPr>
        <p:spPr>
          <a:prstGeom prst="rect">
            <a:avLst/>
          </a:prstGeom>
        </p:spPr>
        <p:txBody>
          <a:bodyPr/>
          <a:lstStyle/>
          <a:p>
            <a:r>
              <a:rPr lang="en-US" altLang="zh-CN" b="1" dirty="0">
                <a:latin typeface="+mn-lt"/>
              </a:rPr>
              <a:t>Big-O Notation (Upper Bound)</a:t>
            </a:r>
            <a:endParaRPr lang="zh-CN" altLang="en-US" b="1" dirty="0">
              <a:latin typeface="+mn-lt"/>
            </a:endParaRPr>
          </a:p>
        </p:txBody>
      </p:sp>
      <p:sp>
        <p:nvSpPr>
          <p:cNvPr id="4" name="幻灯片编号占位符 3"/>
          <p:cNvSpPr>
            <a:spLocks noGrp="1"/>
          </p:cNvSpPr>
          <p:nvPr>
            <p:ph type="sldNum" sz="quarter" idx="4"/>
          </p:nvPr>
        </p:nvSpPr>
        <p:spPr/>
        <p:txBody>
          <a:bodyPr/>
          <a:lstStyle/>
          <a:p>
            <a:pPr>
              <a:defRPr/>
            </a:pPr>
            <a:fld id="{D62988EB-CF20-4CAC-94BF-79D0ECBB93DA}" type="slidenum">
              <a:rPr lang="en-US" altLang="zh-CN" smtClean="0"/>
              <a:pPr>
                <a:defRPr/>
              </a:pPr>
              <a:t>26</a:t>
            </a:fld>
            <a:endParaRPr lang="en-US" altLang="zh-CN"/>
          </a:p>
        </p:txBody>
      </p:sp>
      <p:sp>
        <p:nvSpPr>
          <p:cNvPr id="18" name="Line 12"/>
          <p:cNvSpPr>
            <a:spLocks noChangeShapeType="1"/>
          </p:cNvSpPr>
          <p:nvPr/>
        </p:nvSpPr>
        <p:spPr bwMode="auto">
          <a:xfrm>
            <a:off x="3241476" y="3306961"/>
            <a:ext cx="0" cy="2286000"/>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5809456" y="5367536"/>
            <a:ext cx="38258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dirty="0">
                <a:latin typeface="微软雅黑" panose="020B0503020204020204" pitchFamily="34" charset="-122"/>
                <a:ea typeface="微软雅黑" panose="020B0503020204020204" pitchFamily="34" charset="-122"/>
              </a:rPr>
              <a:t>n</a:t>
            </a:r>
            <a:endParaRPr lang="en-US" altLang="zh-CN" sz="2400" i="1" baseline="-25000" dirty="0">
              <a:latin typeface="微软雅黑" panose="020B0503020204020204" pitchFamily="34" charset="-122"/>
              <a:ea typeface="微软雅黑" panose="020B0503020204020204" pitchFamily="34" charset="-122"/>
            </a:endParaRPr>
          </a:p>
        </p:txBody>
      </p:sp>
      <p:sp>
        <p:nvSpPr>
          <p:cNvPr id="20" name="Line 4"/>
          <p:cNvSpPr>
            <a:spLocks noChangeShapeType="1"/>
          </p:cNvSpPr>
          <p:nvPr/>
        </p:nvSpPr>
        <p:spPr bwMode="auto">
          <a:xfrm>
            <a:off x="1139031" y="5546924"/>
            <a:ext cx="4572000" cy="158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21" name="Line 5"/>
          <p:cNvSpPr>
            <a:spLocks noChangeShapeType="1"/>
          </p:cNvSpPr>
          <p:nvPr/>
        </p:nvSpPr>
        <p:spPr bwMode="auto">
          <a:xfrm flipV="1">
            <a:off x="1139031" y="3033911"/>
            <a:ext cx="3175" cy="2514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22" name="Freeform 6"/>
          <p:cNvSpPr>
            <a:spLocks/>
          </p:cNvSpPr>
          <p:nvPr/>
        </p:nvSpPr>
        <p:spPr bwMode="auto">
          <a:xfrm>
            <a:off x="1139031" y="3767336"/>
            <a:ext cx="4365625" cy="1358900"/>
          </a:xfrm>
          <a:custGeom>
            <a:avLst/>
            <a:gdLst>
              <a:gd name="T0" fmla="*/ 0 w 2064"/>
              <a:gd name="T1" fmla="*/ 2147483646 h 856"/>
              <a:gd name="T2" fmla="*/ 2147483646 w 2064"/>
              <a:gd name="T3" fmla="*/ 2147483646 h 856"/>
              <a:gd name="T4" fmla="*/ 2147483646 w 2064"/>
              <a:gd name="T5" fmla="*/ 2147483646 h 856"/>
              <a:gd name="T6" fmla="*/ 2147483646 w 2064"/>
              <a:gd name="T7" fmla="*/ 2147483646 h 856"/>
              <a:gd name="T8" fmla="*/ 2147483646 w 2064"/>
              <a:gd name="T9" fmla="*/ 0 h 856"/>
              <a:gd name="T10" fmla="*/ 0 60000 65536"/>
              <a:gd name="T11" fmla="*/ 0 60000 65536"/>
              <a:gd name="T12" fmla="*/ 0 60000 65536"/>
              <a:gd name="T13" fmla="*/ 0 60000 65536"/>
              <a:gd name="T14" fmla="*/ 0 60000 65536"/>
              <a:gd name="T15" fmla="*/ 0 w 2064"/>
              <a:gd name="T16" fmla="*/ 0 h 856"/>
              <a:gd name="T17" fmla="*/ 2064 w 2064"/>
              <a:gd name="T18" fmla="*/ 856 h 856"/>
            </a:gdLst>
            <a:ahLst/>
            <a:cxnLst>
              <a:cxn ang="T10">
                <a:pos x="T0" y="T1"/>
              </a:cxn>
              <a:cxn ang="T11">
                <a:pos x="T2" y="T3"/>
              </a:cxn>
              <a:cxn ang="T12">
                <a:pos x="T4" y="T5"/>
              </a:cxn>
              <a:cxn ang="T13">
                <a:pos x="T6" y="T7"/>
              </a:cxn>
              <a:cxn ang="T14">
                <a:pos x="T8" y="T9"/>
              </a:cxn>
            </a:cxnLst>
            <a:rect l="T15" t="T16" r="T17" b="T18"/>
            <a:pathLst>
              <a:path w="2064" h="856">
                <a:moveTo>
                  <a:pt x="0" y="672"/>
                </a:moveTo>
                <a:cubicBezTo>
                  <a:pt x="100" y="764"/>
                  <a:pt x="200" y="856"/>
                  <a:pt x="288" y="768"/>
                </a:cubicBezTo>
                <a:cubicBezTo>
                  <a:pt x="376" y="680"/>
                  <a:pt x="416" y="176"/>
                  <a:pt x="528" y="144"/>
                </a:cubicBezTo>
                <a:cubicBezTo>
                  <a:pt x="640" y="112"/>
                  <a:pt x="704" y="600"/>
                  <a:pt x="960" y="576"/>
                </a:cubicBezTo>
                <a:cubicBezTo>
                  <a:pt x="1216" y="552"/>
                  <a:pt x="1864" y="104"/>
                  <a:pt x="2064" y="0"/>
                </a:cubicBezTo>
              </a:path>
            </a:pathLst>
          </a:custGeom>
          <a:noFill/>
          <a:ln w="28575">
            <a:solidFill>
              <a:srgbClr val="3366FF"/>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zh-CN" altLang="en-US"/>
          </a:p>
        </p:txBody>
      </p:sp>
      <p:sp>
        <p:nvSpPr>
          <p:cNvPr id="23" name="Text Box 7"/>
          <p:cNvSpPr txBox="1">
            <a:spLocks noChangeArrowheads="1"/>
          </p:cNvSpPr>
          <p:nvPr/>
        </p:nvSpPr>
        <p:spPr bwMode="auto">
          <a:xfrm>
            <a:off x="5580856" y="3506986"/>
            <a:ext cx="10366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dirty="0">
                <a:latin typeface="微软雅黑" panose="020B0503020204020204" pitchFamily="34" charset="-122"/>
                <a:ea typeface="微软雅黑" panose="020B0503020204020204" pitchFamily="34" charset="-122"/>
              </a:rPr>
              <a:t>f(n)</a:t>
            </a:r>
            <a:endParaRPr lang="en-US" altLang="zh-CN" sz="2400" dirty="0">
              <a:latin typeface="微软雅黑" panose="020B0503020204020204" pitchFamily="34" charset="-122"/>
              <a:ea typeface="微软雅黑" panose="020B0503020204020204" pitchFamily="34" charset="-122"/>
            </a:endParaRPr>
          </a:p>
        </p:txBody>
      </p:sp>
      <p:sp>
        <p:nvSpPr>
          <p:cNvPr id="24" name="Freeform 9"/>
          <p:cNvSpPr>
            <a:spLocks/>
          </p:cNvSpPr>
          <p:nvPr/>
        </p:nvSpPr>
        <p:spPr bwMode="auto">
          <a:xfrm>
            <a:off x="1139031" y="3154561"/>
            <a:ext cx="4264025" cy="1828800"/>
          </a:xfrm>
          <a:custGeom>
            <a:avLst/>
            <a:gdLst>
              <a:gd name="T0" fmla="*/ 0 w 2016"/>
              <a:gd name="T1" fmla="*/ 2147483646 h 1152"/>
              <a:gd name="T2" fmla="*/ 2147483646 w 2016"/>
              <a:gd name="T3" fmla="*/ 2147483646 h 1152"/>
              <a:gd name="T4" fmla="*/ 2147483646 w 2016"/>
              <a:gd name="T5" fmla="*/ 2147483646 h 1152"/>
              <a:gd name="T6" fmla="*/ 2147483646 w 2016"/>
              <a:gd name="T7" fmla="*/ 0 h 1152"/>
              <a:gd name="T8" fmla="*/ 0 60000 65536"/>
              <a:gd name="T9" fmla="*/ 0 60000 65536"/>
              <a:gd name="T10" fmla="*/ 0 60000 65536"/>
              <a:gd name="T11" fmla="*/ 0 60000 65536"/>
              <a:gd name="T12" fmla="*/ 0 w 2016"/>
              <a:gd name="T13" fmla="*/ 0 h 1152"/>
              <a:gd name="T14" fmla="*/ 2016 w 2016"/>
              <a:gd name="T15" fmla="*/ 1152 h 1152"/>
            </a:gdLst>
            <a:ahLst/>
            <a:cxnLst>
              <a:cxn ang="T8">
                <a:pos x="T0" y="T1"/>
              </a:cxn>
              <a:cxn ang="T9">
                <a:pos x="T2" y="T3"/>
              </a:cxn>
              <a:cxn ang="T10">
                <a:pos x="T4" y="T5"/>
              </a:cxn>
              <a:cxn ang="T11">
                <a:pos x="T6" y="T7"/>
              </a:cxn>
            </a:cxnLst>
            <a:rect l="T12" t="T13" r="T14" b="T15"/>
            <a:pathLst>
              <a:path w="2016" h="1152">
                <a:moveTo>
                  <a:pt x="0" y="1152"/>
                </a:moveTo>
                <a:cubicBezTo>
                  <a:pt x="328" y="952"/>
                  <a:pt x="656" y="752"/>
                  <a:pt x="912" y="624"/>
                </a:cubicBezTo>
                <a:cubicBezTo>
                  <a:pt x="1168" y="496"/>
                  <a:pt x="1352" y="488"/>
                  <a:pt x="1536" y="384"/>
                </a:cubicBezTo>
                <a:cubicBezTo>
                  <a:pt x="1720" y="280"/>
                  <a:pt x="1928" y="72"/>
                  <a:pt x="2016" y="0"/>
                </a:cubicBezTo>
              </a:path>
            </a:pathLst>
          </a:custGeom>
          <a:noFill/>
          <a:ln w="28575">
            <a:solidFill>
              <a:srgbClr val="FF0000"/>
            </a:solidFill>
            <a:prstDash val="dashDot"/>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zh-CN" altLang="en-US"/>
          </a:p>
        </p:txBody>
      </p:sp>
      <p:sp>
        <p:nvSpPr>
          <p:cNvPr id="25" name="Text Box 10"/>
          <p:cNvSpPr txBox="1">
            <a:spLocks noChangeArrowheads="1"/>
          </p:cNvSpPr>
          <p:nvPr/>
        </p:nvSpPr>
        <p:spPr bwMode="auto">
          <a:xfrm>
            <a:off x="5536406" y="2852936"/>
            <a:ext cx="133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en-US" altLang="zh-CN" sz="2400" i="1" dirty="0" err="1">
                <a:latin typeface="微软雅黑" panose="020B0503020204020204" pitchFamily="34" charset="-122"/>
                <a:ea typeface="微软雅黑" panose="020B0503020204020204" pitchFamily="34" charset="-122"/>
              </a:rPr>
              <a:t>c</a:t>
            </a:r>
            <a:r>
              <a:rPr lang="en-US" altLang="zh-CN" sz="2400" dirty="0" err="1"/>
              <a:t>·</a:t>
            </a:r>
            <a:r>
              <a:rPr lang="en-US" altLang="zh-CN" sz="2400" i="1" dirty="0" err="1">
                <a:latin typeface="微软雅黑" panose="020B0503020204020204" pitchFamily="34" charset="-122"/>
                <a:ea typeface="微软雅黑" panose="020B0503020204020204" pitchFamily="34" charset="-122"/>
              </a:rPr>
              <a:t>g</a:t>
            </a:r>
            <a:r>
              <a:rPr lang="en-US" altLang="zh-CN" sz="2400" i="1" dirty="0">
                <a:latin typeface="微软雅黑" panose="020B0503020204020204" pitchFamily="34" charset="-122"/>
                <a:ea typeface="微软雅黑" panose="020B0503020204020204" pitchFamily="34" charset="-122"/>
              </a:rPr>
              <a:t>(n)</a:t>
            </a:r>
          </a:p>
        </p:txBody>
      </p:sp>
      <p:sp>
        <p:nvSpPr>
          <p:cNvPr id="26" name="Text Box 13"/>
          <p:cNvSpPr txBox="1">
            <a:spLocks noChangeArrowheads="1"/>
          </p:cNvSpPr>
          <p:nvPr/>
        </p:nvSpPr>
        <p:spPr bwMode="auto">
          <a:xfrm>
            <a:off x="2962076" y="5519936"/>
            <a:ext cx="5111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dirty="0">
                <a:latin typeface="微软雅黑" panose="020B0503020204020204" pitchFamily="34" charset="-122"/>
                <a:ea typeface="微软雅黑" panose="020B0503020204020204" pitchFamily="34" charset="-122"/>
              </a:rPr>
              <a:t>n</a:t>
            </a:r>
            <a:r>
              <a:rPr lang="en-US" altLang="zh-CN" sz="2400" i="1" baseline="-25000" dirty="0">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3139860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prstGeom prst="rect">
            <a:avLst/>
          </a:prstGeom>
        </p:spPr>
        <p:txBody>
          <a:bodyPr/>
          <a:lstStyle/>
          <a:p>
            <a:r>
              <a:rPr lang="en-US" altLang="zh-CN" b="0" dirty="0">
                <a:solidFill>
                  <a:srgbClr val="3366FF"/>
                </a:solidFill>
              </a:rPr>
              <a:t>f(n)</a:t>
            </a:r>
            <a:r>
              <a:rPr lang="en-US" altLang="zh-CN" b="0" dirty="0"/>
              <a:t> = Ω(</a:t>
            </a:r>
            <a:r>
              <a:rPr lang="en-US" altLang="zh-CN" b="0" dirty="0">
                <a:solidFill>
                  <a:srgbClr val="FF0000"/>
                </a:solidFill>
              </a:rPr>
              <a:t>g(n)</a:t>
            </a:r>
            <a:r>
              <a:rPr lang="en-US" altLang="zh-CN" b="0" dirty="0"/>
              <a:t>)</a:t>
            </a:r>
          </a:p>
          <a:p>
            <a:pPr lvl="1"/>
            <a:r>
              <a:rPr lang="en-US" altLang="zh-CN" dirty="0" err="1"/>
              <a:t>iff</a:t>
            </a:r>
            <a:r>
              <a:rPr lang="en-US" altLang="zh-CN" dirty="0"/>
              <a:t> </a:t>
            </a:r>
            <a:r>
              <a:rPr lang="zh-CN" altLang="en-US" dirty="0"/>
              <a:t>∃ </a:t>
            </a:r>
            <a:r>
              <a:rPr lang="en-US" altLang="zh-CN" dirty="0"/>
              <a:t>c, n</a:t>
            </a:r>
            <a:r>
              <a:rPr lang="en-US" altLang="zh-CN" baseline="-25000" dirty="0"/>
              <a:t>0</a:t>
            </a:r>
            <a:r>
              <a:rPr lang="en-US" altLang="zh-CN" dirty="0"/>
              <a:t> &gt; 0, </a:t>
            </a:r>
            <a:r>
              <a:rPr lang="en-US" altLang="zh-CN" dirty="0" err="1"/>
              <a:t>s.t.</a:t>
            </a:r>
            <a:r>
              <a:rPr lang="en-US" altLang="zh-CN" dirty="0"/>
              <a:t> </a:t>
            </a:r>
            <a:r>
              <a:rPr lang="zh-CN" altLang="en-US" dirty="0"/>
              <a:t>∀ </a:t>
            </a:r>
            <a:r>
              <a:rPr lang="en-US" altLang="zh-CN" dirty="0"/>
              <a:t>n</a:t>
            </a:r>
            <a:r>
              <a:rPr lang="zh-CN" altLang="en-US" dirty="0"/>
              <a:t>≥</a:t>
            </a:r>
            <a:r>
              <a:rPr lang="en-US" altLang="zh-CN" dirty="0"/>
              <a:t>n</a:t>
            </a:r>
            <a:r>
              <a:rPr lang="en-US" altLang="zh-CN" baseline="-25000" dirty="0"/>
              <a:t>0</a:t>
            </a:r>
            <a:r>
              <a:rPr lang="en-US" altLang="zh-CN" dirty="0"/>
              <a:t>, 0 </a:t>
            </a:r>
            <a:r>
              <a:rPr lang="zh-CN" altLang="en-US" dirty="0"/>
              <a:t>≤ </a:t>
            </a:r>
            <a:r>
              <a:rPr lang="en-US" altLang="zh-CN" dirty="0" err="1"/>
              <a:t>c·g</a:t>
            </a:r>
            <a:r>
              <a:rPr lang="en-US" altLang="zh-CN" dirty="0"/>
              <a:t>(n) </a:t>
            </a:r>
            <a:r>
              <a:rPr lang="zh-CN" altLang="en-US" dirty="0"/>
              <a:t>≤ </a:t>
            </a:r>
            <a:r>
              <a:rPr lang="en-US" altLang="zh-CN" dirty="0"/>
              <a:t>f(n)</a:t>
            </a:r>
          </a:p>
          <a:p>
            <a:endParaRPr lang="zh-CN" altLang="en-US" dirty="0"/>
          </a:p>
        </p:txBody>
      </p:sp>
      <p:sp>
        <p:nvSpPr>
          <p:cNvPr id="2" name="Title 1"/>
          <p:cNvSpPr>
            <a:spLocks noGrp="1"/>
          </p:cNvSpPr>
          <p:nvPr>
            <p:ph type="title" idx="4294967295"/>
          </p:nvPr>
        </p:nvSpPr>
        <p:spPr>
          <a:prstGeom prst="rect">
            <a:avLst/>
          </a:prstGeom>
        </p:spPr>
        <p:txBody>
          <a:bodyPr/>
          <a:lstStyle/>
          <a:p>
            <a:r>
              <a:rPr lang="en-US" altLang="zh-CN" dirty="0"/>
              <a:t>Big-</a:t>
            </a:r>
            <a:r>
              <a:rPr lang="en-US" altLang="zh-CN" dirty="0" err="1"/>
              <a:t>Ω</a:t>
            </a:r>
            <a:r>
              <a:rPr lang="en-US" altLang="zh-CN" dirty="0"/>
              <a:t> Notation (Lower Bound)</a:t>
            </a:r>
            <a:endParaRPr lang="zh-CN" altLang="en-US" dirty="0"/>
          </a:p>
        </p:txBody>
      </p:sp>
      <p:sp>
        <p:nvSpPr>
          <p:cNvPr id="13" name="幻灯片编号占位符 3"/>
          <p:cNvSpPr>
            <a:spLocks noGrp="1"/>
          </p:cNvSpPr>
          <p:nvPr>
            <p:ph type="sldNum" sz="quarter" idx="4"/>
          </p:nvPr>
        </p:nvSpPr>
        <p:spPr/>
        <p:txBody>
          <a:bodyPr/>
          <a:lstStyle/>
          <a:p>
            <a:pPr>
              <a:defRPr/>
            </a:pPr>
            <a:fld id="{D62988EB-CF20-4CAC-94BF-79D0ECBB93DA}" type="slidenum">
              <a:rPr lang="en-US" altLang="zh-CN" smtClean="0"/>
              <a:pPr>
                <a:defRPr/>
              </a:pPr>
              <a:t>27</a:t>
            </a:fld>
            <a:endParaRPr lang="en-US" altLang="zh-CN"/>
          </a:p>
        </p:txBody>
      </p:sp>
      <p:sp>
        <p:nvSpPr>
          <p:cNvPr id="4" name="Line 4"/>
          <p:cNvSpPr>
            <a:spLocks noChangeShapeType="1"/>
          </p:cNvSpPr>
          <p:nvPr/>
        </p:nvSpPr>
        <p:spPr bwMode="auto">
          <a:xfrm>
            <a:off x="1138014" y="5577805"/>
            <a:ext cx="45720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5" name="Line 5"/>
          <p:cNvSpPr>
            <a:spLocks noChangeShapeType="1"/>
          </p:cNvSpPr>
          <p:nvPr/>
        </p:nvSpPr>
        <p:spPr bwMode="auto">
          <a:xfrm flipV="1">
            <a:off x="1138014" y="3063205"/>
            <a:ext cx="0" cy="2514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6" name="Freeform 6"/>
          <p:cNvSpPr>
            <a:spLocks/>
          </p:cNvSpPr>
          <p:nvPr/>
        </p:nvSpPr>
        <p:spPr bwMode="auto">
          <a:xfrm>
            <a:off x="1138014" y="3825205"/>
            <a:ext cx="4368800" cy="1358900"/>
          </a:xfrm>
          <a:custGeom>
            <a:avLst/>
            <a:gdLst>
              <a:gd name="T0" fmla="*/ 0 w 2064"/>
              <a:gd name="T1" fmla="*/ 2147483646 h 856"/>
              <a:gd name="T2" fmla="*/ 2147483646 w 2064"/>
              <a:gd name="T3" fmla="*/ 2147483646 h 856"/>
              <a:gd name="T4" fmla="*/ 2147483646 w 2064"/>
              <a:gd name="T5" fmla="*/ 2147483646 h 856"/>
              <a:gd name="T6" fmla="*/ 2147483646 w 2064"/>
              <a:gd name="T7" fmla="*/ 2147483646 h 856"/>
              <a:gd name="T8" fmla="*/ 2147483646 w 2064"/>
              <a:gd name="T9" fmla="*/ 0 h 856"/>
              <a:gd name="T10" fmla="*/ 0 60000 65536"/>
              <a:gd name="T11" fmla="*/ 0 60000 65536"/>
              <a:gd name="T12" fmla="*/ 0 60000 65536"/>
              <a:gd name="T13" fmla="*/ 0 60000 65536"/>
              <a:gd name="T14" fmla="*/ 0 60000 65536"/>
              <a:gd name="T15" fmla="*/ 0 w 2064"/>
              <a:gd name="T16" fmla="*/ 0 h 856"/>
              <a:gd name="T17" fmla="*/ 2064 w 2064"/>
              <a:gd name="T18" fmla="*/ 856 h 856"/>
            </a:gdLst>
            <a:ahLst/>
            <a:cxnLst>
              <a:cxn ang="T10">
                <a:pos x="T0" y="T1"/>
              </a:cxn>
              <a:cxn ang="T11">
                <a:pos x="T2" y="T3"/>
              </a:cxn>
              <a:cxn ang="T12">
                <a:pos x="T4" y="T5"/>
              </a:cxn>
              <a:cxn ang="T13">
                <a:pos x="T6" y="T7"/>
              </a:cxn>
              <a:cxn ang="T14">
                <a:pos x="T8" y="T9"/>
              </a:cxn>
            </a:cxnLst>
            <a:rect l="T15" t="T16" r="T17" b="T18"/>
            <a:pathLst>
              <a:path w="2064" h="856">
                <a:moveTo>
                  <a:pt x="0" y="672"/>
                </a:moveTo>
                <a:cubicBezTo>
                  <a:pt x="100" y="764"/>
                  <a:pt x="200" y="856"/>
                  <a:pt x="288" y="768"/>
                </a:cubicBezTo>
                <a:cubicBezTo>
                  <a:pt x="376" y="680"/>
                  <a:pt x="416" y="176"/>
                  <a:pt x="528" y="144"/>
                </a:cubicBezTo>
                <a:cubicBezTo>
                  <a:pt x="640" y="112"/>
                  <a:pt x="704" y="600"/>
                  <a:pt x="960" y="576"/>
                </a:cubicBezTo>
                <a:cubicBezTo>
                  <a:pt x="1216" y="552"/>
                  <a:pt x="1864" y="104"/>
                  <a:pt x="2064" y="0"/>
                </a:cubicBezTo>
              </a:path>
            </a:pathLst>
          </a:custGeom>
          <a:noFill/>
          <a:ln w="28575">
            <a:solidFill>
              <a:srgbClr val="3366FF"/>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zh-CN" altLang="en-US"/>
          </a:p>
        </p:txBody>
      </p:sp>
      <p:sp>
        <p:nvSpPr>
          <p:cNvPr id="7" name="Text Box 7"/>
          <p:cNvSpPr txBox="1">
            <a:spLocks noChangeArrowheads="1"/>
          </p:cNvSpPr>
          <p:nvPr/>
        </p:nvSpPr>
        <p:spPr bwMode="auto">
          <a:xfrm>
            <a:off x="5789389" y="3564855"/>
            <a:ext cx="6889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微软雅黑" panose="020B0503020204020204" pitchFamily="34" charset="-122"/>
                <a:ea typeface="微软雅黑" panose="020B0503020204020204" pitchFamily="34" charset="-122"/>
              </a:rPr>
              <a:t>f(n)</a:t>
            </a:r>
          </a:p>
        </p:txBody>
      </p:sp>
      <p:sp>
        <p:nvSpPr>
          <p:cNvPr id="8" name="Freeform 9"/>
          <p:cNvSpPr>
            <a:spLocks/>
          </p:cNvSpPr>
          <p:nvPr/>
        </p:nvSpPr>
        <p:spPr bwMode="auto">
          <a:xfrm>
            <a:off x="1138014" y="4663405"/>
            <a:ext cx="4470400" cy="381000"/>
          </a:xfrm>
          <a:custGeom>
            <a:avLst/>
            <a:gdLst>
              <a:gd name="T0" fmla="*/ 0 w 2016"/>
              <a:gd name="T1" fmla="*/ 2147483646 h 1152"/>
              <a:gd name="T2" fmla="*/ 2147483646 w 2016"/>
              <a:gd name="T3" fmla="*/ 2147483646 h 1152"/>
              <a:gd name="T4" fmla="*/ 2147483646 w 2016"/>
              <a:gd name="T5" fmla="*/ 2147483646 h 1152"/>
              <a:gd name="T6" fmla="*/ 2147483646 w 2016"/>
              <a:gd name="T7" fmla="*/ 0 h 1152"/>
              <a:gd name="T8" fmla="*/ 0 60000 65536"/>
              <a:gd name="T9" fmla="*/ 0 60000 65536"/>
              <a:gd name="T10" fmla="*/ 0 60000 65536"/>
              <a:gd name="T11" fmla="*/ 0 60000 65536"/>
              <a:gd name="T12" fmla="*/ 0 w 2016"/>
              <a:gd name="T13" fmla="*/ 0 h 1152"/>
              <a:gd name="T14" fmla="*/ 2016 w 2016"/>
              <a:gd name="T15" fmla="*/ 1152 h 1152"/>
            </a:gdLst>
            <a:ahLst/>
            <a:cxnLst>
              <a:cxn ang="T8">
                <a:pos x="T0" y="T1"/>
              </a:cxn>
              <a:cxn ang="T9">
                <a:pos x="T2" y="T3"/>
              </a:cxn>
              <a:cxn ang="T10">
                <a:pos x="T4" y="T5"/>
              </a:cxn>
              <a:cxn ang="T11">
                <a:pos x="T6" y="T7"/>
              </a:cxn>
            </a:cxnLst>
            <a:rect l="T12" t="T13" r="T14" b="T15"/>
            <a:pathLst>
              <a:path w="2016" h="1152">
                <a:moveTo>
                  <a:pt x="0" y="1152"/>
                </a:moveTo>
                <a:cubicBezTo>
                  <a:pt x="328" y="952"/>
                  <a:pt x="656" y="752"/>
                  <a:pt x="912" y="624"/>
                </a:cubicBezTo>
                <a:cubicBezTo>
                  <a:pt x="1168" y="496"/>
                  <a:pt x="1352" y="488"/>
                  <a:pt x="1536" y="384"/>
                </a:cubicBezTo>
                <a:cubicBezTo>
                  <a:pt x="1720" y="280"/>
                  <a:pt x="1928" y="72"/>
                  <a:pt x="2016" y="0"/>
                </a:cubicBezTo>
              </a:path>
            </a:pathLst>
          </a:custGeom>
          <a:noFill/>
          <a:ln w="28575">
            <a:solidFill>
              <a:srgbClr val="FF0000"/>
            </a:solidFill>
            <a:prstDash val="dashDot"/>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zh-CN" altLang="en-US"/>
          </a:p>
        </p:txBody>
      </p:sp>
      <p:sp>
        <p:nvSpPr>
          <p:cNvPr id="9" name="Text Box 10"/>
          <p:cNvSpPr txBox="1">
            <a:spLocks noChangeArrowheads="1"/>
          </p:cNvSpPr>
          <p:nvPr/>
        </p:nvSpPr>
        <p:spPr bwMode="auto">
          <a:xfrm>
            <a:off x="5710014" y="4358605"/>
            <a:ext cx="12382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en-US" altLang="zh-CN" sz="2400" i="1" dirty="0" err="1">
                <a:latin typeface="微软雅黑" panose="020B0503020204020204" pitchFamily="34" charset="-122"/>
                <a:ea typeface="微软雅黑" panose="020B0503020204020204" pitchFamily="34" charset="-122"/>
              </a:rPr>
              <a:t>c</a:t>
            </a:r>
            <a:r>
              <a:rPr lang="en-US" altLang="zh-CN" sz="2400" dirty="0" err="1"/>
              <a:t>·</a:t>
            </a:r>
            <a:r>
              <a:rPr lang="en-US" altLang="zh-CN" sz="2400" i="1" dirty="0" err="1">
                <a:latin typeface="微软雅黑" panose="020B0503020204020204" pitchFamily="34" charset="-122"/>
                <a:ea typeface="微软雅黑" panose="020B0503020204020204" pitchFamily="34" charset="-122"/>
              </a:rPr>
              <a:t>g</a:t>
            </a:r>
            <a:r>
              <a:rPr lang="en-US" altLang="zh-CN" sz="2400" i="1" dirty="0">
                <a:latin typeface="微软雅黑" panose="020B0503020204020204" pitchFamily="34" charset="-122"/>
                <a:ea typeface="微软雅黑" panose="020B0503020204020204" pitchFamily="34" charset="-122"/>
              </a:rPr>
              <a:t>(n)</a:t>
            </a:r>
          </a:p>
        </p:txBody>
      </p:sp>
      <p:sp>
        <p:nvSpPr>
          <p:cNvPr id="10" name="Line 12"/>
          <p:cNvSpPr>
            <a:spLocks noChangeShapeType="1"/>
          </p:cNvSpPr>
          <p:nvPr/>
        </p:nvSpPr>
        <p:spPr bwMode="auto">
          <a:xfrm flipH="1">
            <a:off x="1950814" y="3749005"/>
            <a:ext cx="25400" cy="1828800"/>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1" name="Text Box 13"/>
          <p:cNvSpPr txBox="1">
            <a:spLocks noChangeArrowheads="1"/>
          </p:cNvSpPr>
          <p:nvPr/>
        </p:nvSpPr>
        <p:spPr bwMode="auto">
          <a:xfrm>
            <a:off x="5840189" y="5439693"/>
            <a:ext cx="3746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微软雅黑" panose="020B0503020204020204" pitchFamily="34" charset="-122"/>
                <a:ea typeface="微软雅黑" panose="020B0503020204020204" pitchFamily="34" charset="-122"/>
              </a:rPr>
              <a:t>n</a:t>
            </a:r>
            <a:endParaRPr lang="en-US" altLang="zh-CN" sz="2400" baseline="-25000">
              <a:latin typeface="微软雅黑" panose="020B0503020204020204" pitchFamily="34" charset="-122"/>
              <a:ea typeface="微软雅黑" panose="020B0503020204020204" pitchFamily="34" charset="-122"/>
            </a:endParaRPr>
          </a:p>
        </p:txBody>
      </p:sp>
      <p:sp>
        <p:nvSpPr>
          <p:cNvPr id="12" name="Text Box 13"/>
          <p:cNvSpPr txBox="1">
            <a:spLocks noChangeArrowheads="1"/>
          </p:cNvSpPr>
          <p:nvPr/>
        </p:nvSpPr>
        <p:spPr bwMode="auto">
          <a:xfrm>
            <a:off x="1671414" y="5487318"/>
            <a:ext cx="493712"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i="1">
                <a:latin typeface="微软雅黑" panose="020B0503020204020204" pitchFamily="34" charset="-122"/>
                <a:ea typeface="微软雅黑" panose="020B0503020204020204" pitchFamily="34" charset="-122"/>
              </a:rPr>
              <a:t>n</a:t>
            </a:r>
            <a:r>
              <a:rPr lang="en-US" altLang="zh-CN" sz="2400" i="1" baseline="-25000">
                <a:latin typeface="微软雅黑" panose="020B0503020204020204" pitchFamily="34" charset="-122"/>
                <a:ea typeface="微软雅黑" panose="020B0503020204020204" pitchFamily="34" charset="-122"/>
              </a:rPr>
              <a:t>0</a:t>
            </a:r>
            <a:endParaRPr lang="en-US" altLang="zh-CN" sz="2400" baseline="-25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1353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prstGeom prst="rect">
            <a:avLst/>
          </a:prstGeom>
        </p:spPr>
        <p:txBody>
          <a:bodyPr/>
          <a:lstStyle/>
          <a:p>
            <a:r>
              <a:rPr lang="en-US" altLang="zh-CN" dirty="0"/>
              <a:t>Big-Θ Notation</a:t>
            </a:r>
            <a:endParaRPr lang="zh-CN" altLang="en-US" dirty="0"/>
          </a:p>
        </p:txBody>
      </p:sp>
      <p:sp>
        <p:nvSpPr>
          <p:cNvPr id="3" name="Text Placeholder 2"/>
          <p:cNvSpPr>
            <a:spLocks noGrp="1"/>
          </p:cNvSpPr>
          <p:nvPr>
            <p:ph type="body" idx="4294967295"/>
          </p:nvPr>
        </p:nvSpPr>
        <p:spPr>
          <a:prstGeom prst="rect">
            <a:avLst/>
          </a:prstGeom>
        </p:spPr>
        <p:txBody>
          <a:bodyPr/>
          <a:lstStyle/>
          <a:p>
            <a:r>
              <a:rPr lang="en-US" altLang="zh-CN" b="0" dirty="0">
                <a:solidFill>
                  <a:srgbClr val="3366FF"/>
                </a:solidFill>
              </a:rPr>
              <a:t>f(n)</a:t>
            </a:r>
            <a:r>
              <a:rPr lang="en-US" altLang="zh-CN" b="0" dirty="0"/>
              <a:t> = Θ(</a:t>
            </a:r>
            <a:r>
              <a:rPr lang="en-US" altLang="zh-CN" b="0" dirty="0">
                <a:solidFill>
                  <a:srgbClr val="FF0000"/>
                </a:solidFill>
              </a:rPr>
              <a:t>g(n)</a:t>
            </a:r>
            <a:r>
              <a:rPr lang="en-US" altLang="zh-CN" b="0" dirty="0"/>
              <a:t>)</a:t>
            </a:r>
          </a:p>
          <a:p>
            <a:pPr marL="344487" lvl="1" indent="0">
              <a:buNone/>
            </a:pPr>
            <a:r>
              <a:rPr lang="en-US" altLang="zh-CN" dirty="0" err="1"/>
              <a:t>iff</a:t>
            </a:r>
            <a:r>
              <a:rPr lang="en-US" altLang="zh-CN" dirty="0"/>
              <a:t> </a:t>
            </a:r>
            <a:r>
              <a:rPr lang="zh-CN" altLang="en-US" dirty="0"/>
              <a:t>∃</a:t>
            </a:r>
            <a:r>
              <a:rPr lang="en-US" altLang="zh-CN" dirty="0"/>
              <a:t> c</a:t>
            </a:r>
            <a:r>
              <a:rPr lang="en-US" altLang="zh-CN" baseline="-25000" dirty="0"/>
              <a:t>1</a:t>
            </a:r>
            <a:r>
              <a:rPr lang="en-US" altLang="zh-CN" dirty="0"/>
              <a:t>,c</a:t>
            </a:r>
            <a:r>
              <a:rPr lang="en-US" altLang="zh-CN" baseline="-25000" dirty="0"/>
              <a:t>2</a:t>
            </a:r>
            <a:r>
              <a:rPr lang="en-US" altLang="zh-CN" dirty="0"/>
              <a:t>,n</a:t>
            </a:r>
            <a:r>
              <a:rPr lang="en-US" altLang="zh-CN" baseline="-25000" dirty="0"/>
              <a:t>0</a:t>
            </a:r>
            <a:r>
              <a:rPr lang="en-US" altLang="zh-CN" dirty="0"/>
              <a:t>&gt;0, </a:t>
            </a:r>
            <a:r>
              <a:rPr lang="en-US" altLang="zh-CN" dirty="0" err="1"/>
              <a:t>s.t.</a:t>
            </a:r>
            <a:r>
              <a:rPr lang="en-US" altLang="zh-CN" dirty="0"/>
              <a:t> </a:t>
            </a:r>
            <a:r>
              <a:rPr lang="zh-CN" altLang="en-US" dirty="0"/>
              <a:t>∀</a:t>
            </a:r>
            <a:r>
              <a:rPr lang="en-US" altLang="zh-CN" dirty="0"/>
              <a:t> n&gt;n</a:t>
            </a:r>
            <a:r>
              <a:rPr lang="en-US" altLang="zh-CN" baseline="-25000" dirty="0"/>
              <a:t>0</a:t>
            </a:r>
            <a:r>
              <a:rPr lang="en-US" altLang="zh-CN" dirty="0"/>
              <a:t>: 0</a:t>
            </a:r>
            <a:r>
              <a:rPr lang="zh-CN" altLang="en-US" dirty="0"/>
              <a:t>≤</a:t>
            </a:r>
            <a:r>
              <a:rPr lang="en-US" altLang="zh-CN" dirty="0"/>
              <a:t>c</a:t>
            </a:r>
            <a:r>
              <a:rPr lang="en-US" altLang="zh-CN" baseline="-25000" dirty="0"/>
              <a:t>1</a:t>
            </a:r>
            <a:r>
              <a:rPr lang="en-US" altLang="zh-CN" dirty="0"/>
              <a:t>g(n)</a:t>
            </a:r>
            <a:r>
              <a:rPr lang="zh-CN" altLang="en-US" dirty="0"/>
              <a:t>≤</a:t>
            </a:r>
            <a:r>
              <a:rPr lang="en-US" altLang="zh-CN" dirty="0"/>
              <a:t>f(n)</a:t>
            </a:r>
            <a:r>
              <a:rPr lang="zh-CN" altLang="en-US" dirty="0"/>
              <a:t>≤</a:t>
            </a:r>
            <a:r>
              <a:rPr lang="en-US" altLang="zh-CN" dirty="0"/>
              <a:t>c</a:t>
            </a:r>
            <a:r>
              <a:rPr lang="en-US" altLang="zh-CN" baseline="-25000" dirty="0"/>
              <a:t>2</a:t>
            </a:r>
            <a:r>
              <a:rPr lang="en-US" altLang="zh-CN" dirty="0"/>
              <a:t>g(n)</a:t>
            </a:r>
            <a:endParaRPr lang="zh-CN" altLang="en-US" dirty="0"/>
          </a:p>
        </p:txBody>
      </p:sp>
      <p:sp>
        <p:nvSpPr>
          <p:cNvPr id="16" name="幻灯片编号占位符 3"/>
          <p:cNvSpPr>
            <a:spLocks noGrp="1"/>
          </p:cNvSpPr>
          <p:nvPr>
            <p:ph type="sldNum" sz="quarter" idx="4"/>
          </p:nvPr>
        </p:nvSpPr>
        <p:spPr/>
        <p:txBody>
          <a:bodyPr/>
          <a:lstStyle/>
          <a:p>
            <a:pPr>
              <a:defRPr/>
            </a:pPr>
            <a:fld id="{D62988EB-CF20-4CAC-94BF-79D0ECBB93DA}" type="slidenum">
              <a:rPr lang="en-US" altLang="zh-CN" smtClean="0"/>
              <a:pPr>
                <a:defRPr/>
              </a:pPr>
              <a:t>28</a:t>
            </a:fld>
            <a:endParaRPr lang="en-US" altLang="zh-CN"/>
          </a:p>
        </p:txBody>
      </p:sp>
      <p:grpSp>
        <p:nvGrpSpPr>
          <p:cNvPr id="4" name="Group 4"/>
          <p:cNvGrpSpPr>
            <a:grpSpLocks/>
          </p:cNvGrpSpPr>
          <p:nvPr/>
        </p:nvGrpSpPr>
        <p:grpSpPr bwMode="auto">
          <a:xfrm>
            <a:off x="1115616" y="2924944"/>
            <a:ext cx="5559425" cy="2987675"/>
            <a:chOff x="0" y="0"/>
            <a:chExt cx="2627" cy="1882"/>
          </a:xfrm>
        </p:grpSpPr>
        <p:sp>
          <p:nvSpPr>
            <p:cNvPr id="5" name="Line 4"/>
            <p:cNvSpPr>
              <a:spLocks noChangeShapeType="1"/>
            </p:cNvSpPr>
            <p:nvPr/>
          </p:nvSpPr>
          <p:spPr bwMode="auto">
            <a:xfrm>
              <a:off x="0" y="1678"/>
              <a:ext cx="216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6" name="Line 5"/>
            <p:cNvSpPr>
              <a:spLocks noChangeShapeType="1"/>
            </p:cNvSpPr>
            <p:nvPr/>
          </p:nvSpPr>
          <p:spPr bwMode="auto">
            <a:xfrm flipV="1">
              <a:off x="0" y="94"/>
              <a:ext cx="0" cy="158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7" name="Freeform 6"/>
            <p:cNvSpPr>
              <a:spLocks/>
            </p:cNvSpPr>
            <p:nvPr/>
          </p:nvSpPr>
          <p:spPr bwMode="auto">
            <a:xfrm>
              <a:off x="0" y="574"/>
              <a:ext cx="2064" cy="856"/>
            </a:xfrm>
            <a:custGeom>
              <a:avLst/>
              <a:gdLst>
                <a:gd name="T0" fmla="*/ 0 w 2064"/>
                <a:gd name="T1" fmla="*/ 672 h 856"/>
                <a:gd name="T2" fmla="*/ 288 w 2064"/>
                <a:gd name="T3" fmla="*/ 768 h 856"/>
                <a:gd name="T4" fmla="*/ 528 w 2064"/>
                <a:gd name="T5" fmla="*/ 144 h 856"/>
                <a:gd name="T6" fmla="*/ 960 w 2064"/>
                <a:gd name="T7" fmla="*/ 576 h 856"/>
                <a:gd name="T8" fmla="*/ 2064 w 2064"/>
                <a:gd name="T9" fmla="*/ 0 h 856"/>
                <a:gd name="T10" fmla="*/ 0 60000 65536"/>
                <a:gd name="T11" fmla="*/ 0 60000 65536"/>
                <a:gd name="T12" fmla="*/ 0 60000 65536"/>
                <a:gd name="T13" fmla="*/ 0 60000 65536"/>
                <a:gd name="T14" fmla="*/ 0 60000 65536"/>
                <a:gd name="T15" fmla="*/ 0 w 2064"/>
                <a:gd name="T16" fmla="*/ 0 h 856"/>
                <a:gd name="T17" fmla="*/ 2064 w 2064"/>
                <a:gd name="T18" fmla="*/ 856 h 856"/>
              </a:gdLst>
              <a:ahLst/>
              <a:cxnLst>
                <a:cxn ang="T10">
                  <a:pos x="T0" y="T1"/>
                </a:cxn>
                <a:cxn ang="T11">
                  <a:pos x="T2" y="T3"/>
                </a:cxn>
                <a:cxn ang="T12">
                  <a:pos x="T4" y="T5"/>
                </a:cxn>
                <a:cxn ang="T13">
                  <a:pos x="T6" y="T7"/>
                </a:cxn>
                <a:cxn ang="T14">
                  <a:pos x="T8" y="T9"/>
                </a:cxn>
              </a:cxnLst>
              <a:rect l="T15" t="T16" r="T17" b="T18"/>
              <a:pathLst>
                <a:path w="2064" h="856">
                  <a:moveTo>
                    <a:pt x="0" y="672"/>
                  </a:moveTo>
                  <a:cubicBezTo>
                    <a:pt x="100" y="764"/>
                    <a:pt x="200" y="856"/>
                    <a:pt x="288" y="768"/>
                  </a:cubicBezTo>
                  <a:cubicBezTo>
                    <a:pt x="376" y="680"/>
                    <a:pt x="416" y="176"/>
                    <a:pt x="528" y="144"/>
                  </a:cubicBezTo>
                  <a:cubicBezTo>
                    <a:pt x="640" y="112"/>
                    <a:pt x="704" y="600"/>
                    <a:pt x="960" y="576"/>
                  </a:cubicBezTo>
                  <a:cubicBezTo>
                    <a:pt x="1216" y="552"/>
                    <a:pt x="1864" y="104"/>
                    <a:pt x="2064" y="0"/>
                  </a:cubicBezTo>
                </a:path>
              </a:pathLst>
            </a:custGeom>
            <a:noFill/>
            <a:ln w="28575">
              <a:solidFill>
                <a:srgbClr val="3366FF"/>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zh-CN" altLang="en-US"/>
            </a:p>
          </p:txBody>
        </p:sp>
        <p:sp>
          <p:nvSpPr>
            <p:cNvPr id="8" name="Text Box 7"/>
            <p:cNvSpPr txBox="1">
              <a:spLocks noChangeArrowheads="1"/>
            </p:cNvSpPr>
            <p:nvPr/>
          </p:nvSpPr>
          <p:spPr bwMode="auto">
            <a:xfrm>
              <a:off x="2198" y="410"/>
              <a:ext cx="284"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i="1">
                  <a:latin typeface="微软雅黑" panose="020B0503020204020204" pitchFamily="34" charset="-122"/>
                  <a:ea typeface="微软雅黑" panose="020B0503020204020204" pitchFamily="34" charset="-122"/>
                </a:rPr>
                <a:t>f(n)</a:t>
              </a:r>
            </a:p>
          </p:txBody>
        </p:sp>
        <p:sp>
          <p:nvSpPr>
            <p:cNvPr id="9" name="Freeform 9"/>
            <p:cNvSpPr>
              <a:spLocks/>
            </p:cNvSpPr>
            <p:nvPr/>
          </p:nvSpPr>
          <p:spPr bwMode="auto">
            <a:xfrm>
              <a:off x="0" y="1102"/>
              <a:ext cx="2112" cy="240"/>
            </a:xfrm>
            <a:custGeom>
              <a:avLst/>
              <a:gdLst>
                <a:gd name="T0" fmla="*/ 0 w 2016"/>
                <a:gd name="T1" fmla="*/ 0 h 1152"/>
                <a:gd name="T2" fmla="*/ 2913 w 2016"/>
                <a:gd name="T3" fmla="*/ 0 h 1152"/>
                <a:gd name="T4" fmla="*/ 4911 w 2016"/>
                <a:gd name="T5" fmla="*/ 0 h 1152"/>
                <a:gd name="T6" fmla="*/ 6450 w 2016"/>
                <a:gd name="T7" fmla="*/ 0 h 1152"/>
                <a:gd name="T8" fmla="*/ 0 60000 65536"/>
                <a:gd name="T9" fmla="*/ 0 60000 65536"/>
                <a:gd name="T10" fmla="*/ 0 60000 65536"/>
                <a:gd name="T11" fmla="*/ 0 60000 65536"/>
                <a:gd name="T12" fmla="*/ 0 w 2016"/>
                <a:gd name="T13" fmla="*/ 0 h 1152"/>
                <a:gd name="T14" fmla="*/ 2016 w 2016"/>
                <a:gd name="T15" fmla="*/ 1152 h 1152"/>
              </a:gdLst>
              <a:ahLst/>
              <a:cxnLst>
                <a:cxn ang="T8">
                  <a:pos x="T0" y="T1"/>
                </a:cxn>
                <a:cxn ang="T9">
                  <a:pos x="T2" y="T3"/>
                </a:cxn>
                <a:cxn ang="T10">
                  <a:pos x="T4" y="T5"/>
                </a:cxn>
                <a:cxn ang="T11">
                  <a:pos x="T6" y="T7"/>
                </a:cxn>
              </a:cxnLst>
              <a:rect l="T12" t="T13" r="T14" b="T15"/>
              <a:pathLst>
                <a:path w="2016" h="1152">
                  <a:moveTo>
                    <a:pt x="0" y="1152"/>
                  </a:moveTo>
                  <a:cubicBezTo>
                    <a:pt x="328" y="952"/>
                    <a:pt x="656" y="752"/>
                    <a:pt x="912" y="624"/>
                  </a:cubicBezTo>
                  <a:cubicBezTo>
                    <a:pt x="1168" y="496"/>
                    <a:pt x="1352" y="488"/>
                    <a:pt x="1536" y="384"/>
                  </a:cubicBezTo>
                  <a:cubicBezTo>
                    <a:pt x="1720" y="280"/>
                    <a:pt x="1928" y="72"/>
                    <a:pt x="2016" y="0"/>
                  </a:cubicBezTo>
                </a:path>
              </a:pathLst>
            </a:custGeom>
            <a:noFill/>
            <a:ln w="28575">
              <a:solidFill>
                <a:srgbClr val="FF0000"/>
              </a:solidFill>
              <a:prstDash val="dashDot"/>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zh-CN" altLang="en-US"/>
            </a:p>
          </p:txBody>
        </p:sp>
        <p:sp>
          <p:nvSpPr>
            <p:cNvPr id="10" name="Text Box 10"/>
            <p:cNvSpPr txBox="1">
              <a:spLocks noChangeArrowheads="1"/>
            </p:cNvSpPr>
            <p:nvPr/>
          </p:nvSpPr>
          <p:spPr bwMode="auto">
            <a:xfrm>
              <a:off x="2199" y="912"/>
              <a:ext cx="4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i="1">
                  <a:latin typeface="微软雅黑" panose="020B0503020204020204" pitchFamily="34" charset="-122"/>
                  <a:ea typeface="微软雅黑" panose="020B0503020204020204" pitchFamily="34" charset="-122"/>
                </a:rPr>
                <a:t>c</a:t>
              </a:r>
              <a:r>
                <a:rPr lang="en-US" altLang="zh-CN" sz="2000" i="1" baseline="-25000">
                  <a:latin typeface="微软雅黑" panose="020B0503020204020204" pitchFamily="34" charset="-122"/>
                  <a:ea typeface="微软雅黑" panose="020B0503020204020204" pitchFamily="34" charset="-122"/>
                </a:rPr>
                <a:t>1</a:t>
              </a:r>
              <a:r>
                <a:rPr lang="en-US" altLang="zh-CN" sz="2000" i="1">
                  <a:latin typeface="微软雅黑" panose="020B0503020204020204" pitchFamily="34" charset="-122"/>
                  <a:ea typeface="微软雅黑" panose="020B0503020204020204" pitchFamily="34" charset="-122"/>
                </a:rPr>
                <a:t>g(n)</a:t>
              </a:r>
            </a:p>
          </p:txBody>
        </p:sp>
        <p:sp>
          <p:nvSpPr>
            <p:cNvPr id="11" name="Line 12"/>
            <p:cNvSpPr>
              <a:spLocks noChangeShapeType="1"/>
            </p:cNvSpPr>
            <p:nvPr/>
          </p:nvSpPr>
          <p:spPr bwMode="auto">
            <a:xfrm>
              <a:off x="768" y="574"/>
              <a:ext cx="0" cy="1104"/>
            </a:xfrm>
            <a:prstGeom prst="line">
              <a:avLst/>
            </a:prstGeom>
            <a:noFill/>
            <a:ln w="28575">
              <a:solidFill>
                <a:schemeClr val="tx1"/>
              </a:solidFill>
              <a:prstDash val="dash"/>
              <a:round/>
              <a:headEnd/>
              <a:tailEnd/>
            </a:ln>
            <a:extLst>
              <a:ext uri="{909E8E84-426E-40dd-AFC4-6F175D3DCCD1}">
                <a14:hiddenFill xmlns="" xmlns:a14="http://schemas.microsoft.com/office/drawing/2010/main">
                  <a:noFill/>
                </a14:hiddenFill>
              </a:ext>
            </a:extLst>
          </p:spPr>
          <p:txBody>
            <a:bodyPr wrap="none"/>
            <a:lstStyle/>
            <a:p>
              <a:endParaRPr lang="zh-CN" altLang="en-US"/>
            </a:p>
          </p:txBody>
        </p:sp>
        <p:sp>
          <p:nvSpPr>
            <p:cNvPr id="12" name="Text Box 13"/>
            <p:cNvSpPr txBox="1">
              <a:spLocks noChangeArrowheads="1"/>
            </p:cNvSpPr>
            <p:nvPr/>
          </p:nvSpPr>
          <p:spPr bwMode="auto">
            <a:xfrm>
              <a:off x="624" y="1630"/>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i="1">
                  <a:latin typeface="微软雅黑" panose="020B0503020204020204" pitchFamily="34" charset="-122"/>
                  <a:ea typeface="微软雅黑" panose="020B0503020204020204" pitchFamily="34" charset="-122"/>
                </a:rPr>
                <a:t>n</a:t>
              </a:r>
              <a:r>
                <a:rPr lang="en-US" altLang="zh-CN" sz="2000" i="1" baseline="-25000">
                  <a:latin typeface="微软雅黑" panose="020B0503020204020204" pitchFamily="34" charset="-122"/>
                  <a:ea typeface="微软雅黑" panose="020B0503020204020204" pitchFamily="34" charset="-122"/>
                </a:rPr>
                <a:t>0</a:t>
              </a:r>
            </a:p>
          </p:txBody>
        </p:sp>
        <p:sp>
          <p:nvSpPr>
            <p:cNvPr id="13" name="Freeform 15"/>
            <p:cNvSpPr>
              <a:spLocks/>
            </p:cNvSpPr>
            <p:nvPr/>
          </p:nvSpPr>
          <p:spPr bwMode="auto">
            <a:xfrm>
              <a:off x="0" y="45"/>
              <a:ext cx="2016" cy="1152"/>
            </a:xfrm>
            <a:custGeom>
              <a:avLst/>
              <a:gdLst>
                <a:gd name="T0" fmla="*/ 0 w 2016"/>
                <a:gd name="T1" fmla="*/ 1152 h 1152"/>
                <a:gd name="T2" fmla="*/ 912 w 2016"/>
                <a:gd name="T3" fmla="*/ 624 h 1152"/>
                <a:gd name="T4" fmla="*/ 1536 w 2016"/>
                <a:gd name="T5" fmla="*/ 384 h 1152"/>
                <a:gd name="T6" fmla="*/ 2016 w 2016"/>
                <a:gd name="T7" fmla="*/ 0 h 1152"/>
                <a:gd name="T8" fmla="*/ 0 60000 65536"/>
                <a:gd name="T9" fmla="*/ 0 60000 65536"/>
                <a:gd name="T10" fmla="*/ 0 60000 65536"/>
                <a:gd name="T11" fmla="*/ 0 60000 65536"/>
                <a:gd name="T12" fmla="*/ 0 w 2016"/>
                <a:gd name="T13" fmla="*/ 0 h 1152"/>
                <a:gd name="T14" fmla="*/ 2016 w 2016"/>
                <a:gd name="T15" fmla="*/ 1152 h 1152"/>
              </a:gdLst>
              <a:ahLst/>
              <a:cxnLst>
                <a:cxn ang="T8">
                  <a:pos x="T0" y="T1"/>
                </a:cxn>
                <a:cxn ang="T9">
                  <a:pos x="T2" y="T3"/>
                </a:cxn>
                <a:cxn ang="T10">
                  <a:pos x="T4" y="T5"/>
                </a:cxn>
                <a:cxn ang="T11">
                  <a:pos x="T6" y="T7"/>
                </a:cxn>
              </a:cxnLst>
              <a:rect l="T12" t="T13" r="T14" b="T15"/>
              <a:pathLst>
                <a:path w="2016" h="1152">
                  <a:moveTo>
                    <a:pt x="0" y="1152"/>
                  </a:moveTo>
                  <a:cubicBezTo>
                    <a:pt x="328" y="952"/>
                    <a:pt x="656" y="752"/>
                    <a:pt x="912" y="624"/>
                  </a:cubicBezTo>
                  <a:cubicBezTo>
                    <a:pt x="1168" y="496"/>
                    <a:pt x="1352" y="488"/>
                    <a:pt x="1536" y="384"/>
                  </a:cubicBezTo>
                  <a:cubicBezTo>
                    <a:pt x="1720" y="280"/>
                    <a:pt x="1928" y="72"/>
                    <a:pt x="2016" y="0"/>
                  </a:cubicBezTo>
                </a:path>
              </a:pathLst>
            </a:custGeom>
            <a:noFill/>
            <a:ln w="28575">
              <a:solidFill>
                <a:srgbClr val="FF0000"/>
              </a:solidFill>
              <a:prstDash val="dashDot"/>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zh-CN" altLang="en-US"/>
            </a:p>
          </p:txBody>
        </p:sp>
        <p:sp>
          <p:nvSpPr>
            <p:cNvPr id="14" name="Text Box 16"/>
            <p:cNvSpPr txBox="1">
              <a:spLocks noChangeArrowheads="1"/>
            </p:cNvSpPr>
            <p:nvPr/>
          </p:nvSpPr>
          <p:spPr bwMode="auto">
            <a:xfrm>
              <a:off x="2199" y="0"/>
              <a:ext cx="42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i="1" dirty="0">
                  <a:latin typeface="微软雅黑" panose="020B0503020204020204" pitchFamily="34" charset="-122"/>
                  <a:ea typeface="微软雅黑" panose="020B0503020204020204" pitchFamily="34" charset="-122"/>
                </a:rPr>
                <a:t>c</a:t>
              </a:r>
              <a:r>
                <a:rPr lang="en-US" altLang="zh-CN" sz="2000" i="1" baseline="-25000" dirty="0">
                  <a:latin typeface="微软雅黑" panose="020B0503020204020204" pitchFamily="34" charset="-122"/>
                  <a:ea typeface="微软雅黑" panose="020B0503020204020204" pitchFamily="34" charset="-122"/>
                </a:rPr>
                <a:t>2</a:t>
              </a:r>
              <a:r>
                <a:rPr lang="en-US" altLang="zh-CN" sz="2000" i="1" dirty="0">
                  <a:latin typeface="微软雅黑" panose="020B0503020204020204" pitchFamily="34" charset="-122"/>
                  <a:ea typeface="微软雅黑" panose="020B0503020204020204" pitchFamily="34" charset="-122"/>
                </a:rPr>
                <a:t>g(n)</a:t>
              </a:r>
              <a:endParaRPr lang="en-US" altLang="zh-CN" sz="2000" dirty="0">
                <a:latin typeface="微软雅黑" panose="020B0503020204020204" pitchFamily="34" charset="-122"/>
                <a:ea typeface="微软雅黑" panose="020B0503020204020204" pitchFamily="34" charset="-122"/>
              </a:endParaRPr>
            </a:p>
          </p:txBody>
        </p:sp>
      </p:grpSp>
      <p:sp>
        <p:nvSpPr>
          <p:cNvPr id="15" name="Text Box 13"/>
          <p:cNvSpPr txBox="1">
            <a:spLocks noChangeArrowheads="1"/>
          </p:cNvSpPr>
          <p:nvPr/>
        </p:nvSpPr>
        <p:spPr bwMode="auto">
          <a:xfrm>
            <a:off x="5927328" y="5393507"/>
            <a:ext cx="3429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i="1">
                <a:latin typeface="微软雅黑" panose="020B0503020204020204" pitchFamily="34" charset="-122"/>
                <a:ea typeface="微软雅黑" panose="020B0503020204020204" pitchFamily="34" charset="-122"/>
              </a:rPr>
              <a:t>n</a:t>
            </a:r>
            <a:endParaRPr lang="en-US" altLang="zh-CN" sz="2000" i="1" baseline="-25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7468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7FB88-DD08-4A6A-9133-96126414389D}"/>
              </a:ext>
            </a:extLst>
          </p:cNvPr>
          <p:cNvSpPr>
            <a:spLocks noGrp="1"/>
          </p:cNvSpPr>
          <p:nvPr>
            <p:ph type="title" idx="4294967295"/>
          </p:nvPr>
        </p:nvSpPr>
        <p:spPr/>
        <p:txBody>
          <a:bodyPr/>
          <a:lstStyle/>
          <a:p>
            <a:r>
              <a:rPr lang="en-US" altLang="zh-CN" dirty="0"/>
              <a:t>How to</a:t>
            </a:r>
            <a:endParaRPr lang="zh-CN" altLang="en-US" dirty="0"/>
          </a:p>
        </p:txBody>
      </p:sp>
      <p:sp>
        <p:nvSpPr>
          <p:cNvPr id="6" name="Text Box 16">
            <a:extLst>
              <a:ext uri="{FF2B5EF4-FFF2-40B4-BE49-F238E27FC236}">
                <a16:creationId xmlns:a16="http://schemas.microsoft.com/office/drawing/2014/main" id="{F7FEF450-27D8-4F05-AFA3-971716E5ABF6}"/>
              </a:ext>
            </a:extLst>
          </p:cNvPr>
          <p:cNvSpPr txBox="1">
            <a:spLocks noChangeArrowheads="1"/>
          </p:cNvSpPr>
          <p:nvPr/>
        </p:nvSpPr>
        <p:spPr bwMode="auto">
          <a:xfrm>
            <a:off x="914400" y="1524000"/>
            <a:ext cx="14574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dirty="0">
                <a:solidFill>
                  <a:srgbClr val="0070C0"/>
                </a:solidFill>
                <a:latin typeface="微软雅黑" panose="020B0503020204020204" pitchFamily="34" charset="-122"/>
                <a:ea typeface="微软雅黑" panose="020B0503020204020204" pitchFamily="34" charset="-122"/>
              </a:rPr>
              <a:t>For Loops</a:t>
            </a:r>
          </a:p>
        </p:txBody>
      </p:sp>
      <p:sp>
        <p:nvSpPr>
          <p:cNvPr id="4" name="灯片编号占位符 3">
            <a:extLst>
              <a:ext uri="{FF2B5EF4-FFF2-40B4-BE49-F238E27FC236}">
                <a16:creationId xmlns:a16="http://schemas.microsoft.com/office/drawing/2014/main" id="{7C852779-A928-49EC-A8F6-CB00177F91C1}"/>
              </a:ext>
            </a:extLst>
          </p:cNvPr>
          <p:cNvSpPr>
            <a:spLocks noGrp="1"/>
          </p:cNvSpPr>
          <p:nvPr>
            <p:ph type="sldNum" sz="quarter" idx="4"/>
          </p:nvPr>
        </p:nvSpPr>
        <p:spPr/>
        <p:txBody>
          <a:bodyPr/>
          <a:lstStyle/>
          <a:p>
            <a:pPr>
              <a:defRPr/>
            </a:pPr>
            <a:fld id="{D62988EB-CF20-4CAC-94BF-79D0ECBB93DA}" type="slidenum">
              <a:rPr lang="en-US" altLang="zh-CN" smtClean="0"/>
              <a:pPr>
                <a:defRPr/>
              </a:pPr>
              <a:t>29</a:t>
            </a:fld>
            <a:endParaRPr lang="en-US" altLang="zh-CN"/>
          </a:p>
        </p:txBody>
      </p:sp>
      <p:pic>
        <p:nvPicPr>
          <p:cNvPr id="8" name="图片 7">
            <a:extLst>
              <a:ext uri="{FF2B5EF4-FFF2-40B4-BE49-F238E27FC236}">
                <a16:creationId xmlns:a16="http://schemas.microsoft.com/office/drawing/2014/main" id="{624AC61A-593D-4E72-BBF0-46F11C711FCB}"/>
              </a:ext>
            </a:extLst>
          </p:cNvPr>
          <p:cNvPicPr>
            <a:picLocks noChangeAspect="1"/>
          </p:cNvPicPr>
          <p:nvPr/>
        </p:nvPicPr>
        <p:blipFill>
          <a:blip r:embed="rId2"/>
          <a:stretch>
            <a:fillRect/>
          </a:stretch>
        </p:blipFill>
        <p:spPr>
          <a:xfrm>
            <a:off x="304800" y="2026630"/>
            <a:ext cx="3762375" cy="1152525"/>
          </a:xfrm>
          <a:prstGeom prst="rect">
            <a:avLst/>
          </a:prstGeom>
        </p:spPr>
      </p:pic>
      <p:sp>
        <p:nvSpPr>
          <p:cNvPr id="10" name="Text Box 16">
            <a:extLst>
              <a:ext uri="{FF2B5EF4-FFF2-40B4-BE49-F238E27FC236}">
                <a16:creationId xmlns:a16="http://schemas.microsoft.com/office/drawing/2014/main" id="{73607DD4-9A52-4128-A4DC-8CA821F37103}"/>
              </a:ext>
            </a:extLst>
          </p:cNvPr>
          <p:cNvSpPr txBox="1">
            <a:spLocks noChangeArrowheads="1"/>
          </p:cNvSpPr>
          <p:nvPr/>
        </p:nvSpPr>
        <p:spPr bwMode="auto">
          <a:xfrm>
            <a:off x="5534025" y="1524000"/>
            <a:ext cx="114807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dirty="0">
                <a:solidFill>
                  <a:srgbClr val="0070C0"/>
                </a:solidFill>
                <a:latin typeface="微软雅黑" panose="020B0503020204020204" pitchFamily="34" charset="-122"/>
                <a:ea typeface="微软雅黑" panose="020B0503020204020204" pitchFamily="34" charset="-122"/>
              </a:rPr>
              <a:t>If /</a:t>
            </a:r>
            <a:r>
              <a:rPr lang="zh-CN" altLang="en-US" sz="2000" b="1" dirty="0">
                <a:solidFill>
                  <a:srgbClr val="0070C0"/>
                </a:solidFill>
                <a:latin typeface="微软雅黑" panose="020B0503020204020204" pitchFamily="34" charset="-122"/>
                <a:ea typeface="微软雅黑" panose="020B0503020204020204" pitchFamily="34" charset="-122"/>
              </a:rPr>
              <a:t> </a:t>
            </a:r>
            <a:r>
              <a:rPr lang="en-US" altLang="zh-CN" sz="2000" b="1" dirty="0">
                <a:solidFill>
                  <a:srgbClr val="0070C0"/>
                </a:solidFill>
                <a:latin typeface="微软雅黑" panose="020B0503020204020204" pitchFamily="34" charset="-122"/>
                <a:ea typeface="微软雅黑" panose="020B0503020204020204" pitchFamily="34" charset="-122"/>
              </a:rPr>
              <a:t>Else</a:t>
            </a:r>
          </a:p>
        </p:txBody>
      </p:sp>
      <p:pic>
        <p:nvPicPr>
          <p:cNvPr id="14" name="图片 13">
            <a:extLst>
              <a:ext uri="{FF2B5EF4-FFF2-40B4-BE49-F238E27FC236}">
                <a16:creationId xmlns:a16="http://schemas.microsoft.com/office/drawing/2014/main" id="{D20B9EFA-E781-44B5-BFF3-C3786A06B37B}"/>
              </a:ext>
            </a:extLst>
          </p:cNvPr>
          <p:cNvPicPr>
            <a:picLocks noChangeAspect="1"/>
          </p:cNvPicPr>
          <p:nvPr/>
        </p:nvPicPr>
        <p:blipFill>
          <a:blip r:embed="rId3"/>
          <a:stretch>
            <a:fillRect/>
          </a:stretch>
        </p:blipFill>
        <p:spPr>
          <a:xfrm>
            <a:off x="5634346" y="1924110"/>
            <a:ext cx="2095500" cy="1438275"/>
          </a:xfrm>
          <a:prstGeom prst="rect">
            <a:avLst/>
          </a:prstGeom>
        </p:spPr>
      </p:pic>
      <p:sp>
        <p:nvSpPr>
          <p:cNvPr id="16" name="Text Box 16">
            <a:extLst>
              <a:ext uri="{FF2B5EF4-FFF2-40B4-BE49-F238E27FC236}">
                <a16:creationId xmlns:a16="http://schemas.microsoft.com/office/drawing/2014/main" id="{00C48A1D-78C3-4CDF-93E0-1A6E20F1E303}"/>
              </a:ext>
            </a:extLst>
          </p:cNvPr>
          <p:cNvSpPr txBox="1">
            <a:spLocks noChangeArrowheads="1"/>
          </p:cNvSpPr>
          <p:nvPr/>
        </p:nvSpPr>
        <p:spPr bwMode="auto">
          <a:xfrm>
            <a:off x="3845230" y="3350409"/>
            <a:ext cx="145353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dirty="0">
                <a:solidFill>
                  <a:srgbClr val="0070C0"/>
                </a:solidFill>
                <a:latin typeface="微软雅黑" panose="020B0503020204020204" pitchFamily="34" charset="-122"/>
                <a:ea typeface="微软雅黑" panose="020B0503020204020204" pitchFamily="34" charset="-122"/>
              </a:rPr>
              <a:t>Recursion</a:t>
            </a:r>
          </a:p>
        </p:txBody>
      </p:sp>
      <p:pic>
        <p:nvPicPr>
          <p:cNvPr id="18" name="图片 17">
            <a:extLst>
              <a:ext uri="{FF2B5EF4-FFF2-40B4-BE49-F238E27FC236}">
                <a16:creationId xmlns:a16="http://schemas.microsoft.com/office/drawing/2014/main" id="{11D74CBC-3731-4D6B-AB44-EEA1C6D74859}"/>
              </a:ext>
            </a:extLst>
          </p:cNvPr>
          <p:cNvPicPr>
            <a:picLocks noChangeAspect="1"/>
          </p:cNvPicPr>
          <p:nvPr/>
        </p:nvPicPr>
        <p:blipFill>
          <a:blip r:embed="rId4"/>
          <a:stretch>
            <a:fillRect/>
          </a:stretch>
        </p:blipFill>
        <p:spPr>
          <a:xfrm>
            <a:off x="531143" y="4068274"/>
            <a:ext cx="3681413" cy="1708537"/>
          </a:xfrm>
          <a:prstGeom prst="rect">
            <a:avLst/>
          </a:prstGeom>
        </p:spPr>
      </p:pic>
      <p:pic>
        <p:nvPicPr>
          <p:cNvPr id="20" name="图片 19">
            <a:extLst>
              <a:ext uri="{FF2B5EF4-FFF2-40B4-BE49-F238E27FC236}">
                <a16:creationId xmlns:a16="http://schemas.microsoft.com/office/drawing/2014/main" id="{6C65DAD2-E391-4E98-9140-F0056857C5C5}"/>
              </a:ext>
            </a:extLst>
          </p:cNvPr>
          <p:cNvPicPr>
            <a:picLocks noChangeAspect="1"/>
          </p:cNvPicPr>
          <p:nvPr/>
        </p:nvPicPr>
        <p:blipFill>
          <a:blip r:embed="rId5"/>
          <a:stretch>
            <a:fillRect/>
          </a:stretch>
        </p:blipFill>
        <p:spPr>
          <a:xfrm>
            <a:off x="4571999" y="4541542"/>
            <a:ext cx="3681414" cy="537735"/>
          </a:xfrm>
          <a:prstGeom prst="rect">
            <a:avLst/>
          </a:prstGeom>
        </p:spPr>
      </p:pic>
    </p:spTree>
    <p:extLst>
      <p:ext uri="{BB962C8B-B14F-4D97-AF65-F5344CB8AC3E}">
        <p14:creationId xmlns:p14="http://schemas.microsoft.com/office/powerpoint/2010/main" val="262612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en-US" altLang="zh-CN" dirty="0"/>
              <a:t>Course Contents</a:t>
            </a:r>
            <a:endParaRPr lang="zh-CN" altLang="en-US" dirty="0"/>
          </a:p>
        </p:txBody>
      </p:sp>
      <p:sp>
        <p:nvSpPr>
          <p:cNvPr id="3" name="文本占位符 2"/>
          <p:cNvSpPr>
            <a:spLocks noGrp="1"/>
          </p:cNvSpPr>
          <p:nvPr>
            <p:ph type="body" idx="4294967295"/>
          </p:nvPr>
        </p:nvSpPr>
        <p:spPr/>
        <p:txBody>
          <a:bodyPr>
            <a:normAutofit/>
          </a:bodyPr>
          <a:lstStyle/>
          <a:p>
            <a:r>
              <a:rPr lang="en-US" altLang="zh-CN" dirty="0"/>
              <a:t>List, stack, queue; string</a:t>
            </a:r>
          </a:p>
          <a:p>
            <a:r>
              <a:rPr lang="en-US" altLang="zh-CN" dirty="0"/>
              <a:t>Binary trees, trees, forests</a:t>
            </a:r>
          </a:p>
          <a:p>
            <a:r>
              <a:rPr lang="en-US" altLang="zh-CN" dirty="0"/>
              <a:t>Graphs</a:t>
            </a:r>
          </a:p>
          <a:p>
            <a:r>
              <a:rPr lang="en-US" altLang="zh-CN" dirty="0"/>
              <a:t>Internal &amp; external sorting</a:t>
            </a:r>
          </a:p>
          <a:p>
            <a:r>
              <a:rPr lang="en-US" altLang="zh-CN" dirty="0"/>
              <a:t>Indexing and search</a:t>
            </a:r>
          </a:p>
          <a:p>
            <a:r>
              <a:rPr lang="en-US" altLang="zh-CN" dirty="0"/>
              <a:t>Advanced data structures and algorithms</a:t>
            </a:r>
          </a:p>
        </p:txBody>
      </p:sp>
      <p:sp>
        <p:nvSpPr>
          <p:cNvPr id="4" name="灯片编号占位符 3"/>
          <p:cNvSpPr>
            <a:spLocks noGrp="1"/>
          </p:cNvSpPr>
          <p:nvPr>
            <p:ph type="sldNum" sz="quarter" idx="4"/>
          </p:nvPr>
        </p:nvSpPr>
        <p:spPr/>
        <p:txBody>
          <a:bodyPr/>
          <a:lstStyle/>
          <a:p>
            <a:fld id="{D62988EB-CF20-4CAC-94BF-79D0ECBB93DA}" type="slidenum">
              <a:rPr lang="en-US" altLang="zh-CN" smtClean="0"/>
              <a:pPr/>
              <a:t>3</a:t>
            </a:fld>
            <a:endParaRPr lang="en-US" altLang="zh-CN"/>
          </a:p>
        </p:txBody>
      </p:sp>
    </p:spTree>
    <p:extLst>
      <p:ext uri="{BB962C8B-B14F-4D97-AF65-F5344CB8AC3E}">
        <p14:creationId xmlns:p14="http://schemas.microsoft.com/office/powerpoint/2010/main" val="64523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fontScale="90000"/>
          </a:bodyPr>
          <a:lstStyle/>
          <a:p>
            <a:r>
              <a:rPr lang="en-US" altLang="zh-CN" sz="3600" dirty="0"/>
              <a:t>Asymptotic Complexity (</a:t>
            </a:r>
            <a:r>
              <a:rPr lang="zh-CN" altLang="en-US" sz="3600" dirty="0"/>
              <a:t>渐进复杂度</a:t>
            </a:r>
            <a:r>
              <a:rPr lang="en-US" altLang="zh-CN" sz="3600" dirty="0"/>
              <a:t>)</a:t>
            </a:r>
            <a:endParaRPr lang="zh-CN" altLang="en-US" sz="3600" dirty="0"/>
          </a:p>
        </p:txBody>
      </p:sp>
      <p:sp>
        <p:nvSpPr>
          <p:cNvPr id="3" name="文本占位符 2"/>
          <p:cNvSpPr>
            <a:spLocks noGrp="1"/>
          </p:cNvSpPr>
          <p:nvPr>
            <p:ph type="body" idx="4294967295"/>
          </p:nvPr>
        </p:nvSpPr>
        <p:spPr/>
        <p:txBody>
          <a:bodyPr/>
          <a:lstStyle/>
          <a:p>
            <a:pPr>
              <a:spcBef>
                <a:spcPts val="1800"/>
              </a:spcBef>
            </a:pPr>
            <a:r>
              <a:rPr lang="en-US" altLang="zh-CN" dirty="0">
                <a:latin typeface="Calibri" pitchFamily="34" charset="0"/>
                <a:cs typeface="Calibri" pitchFamily="34" charset="0"/>
              </a:rPr>
              <a:t>Eventually only big-Θ is expected</a:t>
            </a:r>
          </a:p>
          <a:p>
            <a:pPr lvl="1">
              <a:spcBef>
                <a:spcPts val="1800"/>
              </a:spcBef>
            </a:pPr>
            <a:r>
              <a:rPr lang="en-US" altLang="zh-CN" dirty="0">
                <a:latin typeface="Calibri" pitchFamily="34" charset="0"/>
                <a:cs typeface="Calibri" pitchFamily="34" charset="0"/>
              </a:rPr>
              <a:t>Big-O and big-Ω</a:t>
            </a:r>
            <a:r>
              <a:rPr lang="zh-CN" altLang="en-US" dirty="0">
                <a:latin typeface="Calibri" pitchFamily="34" charset="0"/>
                <a:cs typeface="Calibri" pitchFamily="34" charset="0"/>
              </a:rPr>
              <a:t> </a:t>
            </a:r>
            <a:r>
              <a:rPr lang="en-US" altLang="zh-CN" dirty="0">
                <a:latin typeface="Calibri" pitchFamily="34" charset="0"/>
                <a:cs typeface="Calibri" pitchFamily="34" charset="0"/>
              </a:rPr>
              <a:t>are used when human’s knowledge on the complexity of a problem is not complete</a:t>
            </a:r>
          </a:p>
          <a:p>
            <a:pPr>
              <a:spcBef>
                <a:spcPts val="1800"/>
              </a:spcBef>
            </a:pPr>
            <a:endParaRPr lang="en-US" altLang="zh-CN" dirty="0">
              <a:latin typeface="Calibri" pitchFamily="34" charset="0"/>
              <a:cs typeface="Calibri" pitchFamily="34" charset="0"/>
            </a:endParaRPr>
          </a:p>
          <a:p>
            <a:pPr>
              <a:spcBef>
                <a:spcPts val="1800"/>
              </a:spcBef>
            </a:pPr>
            <a:r>
              <a:rPr lang="en-US" altLang="zh-CN" dirty="0">
                <a:latin typeface="Calibri" pitchFamily="34" charset="0"/>
                <a:cs typeface="Calibri" pitchFamily="34" charset="0"/>
              </a:rPr>
              <a:t>Big-O: resources (time and space) needed</a:t>
            </a:r>
          </a:p>
          <a:p>
            <a:pPr>
              <a:spcBef>
                <a:spcPts val="1800"/>
              </a:spcBef>
            </a:pPr>
            <a:r>
              <a:rPr lang="en-US" altLang="zh-CN" dirty="0">
                <a:latin typeface="Calibri" pitchFamily="34" charset="0"/>
                <a:cs typeface="Calibri" pitchFamily="34" charset="0"/>
              </a:rPr>
              <a:t>Big-Ω: how best we can reach</a:t>
            </a:r>
          </a:p>
        </p:txBody>
      </p:sp>
      <p:sp>
        <p:nvSpPr>
          <p:cNvPr id="4" name="幻灯片编号占位符 3"/>
          <p:cNvSpPr>
            <a:spLocks noGrp="1"/>
          </p:cNvSpPr>
          <p:nvPr>
            <p:ph type="sldNum" sz="quarter" idx="4"/>
          </p:nvPr>
        </p:nvSpPr>
        <p:spPr/>
        <p:txBody>
          <a:bodyPr/>
          <a:lstStyle/>
          <a:p>
            <a:fld id="{D62988EB-CF20-4CAC-94BF-79D0ECBB93DA}" type="slidenum">
              <a:rPr lang="en-US" altLang="zh-CN" smtClean="0"/>
              <a:pPr/>
              <a:t>30</a:t>
            </a:fld>
            <a:endParaRPr lang="en-US" altLang="zh-CN"/>
          </a:p>
        </p:txBody>
      </p:sp>
    </p:spTree>
    <p:extLst>
      <p:ext uri="{BB962C8B-B14F-4D97-AF65-F5344CB8AC3E}">
        <p14:creationId xmlns:p14="http://schemas.microsoft.com/office/powerpoint/2010/main" val="3598829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21D79E5-4667-4933-9A7C-6F30A8B9605C}"/>
              </a:ext>
            </a:extLst>
          </p:cNvPr>
          <p:cNvSpPr>
            <a:spLocks noGrp="1"/>
          </p:cNvSpPr>
          <p:nvPr>
            <p:ph type="body" idx="4294967295"/>
          </p:nvPr>
        </p:nvSpPr>
        <p:spPr/>
        <p:txBody>
          <a:bodyPr>
            <a:normAutofit/>
          </a:bodyPr>
          <a:lstStyle/>
          <a:p>
            <a:pPr lvl="0"/>
            <a:r>
              <a:rPr lang="en-US" altLang="zh-CN" sz="2800" dirty="0"/>
              <a:t>The complexity of the following function?</a:t>
            </a:r>
            <a:endParaRPr lang="zh-CN" altLang="zh-CN" sz="2800" dirty="0"/>
          </a:p>
          <a:p>
            <a:pPr marL="327025" lvl="1" indent="0">
              <a:spcBef>
                <a:spcPts val="1200"/>
              </a:spcBef>
              <a:buNone/>
            </a:pPr>
            <a:r>
              <a:rPr lang="en-US" altLang="zh-CN" b="0" dirty="0">
                <a:latin typeface="Calibri" panose="020F0502020204030204" pitchFamily="34" charset="0"/>
                <a:cs typeface="Calibri" panose="020F0502020204030204" pitchFamily="34" charset="0"/>
              </a:rPr>
              <a:t>void recursive(int n, int m, int k) {</a:t>
            </a:r>
            <a:endParaRPr lang="zh-CN" altLang="zh-CN" b="0" dirty="0">
              <a:latin typeface="Calibri" panose="020F0502020204030204" pitchFamily="34" charset="0"/>
              <a:cs typeface="Calibri" panose="020F0502020204030204" pitchFamily="34" charset="0"/>
            </a:endParaRPr>
          </a:p>
          <a:p>
            <a:pPr marL="679450" lvl="2" indent="0">
              <a:buNone/>
            </a:pPr>
            <a:r>
              <a:rPr lang="en-US" altLang="zh-CN" sz="2600" dirty="0">
                <a:latin typeface="Calibri" panose="020F0502020204030204" pitchFamily="34" charset="0"/>
                <a:cs typeface="Calibri" panose="020F0502020204030204" pitchFamily="34" charset="0"/>
              </a:rPr>
              <a:t>if (n &lt;= 0)</a:t>
            </a:r>
            <a:endParaRPr lang="zh-CN" altLang="zh-CN" sz="2600" dirty="0">
              <a:latin typeface="Calibri" panose="020F0502020204030204" pitchFamily="34" charset="0"/>
              <a:cs typeface="Calibri" panose="020F0502020204030204" pitchFamily="34" charset="0"/>
            </a:endParaRPr>
          </a:p>
          <a:p>
            <a:pPr marL="679450" lvl="2" indent="0">
              <a:buNone/>
            </a:pPr>
            <a:r>
              <a:rPr lang="en-US" altLang="zh-CN" sz="2600" dirty="0">
                <a:latin typeface="Calibri" panose="020F0502020204030204" pitchFamily="34" charset="0"/>
                <a:cs typeface="Calibri" panose="020F0502020204030204" pitchFamily="34" charset="0"/>
              </a:rPr>
              <a:t>    </a:t>
            </a:r>
            <a:r>
              <a:rPr lang="en-US" altLang="zh-CN" sz="2600" dirty="0" err="1">
                <a:latin typeface="Calibri" panose="020F0502020204030204" pitchFamily="34" charset="0"/>
                <a:cs typeface="Calibri" panose="020F0502020204030204" pitchFamily="34" charset="0"/>
              </a:rPr>
              <a:t>printf</a:t>
            </a:r>
            <a:r>
              <a:rPr lang="en-US" altLang="zh-CN" sz="2600" dirty="0">
                <a:latin typeface="Calibri" panose="020F0502020204030204" pitchFamily="34" charset="0"/>
                <a:cs typeface="Calibri" panose="020F0502020204030204" pitchFamily="34" charset="0"/>
              </a:rPr>
              <a:t>("%d, %d\n", m, k); </a:t>
            </a:r>
            <a:endParaRPr lang="zh-CN" altLang="zh-CN" sz="2600" dirty="0">
              <a:latin typeface="Calibri" panose="020F0502020204030204" pitchFamily="34" charset="0"/>
              <a:cs typeface="Calibri" panose="020F0502020204030204" pitchFamily="34" charset="0"/>
            </a:endParaRPr>
          </a:p>
          <a:p>
            <a:pPr marL="679450" lvl="2" indent="0">
              <a:buNone/>
            </a:pPr>
            <a:r>
              <a:rPr lang="en-US" altLang="zh-CN" sz="2600" dirty="0">
                <a:latin typeface="Calibri" panose="020F0502020204030204" pitchFamily="34" charset="0"/>
                <a:cs typeface="Calibri" panose="020F0502020204030204" pitchFamily="34" charset="0"/>
              </a:rPr>
              <a:t>else {</a:t>
            </a:r>
            <a:endParaRPr lang="zh-CN" altLang="zh-CN" sz="2600" dirty="0">
              <a:latin typeface="Calibri" panose="020F0502020204030204" pitchFamily="34" charset="0"/>
              <a:cs typeface="Calibri" panose="020F0502020204030204" pitchFamily="34" charset="0"/>
            </a:endParaRPr>
          </a:p>
          <a:p>
            <a:pPr marL="679450" lvl="2" indent="0">
              <a:buNone/>
            </a:pPr>
            <a:r>
              <a:rPr lang="en-US" altLang="zh-CN" sz="2600" dirty="0">
                <a:latin typeface="Calibri" panose="020F0502020204030204" pitchFamily="34" charset="0"/>
                <a:cs typeface="Calibri" panose="020F0502020204030204" pitchFamily="34" charset="0"/>
              </a:rPr>
              <a:t>    recursive(n-1, m+1, k);</a:t>
            </a:r>
            <a:endParaRPr lang="zh-CN" altLang="zh-CN" sz="2600" dirty="0">
              <a:latin typeface="Calibri" panose="020F0502020204030204" pitchFamily="34" charset="0"/>
              <a:cs typeface="Calibri" panose="020F0502020204030204" pitchFamily="34" charset="0"/>
            </a:endParaRPr>
          </a:p>
          <a:p>
            <a:pPr marL="679450" lvl="2" indent="0">
              <a:buNone/>
            </a:pPr>
            <a:r>
              <a:rPr lang="en-US" altLang="zh-CN" sz="2600" dirty="0">
                <a:latin typeface="Calibri" panose="020F0502020204030204" pitchFamily="34" charset="0"/>
                <a:cs typeface="Calibri" panose="020F0502020204030204" pitchFamily="34" charset="0"/>
              </a:rPr>
              <a:t>    recursive(n-1, m, k+1);    </a:t>
            </a:r>
            <a:endParaRPr lang="zh-CN" altLang="zh-CN" sz="2600" dirty="0">
              <a:latin typeface="Calibri" panose="020F0502020204030204" pitchFamily="34" charset="0"/>
              <a:cs typeface="Calibri" panose="020F0502020204030204" pitchFamily="34" charset="0"/>
            </a:endParaRPr>
          </a:p>
          <a:p>
            <a:pPr marL="679450" lvl="2" indent="0">
              <a:buNone/>
            </a:pPr>
            <a:r>
              <a:rPr lang="en-US" altLang="zh-CN" sz="2600" dirty="0">
                <a:latin typeface="Calibri" panose="020F0502020204030204" pitchFamily="34" charset="0"/>
                <a:cs typeface="Calibri" panose="020F0502020204030204" pitchFamily="34" charset="0"/>
              </a:rPr>
              <a:t>} }</a:t>
            </a:r>
            <a:endParaRPr lang="zh-CN" altLang="zh-CN" sz="2600" dirty="0">
              <a:latin typeface="Calibri" panose="020F0502020204030204" pitchFamily="34" charset="0"/>
              <a:cs typeface="Calibri" panose="020F0502020204030204" pitchFamily="34" charset="0"/>
            </a:endParaRPr>
          </a:p>
          <a:p>
            <a:pPr marL="344487" lvl="1" indent="0">
              <a:spcBef>
                <a:spcPts val="1800"/>
              </a:spcBef>
              <a:buNone/>
            </a:pPr>
            <a:r>
              <a:rPr lang="en-US" altLang="zh-CN" sz="2800" dirty="0">
                <a:latin typeface="Calibri" panose="020F0502020204030204" pitchFamily="34" charset="0"/>
                <a:cs typeface="Calibri" panose="020F0502020204030204" pitchFamily="34" charset="0"/>
              </a:rPr>
              <a:t>A. O(n*m*k)   B. O(n^2*m^2)   C. O(2^n)   D. O(n!)</a:t>
            </a:r>
            <a:endParaRPr lang="zh-CN" altLang="zh-CN" sz="2800" dirty="0">
              <a:latin typeface="Calibri" panose="020F0502020204030204" pitchFamily="34" charset="0"/>
              <a:cs typeface="Calibri" panose="020F0502020204030204" pitchFamily="34" charset="0"/>
            </a:endParaRPr>
          </a:p>
          <a:p>
            <a:pPr marL="0" indent="0">
              <a:buNone/>
            </a:pPr>
            <a:endParaRPr lang="zh-CN" altLang="en-US" dirty="0"/>
          </a:p>
        </p:txBody>
      </p:sp>
      <p:sp>
        <p:nvSpPr>
          <p:cNvPr id="5" name="Title 1">
            <a:extLst>
              <a:ext uri="{FF2B5EF4-FFF2-40B4-BE49-F238E27FC236}">
                <a16:creationId xmlns:a16="http://schemas.microsoft.com/office/drawing/2014/main" id="{D2EDDA70-814E-4EA0-BFC3-0FB54496D3A3}"/>
              </a:ext>
            </a:extLst>
          </p:cNvPr>
          <p:cNvSpPr>
            <a:spLocks noGrp="1"/>
          </p:cNvSpPr>
          <p:nvPr>
            <p:ph type="title" idx="4294967295"/>
          </p:nvPr>
        </p:nvSpPr>
        <p:spPr>
          <a:prstGeom prst="rect">
            <a:avLst/>
          </a:prstGeom>
        </p:spPr>
        <p:txBody>
          <a:bodyPr/>
          <a:lstStyle/>
          <a:p>
            <a:r>
              <a:rPr lang="en-US" altLang="zh-CN" b="1" dirty="0">
                <a:latin typeface="+mn-lt"/>
              </a:rPr>
              <a:t>Exercise</a:t>
            </a:r>
            <a:endParaRPr lang="zh-CN" altLang="en-US" b="1" dirty="0">
              <a:latin typeface="+mn-lt"/>
            </a:endParaRPr>
          </a:p>
        </p:txBody>
      </p:sp>
      <p:sp>
        <p:nvSpPr>
          <p:cNvPr id="4" name="灯片编号占位符 3">
            <a:extLst>
              <a:ext uri="{FF2B5EF4-FFF2-40B4-BE49-F238E27FC236}">
                <a16:creationId xmlns:a16="http://schemas.microsoft.com/office/drawing/2014/main" id="{5301E423-3106-4741-8A19-0CE3466B7DC5}"/>
              </a:ext>
            </a:extLst>
          </p:cNvPr>
          <p:cNvSpPr>
            <a:spLocks noGrp="1"/>
          </p:cNvSpPr>
          <p:nvPr>
            <p:ph type="sldNum" sz="quarter" idx="4"/>
          </p:nvPr>
        </p:nvSpPr>
        <p:spPr/>
        <p:txBody>
          <a:bodyPr/>
          <a:lstStyle/>
          <a:p>
            <a:pPr>
              <a:defRPr/>
            </a:pPr>
            <a:fld id="{D62988EB-CF20-4CAC-94BF-79D0ECBB93DA}" type="slidenum">
              <a:rPr lang="en-US" altLang="zh-CN" smtClean="0"/>
              <a:pPr>
                <a:defRPr/>
              </a:pPr>
              <a:t>31</a:t>
            </a:fld>
            <a:endParaRPr lang="en-US" altLang="zh-CN"/>
          </a:p>
        </p:txBody>
      </p:sp>
    </p:spTree>
    <p:extLst>
      <p:ext uri="{BB962C8B-B14F-4D97-AF65-F5344CB8AC3E}">
        <p14:creationId xmlns:p14="http://schemas.microsoft.com/office/powerpoint/2010/main" val="1299288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1838762-875B-4D9E-847D-1DC8353F7170}"/>
              </a:ext>
            </a:extLst>
          </p:cNvPr>
          <p:cNvSpPr>
            <a:spLocks noGrp="1"/>
          </p:cNvSpPr>
          <p:nvPr>
            <p:ph type="body" idx="4294967295"/>
          </p:nvPr>
        </p:nvSpPr>
        <p:spPr/>
        <p:txBody>
          <a:bodyPr>
            <a:normAutofit fontScale="92500" lnSpcReduction="20000"/>
          </a:bodyPr>
          <a:lstStyle/>
          <a:p>
            <a:r>
              <a:rPr lang="en-US" altLang="zh-CN" dirty="0"/>
              <a:t>Input size n is a rough description</a:t>
            </a:r>
          </a:p>
          <a:p>
            <a:endParaRPr lang="en-US" altLang="zh-CN" dirty="0"/>
          </a:p>
          <a:p>
            <a:r>
              <a:rPr lang="en-US" altLang="zh-CN" dirty="0"/>
              <a:t>According to different input of the same size</a:t>
            </a:r>
          </a:p>
          <a:p>
            <a:pPr lvl="1"/>
            <a:r>
              <a:rPr lang="en-US" altLang="zh-CN" dirty="0"/>
              <a:t>Best-case complexity</a:t>
            </a:r>
          </a:p>
          <a:p>
            <a:pPr lvl="1"/>
            <a:r>
              <a:rPr lang="en-US" altLang="zh-CN" dirty="0"/>
              <a:t>Worst-case complexity</a:t>
            </a:r>
          </a:p>
          <a:p>
            <a:pPr lvl="1"/>
            <a:r>
              <a:rPr lang="en-US" altLang="zh-CN" dirty="0"/>
              <a:t>Average-case complexity</a:t>
            </a:r>
          </a:p>
          <a:p>
            <a:endParaRPr lang="en-US" altLang="zh-CN" dirty="0"/>
          </a:p>
          <a:p>
            <a:r>
              <a:rPr lang="en-US" altLang="zh-CN" dirty="0"/>
              <a:t>Real-world applications have inherent input distributions</a:t>
            </a:r>
          </a:p>
          <a:p>
            <a:pPr lvl="1"/>
            <a:r>
              <a:rPr lang="en-US" altLang="zh-CN" dirty="0"/>
              <a:t>E.g. power-low distribution (80-20 effect)</a:t>
            </a:r>
          </a:p>
          <a:p>
            <a:pPr lvl="1"/>
            <a:r>
              <a:rPr lang="en-US" altLang="zh-CN" dirty="0"/>
              <a:t>Calculate average-case complexity accordingly</a:t>
            </a:r>
          </a:p>
        </p:txBody>
      </p:sp>
      <p:sp>
        <p:nvSpPr>
          <p:cNvPr id="2" name="标题 1">
            <a:extLst>
              <a:ext uri="{FF2B5EF4-FFF2-40B4-BE49-F238E27FC236}">
                <a16:creationId xmlns:a16="http://schemas.microsoft.com/office/drawing/2014/main" id="{9FDAFFE0-4967-41C0-8CCD-3606A0C4BE25}"/>
              </a:ext>
            </a:extLst>
          </p:cNvPr>
          <p:cNvSpPr>
            <a:spLocks noGrp="1"/>
          </p:cNvSpPr>
          <p:nvPr>
            <p:ph type="title" idx="4294967295"/>
          </p:nvPr>
        </p:nvSpPr>
        <p:spPr/>
        <p:txBody>
          <a:bodyPr/>
          <a:lstStyle/>
          <a:p>
            <a:r>
              <a:rPr lang="en-US" altLang="zh-CN" dirty="0"/>
              <a:t>Complexity Depends on Input</a:t>
            </a:r>
            <a:endParaRPr lang="zh-CN" altLang="en-US" dirty="0"/>
          </a:p>
        </p:txBody>
      </p:sp>
      <p:sp>
        <p:nvSpPr>
          <p:cNvPr id="4" name="灯片编号占位符 3">
            <a:extLst>
              <a:ext uri="{FF2B5EF4-FFF2-40B4-BE49-F238E27FC236}">
                <a16:creationId xmlns:a16="http://schemas.microsoft.com/office/drawing/2014/main" id="{2801DC64-A6E9-475A-93A2-76C5EF1B9666}"/>
              </a:ext>
            </a:extLst>
          </p:cNvPr>
          <p:cNvSpPr>
            <a:spLocks noGrp="1"/>
          </p:cNvSpPr>
          <p:nvPr>
            <p:ph type="sldNum" sz="quarter" idx="4"/>
          </p:nvPr>
        </p:nvSpPr>
        <p:spPr/>
        <p:txBody>
          <a:bodyPr/>
          <a:lstStyle/>
          <a:p>
            <a:pPr>
              <a:defRPr/>
            </a:pPr>
            <a:fld id="{D62988EB-CF20-4CAC-94BF-79D0ECBB93DA}" type="slidenum">
              <a:rPr lang="en-US" altLang="zh-CN" smtClean="0"/>
              <a:pPr>
                <a:defRPr/>
              </a:pPr>
              <a:t>32</a:t>
            </a:fld>
            <a:endParaRPr lang="en-US" altLang="zh-CN"/>
          </a:p>
        </p:txBody>
      </p:sp>
    </p:spTree>
    <p:extLst>
      <p:ext uri="{BB962C8B-B14F-4D97-AF65-F5344CB8AC3E}">
        <p14:creationId xmlns:p14="http://schemas.microsoft.com/office/powerpoint/2010/main" val="3758181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p:txBody>
          <a:bodyPr/>
          <a:lstStyle/>
          <a:p>
            <a:r>
              <a:rPr lang="en-US" altLang="zh-CN" dirty="0">
                <a:latin typeface="Calibri" pitchFamily="34" charset="0"/>
                <a:cs typeface="Calibri" pitchFamily="34" charset="0"/>
              </a:rPr>
              <a:t>The big-O notation assumes a memory access and a computation are both O(1)</a:t>
            </a:r>
          </a:p>
          <a:p>
            <a:pPr lvl="1"/>
            <a:r>
              <a:rPr lang="en-US" altLang="zh-CN" dirty="0">
                <a:latin typeface="Calibri" pitchFamily="34" charset="0"/>
                <a:cs typeface="Calibri" pitchFamily="34" charset="0"/>
              </a:rPr>
              <a:t>“memory”: O(1), O(10), O(100)</a:t>
            </a:r>
          </a:p>
          <a:p>
            <a:pPr lvl="1"/>
            <a:r>
              <a:rPr lang="en-US" altLang="zh-CN" dirty="0">
                <a:latin typeface="Calibri" pitchFamily="34" charset="0"/>
                <a:cs typeface="Calibri" pitchFamily="34" charset="0"/>
              </a:rPr>
              <a:t>Reasons for external data structures and algorithms</a:t>
            </a:r>
          </a:p>
          <a:p>
            <a:r>
              <a:rPr lang="en-US" altLang="zh-CN" dirty="0">
                <a:latin typeface="Calibri" pitchFamily="34" charset="0"/>
                <a:cs typeface="Calibri" pitchFamily="34" charset="0"/>
              </a:rPr>
              <a:t>Reducing the constant factor is helpful</a:t>
            </a:r>
          </a:p>
          <a:p>
            <a:pPr lvl="1"/>
            <a:r>
              <a:rPr lang="en-US" altLang="zh-CN" dirty="0">
                <a:latin typeface="Calibri" pitchFamily="34" charset="0"/>
                <a:cs typeface="Calibri" pitchFamily="34" charset="0"/>
              </a:rPr>
              <a:t>Reduce the runtime from 10 days to 1 day when reducing from O(10) to O(1)</a:t>
            </a:r>
            <a:endParaRPr lang="zh-CN" altLang="en-US" dirty="0">
              <a:latin typeface="Calibri" pitchFamily="34" charset="0"/>
              <a:cs typeface="Calibri" pitchFamily="34" charset="0"/>
            </a:endParaRPr>
          </a:p>
        </p:txBody>
      </p:sp>
      <p:sp>
        <p:nvSpPr>
          <p:cNvPr id="2" name="标题 1"/>
          <p:cNvSpPr>
            <a:spLocks noGrp="1"/>
          </p:cNvSpPr>
          <p:nvPr>
            <p:ph type="title" idx="4294967295"/>
          </p:nvPr>
        </p:nvSpPr>
        <p:spPr/>
        <p:txBody>
          <a:bodyPr>
            <a:noAutofit/>
          </a:bodyPr>
          <a:lstStyle/>
          <a:p>
            <a:r>
              <a:rPr lang="en-US" altLang="zh-CN" sz="3200" dirty="0"/>
              <a:t>But… the Constant Matters Sometimes</a:t>
            </a:r>
            <a:endParaRPr lang="zh-CN" altLang="en-US" sz="3200" dirty="0"/>
          </a:p>
        </p:txBody>
      </p:sp>
      <p:sp>
        <p:nvSpPr>
          <p:cNvPr id="4" name="灯片编号占位符 3"/>
          <p:cNvSpPr>
            <a:spLocks noGrp="1"/>
          </p:cNvSpPr>
          <p:nvPr>
            <p:ph type="sldNum" sz="quarter" idx="4"/>
          </p:nvPr>
        </p:nvSpPr>
        <p:spPr/>
        <p:txBody>
          <a:bodyPr/>
          <a:lstStyle/>
          <a:p>
            <a:pPr>
              <a:defRPr/>
            </a:pPr>
            <a:fld id="{D62988EB-CF20-4CAC-94BF-79D0ECBB93DA}" type="slidenum">
              <a:rPr lang="en-US" altLang="zh-CN" smtClean="0"/>
              <a:pPr>
                <a:defRPr/>
              </a:pPr>
              <a:t>33</a:t>
            </a:fld>
            <a:endParaRPr lang="en-US" altLang="zh-CN"/>
          </a:p>
        </p:txBody>
      </p:sp>
    </p:spTree>
    <p:extLst>
      <p:ext uri="{BB962C8B-B14F-4D97-AF65-F5344CB8AC3E}">
        <p14:creationId xmlns:p14="http://schemas.microsoft.com/office/powerpoint/2010/main" val="3333193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3D4883E-6C05-41A5-B1DB-1596D88B9EB1}"/>
              </a:ext>
            </a:extLst>
          </p:cNvPr>
          <p:cNvSpPr>
            <a:spLocks noGrp="1"/>
          </p:cNvSpPr>
          <p:nvPr>
            <p:ph type="body" idx="4294967295"/>
          </p:nvPr>
        </p:nvSpPr>
        <p:spPr/>
        <p:txBody>
          <a:bodyPr>
            <a:normAutofit/>
          </a:bodyPr>
          <a:lstStyle/>
          <a:p>
            <a:r>
              <a:rPr lang="en-US" altLang="zh-CN" dirty="0" err="1"/>
              <a:t>QuickSort</a:t>
            </a:r>
            <a:r>
              <a:rPr lang="en-US" altLang="zh-CN" dirty="0"/>
              <a:t>:</a:t>
            </a:r>
          </a:p>
          <a:p>
            <a:pPr lvl="1"/>
            <a:r>
              <a:rPr lang="en-US" altLang="zh-CN" dirty="0"/>
              <a:t>Average: O(n*log n)</a:t>
            </a:r>
          </a:p>
          <a:p>
            <a:pPr lvl="1"/>
            <a:r>
              <a:rPr lang="en-US" altLang="zh-CN" dirty="0"/>
              <a:t>Worst: O(n^2)</a:t>
            </a:r>
          </a:p>
          <a:p>
            <a:r>
              <a:rPr lang="en-US" altLang="zh-CN" dirty="0" err="1"/>
              <a:t>MergeSort</a:t>
            </a:r>
            <a:endParaRPr lang="en-US" altLang="zh-CN" dirty="0"/>
          </a:p>
          <a:p>
            <a:pPr lvl="1"/>
            <a:r>
              <a:rPr lang="en-US" altLang="zh-CN" dirty="0"/>
              <a:t>Average: O(n*log n)</a:t>
            </a:r>
          </a:p>
          <a:p>
            <a:pPr lvl="1"/>
            <a:r>
              <a:rPr lang="en-US" altLang="zh-CN" dirty="0"/>
              <a:t>Worst: O(n*log n)</a:t>
            </a:r>
          </a:p>
          <a:p>
            <a:r>
              <a:rPr lang="en-US" altLang="zh-CN" dirty="0" err="1"/>
              <a:t>HeapSort</a:t>
            </a:r>
            <a:endParaRPr lang="en-US" altLang="zh-CN" dirty="0"/>
          </a:p>
          <a:p>
            <a:pPr lvl="1"/>
            <a:r>
              <a:rPr lang="en-US" altLang="zh-CN" dirty="0"/>
              <a:t>Average: O(n*log n)</a:t>
            </a:r>
          </a:p>
          <a:p>
            <a:pPr lvl="1"/>
            <a:r>
              <a:rPr lang="en-US" altLang="zh-CN" dirty="0"/>
              <a:t>Worst: O(n*log n)</a:t>
            </a:r>
            <a:endParaRPr lang="zh-CN" altLang="en-US" dirty="0"/>
          </a:p>
        </p:txBody>
      </p:sp>
      <p:sp>
        <p:nvSpPr>
          <p:cNvPr id="2" name="标题 1">
            <a:extLst>
              <a:ext uri="{FF2B5EF4-FFF2-40B4-BE49-F238E27FC236}">
                <a16:creationId xmlns:a16="http://schemas.microsoft.com/office/drawing/2014/main" id="{B883107E-AAE4-41F9-ABDA-CD45CC09AF31}"/>
              </a:ext>
            </a:extLst>
          </p:cNvPr>
          <p:cNvSpPr>
            <a:spLocks noGrp="1"/>
          </p:cNvSpPr>
          <p:nvPr>
            <p:ph type="title" idx="4294967295"/>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069F5E97-F74F-4029-943D-8B5EA4A94BDB}"/>
              </a:ext>
            </a:extLst>
          </p:cNvPr>
          <p:cNvSpPr>
            <a:spLocks noGrp="1"/>
          </p:cNvSpPr>
          <p:nvPr>
            <p:ph type="sldNum" sz="quarter" idx="4"/>
          </p:nvPr>
        </p:nvSpPr>
        <p:spPr/>
        <p:txBody>
          <a:bodyPr/>
          <a:lstStyle/>
          <a:p>
            <a:pPr>
              <a:defRPr/>
            </a:pPr>
            <a:fld id="{D62988EB-CF20-4CAC-94BF-79D0ECBB93DA}" type="slidenum">
              <a:rPr lang="en-US" altLang="zh-CN" smtClean="0"/>
              <a:pPr>
                <a:defRPr/>
              </a:pPr>
              <a:t>34</a:t>
            </a:fld>
            <a:endParaRPr lang="en-US" altLang="zh-CN"/>
          </a:p>
        </p:txBody>
      </p:sp>
    </p:spTree>
    <p:extLst>
      <p:ext uri="{BB962C8B-B14F-4D97-AF65-F5344CB8AC3E}">
        <p14:creationId xmlns:p14="http://schemas.microsoft.com/office/powerpoint/2010/main" val="2055797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0E9F39-475C-487D-BF1A-623A2C164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596889"/>
            <a:ext cx="3836194" cy="1555821"/>
          </a:xfrm>
          <a:prstGeom prst="rect">
            <a:avLst/>
          </a:prstGeom>
        </p:spPr>
      </p:pic>
      <p:sp>
        <p:nvSpPr>
          <p:cNvPr id="3" name="文本占位符 2">
            <a:extLst>
              <a:ext uri="{FF2B5EF4-FFF2-40B4-BE49-F238E27FC236}">
                <a16:creationId xmlns:a16="http://schemas.microsoft.com/office/drawing/2014/main" id="{A5BD287A-8517-4F89-AB6D-5E9486B0B6A6}"/>
              </a:ext>
            </a:extLst>
          </p:cNvPr>
          <p:cNvSpPr>
            <a:spLocks noGrp="1"/>
          </p:cNvSpPr>
          <p:nvPr>
            <p:ph type="body" idx="4294967295"/>
          </p:nvPr>
        </p:nvSpPr>
        <p:spPr/>
        <p:txBody>
          <a:bodyPr/>
          <a:lstStyle/>
          <a:p>
            <a:r>
              <a:rPr lang="en-US" altLang="zh-CN" dirty="0"/>
              <a:t>In practice, </a:t>
            </a:r>
            <a:r>
              <a:rPr lang="en-US" altLang="zh-CN" dirty="0" err="1">
                <a:solidFill>
                  <a:srgbClr val="0070C0"/>
                </a:solidFill>
              </a:rPr>
              <a:t>QuickSort</a:t>
            </a:r>
            <a:r>
              <a:rPr lang="en-US" altLang="zh-CN" dirty="0"/>
              <a:t> is </a:t>
            </a:r>
            <a:r>
              <a:rPr lang="en-US" altLang="zh-CN" dirty="0">
                <a:solidFill>
                  <a:srgbClr val="FF0000"/>
                </a:solidFill>
              </a:rPr>
              <a:t>2x</a:t>
            </a:r>
            <a:r>
              <a:rPr lang="en-US" altLang="zh-CN" dirty="0"/>
              <a:t> or </a:t>
            </a:r>
            <a:r>
              <a:rPr lang="en-US" altLang="zh-CN" dirty="0">
                <a:solidFill>
                  <a:srgbClr val="FF0000"/>
                </a:solidFill>
              </a:rPr>
              <a:t>3x</a:t>
            </a:r>
            <a:r>
              <a:rPr lang="en-US" altLang="zh-CN" dirty="0"/>
              <a:t> faster than </a:t>
            </a:r>
            <a:r>
              <a:rPr lang="en-US" altLang="zh-CN" dirty="0" err="1">
                <a:solidFill>
                  <a:srgbClr val="0070C0"/>
                </a:solidFill>
              </a:rPr>
              <a:t>MergeSort</a:t>
            </a:r>
            <a:r>
              <a:rPr lang="en-US" altLang="zh-CN" dirty="0"/>
              <a:t> and </a:t>
            </a:r>
            <a:r>
              <a:rPr lang="en-US" altLang="zh-CN" dirty="0" err="1">
                <a:solidFill>
                  <a:srgbClr val="0070C0"/>
                </a:solidFill>
              </a:rPr>
              <a:t>HeapSort</a:t>
            </a:r>
            <a:endParaRPr lang="en-US" altLang="zh-CN" dirty="0">
              <a:solidFill>
                <a:srgbClr val="0070C0"/>
              </a:solidFill>
            </a:endParaRPr>
          </a:p>
          <a:p>
            <a:endParaRPr lang="en-US" altLang="zh-CN" dirty="0"/>
          </a:p>
          <a:p>
            <a:r>
              <a:rPr lang="en-US" altLang="zh-CN" dirty="0"/>
              <a:t>Reason</a:t>
            </a:r>
          </a:p>
          <a:p>
            <a:pPr lvl="1"/>
            <a:r>
              <a:rPr lang="en-US" altLang="zh-CN" dirty="0" err="1"/>
              <a:t>QuickSort</a:t>
            </a:r>
            <a:r>
              <a:rPr lang="en-US" altLang="zh-CN" dirty="0"/>
              <a:t> has better cache locality</a:t>
            </a:r>
          </a:p>
          <a:p>
            <a:pPr lvl="2"/>
            <a:r>
              <a:rPr lang="en-US" altLang="zh-CN" dirty="0"/>
              <a:t>Few extra memory &amp; many sequential access</a:t>
            </a:r>
          </a:p>
          <a:p>
            <a:pPr lvl="2"/>
            <a:r>
              <a:rPr lang="en-US" altLang="zh-CN" dirty="0"/>
              <a:t>Most data access occur in cache instead of main memory</a:t>
            </a:r>
          </a:p>
        </p:txBody>
      </p:sp>
      <p:sp>
        <p:nvSpPr>
          <p:cNvPr id="2" name="标题 1">
            <a:extLst>
              <a:ext uri="{FF2B5EF4-FFF2-40B4-BE49-F238E27FC236}">
                <a16:creationId xmlns:a16="http://schemas.microsoft.com/office/drawing/2014/main" id="{62EA852D-E70B-4F70-AC32-CCB024A6423B}"/>
              </a:ext>
            </a:extLst>
          </p:cNvPr>
          <p:cNvSpPr>
            <a:spLocks noGrp="1"/>
          </p:cNvSpPr>
          <p:nvPr>
            <p:ph type="title" idx="4294967295"/>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61E5784E-CA62-4BF1-BB85-FC5F1E28D5A5}"/>
              </a:ext>
            </a:extLst>
          </p:cNvPr>
          <p:cNvSpPr>
            <a:spLocks noGrp="1"/>
          </p:cNvSpPr>
          <p:nvPr>
            <p:ph type="sldNum" sz="quarter" idx="4"/>
          </p:nvPr>
        </p:nvSpPr>
        <p:spPr/>
        <p:txBody>
          <a:bodyPr/>
          <a:lstStyle/>
          <a:p>
            <a:pPr>
              <a:defRPr/>
            </a:pPr>
            <a:fld id="{D62988EB-CF20-4CAC-94BF-79D0ECBB93DA}" type="slidenum">
              <a:rPr lang="en-US" altLang="zh-CN" smtClean="0"/>
              <a:pPr>
                <a:defRPr/>
              </a:pPr>
              <a:t>35</a:t>
            </a:fld>
            <a:endParaRPr lang="en-US" altLang="zh-CN"/>
          </a:p>
        </p:txBody>
      </p:sp>
    </p:spTree>
    <p:extLst>
      <p:ext uri="{BB962C8B-B14F-4D97-AF65-F5344CB8AC3E}">
        <p14:creationId xmlns:p14="http://schemas.microsoft.com/office/powerpoint/2010/main" val="550222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26FA5-0A07-4161-AD07-257B31A9CDF8}"/>
              </a:ext>
            </a:extLst>
          </p:cNvPr>
          <p:cNvSpPr>
            <a:spLocks noGrp="1"/>
          </p:cNvSpPr>
          <p:nvPr>
            <p:ph type="title" idx="4294967295"/>
          </p:nvPr>
        </p:nvSpPr>
        <p:spPr/>
        <p:txBody>
          <a:bodyPr>
            <a:normAutofit fontScale="90000"/>
          </a:bodyPr>
          <a:lstStyle/>
          <a:p>
            <a:r>
              <a:rPr lang="en-US" altLang="zh-CN" dirty="0"/>
              <a:t>About Implementation Difficulty</a:t>
            </a:r>
            <a:endParaRPr lang="zh-CN" altLang="en-US" dirty="0"/>
          </a:p>
        </p:txBody>
      </p:sp>
      <p:sp>
        <p:nvSpPr>
          <p:cNvPr id="3" name="文本占位符 2">
            <a:extLst>
              <a:ext uri="{FF2B5EF4-FFF2-40B4-BE49-F238E27FC236}">
                <a16:creationId xmlns:a16="http://schemas.microsoft.com/office/drawing/2014/main" id="{65AEA4E6-FF9F-4547-B24B-8A54C08681F8}"/>
              </a:ext>
            </a:extLst>
          </p:cNvPr>
          <p:cNvSpPr>
            <a:spLocks noGrp="1"/>
          </p:cNvSpPr>
          <p:nvPr>
            <p:ph type="body" idx="4294967295"/>
          </p:nvPr>
        </p:nvSpPr>
        <p:spPr>
          <a:xfrm>
            <a:off x="630000" y="1483200"/>
            <a:ext cx="5827950" cy="4713451"/>
          </a:xfrm>
        </p:spPr>
        <p:txBody>
          <a:bodyPr>
            <a:normAutofit/>
          </a:bodyPr>
          <a:lstStyle/>
          <a:p>
            <a:r>
              <a:rPr lang="en-US" altLang="zh-CN" sz="2400" dirty="0"/>
              <a:t>No formal way to quantify</a:t>
            </a:r>
          </a:p>
          <a:p>
            <a:r>
              <a:rPr lang="en-US" altLang="zh-CN" sz="2400" dirty="0"/>
              <a:t>Typically, we consider</a:t>
            </a:r>
          </a:p>
          <a:p>
            <a:pPr lvl="1"/>
            <a:r>
              <a:rPr lang="en-US" altLang="zh-CN" sz="2000" dirty="0"/>
              <a:t># of branches</a:t>
            </a:r>
          </a:p>
          <a:p>
            <a:pPr lvl="1"/>
            <a:r>
              <a:rPr lang="en-US" altLang="zh-CN" sz="2000" dirty="0"/>
              <a:t>Lines of Code</a:t>
            </a:r>
          </a:p>
          <a:p>
            <a:r>
              <a:rPr lang="en-US" altLang="zh-CN" sz="2400" dirty="0"/>
              <a:t>Kolmogorov Complexity</a:t>
            </a:r>
          </a:p>
          <a:p>
            <a:pPr lvl="1"/>
            <a:r>
              <a:rPr lang="en-US" altLang="zh-CN" sz="2000" dirty="0"/>
              <a:t>Quantify the hardness of describing an object</a:t>
            </a:r>
          </a:p>
          <a:p>
            <a:pPr lvl="1"/>
            <a:r>
              <a:rPr lang="en-US" altLang="zh-CN" sz="2000" dirty="0"/>
              <a:t>A program can be an object</a:t>
            </a:r>
          </a:p>
          <a:p>
            <a:pPr lvl="1"/>
            <a:r>
              <a:rPr lang="en-US" altLang="zh-CN" sz="2000" dirty="0"/>
              <a:t>However, program </a:t>
            </a:r>
            <a:r>
              <a:rPr lang="zh-CN" altLang="en-US" sz="2000" dirty="0"/>
              <a:t>≠ </a:t>
            </a:r>
            <a:r>
              <a:rPr lang="en-US" altLang="zh-CN" sz="2000" dirty="0"/>
              <a:t>algorithm</a:t>
            </a:r>
          </a:p>
          <a:p>
            <a:pPr marL="344487" lvl="1" indent="0">
              <a:buNone/>
            </a:pPr>
            <a:endParaRPr lang="zh-CN" altLang="en-US" sz="2000" dirty="0"/>
          </a:p>
        </p:txBody>
      </p:sp>
      <p:sp>
        <p:nvSpPr>
          <p:cNvPr id="4" name="灯片编号占位符 3">
            <a:extLst>
              <a:ext uri="{FF2B5EF4-FFF2-40B4-BE49-F238E27FC236}">
                <a16:creationId xmlns:a16="http://schemas.microsoft.com/office/drawing/2014/main" id="{3295BCCD-6B84-45FD-8B67-D9C695FECEB3}"/>
              </a:ext>
            </a:extLst>
          </p:cNvPr>
          <p:cNvSpPr>
            <a:spLocks noGrp="1"/>
          </p:cNvSpPr>
          <p:nvPr>
            <p:ph type="sldNum" sz="quarter" idx="4"/>
          </p:nvPr>
        </p:nvSpPr>
        <p:spPr/>
        <p:txBody>
          <a:bodyPr/>
          <a:lstStyle/>
          <a:p>
            <a:fld id="{1EC0C2BC-D0B8-4DB0-80EB-9997146F958C}" type="slidenum">
              <a:rPr lang="zh-CN" altLang="en-US" smtClean="0"/>
              <a:pPr/>
              <a:t>36</a:t>
            </a:fld>
            <a:endParaRPr lang="zh-CN" altLang="en-US"/>
          </a:p>
        </p:txBody>
      </p:sp>
      <p:pic>
        <p:nvPicPr>
          <p:cNvPr id="5" name="图片 4">
            <a:extLst>
              <a:ext uri="{FF2B5EF4-FFF2-40B4-BE49-F238E27FC236}">
                <a16:creationId xmlns:a16="http://schemas.microsoft.com/office/drawing/2014/main" id="{08CD68AC-7DE6-40C6-8999-3AEBEFB65815}"/>
              </a:ext>
            </a:extLst>
          </p:cNvPr>
          <p:cNvPicPr>
            <a:picLocks noChangeAspect="1"/>
          </p:cNvPicPr>
          <p:nvPr/>
        </p:nvPicPr>
        <p:blipFill>
          <a:blip r:embed="rId2"/>
          <a:stretch>
            <a:fillRect/>
          </a:stretch>
        </p:blipFill>
        <p:spPr>
          <a:xfrm>
            <a:off x="6705600" y="2590800"/>
            <a:ext cx="1660637" cy="2243137"/>
          </a:xfrm>
          <a:prstGeom prst="rect">
            <a:avLst/>
          </a:prstGeom>
        </p:spPr>
      </p:pic>
      <p:sp>
        <p:nvSpPr>
          <p:cNvPr id="6" name="矩形 5">
            <a:extLst>
              <a:ext uri="{FF2B5EF4-FFF2-40B4-BE49-F238E27FC236}">
                <a16:creationId xmlns:a16="http://schemas.microsoft.com/office/drawing/2014/main" id="{B73B893F-1E75-4115-BE38-5E5D33309CFA}"/>
              </a:ext>
            </a:extLst>
          </p:cNvPr>
          <p:cNvSpPr/>
          <p:nvPr/>
        </p:nvSpPr>
        <p:spPr>
          <a:xfrm>
            <a:off x="6842426" y="4865273"/>
            <a:ext cx="1386983" cy="646331"/>
          </a:xfrm>
          <a:prstGeom prst="rect">
            <a:avLst/>
          </a:prstGeom>
        </p:spPr>
        <p:txBody>
          <a:bodyPr wrap="none">
            <a:spAutoFit/>
          </a:bodyPr>
          <a:lstStyle/>
          <a:p>
            <a:pPr algn="ctr"/>
            <a:r>
              <a:rPr lang="zh-CN" altLang="en-US" sz="1800" b="1" dirty="0"/>
              <a:t>Kolmogorov</a:t>
            </a:r>
            <a:br>
              <a:rPr lang="en-US" altLang="zh-CN" sz="1800" b="1" dirty="0"/>
            </a:br>
            <a:r>
              <a:rPr lang="en-US" altLang="zh-CN" sz="1800" b="1" dirty="0"/>
              <a:t>(1903-1987)</a:t>
            </a:r>
            <a:endParaRPr lang="zh-CN" altLang="en-US" sz="1800" b="1" dirty="0"/>
          </a:p>
        </p:txBody>
      </p:sp>
      <p:pic>
        <p:nvPicPr>
          <p:cNvPr id="7" name="图片 6">
            <a:extLst>
              <a:ext uri="{FF2B5EF4-FFF2-40B4-BE49-F238E27FC236}">
                <a16:creationId xmlns:a16="http://schemas.microsoft.com/office/drawing/2014/main" id="{71B66FF0-9B72-4B7B-9104-D4C39994D7C2}"/>
              </a:ext>
            </a:extLst>
          </p:cNvPr>
          <p:cNvPicPr>
            <a:picLocks noChangeAspect="1"/>
          </p:cNvPicPr>
          <p:nvPr/>
        </p:nvPicPr>
        <p:blipFill>
          <a:blip r:embed="rId3"/>
          <a:stretch>
            <a:fillRect/>
          </a:stretch>
        </p:blipFill>
        <p:spPr>
          <a:xfrm>
            <a:off x="653812" y="5184029"/>
            <a:ext cx="5827950" cy="370533"/>
          </a:xfrm>
          <a:prstGeom prst="rect">
            <a:avLst/>
          </a:prstGeom>
        </p:spPr>
      </p:pic>
      <p:pic>
        <p:nvPicPr>
          <p:cNvPr id="8" name="图片 7">
            <a:extLst>
              <a:ext uri="{FF2B5EF4-FFF2-40B4-BE49-F238E27FC236}">
                <a16:creationId xmlns:a16="http://schemas.microsoft.com/office/drawing/2014/main" id="{491F1841-8C26-4CBD-8E0A-650DF750FA69}"/>
              </a:ext>
            </a:extLst>
          </p:cNvPr>
          <p:cNvPicPr>
            <a:picLocks noChangeAspect="1"/>
          </p:cNvPicPr>
          <p:nvPr/>
        </p:nvPicPr>
        <p:blipFill>
          <a:blip r:embed="rId4"/>
          <a:stretch>
            <a:fillRect/>
          </a:stretch>
        </p:blipFill>
        <p:spPr>
          <a:xfrm>
            <a:off x="653813" y="5715000"/>
            <a:ext cx="5827950" cy="290341"/>
          </a:xfrm>
          <a:prstGeom prst="rect">
            <a:avLst/>
          </a:prstGeom>
        </p:spPr>
      </p:pic>
    </p:spTree>
    <p:extLst>
      <p:ext uri="{BB962C8B-B14F-4D97-AF65-F5344CB8AC3E}">
        <p14:creationId xmlns:p14="http://schemas.microsoft.com/office/powerpoint/2010/main" val="28735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6B83595-0E8F-43FF-BA47-72D91ED7A4C6}"/>
              </a:ext>
            </a:extLst>
          </p:cNvPr>
          <p:cNvSpPr>
            <a:spLocks noGrp="1"/>
          </p:cNvSpPr>
          <p:nvPr>
            <p:ph type="body" idx="4294967295"/>
          </p:nvPr>
        </p:nvSpPr>
        <p:spPr/>
        <p:txBody>
          <a:bodyPr/>
          <a:lstStyle/>
          <a:p>
            <a:r>
              <a:rPr lang="en-US" altLang="zh-CN" strike="sngStrike" dirty="0">
                <a:solidFill>
                  <a:srgbClr val="B2B2B2"/>
                </a:solidFill>
              </a:rPr>
              <a:t>Basic Concepts</a:t>
            </a:r>
          </a:p>
          <a:p>
            <a:r>
              <a:rPr lang="en-US" altLang="zh-CN" dirty="0">
                <a:solidFill>
                  <a:srgbClr val="FF0000"/>
                </a:solidFill>
              </a:rPr>
              <a:t>Complexity and Hardness</a:t>
            </a:r>
          </a:p>
          <a:p>
            <a:pPr lvl="1"/>
            <a:r>
              <a:rPr lang="en-US" altLang="zh-CN" strike="sngStrike" dirty="0">
                <a:solidFill>
                  <a:srgbClr val="B2B2B2"/>
                </a:solidFill>
              </a:rPr>
              <a:t>Complexity</a:t>
            </a:r>
          </a:p>
          <a:p>
            <a:pPr lvl="1"/>
            <a:r>
              <a:rPr lang="en-US" altLang="zh-CN" dirty="0">
                <a:solidFill>
                  <a:srgbClr val="FF0000"/>
                </a:solidFill>
              </a:rPr>
              <a:t>Complexity classes</a:t>
            </a:r>
          </a:p>
          <a:p>
            <a:r>
              <a:rPr lang="en-US" altLang="zh-CN" dirty="0"/>
              <a:t>Beyond Course Scope</a:t>
            </a:r>
            <a:endParaRPr lang="zh-CN" altLang="en-US" dirty="0"/>
          </a:p>
        </p:txBody>
      </p:sp>
      <p:sp>
        <p:nvSpPr>
          <p:cNvPr id="2" name="标题 1">
            <a:extLst>
              <a:ext uri="{FF2B5EF4-FFF2-40B4-BE49-F238E27FC236}">
                <a16:creationId xmlns:a16="http://schemas.microsoft.com/office/drawing/2014/main" id="{032BAFA9-5A99-4E55-9DD8-3E92C16935BE}"/>
              </a:ext>
            </a:extLst>
          </p:cNvPr>
          <p:cNvSpPr>
            <a:spLocks noGrp="1"/>
          </p:cNvSpPr>
          <p:nvPr>
            <p:ph type="title" idx="4294967295"/>
          </p:nvPr>
        </p:nvSpPr>
        <p:spPr/>
        <p:txBody>
          <a:bodyPr/>
          <a:lstStyle/>
          <a:p>
            <a:r>
              <a:rPr lang="en-US" altLang="zh-CN" dirty="0"/>
              <a:t>Today’s Outline</a:t>
            </a:r>
            <a:endParaRPr lang="zh-CN" altLang="en-US" dirty="0"/>
          </a:p>
        </p:txBody>
      </p:sp>
      <p:sp>
        <p:nvSpPr>
          <p:cNvPr id="4" name="灯片编号占位符 3">
            <a:extLst>
              <a:ext uri="{FF2B5EF4-FFF2-40B4-BE49-F238E27FC236}">
                <a16:creationId xmlns:a16="http://schemas.microsoft.com/office/drawing/2014/main" id="{5B454882-14E5-44DA-9774-3EE7AC0FA459}"/>
              </a:ext>
            </a:extLst>
          </p:cNvPr>
          <p:cNvSpPr>
            <a:spLocks noGrp="1"/>
          </p:cNvSpPr>
          <p:nvPr>
            <p:ph type="sldNum" sz="quarter" idx="4"/>
          </p:nvPr>
        </p:nvSpPr>
        <p:spPr/>
        <p:txBody>
          <a:bodyPr/>
          <a:lstStyle/>
          <a:p>
            <a:pPr>
              <a:defRPr/>
            </a:pPr>
            <a:fld id="{D62988EB-CF20-4CAC-94BF-79D0ECBB93DA}" type="slidenum">
              <a:rPr lang="en-US" altLang="zh-CN" smtClean="0"/>
              <a:pPr>
                <a:defRPr/>
              </a:pPr>
              <a:t>37</a:t>
            </a:fld>
            <a:endParaRPr lang="en-US" altLang="zh-CN"/>
          </a:p>
        </p:txBody>
      </p:sp>
    </p:spTree>
    <p:extLst>
      <p:ext uri="{BB962C8B-B14F-4D97-AF65-F5344CB8AC3E}">
        <p14:creationId xmlns:p14="http://schemas.microsoft.com/office/powerpoint/2010/main" val="244019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023E86F-3F58-4709-9E07-A2A9847F0045}"/>
              </a:ext>
            </a:extLst>
          </p:cNvPr>
          <p:cNvSpPr>
            <a:spLocks noGrp="1"/>
          </p:cNvSpPr>
          <p:nvPr>
            <p:ph type="body" idx="4294967295"/>
          </p:nvPr>
        </p:nvSpPr>
        <p:spPr/>
        <p:txBody>
          <a:bodyPr/>
          <a:lstStyle/>
          <a:p>
            <a:r>
              <a:rPr lang="en-US" altLang="zh-CN" dirty="0"/>
              <a:t>Classify problems based on hardness</a:t>
            </a:r>
          </a:p>
          <a:p>
            <a:pPr lvl="1"/>
            <a:r>
              <a:rPr lang="en-US" altLang="zh-CN" dirty="0"/>
              <a:t>Informal notation: whether efficient algorithms exist to solve/verify</a:t>
            </a:r>
            <a:r>
              <a:rPr lang="en-US" altLang="zh-CN"/>
              <a:t>/transform …</a:t>
            </a:r>
            <a:endParaRPr lang="en-US" altLang="zh-CN" dirty="0"/>
          </a:p>
          <a:p>
            <a:pPr lvl="1"/>
            <a:endParaRPr lang="en-US" altLang="zh-CN" dirty="0"/>
          </a:p>
          <a:p>
            <a:endParaRPr lang="en-US" altLang="zh-CN" dirty="0"/>
          </a:p>
          <a:p>
            <a:r>
              <a:rPr lang="en-US" altLang="zh-CN" dirty="0"/>
              <a:t>P, NP, NP-hard, NP-complete…</a:t>
            </a:r>
            <a:endParaRPr lang="zh-CN" altLang="en-US" dirty="0"/>
          </a:p>
        </p:txBody>
      </p:sp>
      <p:sp>
        <p:nvSpPr>
          <p:cNvPr id="2" name="标题 1">
            <a:extLst>
              <a:ext uri="{FF2B5EF4-FFF2-40B4-BE49-F238E27FC236}">
                <a16:creationId xmlns:a16="http://schemas.microsoft.com/office/drawing/2014/main" id="{64E22B58-542D-4093-9CD9-71C5538D9D96}"/>
              </a:ext>
            </a:extLst>
          </p:cNvPr>
          <p:cNvSpPr>
            <a:spLocks noGrp="1"/>
          </p:cNvSpPr>
          <p:nvPr>
            <p:ph type="title" idx="4294967295"/>
          </p:nvPr>
        </p:nvSpPr>
        <p:spPr/>
        <p:txBody>
          <a:bodyPr/>
          <a:lstStyle/>
          <a:p>
            <a:r>
              <a:rPr lang="en-US" altLang="zh-CN" dirty="0"/>
              <a:t>Complexity Classes</a:t>
            </a:r>
            <a:endParaRPr lang="zh-CN" altLang="en-US" dirty="0"/>
          </a:p>
        </p:txBody>
      </p:sp>
      <p:sp>
        <p:nvSpPr>
          <p:cNvPr id="4" name="灯片编号占位符 3">
            <a:extLst>
              <a:ext uri="{FF2B5EF4-FFF2-40B4-BE49-F238E27FC236}">
                <a16:creationId xmlns:a16="http://schemas.microsoft.com/office/drawing/2014/main" id="{E5367839-417C-4735-8BB4-5AF777820A2A}"/>
              </a:ext>
            </a:extLst>
          </p:cNvPr>
          <p:cNvSpPr>
            <a:spLocks noGrp="1"/>
          </p:cNvSpPr>
          <p:nvPr>
            <p:ph type="sldNum" sz="quarter" idx="4"/>
          </p:nvPr>
        </p:nvSpPr>
        <p:spPr/>
        <p:txBody>
          <a:bodyPr/>
          <a:lstStyle/>
          <a:p>
            <a:pPr>
              <a:defRPr/>
            </a:pPr>
            <a:fld id="{D62988EB-CF20-4CAC-94BF-79D0ECBB93DA}" type="slidenum">
              <a:rPr lang="en-US" altLang="zh-CN" smtClean="0"/>
              <a:pPr>
                <a:defRPr/>
              </a:pPr>
              <a:t>38</a:t>
            </a:fld>
            <a:endParaRPr lang="en-US" altLang="zh-CN"/>
          </a:p>
        </p:txBody>
      </p:sp>
    </p:spTree>
    <p:extLst>
      <p:ext uri="{BB962C8B-B14F-4D97-AF65-F5344CB8AC3E}">
        <p14:creationId xmlns:p14="http://schemas.microsoft.com/office/powerpoint/2010/main" val="1954687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fontScale="90000"/>
          </a:bodyPr>
          <a:lstStyle/>
          <a:p>
            <a:r>
              <a:rPr lang="en-US" altLang="zh-CN"/>
              <a:t>An Informal Tutorial on P vs. NP</a:t>
            </a:r>
            <a:endParaRPr lang="zh-CN" altLang="en-US" dirty="0"/>
          </a:p>
        </p:txBody>
      </p:sp>
      <p:sp>
        <p:nvSpPr>
          <p:cNvPr id="3" name="文本占位符 2"/>
          <p:cNvSpPr>
            <a:spLocks noGrp="1"/>
          </p:cNvSpPr>
          <p:nvPr>
            <p:ph type="body" idx="4294967295"/>
          </p:nvPr>
        </p:nvSpPr>
        <p:spPr/>
        <p:txBody>
          <a:bodyPr>
            <a:normAutofit fontScale="92500"/>
          </a:bodyPr>
          <a:lstStyle/>
          <a:p>
            <a:r>
              <a:rPr lang="en-US" altLang="zh-CN" dirty="0">
                <a:latin typeface="Calibri" pitchFamily="34" charset="0"/>
                <a:cs typeface="Calibri" pitchFamily="34" charset="0"/>
              </a:rPr>
              <a:t>P (polynomial)</a:t>
            </a:r>
          </a:p>
          <a:p>
            <a:pPr lvl="1"/>
            <a:r>
              <a:rPr lang="en-US" altLang="zh-CN" dirty="0">
                <a:latin typeface="Calibri" pitchFamily="34" charset="0"/>
                <a:cs typeface="Calibri" pitchFamily="34" charset="0"/>
              </a:rPr>
              <a:t>Problems that can be solved in polynomial time by a </a:t>
            </a:r>
            <a:r>
              <a:rPr lang="en-US" altLang="zh-CN" dirty="0">
                <a:solidFill>
                  <a:srgbClr val="FF0000"/>
                </a:solidFill>
                <a:latin typeface="Calibri" pitchFamily="34" charset="0"/>
                <a:cs typeface="Calibri" pitchFamily="34" charset="0"/>
              </a:rPr>
              <a:t>deterministic</a:t>
            </a:r>
            <a:r>
              <a:rPr lang="en-US" altLang="zh-CN" dirty="0">
                <a:latin typeface="Calibri" pitchFamily="34" charset="0"/>
                <a:cs typeface="Calibri" pitchFamily="34" charset="0"/>
              </a:rPr>
              <a:t> Turing machine</a:t>
            </a:r>
          </a:p>
          <a:p>
            <a:r>
              <a:rPr lang="en-US" altLang="zh-CN" dirty="0">
                <a:latin typeface="Calibri" pitchFamily="34" charset="0"/>
                <a:cs typeface="Calibri" pitchFamily="34" charset="0"/>
              </a:rPr>
              <a:t>NP (nondeterministic polynomial)</a:t>
            </a:r>
          </a:p>
          <a:p>
            <a:pPr lvl="1"/>
            <a:r>
              <a:rPr lang="en-US" altLang="zh-CN" dirty="0">
                <a:solidFill>
                  <a:srgbClr val="0070C0"/>
                </a:solidFill>
                <a:latin typeface="Calibri" pitchFamily="34" charset="0"/>
                <a:cs typeface="Calibri" pitchFamily="34" charset="0"/>
              </a:rPr>
              <a:t>Definition 1</a:t>
            </a:r>
            <a:r>
              <a:rPr lang="en-US" altLang="zh-CN" dirty="0">
                <a:latin typeface="Calibri" pitchFamily="34" charset="0"/>
                <a:cs typeface="Calibri" pitchFamily="34" charset="0"/>
              </a:rPr>
              <a:t>: problems whose solutions can be verified by a </a:t>
            </a:r>
            <a:r>
              <a:rPr lang="en-US" altLang="zh-CN" dirty="0">
                <a:solidFill>
                  <a:srgbClr val="FF0000"/>
                </a:solidFill>
                <a:latin typeface="Calibri" pitchFamily="34" charset="0"/>
                <a:cs typeface="Calibri" pitchFamily="34" charset="0"/>
              </a:rPr>
              <a:t>deterministic</a:t>
            </a:r>
            <a:r>
              <a:rPr lang="en-US" altLang="zh-CN" dirty="0">
                <a:latin typeface="Calibri" pitchFamily="34" charset="0"/>
                <a:cs typeface="Calibri" pitchFamily="34" charset="0"/>
              </a:rPr>
              <a:t> Turing machine in polynomial time</a:t>
            </a:r>
          </a:p>
          <a:p>
            <a:pPr lvl="1"/>
            <a:r>
              <a:rPr lang="en-US" altLang="zh-CN" dirty="0">
                <a:solidFill>
                  <a:srgbClr val="0070C0"/>
                </a:solidFill>
                <a:latin typeface="Calibri" pitchFamily="34" charset="0"/>
                <a:cs typeface="Calibri" pitchFamily="34" charset="0"/>
              </a:rPr>
              <a:t>Definition 2</a:t>
            </a:r>
            <a:r>
              <a:rPr lang="en-US" altLang="zh-CN" dirty="0">
                <a:latin typeface="Calibri" pitchFamily="34" charset="0"/>
                <a:cs typeface="Calibri" pitchFamily="34" charset="0"/>
              </a:rPr>
              <a:t>: problems that can be solve in polynomial time by a </a:t>
            </a:r>
            <a:r>
              <a:rPr lang="en-US" altLang="zh-CN" dirty="0">
                <a:solidFill>
                  <a:srgbClr val="FF0000"/>
                </a:solidFill>
                <a:latin typeface="Calibri" pitchFamily="34" charset="0"/>
                <a:cs typeface="Calibri" pitchFamily="34" charset="0"/>
              </a:rPr>
              <a:t>non-deterministic</a:t>
            </a:r>
            <a:r>
              <a:rPr lang="en-US" altLang="zh-CN" dirty="0">
                <a:latin typeface="Calibri" pitchFamily="34" charset="0"/>
                <a:cs typeface="Calibri" pitchFamily="34" charset="0"/>
              </a:rPr>
              <a:t> Turing machine</a:t>
            </a:r>
          </a:p>
          <a:p>
            <a:pPr lvl="1"/>
            <a:r>
              <a:rPr lang="en-US" altLang="zh-CN" dirty="0">
                <a:latin typeface="Calibri" pitchFamily="34" charset="0"/>
                <a:cs typeface="Calibri" pitchFamily="34" charset="0"/>
              </a:rPr>
              <a:t>The two definitions are equivalent</a:t>
            </a:r>
          </a:p>
          <a:p>
            <a:pPr lvl="1"/>
            <a:r>
              <a:rPr lang="en-US" altLang="zh-CN" dirty="0">
                <a:latin typeface="Calibri" pitchFamily="34" charset="0"/>
                <a:cs typeface="Calibri" pitchFamily="34" charset="0"/>
              </a:rPr>
              <a:t>P is a subset of NP</a:t>
            </a:r>
          </a:p>
        </p:txBody>
      </p:sp>
      <p:sp>
        <p:nvSpPr>
          <p:cNvPr id="4" name="幻灯片编号占位符 3"/>
          <p:cNvSpPr>
            <a:spLocks noGrp="1"/>
          </p:cNvSpPr>
          <p:nvPr>
            <p:ph type="sldNum" sz="quarter" idx="4"/>
          </p:nvPr>
        </p:nvSpPr>
        <p:spPr/>
        <p:txBody>
          <a:bodyPr/>
          <a:lstStyle/>
          <a:p>
            <a:fld id="{D62988EB-CF20-4CAC-94BF-79D0ECBB93DA}" type="slidenum">
              <a:rPr lang="en-US" altLang="zh-CN" smtClean="0"/>
              <a:pPr/>
              <a:t>39</a:t>
            </a:fld>
            <a:endParaRPr lang="en-US" altLang="zh-CN"/>
          </a:p>
        </p:txBody>
      </p:sp>
    </p:spTree>
    <p:extLst>
      <p:ext uri="{BB962C8B-B14F-4D97-AF65-F5344CB8AC3E}">
        <p14:creationId xmlns:p14="http://schemas.microsoft.com/office/powerpoint/2010/main" val="309517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225A55E-D2C0-420A-AEED-2B34800C91B0}"/>
              </a:ext>
            </a:extLst>
          </p:cNvPr>
          <p:cNvSpPr>
            <a:spLocks noGrp="1"/>
          </p:cNvSpPr>
          <p:nvPr>
            <p:ph type="body" idx="4294967295"/>
          </p:nvPr>
        </p:nvSpPr>
        <p:spPr>
          <a:xfrm>
            <a:off x="628650" y="1524000"/>
            <a:ext cx="8286750" cy="4713451"/>
          </a:xfrm>
        </p:spPr>
        <p:txBody>
          <a:bodyPr>
            <a:normAutofit/>
          </a:bodyPr>
          <a:lstStyle/>
          <a:p>
            <a:pPr lvl="1"/>
            <a:r>
              <a:rPr lang="en-US" altLang="zh-CN" sz="3200" dirty="0"/>
              <a:t>Mark Allen Weiss:《</a:t>
            </a:r>
            <a:r>
              <a:rPr lang="zh-CN" altLang="en-US" sz="3200" dirty="0"/>
              <a:t>数据结构与算法分析</a:t>
            </a:r>
            <a:r>
              <a:rPr lang="en-US" altLang="zh-CN" sz="3200" dirty="0"/>
              <a:t>—C++</a:t>
            </a:r>
            <a:r>
              <a:rPr lang="zh-CN" altLang="en-US" sz="3200" dirty="0"/>
              <a:t>描述</a:t>
            </a:r>
            <a:r>
              <a:rPr lang="en-US" altLang="zh-CN" sz="3200" dirty="0"/>
              <a:t>(</a:t>
            </a:r>
            <a:r>
              <a:rPr lang="zh-CN" altLang="en-US" sz="3200" dirty="0"/>
              <a:t>英文版第</a:t>
            </a:r>
            <a:r>
              <a:rPr lang="en-US" altLang="zh-CN" sz="3200" dirty="0"/>
              <a:t>3</a:t>
            </a:r>
            <a:r>
              <a:rPr lang="zh-CN" altLang="en-US" sz="3200" dirty="0"/>
              <a:t>版</a:t>
            </a:r>
            <a:r>
              <a:rPr lang="en-US" altLang="zh-CN" sz="3200" dirty="0"/>
              <a:t>)》</a:t>
            </a:r>
          </a:p>
          <a:p>
            <a:pPr lvl="2">
              <a:spcAft>
                <a:spcPts val="1200"/>
              </a:spcAft>
            </a:pPr>
            <a:r>
              <a:rPr lang="en-US" altLang="zh-CN" sz="2800" dirty="0"/>
              <a:t>ISBN 7-115-15233-0</a:t>
            </a:r>
          </a:p>
          <a:p>
            <a:pPr lvl="1"/>
            <a:r>
              <a:rPr lang="zh-CN" altLang="en-US" sz="3200" dirty="0"/>
              <a:t>张铭</a:t>
            </a:r>
            <a:r>
              <a:rPr lang="zh-CN" altLang="zh-CN" sz="3200" dirty="0"/>
              <a:t>/</a:t>
            </a:r>
            <a:r>
              <a:rPr lang="zh-CN" altLang="en-US" sz="3200" dirty="0"/>
              <a:t>王腾蛟</a:t>
            </a:r>
            <a:r>
              <a:rPr lang="zh-CN" altLang="zh-CN" sz="3200" dirty="0"/>
              <a:t>/</a:t>
            </a:r>
            <a:r>
              <a:rPr lang="zh-CN" altLang="en-US" sz="3200" dirty="0"/>
              <a:t>赵海燕</a:t>
            </a:r>
            <a:r>
              <a:rPr lang="en-US" altLang="zh-CN" sz="3200" dirty="0"/>
              <a:t>:</a:t>
            </a:r>
            <a:r>
              <a:rPr lang="zh-CN" altLang="zh-CN" sz="3200" dirty="0"/>
              <a:t>《</a:t>
            </a:r>
            <a:r>
              <a:rPr lang="zh-CN" altLang="en-US" sz="3200" dirty="0"/>
              <a:t>数据结构与算法</a:t>
            </a:r>
            <a:r>
              <a:rPr lang="en-US" altLang="zh-CN" sz="3200" dirty="0"/>
              <a:t>》</a:t>
            </a:r>
          </a:p>
          <a:p>
            <a:pPr lvl="2"/>
            <a:r>
              <a:rPr lang="en-US" altLang="zh-CN" sz="2800" dirty="0"/>
              <a:t>ISBN</a:t>
            </a:r>
            <a:r>
              <a:rPr lang="zh-CN" altLang="en-US" sz="2800" dirty="0"/>
              <a:t> </a:t>
            </a:r>
            <a:r>
              <a:rPr lang="en-US" altLang="zh-CN" sz="2800" dirty="0"/>
              <a:t>9787040239614</a:t>
            </a:r>
          </a:p>
        </p:txBody>
      </p:sp>
      <p:sp>
        <p:nvSpPr>
          <p:cNvPr id="2" name="标题 1">
            <a:extLst>
              <a:ext uri="{FF2B5EF4-FFF2-40B4-BE49-F238E27FC236}">
                <a16:creationId xmlns:a16="http://schemas.microsoft.com/office/drawing/2014/main" id="{DFE7E956-CF1F-4F46-B089-121E3FB1A63A}"/>
              </a:ext>
            </a:extLst>
          </p:cNvPr>
          <p:cNvSpPr>
            <a:spLocks noGrp="1"/>
          </p:cNvSpPr>
          <p:nvPr>
            <p:ph type="title" idx="4294967295"/>
          </p:nvPr>
        </p:nvSpPr>
        <p:spPr/>
        <p:txBody>
          <a:bodyPr/>
          <a:lstStyle/>
          <a:p>
            <a:r>
              <a:rPr lang="en-US" altLang="zh-CN" dirty="0"/>
              <a:t>Textbooks</a:t>
            </a:r>
            <a:endParaRPr lang="zh-CN" altLang="en-US" dirty="0"/>
          </a:p>
        </p:txBody>
      </p:sp>
      <p:sp>
        <p:nvSpPr>
          <p:cNvPr id="4" name="灯片编号占位符 3">
            <a:extLst>
              <a:ext uri="{FF2B5EF4-FFF2-40B4-BE49-F238E27FC236}">
                <a16:creationId xmlns:a16="http://schemas.microsoft.com/office/drawing/2014/main" id="{14A88B33-2C4D-4370-9C0B-EDC6A060689C}"/>
              </a:ext>
            </a:extLst>
          </p:cNvPr>
          <p:cNvSpPr>
            <a:spLocks noGrp="1"/>
          </p:cNvSpPr>
          <p:nvPr>
            <p:ph type="sldNum" sz="quarter" idx="4"/>
          </p:nvPr>
        </p:nvSpPr>
        <p:spPr/>
        <p:txBody>
          <a:bodyPr/>
          <a:lstStyle/>
          <a:p>
            <a:pPr>
              <a:defRPr/>
            </a:pPr>
            <a:fld id="{D62988EB-CF20-4CAC-94BF-79D0ECBB93DA}" type="slidenum">
              <a:rPr lang="en-US" altLang="zh-CN" smtClean="0"/>
              <a:pPr>
                <a:defRPr/>
              </a:pPr>
              <a:t>4</a:t>
            </a:fld>
            <a:endParaRPr lang="en-US" altLang="zh-CN"/>
          </a:p>
        </p:txBody>
      </p:sp>
    </p:spTree>
    <p:extLst>
      <p:ext uri="{BB962C8B-B14F-4D97-AF65-F5344CB8AC3E}">
        <p14:creationId xmlns:p14="http://schemas.microsoft.com/office/powerpoint/2010/main" val="2241933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fontScale="90000"/>
          </a:bodyPr>
          <a:lstStyle/>
          <a:p>
            <a:r>
              <a:rPr lang="en-US" altLang="zh-CN"/>
              <a:t>An Informal Tutorial on P vs. NP</a:t>
            </a:r>
            <a:endParaRPr lang="zh-CN" altLang="en-US" dirty="0"/>
          </a:p>
        </p:txBody>
      </p:sp>
      <p:sp>
        <p:nvSpPr>
          <p:cNvPr id="3" name="文本占位符 2"/>
          <p:cNvSpPr>
            <a:spLocks noGrp="1"/>
          </p:cNvSpPr>
          <p:nvPr>
            <p:ph type="body" idx="4294967295"/>
          </p:nvPr>
        </p:nvSpPr>
        <p:spPr/>
        <p:txBody>
          <a:bodyPr/>
          <a:lstStyle/>
          <a:p>
            <a:r>
              <a:rPr lang="en-US" altLang="zh-CN" dirty="0">
                <a:latin typeface="Calibri" pitchFamily="34" charset="0"/>
                <a:cs typeface="Calibri" pitchFamily="34" charset="0"/>
              </a:rPr>
              <a:t>Problem A is “harder” than problem B</a:t>
            </a:r>
          </a:p>
          <a:p>
            <a:pPr lvl="1"/>
            <a:r>
              <a:rPr lang="en-US" altLang="zh-CN" dirty="0">
                <a:latin typeface="Calibri" pitchFamily="34" charset="0"/>
                <a:cs typeface="Calibri" pitchFamily="34" charset="0"/>
              </a:rPr>
              <a:t>If </a:t>
            </a:r>
            <a:r>
              <a:rPr lang="en-US" altLang="zh-CN" dirty="0">
                <a:solidFill>
                  <a:srgbClr val="0070C0"/>
                </a:solidFill>
                <a:latin typeface="Calibri" pitchFamily="34" charset="0"/>
                <a:cs typeface="Calibri" pitchFamily="34" charset="0"/>
              </a:rPr>
              <a:t>problem B</a:t>
            </a:r>
            <a:r>
              <a:rPr lang="en-US" altLang="zh-CN" dirty="0">
                <a:latin typeface="Calibri" pitchFamily="34" charset="0"/>
                <a:cs typeface="Calibri" pitchFamily="34" charset="0"/>
              </a:rPr>
              <a:t> can be solved in polynomial time, given a O(1) solver (referred as “Oracle”) of </a:t>
            </a:r>
            <a:r>
              <a:rPr lang="en-US" altLang="zh-CN" dirty="0">
                <a:solidFill>
                  <a:srgbClr val="0070C0"/>
                </a:solidFill>
                <a:latin typeface="Calibri" pitchFamily="34" charset="0"/>
                <a:cs typeface="Calibri" pitchFamily="34" charset="0"/>
              </a:rPr>
              <a:t>problem A</a:t>
            </a:r>
          </a:p>
          <a:p>
            <a:pPr lvl="1"/>
            <a:r>
              <a:rPr lang="en-US" altLang="zh-CN" dirty="0">
                <a:latin typeface="Calibri" pitchFamily="34" charset="0"/>
                <a:cs typeface="Calibri" pitchFamily="34" charset="0"/>
              </a:rPr>
              <a:t>Problem B can be </a:t>
            </a:r>
            <a:r>
              <a:rPr lang="en-US" altLang="zh-CN" dirty="0">
                <a:solidFill>
                  <a:srgbClr val="0070C0"/>
                </a:solidFill>
                <a:latin typeface="Calibri" pitchFamily="34" charset="0"/>
                <a:cs typeface="Calibri" pitchFamily="34" charset="0"/>
              </a:rPr>
              <a:t>reduced</a:t>
            </a:r>
            <a:r>
              <a:rPr lang="en-US" altLang="zh-CN" dirty="0">
                <a:latin typeface="Calibri" pitchFamily="34" charset="0"/>
                <a:cs typeface="Calibri" pitchFamily="34" charset="0"/>
              </a:rPr>
              <a:t> to Problem A</a:t>
            </a:r>
          </a:p>
          <a:p>
            <a:r>
              <a:rPr lang="en-US" altLang="zh-CN" dirty="0">
                <a:latin typeface="Calibri" pitchFamily="34" charset="0"/>
                <a:cs typeface="Calibri" pitchFamily="34" charset="0"/>
              </a:rPr>
              <a:t>NP-hard</a:t>
            </a:r>
          </a:p>
          <a:p>
            <a:pPr lvl="1"/>
            <a:r>
              <a:rPr lang="en-US" altLang="zh-CN" dirty="0">
                <a:latin typeface="Calibri" pitchFamily="34" charset="0"/>
                <a:cs typeface="Calibri" pitchFamily="34" charset="0"/>
              </a:rPr>
              <a:t>Problems that are as least as hard as the </a:t>
            </a:r>
            <a:r>
              <a:rPr lang="en-US" altLang="zh-CN" dirty="0">
                <a:solidFill>
                  <a:srgbClr val="0070C0"/>
                </a:solidFill>
                <a:latin typeface="Calibri" pitchFamily="34" charset="0"/>
                <a:cs typeface="Calibri" pitchFamily="34" charset="0"/>
              </a:rPr>
              <a:t>hardest</a:t>
            </a:r>
            <a:r>
              <a:rPr lang="en-US" altLang="zh-CN" dirty="0">
                <a:latin typeface="Calibri" pitchFamily="34" charset="0"/>
                <a:cs typeface="Calibri" pitchFamily="34" charset="0"/>
              </a:rPr>
              <a:t> NP problems</a:t>
            </a:r>
          </a:p>
          <a:p>
            <a:r>
              <a:rPr lang="en-US" altLang="zh-CN" dirty="0">
                <a:latin typeface="Calibri" pitchFamily="34" charset="0"/>
                <a:cs typeface="Calibri" pitchFamily="34" charset="0"/>
              </a:rPr>
              <a:t>NP-complete</a:t>
            </a:r>
          </a:p>
          <a:p>
            <a:pPr lvl="1"/>
            <a:r>
              <a:rPr lang="en-US" altLang="zh-CN" dirty="0">
                <a:latin typeface="Calibri" pitchFamily="34" charset="0"/>
                <a:cs typeface="Calibri" pitchFamily="34" charset="0"/>
              </a:rPr>
              <a:t>= NP-hard ∩ NP</a:t>
            </a:r>
          </a:p>
          <a:p>
            <a:endParaRPr lang="zh-CN" altLang="en-US" dirty="0"/>
          </a:p>
        </p:txBody>
      </p:sp>
      <p:sp>
        <p:nvSpPr>
          <p:cNvPr id="4" name="幻灯片编号占位符 3"/>
          <p:cNvSpPr>
            <a:spLocks noGrp="1"/>
          </p:cNvSpPr>
          <p:nvPr>
            <p:ph type="sldNum" sz="quarter" idx="4"/>
          </p:nvPr>
        </p:nvSpPr>
        <p:spPr/>
        <p:txBody>
          <a:bodyPr/>
          <a:lstStyle/>
          <a:p>
            <a:fld id="{D62988EB-CF20-4CAC-94BF-79D0ECBB93DA}" type="slidenum">
              <a:rPr lang="en-US" altLang="zh-CN" smtClean="0"/>
              <a:pPr/>
              <a:t>40</a:t>
            </a:fld>
            <a:endParaRPr lang="en-US" altLang="zh-CN"/>
          </a:p>
        </p:txBody>
      </p:sp>
    </p:spTree>
    <p:extLst>
      <p:ext uri="{BB962C8B-B14F-4D97-AF65-F5344CB8AC3E}">
        <p14:creationId xmlns:p14="http://schemas.microsoft.com/office/powerpoint/2010/main" val="344956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ormAutofit fontScale="90000"/>
          </a:bodyPr>
          <a:lstStyle/>
          <a:p>
            <a:r>
              <a:rPr kumimoji="1" lang="en-US" altLang="zh-CN" dirty="0"/>
              <a:t>Neutral Point of View on P vs. NP</a:t>
            </a:r>
            <a:endParaRPr kumimoji="1" lang="zh-CN" altLang="en-US" dirty="0"/>
          </a:p>
        </p:txBody>
      </p:sp>
      <p:sp>
        <p:nvSpPr>
          <p:cNvPr id="6" name="Text Box 11"/>
          <p:cNvSpPr txBox="1">
            <a:spLocks noChangeArrowheads="1"/>
          </p:cNvSpPr>
          <p:nvPr/>
        </p:nvSpPr>
        <p:spPr bwMode="auto">
          <a:xfrm>
            <a:off x="727001" y="6155848"/>
            <a:ext cx="7643812" cy="338554"/>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en-US" altLang="zh-CN" sz="1600" dirty="0">
                <a:solidFill>
                  <a:srgbClr val="000000"/>
                </a:solidFill>
                <a:effectLst>
                  <a:outerShdw blurRad="38100" dist="38100" dir="2700000" algn="tl">
                    <a:srgbClr val="C0C0C0"/>
                  </a:outerShdw>
                </a:effectLst>
                <a:latin typeface="Arial"/>
                <a:ea typeface="华文行楷" pitchFamily="2" charset="-122"/>
                <a:cs typeface="Arial"/>
                <a:hlinkClick r:id="rId2"/>
              </a:rPr>
              <a:t>http://en.wikipedia.org/wiki/File:P_np_np-complete_np-hard.svg</a:t>
            </a:r>
            <a:endParaRPr lang="zh-CN" altLang="en-US" sz="1600" dirty="0">
              <a:solidFill>
                <a:srgbClr val="000000"/>
              </a:solidFill>
              <a:effectLst>
                <a:outerShdw blurRad="38100" dist="38100" dir="2700000" algn="tl">
                  <a:srgbClr val="C0C0C0"/>
                </a:outerShdw>
              </a:effectLst>
              <a:latin typeface="Arial"/>
              <a:ea typeface="华文行楷" pitchFamily="2" charset="-122"/>
              <a:cs typeface="Arial"/>
            </a:endParaRPr>
          </a:p>
        </p:txBody>
      </p:sp>
      <p:sp>
        <p:nvSpPr>
          <p:cNvPr id="4" name="幻灯片编号占位符 3"/>
          <p:cNvSpPr>
            <a:spLocks noGrp="1"/>
          </p:cNvSpPr>
          <p:nvPr>
            <p:ph type="sldNum" sz="quarter" idx="4"/>
          </p:nvPr>
        </p:nvSpPr>
        <p:spPr/>
        <p:txBody>
          <a:bodyPr/>
          <a:lstStyle/>
          <a:p>
            <a:pPr>
              <a:defRPr/>
            </a:pPr>
            <a:fld id="{D62988EB-CF20-4CAC-94BF-79D0ECBB93DA}" type="slidenum">
              <a:rPr lang="en-US" altLang="zh-CN" smtClean="0"/>
              <a:pPr>
                <a:defRPr/>
              </a:pPr>
              <a:t>41</a:t>
            </a:fld>
            <a:endParaRPr lang="en-US" altLang="zh-CN"/>
          </a:p>
        </p:txBody>
      </p:sp>
      <p:pic>
        <p:nvPicPr>
          <p:cNvPr id="7" name="图片 6"/>
          <p:cNvPicPr>
            <a:picLocks noChangeAspect="1"/>
          </p:cNvPicPr>
          <p:nvPr/>
        </p:nvPicPr>
        <p:blipFill>
          <a:blip r:embed="rId3"/>
          <a:stretch>
            <a:fillRect/>
          </a:stretch>
        </p:blipFill>
        <p:spPr>
          <a:xfrm>
            <a:off x="755576" y="1268760"/>
            <a:ext cx="7620000" cy="4762500"/>
          </a:xfrm>
          <a:prstGeom prst="rect">
            <a:avLst/>
          </a:prstGeom>
        </p:spPr>
      </p:pic>
    </p:spTree>
    <p:extLst>
      <p:ext uri="{BB962C8B-B14F-4D97-AF65-F5344CB8AC3E}">
        <p14:creationId xmlns:p14="http://schemas.microsoft.com/office/powerpoint/2010/main" val="3073791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p:txBody>
          <a:bodyPr/>
          <a:lstStyle/>
          <a:p>
            <a:r>
              <a:rPr lang="en-US" altLang="zh-CN" dirty="0">
                <a:latin typeface="Calibri" pitchFamily="34" charset="0"/>
                <a:cs typeface="Calibri" pitchFamily="34" charset="0"/>
              </a:rPr>
              <a:t>Any problems that are in NP, not known to be in P, and not known to be NPC?</a:t>
            </a:r>
          </a:p>
          <a:p>
            <a:pPr lvl="1"/>
            <a:r>
              <a:rPr kumimoji="1" lang="en-US" altLang="zh-CN" dirty="0">
                <a:latin typeface="Calibri" pitchFamily="34" charset="0"/>
                <a:cs typeface="Calibri" pitchFamily="34" charset="0"/>
              </a:rPr>
              <a:t>Graph isomorphism</a:t>
            </a:r>
          </a:p>
          <a:p>
            <a:pPr lvl="1"/>
            <a:r>
              <a:rPr lang="en-US" altLang="zh-CN" dirty="0">
                <a:latin typeface="Calibri" pitchFamily="34" charset="0"/>
                <a:cs typeface="Calibri" pitchFamily="34" charset="0"/>
              </a:rPr>
              <a:t>Integer factoring</a:t>
            </a:r>
          </a:p>
          <a:p>
            <a:pPr lvl="1"/>
            <a:r>
              <a:rPr kumimoji="1" lang="en-US" altLang="zh-CN" dirty="0">
                <a:latin typeface="Calibri" pitchFamily="34" charset="0"/>
                <a:cs typeface="Calibri" pitchFamily="34" charset="0"/>
              </a:rPr>
              <a:t>Discrete log</a:t>
            </a:r>
          </a:p>
          <a:p>
            <a:pPr lvl="1"/>
            <a:r>
              <a:rPr lang="en-US" altLang="zh-CN" dirty="0">
                <a:latin typeface="Calibri" pitchFamily="34" charset="0"/>
                <a:cs typeface="Calibri" pitchFamily="34" charset="0"/>
              </a:rPr>
              <a:t>…</a:t>
            </a:r>
            <a:endParaRPr kumimoji="1" lang="zh-CN" altLang="en-US" dirty="0">
              <a:latin typeface="Calibri" pitchFamily="34" charset="0"/>
              <a:cs typeface="Calibri" pitchFamily="34" charset="0"/>
            </a:endParaRPr>
          </a:p>
        </p:txBody>
      </p:sp>
      <p:sp>
        <p:nvSpPr>
          <p:cNvPr id="2" name="标题 1"/>
          <p:cNvSpPr>
            <a:spLocks noGrp="1"/>
          </p:cNvSpPr>
          <p:nvPr>
            <p:ph type="title" idx="4294967295"/>
          </p:nvPr>
        </p:nvSpPr>
        <p:spPr/>
        <p:txBody>
          <a:bodyPr>
            <a:normAutofit/>
          </a:bodyPr>
          <a:lstStyle/>
          <a:p>
            <a:r>
              <a:rPr kumimoji="1" lang="en-US" altLang="zh-CN" dirty="0"/>
              <a:t>Classical Problems</a:t>
            </a:r>
            <a:endParaRPr kumimoji="1" lang="zh-CN" altLang="en-US" dirty="0"/>
          </a:p>
        </p:txBody>
      </p:sp>
      <p:sp>
        <p:nvSpPr>
          <p:cNvPr id="4" name="幻灯片编号占位符 3"/>
          <p:cNvSpPr>
            <a:spLocks noGrp="1"/>
          </p:cNvSpPr>
          <p:nvPr>
            <p:ph type="sldNum" sz="quarter" idx="4"/>
          </p:nvPr>
        </p:nvSpPr>
        <p:spPr/>
        <p:txBody>
          <a:bodyPr/>
          <a:lstStyle/>
          <a:p>
            <a:pPr>
              <a:defRPr/>
            </a:pPr>
            <a:fld id="{D62988EB-CF20-4CAC-94BF-79D0ECBB93DA}" type="slidenum">
              <a:rPr lang="en-US" altLang="zh-CN" smtClean="0"/>
              <a:pPr>
                <a:defRPr/>
              </a:pPr>
              <a:t>42</a:t>
            </a:fld>
            <a:endParaRPr lang="en-US" altLang="zh-CN"/>
          </a:p>
        </p:txBody>
      </p:sp>
      <p:sp>
        <p:nvSpPr>
          <p:cNvPr id="5" name="Text Box 11"/>
          <p:cNvSpPr txBox="1">
            <a:spLocks noChangeArrowheads="1"/>
          </p:cNvSpPr>
          <p:nvPr/>
        </p:nvSpPr>
        <p:spPr bwMode="auto">
          <a:xfrm>
            <a:off x="379413" y="6155848"/>
            <a:ext cx="8764587" cy="338554"/>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en-US" altLang="zh-CN" sz="1600" dirty="0">
                <a:solidFill>
                  <a:srgbClr val="000000"/>
                </a:solidFill>
                <a:latin typeface="Arial"/>
                <a:ea typeface="华文行楷" pitchFamily="2" charset="-122"/>
                <a:cs typeface="Arial"/>
                <a:hlinkClick r:id="rId3"/>
              </a:rPr>
              <a:t>http://blog.computationalcomplexity.org/2010/07/spares-problems-in-np-thought-to-not-be.html</a:t>
            </a:r>
            <a:endParaRPr lang="zh-CN" altLang="en-US" sz="1600" dirty="0">
              <a:solidFill>
                <a:srgbClr val="000000"/>
              </a:solidFill>
              <a:latin typeface="Arial"/>
              <a:ea typeface="华文行楷" pitchFamily="2" charset="-122"/>
              <a:cs typeface="Arial"/>
            </a:endParaRPr>
          </a:p>
        </p:txBody>
      </p:sp>
    </p:spTree>
    <p:extLst>
      <p:ext uri="{BB962C8B-B14F-4D97-AF65-F5344CB8AC3E}">
        <p14:creationId xmlns:p14="http://schemas.microsoft.com/office/powerpoint/2010/main" val="2118976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4C6520C-EE02-4FBE-BA63-7075BD57D878}"/>
              </a:ext>
            </a:extLst>
          </p:cNvPr>
          <p:cNvSpPr>
            <a:spLocks noGrp="1"/>
          </p:cNvSpPr>
          <p:nvPr>
            <p:ph type="body" idx="4294967295"/>
          </p:nvPr>
        </p:nvSpPr>
        <p:spPr/>
        <p:txBody>
          <a:bodyPr>
            <a:normAutofit/>
          </a:bodyPr>
          <a:lstStyle/>
          <a:p>
            <a:r>
              <a:rPr lang="en-US" altLang="zh-CN" dirty="0"/>
              <a:t>(1) </a:t>
            </a:r>
            <a:r>
              <a:rPr kumimoji="1" lang="en-US" altLang="zh-CN" dirty="0"/>
              <a:t>Some NP-hard </a:t>
            </a:r>
            <a:r>
              <a:rPr lang="en-US" altLang="zh-CN" dirty="0"/>
              <a:t>p</a:t>
            </a:r>
            <a:r>
              <a:rPr kumimoji="1" lang="en-US" altLang="zh-CN" dirty="0"/>
              <a:t>roblems are solvable in practice because their input size is not too large</a:t>
            </a:r>
            <a:endParaRPr lang="zh-CN" altLang="en-US" dirty="0"/>
          </a:p>
        </p:txBody>
      </p:sp>
      <p:sp>
        <p:nvSpPr>
          <p:cNvPr id="2" name="标题 1">
            <a:extLst>
              <a:ext uri="{FF2B5EF4-FFF2-40B4-BE49-F238E27FC236}">
                <a16:creationId xmlns:a16="http://schemas.microsoft.com/office/drawing/2014/main" id="{1EBB3825-4647-4E5B-8783-8D716FA655B1}"/>
              </a:ext>
            </a:extLst>
          </p:cNvPr>
          <p:cNvSpPr>
            <a:spLocks noGrp="1"/>
          </p:cNvSpPr>
          <p:nvPr>
            <p:ph type="title" idx="4294967295"/>
          </p:nvPr>
        </p:nvSpPr>
        <p:spPr/>
        <p:txBody>
          <a:bodyPr/>
          <a:lstStyle/>
          <a:p>
            <a:r>
              <a:rPr lang="en-US" altLang="zh-CN" dirty="0"/>
              <a:t>But, In practice</a:t>
            </a:r>
            <a:endParaRPr lang="zh-CN" altLang="en-US" dirty="0"/>
          </a:p>
        </p:txBody>
      </p:sp>
      <p:sp>
        <p:nvSpPr>
          <p:cNvPr id="4" name="灯片编号占位符 3">
            <a:extLst>
              <a:ext uri="{FF2B5EF4-FFF2-40B4-BE49-F238E27FC236}">
                <a16:creationId xmlns:a16="http://schemas.microsoft.com/office/drawing/2014/main" id="{EF4664A5-A5EF-4898-9AFE-B2FDADCFE80B}"/>
              </a:ext>
            </a:extLst>
          </p:cNvPr>
          <p:cNvSpPr>
            <a:spLocks noGrp="1"/>
          </p:cNvSpPr>
          <p:nvPr>
            <p:ph type="sldNum" sz="quarter" idx="4"/>
          </p:nvPr>
        </p:nvSpPr>
        <p:spPr/>
        <p:txBody>
          <a:bodyPr/>
          <a:lstStyle/>
          <a:p>
            <a:pPr>
              <a:defRPr/>
            </a:pPr>
            <a:fld id="{D62988EB-CF20-4CAC-94BF-79D0ECBB93DA}" type="slidenum">
              <a:rPr lang="en-US" altLang="zh-CN" smtClean="0"/>
              <a:pPr>
                <a:defRPr/>
              </a:pPr>
              <a:t>43</a:t>
            </a:fld>
            <a:endParaRPr lang="en-US" altLang="zh-CN"/>
          </a:p>
        </p:txBody>
      </p:sp>
    </p:spTree>
    <p:extLst>
      <p:ext uri="{BB962C8B-B14F-4D97-AF65-F5344CB8AC3E}">
        <p14:creationId xmlns:p14="http://schemas.microsoft.com/office/powerpoint/2010/main" val="460825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p:txBody>
          <a:bodyPr>
            <a:normAutofit/>
          </a:bodyPr>
          <a:lstStyle/>
          <a:p>
            <a:r>
              <a:rPr lang="en-US" altLang="zh-CN" sz="2400" dirty="0"/>
              <a:t>An application instance typically contains </a:t>
            </a:r>
            <a:r>
              <a:rPr lang="en-US" altLang="zh-CN" sz="2400" b="0" dirty="0"/>
              <a:t>10</a:t>
            </a:r>
            <a:r>
              <a:rPr lang="en-US" altLang="zh-CN" sz="2400" b="0" baseline="30000" dirty="0"/>
              <a:t>7</a:t>
            </a:r>
            <a:r>
              <a:rPr lang="en-US" altLang="zh-CN" sz="2400" dirty="0"/>
              <a:t> variables and clauses</a:t>
            </a:r>
            <a:endParaRPr kumimoji="1" lang="zh-CN" altLang="en-US" sz="2400" dirty="0"/>
          </a:p>
        </p:txBody>
      </p:sp>
      <p:sp>
        <p:nvSpPr>
          <p:cNvPr id="2" name="标题 1"/>
          <p:cNvSpPr>
            <a:spLocks noGrp="1"/>
          </p:cNvSpPr>
          <p:nvPr>
            <p:ph type="title" idx="4294967295"/>
          </p:nvPr>
        </p:nvSpPr>
        <p:spPr/>
        <p:txBody>
          <a:bodyPr>
            <a:normAutofit/>
          </a:bodyPr>
          <a:lstStyle/>
          <a:p>
            <a:r>
              <a:rPr kumimoji="1" lang="en-US" altLang="zh-CN" dirty="0"/>
              <a:t>Example: </a:t>
            </a:r>
            <a:r>
              <a:rPr lang="en-US" altLang="zh-CN" dirty="0"/>
              <a:t>SAT Problem</a:t>
            </a:r>
            <a:endParaRPr kumimoji="1" lang="zh-CN" altLang="en-US" dirty="0"/>
          </a:p>
        </p:txBody>
      </p:sp>
      <p:sp>
        <p:nvSpPr>
          <p:cNvPr id="4" name="幻灯片编号占位符 3"/>
          <p:cNvSpPr>
            <a:spLocks noGrp="1"/>
          </p:cNvSpPr>
          <p:nvPr>
            <p:ph type="sldNum" sz="quarter" idx="4"/>
          </p:nvPr>
        </p:nvSpPr>
        <p:spPr/>
        <p:txBody>
          <a:bodyPr/>
          <a:lstStyle/>
          <a:p>
            <a:pPr>
              <a:defRPr/>
            </a:pPr>
            <a:fld id="{D62988EB-CF20-4CAC-94BF-79D0ECBB93DA}" type="slidenum">
              <a:rPr lang="en-US" altLang="zh-CN" smtClean="0"/>
              <a:pPr>
                <a:defRPr/>
              </a:pPr>
              <a:t>44</a:t>
            </a:fld>
            <a:endParaRPr lang="en-US" altLang="zh-CN"/>
          </a:p>
        </p:txBody>
      </p:sp>
      <p:pic>
        <p:nvPicPr>
          <p:cNvPr id="5" name="图片 4" descr="SAT20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96" y="2394218"/>
            <a:ext cx="5257800" cy="3663073"/>
          </a:xfrm>
          <a:prstGeom prst="rect">
            <a:avLst/>
          </a:prstGeom>
        </p:spPr>
      </p:pic>
      <p:sp>
        <p:nvSpPr>
          <p:cNvPr id="6" name="Text Box 11"/>
          <p:cNvSpPr txBox="1">
            <a:spLocks noChangeArrowheads="1"/>
          </p:cNvSpPr>
          <p:nvPr/>
        </p:nvSpPr>
        <p:spPr bwMode="auto">
          <a:xfrm>
            <a:off x="684213" y="6165304"/>
            <a:ext cx="7643812" cy="338554"/>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en-US" altLang="zh-CN" sz="1600" dirty="0" err="1">
                <a:solidFill>
                  <a:srgbClr val="000000"/>
                </a:solidFill>
                <a:latin typeface="Arial"/>
                <a:ea typeface="华文行楷" pitchFamily="2" charset="-122"/>
                <a:cs typeface="Arial"/>
              </a:rPr>
              <a:t>Jarvisalo</a:t>
            </a:r>
            <a:r>
              <a:rPr lang="en-US" altLang="zh-CN" sz="1600" dirty="0">
                <a:solidFill>
                  <a:srgbClr val="000000"/>
                </a:solidFill>
                <a:latin typeface="Arial"/>
                <a:ea typeface="华文行楷" pitchFamily="2" charset="-122"/>
                <a:cs typeface="Arial"/>
              </a:rPr>
              <a:t> et al., “The International SAT Solver Competitions,” AI Magazine 2012.</a:t>
            </a:r>
            <a:endParaRPr lang="zh-CN" altLang="en-US" sz="1600" dirty="0">
              <a:solidFill>
                <a:srgbClr val="000000"/>
              </a:solidFill>
              <a:latin typeface="Arial"/>
              <a:ea typeface="华文行楷" pitchFamily="2" charset="-122"/>
              <a:cs typeface="Arial"/>
            </a:endParaRPr>
          </a:p>
        </p:txBody>
      </p:sp>
      <p:sp>
        <p:nvSpPr>
          <p:cNvPr id="8" name="矩形 7">
            <a:extLst>
              <a:ext uri="{FF2B5EF4-FFF2-40B4-BE49-F238E27FC236}">
                <a16:creationId xmlns:a16="http://schemas.microsoft.com/office/drawing/2014/main" id="{7D2839F0-5EA0-41E4-95ED-C611EE4BA243}"/>
              </a:ext>
            </a:extLst>
          </p:cNvPr>
          <p:cNvSpPr/>
          <p:nvPr/>
        </p:nvSpPr>
        <p:spPr>
          <a:xfrm>
            <a:off x="6051078" y="4953000"/>
            <a:ext cx="2971800" cy="646331"/>
          </a:xfrm>
          <a:prstGeom prst="rect">
            <a:avLst/>
          </a:prstGeom>
        </p:spPr>
        <p:txBody>
          <a:bodyPr wrap="square">
            <a:spAutoFit/>
          </a:bodyPr>
          <a:lstStyle/>
          <a:p>
            <a:r>
              <a:rPr lang="zh-CN" altLang="en-US" sz="1800">
                <a:hlinkClick r:id="rId4"/>
              </a:rPr>
              <a:t>链接：解决中国“卡脖子”问题：研究求解器的少数者</a:t>
            </a:r>
            <a:endParaRPr lang="zh-CN" altLang="en-US" sz="1800" dirty="0"/>
          </a:p>
        </p:txBody>
      </p:sp>
      <p:sp>
        <p:nvSpPr>
          <p:cNvPr id="9" name="矩形 8">
            <a:extLst>
              <a:ext uri="{FF2B5EF4-FFF2-40B4-BE49-F238E27FC236}">
                <a16:creationId xmlns:a16="http://schemas.microsoft.com/office/drawing/2014/main" id="{3E3843B3-357E-48F4-896B-BAB0BFE84429}"/>
              </a:ext>
            </a:extLst>
          </p:cNvPr>
          <p:cNvSpPr/>
          <p:nvPr/>
        </p:nvSpPr>
        <p:spPr>
          <a:xfrm>
            <a:off x="6134911" y="2982724"/>
            <a:ext cx="2971800" cy="892552"/>
          </a:xfrm>
          <a:prstGeom prst="rect">
            <a:avLst/>
          </a:prstGeom>
        </p:spPr>
        <p:txBody>
          <a:bodyPr wrap="square">
            <a:spAutoFit/>
          </a:bodyPr>
          <a:lstStyle/>
          <a:p>
            <a:r>
              <a:rPr lang="en-US" altLang="zh-CN" sz="2400" b="1" dirty="0"/>
              <a:t>Cook Theorem:</a:t>
            </a:r>
          </a:p>
          <a:p>
            <a:r>
              <a:rPr lang="en-US" altLang="zh-CN" sz="1400" b="1" dirty="0">
                <a:solidFill>
                  <a:schemeClr val="tx1"/>
                </a:solidFill>
                <a:latin typeface="Arial" panose="020B0604020202020204" pitchFamily="34" charset="0"/>
                <a:cs typeface="Arial" panose="020B0604020202020204" pitchFamily="34" charset="0"/>
              </a:rPr>
              <a:t>All NP Problem can be reduced to SAT in polynomial time</a:t>
            </a:r>
            <a:endParaRPr lang="zh-CN" altLang="en-US" sz="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1702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C391CF7-2A4C-43B1-A2AD-FF2F65BD5024}"/>
              </a:ext>
            </a:extLst>
          </p:cNvPr>
          <p:cNvSpPr>
            <a:spLocks noGrp="1"/>
          </p:cNvSpPr>
          <p:nvPr>
            <p:ph type="body" idx="4294967295"/>
          </p:nvPr>
        </p:nvSpPr>
        <p:spPr/>
        <p:txBody>
          <a:bodyPr/>
          <a:lstStyle/>
          <a:p>
            <a:r>
              <a:rPr lang="en-US" altLang="zh-CN" dirty="0"/>
              <a:t>(2) Some NP-hard problems accept approximate results</a:t>
            </a:r>
            <a:endParaRPr lang="zh-CN" altLang="en-US" dirty="0"/>
          </a:p>
          <a:p>
            <a:endParaRPr lang="zh-CN" altLang="en-US" dirty="0"/>
          </a:p>
        </p:txBody>
      </p:sp>
      <p:sp>
        <p:nvSpPr>
          <p:cNvPr id="2" name="标题 1">
            <a:extLst>
              <a:ext uri="{FF2B5EF4-FFF2-40B4-BE49-F238E27FC236}">
                <a16:creationId xmlns:a16="http://schemas.microsoft.com/office/drawing/2014/main" id="{7C78B41A-611C-4B2E-882B-542ACF30FE0A}"/>
              </a:ext>
            </a:extLst>
          </p:cNvPr>
          <p:cNvSpPr>
            <a:spLocks noGrp="1"/>
          </p:cNvSpPr>
          <p:nvPr>
            <p:ph type="title" idx="4294967295"/>
          </p:nvPr>
        </p:nvSpPr>
        <p:spPr/>
        <p:txBody>
          <a:bodyPr/>
          <a:lstStyle/>
          <a:p>
            <a:r>
              <a:rPr lang="en-US" altLang="zh-CN" dirty="0"/>
              <a:t>But, In practice</a:t>
            </a:r>
            <a:endParaRPr lang="zh-CN" altLang="en-US" dirty="0"/>
          </a:p>
        </p:txBody>
      </p:sp>
      <p:sp>
        <p:nvSpPr>
          <p:cNvPr id="4" name="灯片编号占位符 3">
            <a:extLst>
              <a:ext uri="{FF2B5EF4-FFF2-40B4-BE49-F238E27FC236}">
                <a16:creationId xmlns:a16="http://schemas.microsoft.com/office/drawing/2014/main" id="{EEF2758F-CBE4-4BB0-8D62-742B9455A736}"/>
              </a:ext>
            </a:extLst>
          </p:cNvPr>
          <p:cNvSpPr>
            <a:spLocks noGrp="1"/>
          </p:cNvSpPr>
          <p:nvPr>
            <p:ph type="sldNum" sz="quarter" idx="4"/>
          </p:nvPr>
        </p:nvSpPr>
        <p:spPr/>
        <p:txBody>
          <a:bodyPr/>
          <a:lstStyle/>
          <a:p>
            <a:pPr>
              <a:defRPr/>
            </a:pPr>
            <a:fld id="{D62988EB-CF20-4CAC-94BF-79D0ECBB93DA}" type="slidenum">
              <a:rPr lang="en-US" altLang="zh-CN" smtClean="0"/>
              <a:pPr>
                <a:defRPr/>
              </a:pPr>
              <a:t>45</a:t>
            </a:fld>
            <a:endParaRPr lang="en-US" altLang="zh-CN"/>
          </a:p>
        </p:txBody>
      </p:sp>
    </p:spTree>
    <p:extLst>
      <p:ext uri="{BB962C8B-B14F-4D97-AF65-F5344CB8AC3E}">
        <p14:creationId xmlns:p14="http://schemas.microsoft.com/office/powerpoint/2010/main" val="695841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852C270-9B05-4658-872E-8DB802AA7919}"/>
              </a:ext>
            </a:extLst>
          </p:cNvPr>
          <p:cNvSpPr>
            <a:spLocks noGrp="1"/>
          </p:cNvSpPr>
          <p:nvPr>
            <p:ph type="body" idx="4294967295"/>
          </p:nvPr>
        </p:nvSpPr>
        <p:spPr/>
        <p:txBody>
          <a:bodyPr>
            <a:normAutofit/>
          </a:bodyPr>
          <a:lstStyle/>
          <a:p>
            <a:r>
              <a:rPr lang="en-US" altLang="zh-CN" dirty="0"/>
              <a:t>Bin packing problem: NP-complete</a:t>
            </a:r>
          </a:p>
          <a:p>
            <a:pPr lvl="1"/>
            <a:r>
              <a:rPr lang="en-US" altLang="zh-CN" dirty="0"/>
              <a:t>n items, each has its weight</a:t>
            </a:r>
          </a:p>
          <a:p>
            <a:pPr lvl="1"/>
            <a:r>
              <a:rPr lang="en-US" altLang="zh-CN" dirty="0"/>
              <a:t>m bins, each has its capacity</a:t>
            </a:r>
          </a:p>
          <a:p>
            <a:pPr lvl="1"/>
            <a:r>
              <a:rPr lang="en-US" altLang="zh-CN" dirty="0"/>
              <a:t>problem: minimize the number of bins to fit the n items</a:t>
            </a:r>
          </a:p>
          <a:p>
            <a:r>
              <a:rPr lang="en-US" altLang="zh-CN" dirty="0"/>
              <a:t>Many real-world problem</a:t>
            </a:r>
          </a:p>
          <a:p>
            <a:pPr lvl="1"/>
            <a:r>
              <a:rPr lang="en-US" altLang="zh-CN" dirty="0"/>
              <a:t>Do not need to find optimal solution (i.e., the minimum number of bins)</a:t>
            </a:r>
          </a:p>
        </p:txBody>
      </p:sp>
      <p:sp>
        <p:nvSpPr>
          <p:cNvPr id="2" name="标题 1">
            <a:extLst>
              <a:ext uri="{FF2B5EF4-FFF2-40B4-BE49-F238E27FC236}">
                <a16:creationId xmlns:a16="http://schemas.microsoft.com/office/drawing/2014/main" id="{C4E00947-8F0D-44E3-BEAE-3D1FE8EF3345}"/>
              </a:ext>
            </a:extLst>
          </p:cNvPr>
          <p:cNvSpPr>
            <a:spLocks noGrp="1"/>
          </p:cNvSpPr>
          <p:nvPr>
            <p:ph type="title" idx="4294967295"/>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36D6552B-4F2D-4E41-A3D4-F9835A67477B}"/>
              </a:ext>
            </a:extLst>
          </p:cNvPr>
          <p:cNvSpPr>
            <a:spLocks noGrp="1"/>
          </p:cNvSpPr>
          <p:nvPr>
            <p:ph type="sldNum" sz="quarter" idx="4"/>
          </p:nvPr>
        </p:nvSpPr>
        <p:spPr/>
        <p:txBody>
          <a:bodyPr/>
          <a:lstStyle/>
          <a:p>
            <a:pPr>
              <a:defRPr/>
            </a:pPr>
            <a:fld id="{D62988EB-CF20-4CAC-94BF-79D0ECBB93DA}" type="slidenum">
              <a:rPr lang="en-US" altLang="zh-CN" smtClean="0"/>
              <a:pPr>
                <a:defRPr/>
              </a:pPr>
              <a:t>46</a:t>
            </a:fld>
            <a:endParaRPr lang="en-US" altLang="zh-CN"/>
          </a:p>
        </p:txBody>
      </p:sp>
    </p:spTree>
    <p:extLst>
      <p:ext uri="{BB962C8B-B14F-4D97-AF65-F5344CB8AC3E}">
        <p14:creationId xmlns:p14="http://schemas.microsoft.com/office/powerpoint/2010/main" val="201071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6FCA4C7-321E-4726-B8CE-1C8D20D93235}"/>
              </a:ext>
            </a:extLst>
          </p:cNvPr>
          <p:cNvSpPr>
            <a:spLocks noGrp="1"/>
          </p:cNvSpPr>
          <p:nvPr>
            <p:ph type="body" idx="4294967295"/>
          </p:nvPr>
        </p:nvSpPr>
        <p:spPr/>
        <p:txBody>
          <a:bodyPr/>
          <a:lstStyle/>
          <a:p>
            <a:r>
              <a:rPr lang="en-US" altLang="zh-CN" dirty="0"/>
              <a:t>0-1 bin packing problem</a:t>
            </a:r>
          </a:p>
          <a:p>
            <a:endParaRPr lang="en-US" altLang="zh-CN" dirty="0"/>
          </a:p>
          <a:p>
            <a:r>
              <a:rPr lang="en-US" altLang="zh-CN" dirty="0"/>
              <a:t>Solvable with dynamic programming</a:t>
            </a:r>
          </a:p>
          <a:p>
            <a:endParaRPr lang="en-US" altLang="zh-CN" dirty="0"/>
          </a:p>
          <a:p>
            <a:r>
              <a:rPr lang="en-US" altLang="zh-CN" dirty="0"/>
              <a:t>Is it contradict with NP-completeness of bin packing?</a:t>
            </a:r>
            <a:endParaRPr lang="zh-CN" altLang="en-US" dirty="0"/>
          </a:p>
          <a:p>
            <a:endParaRPr lang="zh-CN" altLang="en-US" dirty="0"/>
          </a:p>
        </p:txBody>
      </p:sp>
      <p:sp>
        <p:nvSpPr>
          <p:cNvPr id="2" name="标题 1">
            <a:extLst>
              <a:ext uri="{FF2B5EF4-FFF2-40B4-BE49-F238E27FC236}">
                <a16:creationId xmlns:a16="http://schemas.microsoft.com/office/drawing/2014/main" id="{FD5BE4D0-15C8-4730-B509-11E6EC53F88F}"/>
              </a:ext>
            </a:extLst>
          </p:cNvPr>
          <p:cNvSpPr>
            <a:spLocks noGrp="1"/>
          </p:cNvSpPr>
          <p:nvPr>
            <p:ph type="title" idx="4294967295"/>
          </p:nvPr>
        </p:nvSpPr>
        <p:spPr/>
        <p:txBody>
          <a:bodyPr/>
          <a:lstStyle/>
          <a:p>
            <a:r>
              <a:rPr lang="en-US" altLang="zh-CN" dirty="0"/>
              <a:t>More Thinking</a:t>
            </a:r>
            <a:endParaRPr lang="zh-CN" altLang="en-US" dirty="0"/>
          </a:p>
        </p:txBody>
      </p:sp>
      <p:sp>
        <p:nvSpPr>
          <p:cNvPr id="4" name="灯片编号占位符 3">
            <a:extLst>
              <a:ext uri="{FF2B5EF4-FFF2-40B4-BE49-F238E27FC236}">
                <a16:creationId xmlns:a16="http://schemas.microsoft.com/office/drawing/2014/main" id="{E9A6B044-FC0A-42C0-8687-5C62B3AE0FA9}"/>
              </a:ext>
            </a:extLst>
          </p:cNvPr>
          <p:cNvSpPr>
            <a:spLocks noGrp="1"/>
          </p:cNvSpPr>
          <p:nvPr>
            <p:ph type="sldNum" sz="quarter" idx="4"/>
          </p:nvPr>
        </p:nvSpPr>
        <p:spPr/>
        <p:txBody>
          <a:bodyPr/>
          <a:lstStyle/>
          <a:p>
            <a:pPr>
              <a:defRPr/>
            </a:pPr>
            <a:fld id="{D62988EB-CF20-4CAC-94BF-79D0ECBB93DA}" type="slidenum">
              <a:rPr lang="en-US" altLang="zh-CN" smtClean="0"/>
              <a:pPr>
                <a:defRPr/>
              </a:pPr>
              <a:t>47</a:t>
            </a:fld>
            <a:endParaRPr lang="en-US" altLang="zh-CN"/>
          </a:p>
        </p:txBody>
      </p:sp>
    </p:spTree>
    <p:extLst>
      <p:ext uri="{BB962C8B-B14F-4D97-AF65-F5344CB8AC3E}">
        <p14:creationId xmlns:p14="http://schemas.microsoft.com/office/powerpoint/2010/main" val="569821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696F4-06A7-4CF6-987C-86441304C73A}"/>
              </a:ext>
            </a:extLst>
          </p:cNvPr>
          <p:cNvSpPr>
            <a:spLocks noGrp="1"/>
          </p:cNvSpPr>
          <p:nvPr>
            <p:ph type="title" idx="4294967295"/>
          </p:nvPr>
        </p:nvSpPr>
        <p:spPr/>
        <p:txBody>
          <a:bodyPr/>
          <a:lstStyle/>
          <a:p>
            <a:r>
              <a:rPr lang="en-US" altLang="zh-CN" dirty="0"/>
              <a:t>More Thinking</a:t>
            </a:r>
            <a:endParaRPr lang="zh-CN" altLang="en-US" dirty="0"/>
          </a:p>
        </p:txBody>
      </p:sp>
      <p:sp>
        <p:nvSpPr>
          <p:cNvPr id="3" name="文本占位符 2">
            <a:extLst>
              <a:ext uri="{FF2B5EF4-FFF2-40B4-BE49-F238E27FC236}">
                <a16:creationId xmlns:a16="http://schemas.microsoft.com/office/drawing/2014/main" id="{A09EC56D-D90F-4E5C-8D3D-8FF1D86A7B41}"/>
              </a:ext>
            </a:extLst>
          </p:cNvPr>
          <p:cNvSpPr>
            <a:spLocks noGrp="1"/>
          </p:cNvSpPr>
          <p:nvPr>
            <p:ph type="body" idx="4294967295"/>
          </p:nvPr>
        </p:nvSpPr>
        <p:spPr/>
        <p:txBody>
          <a:bodyPr>
            <a:normAutofit fontScale="92500" lnSpcReduction="20000"/>
          </a:bodyPr>
          <a:lstStyle/>
          <a:p>
            <a:r>
              <a:rPr lang="en-US" altLang="zh-CN" sz="2400" dirty="0"/>
              <a:t>0-1 bin packing </a:t>
            </a:r>
          </a:p>
          <a:p>
            <a:pPr lvl="1"/>
            <a:r>
              <a:rPr lang="en-US" altLang="zh-CN" sz="2000" dirty="0"/>
              <a:t>Input:</a:t>
            </a:r>
          </a:p>
          <a:p>
            <a:pPr lvl="2"/>
            <a:r>
              <a:rPr lang="en-US" altLang="zh-CN" sz="1800" dirty="0">
                <a:solidFill>
                  <a:srgbClr val="FF0000"/>
                </a:solidFill>
              </a:rPr>
              <a:t>n</a:t>
            </a:r>
            <a:r>
              <a:rPr lang="en-US" altLang="zh-CN" sz="1800" dirty="0"/>
              <a:t> items with their weights </a:t>
            </a:r>
            <a:r>
              <a:rPr lang="en-US" altLang="zh-CN" sz="1800" dirty="0">
                <a:solidFill>
                  <a:srgbClr val="FF0000"/>
                </a:solidFill>
              </a:rPr>
              <a:t>c</a:t>
            </a:r>
            <a:r>
              <a:rPr lang="en-US" altLang="zh-CN" sz="1800" baseline="-25000" dirty="0">
                <a:solidFill>
                  <a:srgbClr val="FF0000"/>
                </a:solidFill>
              </a:rPr>
              <a:t>1</a:t>
            </a:r>
            <a:r>
              <a:rPr lang="en-US" altLang="zh-CN" sz="1800" dirty="0">
                <a:solidFill>
                  <a:srgbClr val="FF0000"/>
                </a:solidFill>
              </a:rPr>
              <a:t>, c</a:t>
            </a:r>
            <a:r>
              <a:rPr lang="en-US" altLang="zh-CN" sz="1800" baseline="-25000" dirty="0">
                <a:solidFill>
                  <a:srgbClr val="FF0000"/>
                </a:solidFill>
              </a:rPr>
              <a:t>2</a:t>
            </a:r>
            <a:r>
              <a:rPr lang="en-US" altLang="zh-CN" sz="1800" dirty="0">
                <a:solidFill>
                  <a:srgbClr val="FF0000"/>
                </a:solidFill>
              </a:rPr>
              <a:t>, …, </a:t>
            </a:r>
            <a:r>
              <a:rPr lang="en-US" altLang="zh-CN" sz="1800" dirty="0" err="1">
                <a:solidFill>
                  <a:srgbClr val="FF0000"/>
                </a:solidFill>
              </a:rPr>
              <a:t>c</a:t>
            </a:r>
            <a:r>
              <a:rPr lang="en-US" altLang="zh-CN" sz="1800" baseline="-25000" dirty="0" err="1">
                <a:solidFill>
                  <a:srgbClr val="FF0000"/>
                </a:solidFill>
              </a:rPr>
              <a:t>n</a:t>
            </a:r>
            <a:endParaRPr lang="en-US" altLang="zh-CN" sz="1800" baseline="-25000" dirty="0">
              <a:solidFill>
                <a:srgbClr val="FF0000"/>
              </a:solidFill>
            </a:endParaRPr>
          </a:p>
          <a:p>
            <a:pPr lvl="2"/>
            <a:r>
              <a:rPr lang="en-US" altLang="zh-CN" sz="1800" dirty="0"/>
              <a:t>Total weight: </a:t>
            </a:r>
            <a:r>
              <a:rPr lang="en-US" altLang="zh-CN" sz="1800" dirty="0">
                <a:solidFill>
                  <a:srgbClr val="FF0000"/>
                </a:solidFill>
              </a:rPr>
              <a:t>W</a:t>
            </a:r>
          </a:p>
          <a:p>
            <a:pPr lvl="1"/>
            <a:r>
              <a:rPr lang="en-US" altLang="zh-CN" sz="2000" dirty="0"/>
              <a:t>Time complexity: O(</a:t>
            </a:r>
            <a:r>
              <a:rPr lang="en-US" altLang="zh-CN" sz="2000" dirty="0" err="1"/>
              <a:t>nW</a:t>
            </a:r>
            <a:r>
              <a:rPr lang="en-US" altLang="zh-CN" sz="2000" dirty="0"/>
              <a:t>)</a:t>
            </a:r>
          </a:p>
          <a:p>
            <a:r>
              <a:rPr lang="en-US" altLang="zh-CN" sz="2400" dirty="0"/>
              <a:t>Total # of bits in input: log n + n log W</a:t>
            </a:r>
          </a:p>
          <a:p>
            <a:pPr lvl="1"/>
            <a:r>
              <a:rPr lang="en-US" altLang="zh-CN" sz="2000" dirty="0"/>
              <a:t>If c</a:t>
            </a:r>
            <a:r>
              <a:rPr lang="en-US" altLang="zh-CN" sz="1800" baseline="-25000" dirty="0"/>
              <a:t>i</a:t>
            </a:r>
            <a:r>
              <a:rPr lang="en-US" altLang="zh-CN" sz="2000" dirty="0"/>
              <a:t> &lt; W for all </a:t>
            </a:r>
            <a:r>
              <a:rPr lang="en-US" altLang="zh-CN" sz="2000" dirty="0" err="1"/>
              <a:t>i</a:t>
            </a:r>
            <a:endParaRPr lang="en-US" altLang="zh-CN" sz="2000" dirty="0"/>
          </a:p>
          <a:p>
            <a:r>
              <a:rPr lang="en-US" altLang="zh-CN" sz="2400" dirty="0"/>
              <a:t>Exponential time!</a:t>
            </a:r>
          </a:p>
          <a:p>
            <a:endParaRPr lang="en-US" altLang="zh-CN" sz="2400" dirty="0"/>
          </a:p>
          <a:p>
            <a:r>
              <a:rPr lang="en-US" altLang="zh-CN" sz="2400" dirty="0"/>
              <a:t>Pseudo-polynomial time</a:t>
            </a:r>
          </a:p>
          <a:p>
            <a:pPr lvl="1"/>
            <a:r>
              <a:rPr lang="en-US" altLang="zh-CN" sz="2000" dirty="0"/>
              <a:t>Time complexity contains values of input</a:t>
            </a:r>
          </a:p>
          <a:p>
            <a:r>
              <a:rPr lang="en-US" altLang="zh-CN" sz="2400" dirty="0"/>
              <a:t>NP-completeness</a:t>
            </a:r>
          </a:p>
          <a:p>
            <a:pPr lvl="1"/>
            <a:r>
              <a:rPr lang="en-US" altLang="zh-CN" sz="2000" dirty="0"/>
              <a:t>Weak NPC: can be solved in </a:t>
            </a:r>
            <a:r>
              <a:rPr lang="en-US" altLang="zh-CN" sz="2000" dirty="0" err="1"/>
              <a:t>psudo</a:t>
            </a:r>
            <a:r>
              <a:rPr lang="en-US" altLang="zh-CN" sz="2000" dirty="0"/>
              <a:t>-polynomial time</a:t>
            </a:r>
          </a:p>
          <a:p>
            <a:pPr lvl="1"/>
            <a:r>
              <a:rPr lang="en-US" altLang="zh-CN" sz="2000" dirty="0"/>
              <a:t>Strong NPC: cannot be solved in </a:t>
            </a:r>
            <a:r>
              <a:rPr lang="en-US" altLang="zh-CN" sz="2000" dirty="0" err="1"/>
              <a:t>psudo</a:t>
            </a:r>
            <a:r>
              <a:rPr lang="en-US" altLang="zh-CN" sz="2000" dirty="0"/>
              <a:t>-polynomial time</a:t>
            </a:r>
          </a:p>
          <a:p>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6759AEC1-4E46-4FA2-8497-76164ECFA1D1}"/>
              </a:ext>
            </a:extLst>
          </p:cNvPr>
          <p:cNvSpPr>
            <a:spLocks noGrp="1"/>
          </p:cNvSpPr>
          <p:nvPr>
            <p:ph type="sldNum" sz="quarter" idx="4"/>
          </p:nvPr>
        </p:nvSpPr>
        <p:spPr/>
        <p:txBody>
          <a:bodyPr/>
          <a:lstStyle/>
          <a:p>
            <a:fld id="{1EC0C2BC-D0B8-4DB0-80EB-9997146F958C}" type="slidenum">
              <a:rPr lang="zh-CN" altLang="en-US" smtClean="0"/>
              <a:pPr/>
              <a:t>48</a:t>
            </a:fld>
            <a:endParaRPr lang="zh-CN" altLang="en-US"/>
          </a:p>
        </p:txBody>
      </p:sp>
    </p:spTree>
    <p:extLst>
      <p:ext uri="{BB962C8B-B14F-4D97-AF65-F5344CB8AC3E}">
        <p14:creationId xmlns:p14="http://schemas.microsoft.com/office/powerpoint/2010/main" val="344390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B3825-4647-4E5B-8783-8D716FA655B1}"/>
              </a:ext>
            </a:extLst>
          </p:cNvPr>
          <p:cNvSpPr>
            <a:spLocks noGrp="1"/>
          </p:cNvSpPr>
          <p:nvPr>
            <p:ph type="title" idx="4294967295"/>
          </p:nvPr>
        </p:nvSpPr>
        <p:spPr/>
        <p:txBody>
          <a:bodyPr/>
          <a:lstStyle/>
          <a:p>
            <a:r>
              <a:rPr lang="en-US" altLang="zh-CN" dirty="0"/>
              <a:t>But, In practice</a:t>
            </a:r>
            <a:endParaRPr lang="zh-CN" altLang="en-US" dirty="0"/>
          </a:p>
        </p:txBody>
      </p:sp>
      <p:sp>
        <p:nvSpPr>
          <p:cNvPr id="5" name="文本占位符 2">
            <a:extLst>
              <a:ext uri="{FF2B5EF4-FFF2-40B4-BE49-F238E27FC236}">
                <a16:creationId xmlns:a16="http://schemas.microsoft.com/office/drawing/2014/main" id="{01012525-2226-4855-B409-563C32CE7B17}"/>
              </a:ext>
            </a:extLst>
          </p:cNvPr>
          <p:cNvSpPr>
            <a:spLocks noGrp="1"/>
          </p:cNvSpPr>
          <p:nvPr>
            <p:ph type="body" idx="4294967295"/>
          </p:nvPr>
        </p:nvSpPr>
        <p:spPr/>
        <p:txBody>
          <a:bodyPr>
            <a:normAutofit/>
          </a:bodyPr>
          <a:lstStyle/>
          <a:p>
            <a:r>
              <a:rPr lang="en-US" altLang="zh-CN" dirty="0"/>
              <a:t>(3) </a:t>
            </a:r>
            <a:r>
              <a:rPr kumimoji="1" lang="en-US" altLang="zh-CN" dirty="0"/>
              <a:t>Some problems are not known whether they are NP-hard, but we consider them “difficult problem” in practice</a:t>
            </a:r>
            <a:endParaRPr lang="zh-CN" altLang="en-US" dirty="0"/>
          </a:p>
        </p:txBody>
      </p:sp>
      <p:sp>
        <p:nvSpPr>
          <p:cNvPr id="4" name="灯片编号占位符 3">
            <a:extLst>
              <a:ext uri="{FF2B5EF4-FFF2-40B4-BE49-F238E27FC236}">
                <a16:creationId xmlns:a16="http://schemas.microsoft.com/office/drawing/2014/main" id="{EF4664A5-A5EF-4898-9AFE-B2FDADCFE80B}"/>
              </a:ext>
            </a:extLst>
          </p:cNvPr>
          <p:cNvSpPr>
            <a:spLocks noGrp="1"/>
          </p:cNvSpPr>
          <p:nvPr>
            <p:ph type="sldNum" sz="quarter" idx="4"/>
          </p:nvPr>
        </p:nvSpPr>
        <p:spPr/>
        <p:txBody>
          <a:bodyPr/>
          <a:lstStyle/>
          <a:p>
            <a:pPr>
              <a:defRPr/>
            </a:pPr>
            <a:fld id="{D62988EB-CF20-4CAC-94BF-79D0ECBB93DA}" type="slidenum">
              <a:rPr lang="en-US" altLang="zh-CN" smtClean="0"/>
              <a:pPr>
                <a:defRPr/>
              </a:pPr>
              <a:t>49</a:t>
            </a:fld>
            <a:endParaRPr lang="en-US" altLang="zh-CN"/>
          </a:p>
        </p:txBody>
      </p:sp>
    </p:spTree>
    <p:extLst>
      <p:ext uri="{BB962C8B-B14F-4D97-AF65-F5344CB8AC3E}">
        <p14:creationId xmlns:p14="http://schemas.microsoft.com/office/powerpoint/2010/main" val="317590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04293-DA14-7708-F0E1-4AF897355576}"/>
              </a:ext>
            </a:extLst>
          </p:cNvPr>
          <p:cNvSpPr>
            <a:spLocks noGrp="1"/>
          </p:cNvSpPr>
          <p:nvPr>
            <p:ph type="title" idx="4294967295"/>
          </p:nvPr>
        </p:nvSpPr>
        <p:spPr/>
        <p:txBody>
          <a:bodyPr/>
          <a:lstStyle/>
          <a:p>
            <a:r>
              <a:rPr lang="en-US" altLang="zh-CN" dirty="0"/>
              <a:t>101</a:t>
            </a:r>
            <a:r>
              <a:rPr lang="zh-CN" altLang="en-US" dirty="0"/>
              <a:t>计划教材</a:t>
            </a:r>
          </a:p>
        </p:txBody>
      </p:sp>
      <p:sp>
        <p:nvSpPr>
          <p:cNvPr id="3" name="文本占位符 2">
            <a:extLst>
              <a:ext uri="{FF2B5EF4-FFF2-40B4-BE49-F238E27FC236}">
                <a16:creationId xmlns:a16="http://schemas.microsoft.com/office/drawing/2014/main" id="{469D9532-E841-5452-C90A-17C101C5350C}"/>
              </a:ext>
            </a:extLst>
          </p:cNvPr>
          <p:cNvSpPr>
            <a:spLocks noGrp="1"/>
          </p:cNvSpPr>
          <p:nvPr>
            <p:ph type="body" idx="4294967295"/>
          </p:nvPr>
        </p:nvSpPr>
        <p:spPr>
          <a:xfrm>
            <a:off x="630000" y="1483200"/>
            <a:ext cx="4780200" cy="4713451"/>
          </a:xfrm>
        </p:spPr>
        <p:txBody>
          <a:bodyPr>
            <a:noAutofit/>
          </a:bodyPr>
          <a:lstStyle/>
          <a:p>
            <a:pPr algn="l"/>
            <a:r>
              <a:rPr lang="en-US" altLang="zh-CN" sz="1800" b="0" i="0" dirty="0">
                <a:solidFill>
                  <a:srgbClr val="191919"/>
                </a:solidFill>
                <a:effectLst/>
                <a:latin typeface="微软雅黑" panose="020B0503020204020204" pitchFamily="34" charset="-122"/>
                <a:ea typeface="微软雅黑" panose="020B0503020204020204" pitchFamily="34" charset="-122"/>
              </a:rPr>
              <a:t>2021</a:t>
            </a:r>
            <a:r>
              <a:rPr lang="zh-CN" altLang="en-US" sz="1800" b="0" i="0" dirty="0">
                <a:solidFill>
                  <a:srgbClr val="191919"/>
                </a:solidFill>
                <a:effectLst/>
                <a:latin typeface="微软雅黑" panose="020B0503020204020204" pitchFamily="34" charset="-122"/>
                <a:ea typeface="微软雅黑" panose="020B0503020204020204" pitchFamily="34" charset="-122"/>
              </a:rPr>
              <a:t>年末，教育部在北京大学启动实施了计算机领域本科教育教学改革试点工作计划，这项本科教育教学改革试点工作由图灵奖得主约翰</a:t>
            </a:r>
            <a:r>
              <a:rPr lang="en-US" altLang="zh-CN" sz="1800" b="0" i="0" dirty="0">
                <a:solidFill>
                  <a:srgbClr val="191919"/>
                </a:solidFill>
                <a:effectLst/>
                <a:latin typeface="微软雅黑" panose="020B0503020204020204" pitchFamily="34" charset="-122"/>
                <a:ea typeface="微软雅黑" panose="020B0503020204020204" pitchFamily="34" charset="-122"/>
              </a:rPr>
              <a:t>·</a:t>
            </a:r>
            <a:r>
              <a:rPr lang="zh-CN" altLang="en-US" sz="1800" b="0" i="0" dirty="0">
                <a:solidFill>
                  <a:srgbClr val="191919"/>
                </a:solidFill>
                <a:effectLst/>
                <a:latin typeface="微软雅黑" panose="020B0503020204020204" pitchFamily="34" charset="-122"/>
                <a:ea typeface="微软雅黑" panose="020B0503020204020204" pitchFamily="34" charset="-122"/>
              </a:rPr>
              <a:t>霍普克罗夫特教授提议、教育部统筹部署、高教司牵头，被称为“</a:t>
            </a:r>
            <a:r>
              <a:rPr lang="en-US" altLang="zh-CN" sz="1800" b="0" i="0" dirty="0">
                <a:solidFill>
                  <a:srgbClr val="191919"/>
                </a:solidFill>
                <a:effectLst/>
                <a:latin typeface="微软雅黑" panose="020B0503020204020204" pitchFamily="34" charset="-122"/>
                <a:ea typeface="微软雅黑" panose="020B0503020204020204" pitchFamily="34" charset="-122"/>
              </a:rPr>
              <a:t>101</a:t>
            </a:r>
            <a:r>
              <a:rPr lang="zh-CN" altLang="en-US" sz="1800" b="0" i="0" dirty="0">
                <a:solidFill>
                  <a:srgbClr val="191919"/>
                </a:solidFill>
                <a:effectLst/>
                <a:latin typeface="微软雅黑" panose="020B0503020204020204" pitchFamily="34" charset="-122"/>
                <a:ea typeface="微软雅黑" panose="020B0503020204020204" pitchFamily="34" charset="-122"/>
              </a:rPr>
              <a:t>计划”</a:t>
            </a:r>
          </a:p>
          <a:p>
            <a:pPr algn="l"/>
            <a:r>
              <a:rPr lang="zh-CN" altLang="en-US" sz="1800" b="0" i="0" dirty="0">
                <a:solidFill>
                  <a:srgbClr val="191919"/>
                </a:solidFill>
                <a:effectLst/>
                <a:latin typeface="微软雅黑" panose="020B0503020204020204" pitchFamily="34" charset="-122"/>
                <a:ea typeface="微软雅黑" panose="020B0503020204020204" pitchFamily="34" charset="-122"/>
              </a:rPr>
              <a:t>“</a:t>
            </a:r>
            <a:r>
              <a:rPr lang="en-US" altLang="zh-CN" sz="1800" b="0" i="0" dirty="0">
                <a:solidFill>
                  <a:srgbClr val="191919"/>
                </a:solidFill>
                <a:effectLst/>
                <a:latin typeface="微软雅黑" panose="020B0503020204020204" pitchFamily="34" charset="-122"/>
                <a:ea typeface="微软雅黑" panose="020B0503020204020204" pitchFamily="34" charset="-122"/>
              </a:rPr>
              <a:t>101</a:t>
            </a:r>
            <a:r>
              <a:rPr lang="zh-CN" altLang="en-US" sz="1800" b="0" i="0" dirty="0">
                <a:solidFill>
                  <a:srgbClr val="191919"/>
                </a:solidFill>
                <a:effectLst/>
                <a:latin typeface="微软雅黑" panose="020B0503020204020204" pitchFamily="34" charset="-122"/>
                <a:ea typeface="微软雅黑" panose="020B0503020204020204" pitchFamily="34" charset="-122"/>
              </a:rPr>
              <a:t>计划”的目标是：用两年时间推出一批计算机领域的名课、名师、名教材。针对</a:t>
            </a:r>
            <a:r>
              <a:rPr lang="en-US" altLang="zh-CN" sz="1800" b="0" i="0" dirty="0">
                <a:solidFill>
                  <a:srgbClr val="191919"/>
                </a:solidFill>
                <a:effectLst/>
                <a:latin typeface="微软雅黑" panose="020B0503020204020204" pitchFamily="34" charset="-122"/>
                <a:ea typeface="微软雅黑" panose="020B0503020204020204" pitchFamily="34" charset="-122"/>
              </a:rPr>
              <a:t>12</a:t>
            </a:r>
            <a:r>
              <a:rPr lang="zh-CN" altLang="en-US" sz="1800" b="0" i="0" dirty="0">
                <a:solidFill>
                  <a:srgbClr val="191919"/>
                </a:solidFill>
                <a:effectLst/>
                <a:latin typeface="微软雅黑" panose="020B0503020204020204" pitchFamily="34" charset="-122"/>
                <a:ea typeface="微软雅黑" panose="020B0503020204020204" pitchFamily="34" charset="-122"/>
              </a:rPr>
              <a:t>门计算机专业核心课程，组成顶尖师资团队，对课程的内容、讲授方式、实践平台进行全面建设，引领带动高校计算机人才培养质量的整体提升</a:t>
            </a:r>
            <a:endParaRPr lang="en-US" altLang="zh-CN" sz="1800" b="0" i="0" dirty="0">
              <a:solidFill>
                <a:srgbClr val="191919"/>
              </a:solidFill>
              <a:effectLst/>
              <a:latin typeface="微软雅黑" panose="020B0503020204020204" pitchFamily="34" charset="-122"/>
              <a:ea typeface="微软雅黑" panose="020B0503020204020204" pitchFamily="34" charset="-122"/>
            </a:endParaRPr>
          </a:p>
          <a:p>
            <a:pPr algn="l"/>
            <a:r>
              <a:rPr lang="en-US" altLang="zh-CN" sz="2400" dirty="0"/>
              <a:t>《</a:t>
            </a:r>
            <a:r>
              <a:rPr lang="zh-CN" altLang="en-US" sz="2400" dirty="0"/>
              <a:t>数据结构</a:t>
            </a:r>
            <a:r>
              <a:rPr lang="en-US" altLang="zh-CN" sz="2400" dirty="0"/>
              <a:t>》</a:t>
            </a:r>
            <a:r>
              <a:rPr lang="zh-CN" altLang="en-US" sz="2400" dirty="0"/>
              <a:t>，</a:t>
            </a:r>
            <a:r>
              <a:rPr lang="en-US" altLang="zh-CN" sz="2400" dirty="0"/>
              <a:t>101</a:t>
            </a:r>
            <a:r>
              <a:rPr lang="zh-CN" altLang="en-US" sz="2400" dirty="0"/>
              <a:t>计划教材</a:t>
            </a:r>
            <a:endParaRPr lang="en-US" altLang="zh-CN" sz="2400" dirty="0"/>
          </a:p>
          <a:p>
            <a:pPr lvl="1"/>
            <a:r>
              <a:rPr lang="zh-CN" altLang="en-US" sz="1800" dirty="0"/>
              <a:t>电子书：</a:t>
            </a:r>
            <a:r>
              <a:rPr lang="en-US" altLang="zh-CN" sz="1800" dirty="0">
                <a:hlinkClick r:id="rId2"/>
              </a:rPr>
              <a:t>https://ebook.hep.com.cn/index.html</a:t>
            </a:r>
            <a:endParaRPr lang="en-US" altLang="zh-CN" sz="1800" dirty="0"/>
          </a:p>
          <a:p>
            <a:endParaRPr lang="zh-CN" altLang="en-US" sz="1800" dirty="0"/>
          </a:p>
        </p:txBody>
      </p:sp>
      <p:sp>
        <p:nvSpPr>
          <p:cNvPr id="4" name="灯片编号占位符 3">
            <a:extLst>
              <a:ext uri="{FF2B5EF4-FFF2-40B4-BE49-F238E27FC236}">
                <a16:creationId xmlns:a16="http://schemas.microsoft.com/office/drawing/2014/main" id="{30CCDFF1-B262-5925-0E53-7839FDA27582}"/>
              </a:ext>
            </a:extLst>
          </p:cNvPr>
          <p:cNvSpPr>
            <a:spLocks noGrp="1"/>
          </p:cNvSpPr>
          <p:nvPr>
            <p:ph type="sldNum" sz="quarter" idx="4"/>
          </p:nvPr>
        </p:nvSpPr>
        <p:spPr/>
        <p:txBody>
          <a:bodyPr/>
          <a:lstStyle/>
          <a:p>
            <a:fld id="{1EC0C2BC-D0B8-4DB0-80EB-9997146F958C}" type="slidenum">
              <a:rPr lang="zh-CN" altLang="en-US" smtClean="0"/>
              <a:pPr/>
              <a:t>5</a:t>
            </a:fld>
            <a:endParaRPr lang="zh-CN" altLang="en-US" dirty="0"/>
          </a:p>
        </p:txBody>
      </p:sp>
      <p:pic>
        <p:nvPicPr>
          <p:cNvPr id="7" name="图片 6">
            <a:extLst>
              <a:ext uri="{FF2B5EF4-FFF2-40B4-BE49-F238E27FC236}">
                <a16:creationId xmlns:a16="http://schemas.microsoft.com/office/drawing/2014/main" id="{BFFB05C0-562C-E01A-AFF4-2CA8DA20A861}"/>
              </a:ext>
            </a:extLst>
          </p:cNvPr>
          <p:cNvPicPr>
            <a:picLocks noChangeAspect="1"/>
          </p:cNvPicPr>
          <p:nvPr/>
        </p:nvPicPr>
        <p:blipFill>
          <a:blip r:embed="rId3"/>
          <a:stretch>
            <a:fillRect/>
          </a:stretch>
        </p:blipFill>
        <p:spPr>
          <a:xfrm>
            <a:off x="5767562" y="1143000"/>
            <a:ext cx="3230523" cy="4648200"/>
          </a:xfrm>
          <a:prstGeom prst="rect">
            <a:avLst/>
          </a:prstGeom>
        </p:spPr>
      </p:pic>
      <p:sp>
        <p:nvSpPr>
          <p:cNvPr id="8" name="矩形: 圆角 7">
            <a:extLst>
              <a:ext uri="{FF2B5EF4-FFF2-40B4-BE49-F238E27FC236}">
                <a16:creationId xmlns:a16="http://schemas.microsoft.com/office/drawing/2014/main" id="{8ED6B30F-C133-E0F4-61C3-617951475657}"/>
              </a:ext>
            </a:extLst>
          </p:cNvPr>
          <p:cNvSpPr/>
          <p:nvPr/>
        </p:nvSpPr>
        <p:spPr>
          <a:xfrm>
            <a:off x="290935" y="1514526"/>
            <a:ext cx="5476627" cy="34384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b="1" i="0" dirty="0">
                <a:solidFill>
                  <a:srgbClr val="FF0000"/>
                </a:solidFill>
                <a:effectLst/>
                <a:latin typeface="arial" panose="020B0604020202020204" pitchFamily="34" charset="0"/>
              </a:rPr>
              <a:t>计算机学科</a:t>
            </a:r>
            <a:r>
              <a:rPr lang="en-US" altLang="zh-CN" sz="3200" b="1" i="0" dirty="0">
                <a:solidFill>
                  <a:srgbClr val="FF0000"/>
                </a:solidFill>
                <a:effectLst/>
                <a:latin typeface="arial" panose="020B0604020202020204" pitchFamily="34" charset="0"/>
              </a:rPr>
              <a:t>101</a:t>
            </a:r>
            <a:r>
              <a:rPr lang="zh-CN" altLang="en-US" sz="3200" b="1" i="0" dirty="0">
                <a:solidFill>
                  <a:srgbClr val="FF0000"/>
                </a:solidFill>
                <a:effectLst/>
                <a:latin typeface="arial" panose="020B0604020202020204" pitchFamily="34" charset="0"/>
              </a:rPr>
              <a:t>计划</a:t>
            </a:r>
            <a:endParaRPr lang="en-US" altLang="zh-CN" sz="3200" b="1" i="0" dirty="0">
              <a:solidFill>
                <a:srgbClr val="FF0000"/>
              </a:solidFill>
              <a:effectLst/>
              <a:latin typeface="arial" panose="020B0604020202020204" pitchFamily="34" charset="0"/>
            </a:endParaRPr>
          </a:p>
          <a:p>
            <a:pPr algn="ctr"/>
            <a:endParaRPr lang="en-US" altLang="zh-CN" sz="3200" b="1" i="0" dirty="0">
              <a:solidFill>
                <a:srgbClr val="FF0000"/>
              </a:solidFill>
              <a:effectLst/>
              <a:latin typeface="arial" panose="020B0604020202020204" pitchFamily="34" charset="0"/>
            </a:endParaRPr>
          </a:p>
          <a:p>
            <a:r>
              <a:rPr lang="zh-CN" altLang="en-US" sz="2000" b="0" i="0" dirty="0">
                <a:solidFill>
                  <a:srgbClr val="FF0000"/>
                </a:solidFill>
                <a:effectLst/>
                <a:latin typeface="微软雅黑" panose="020B0503020204020204" pitchFamily="34" charset="-122"/>
                <a:ea typeface="微软雅黑" panose="020B0503020204020204" pitchFamily="34" charset="-122"/>
              </a:rPr>
              <a:t>工作组牵头单位</a:t>
            </a:r>
            <a:r>
              <a:rPr lang="zh-CN" altLang="en-US" sz="2000" b="0" i="0" dirty="0">
                <a:solidFill>
                  <a:srgbClr val="4D5156"/>
                </a:solidFill>
                <a:effectLst/>
                <a:latin typeface="微软雅黑" panose="020B0503020204020204" pitchFamily="34" charset="-122"/>
                <a:ea typeface="微软雅黑" panose="020B0503020204020204" pitchFamily="34" charset="-122"/>
              </a:rPr>
              <a:t>：</a:t>
            </a:r>
            <a:r>
              <a:rPr lang="zh-CN" altLang="en-US" sz="2000" b="0" i="0" dirty="0">
                <a:solidFill>
                  <a:srgbClr val="0070C0"/>
                </a:solidFill>
                <a:effectLst/>
                <a:latin typeface="微软雅黑" panose="020B0503020204020204" pitchFamily="34" charset="-122"/>
                <a:ea typeface="微软雅黑" panose="020B0503020204020204" pitchFamily="34" charset="-122"/>
              </a:rPr>
              <a:t>北京大学</a:t>
            </a:r>
            <a:endParaRPr lang="en-US" altLang="zh-CN" sz="2000" b="0" i="0" dirty="0">
              <a:solidFill>
                <a:srgbClr val="0070C0"/>
              </a:solidFill>
              <a:effectLst/>
              <a:latin typeface="微软雅黑" panose="020B0503020204020204" pitchFamily="34" charset="-122"/>
              <a:ea typeface="微软雅黑" panose="020B0503020204020204" pitchFamily="34" charset="-122"/>
            </a:endParaRPr>
          </a:p>
          <a:p>
            <a:r>
              <a:rPr lang="zh-CN" altLang="en-US" sz="2000" b="0" i="0" dirty="0">
                <a:solidFill>
                  <a:srgbClr val="FF0000"/>
                </a:solidFill>
                <a:effectLst/>
                <a:latin typeface="微软雅黑" panose="020B0503020204020204" pitchFamily="34" charset="-122"/>
                <a:ea typeface="微软雅黑" panose="020B0503020204020204" pitchFamily="34" charset="-122"/>
              </a:rPr>
              <a:t>工作组组长</a:t>
            </a:r>
            <a:r>
              <a:rPr lang="zh-CN" altLang="en-US" sz="2000" b="0" i="0" dirty="0">
                <a:solidFill>
                  <a:srgbClr val="4D5156"/>
                </a:solidFill>
                <a:effectLst/>
                <a:latin typeface="微软雅黑" panose="020B0503020204020204" pitchFamily="34" charset="-122"/>
                <a:ea typeface="微软雅黑" panose="020B0503020204020204" pitchFamily="34" charset="-122"/>
              </a:rPr>
              <a:t>：胡振江教授，</a:t>
            </a:r>
            <a:r>
              <a:rPr lang="zh-CN" altLang="en-US" sz="2000" dirty="0">
                <a:solidFill>
                  <a:srgbClr val="0070C0"/>
                </a:solidFill>
                <a:latin typeface="微软雅黑" panose="020B0503020204020204" pitchFamily="34" charset="-122"/>
                <a:ea typeface="微软雅黑" panose="020B0503020204020204" pitchFamily="34" charset="-122"/>
              </a:rPr>
              <a:t>北大计算机学院院长</a:t>
            </a:r>
            <a:endParaRPr lang="en-US" altLang="zh-CN" sz="2000" dirty="0">
              <a:solidFill>
                <a:srgbClr val="0070C0"/>
              </a:solidFill>
              <a:latin typeface="微软雅黑" panose="020B0503020204020204" pitchFamily="34" charset="-122"/>
              <a:ea typeface="微软雅黑" panose="020B0503020204020204" pitchFamily="34" charset="-122"/>
            </a:endParaRPr>
          </a:p>
          <a:p>
            <a:r>
              <a:rPr lang="zh-CN" altLang="en-US" sz="2000" b="0" i="0" dirty="0">
                <a:solidFill>
                  <a:srgbClr val="4D5156"/>
                </a:solidFill>
                <a:effectLst/>
                <a:latin typeface="微软雅黑" panose="020B0503020204020204" pitchFamily="34" charset="-122"/>
                <a:ea typeface="微软雅黑" panose="020B0503020204020204" pitchFamily="34" charset="-122"/>
              </a:rPr>
              <a:t>课程建设组</a:t>
            </a:r>
            <a:r>
              <a:rPr lang="zh-CN" altLang="en-US" sz="2000" b="0" i="0" dirty="0">
                <a:solidFill>
                  <a:srgbClr val="FF0000"/>
                </a:solidFill>
                <a:effectLst/>
                <a:latin typeface="微软雅黑" panose="020B0503020204020204" pitchFamily="34" charset="-122"/>
                <a:ea typeface="微软雅黑" panose="020B0503020204020204" pitchFamily="34" charset="-122"/>
              </a:rPr>
              <a:t>负责人</a:t>
            </a:r>
            <a:r>
              <a:rPr lang="zh-CN" altLang="en-US" sz="2000" b="0" i="0" dirty="0">
                <a:solidFill>
                  <a:srgbClr val="4D5156"/>
                </a:solidFill>
                <a:effectLst/>
                <a:latin typeface="微软雅黑" panose="020B0503020204020204" pitchFamily="34" charset="-122"/>
                <a:ea typeface="微软雅黑" panose="020B0503020204020204" pitchFamily="34" charset="-122"/>
              </a:rPr>
              <a:t>：郭耀教授，</a:t>
            </a:r>
            <a:r>
              <a:rPr lang="zh-CN" altLang="en-US" sz="2000" dirty="0">
                <a:solidFill>
                  <a:srgbClr val="0070C0"/>
                </a:solidFill>
                <a:latin typeface="微软雅黑" panose="020B0503020204020204" pitchFamily="34" charset="-122"/>
                <a:ea typeface="微软雅黑" panose="020B0503020204020204" pitchFamily="34" charset="-122"/>
              </a:rPr>
              <a:t>北大计算机学院教学副院长</a:t>
            </a:r>
            <a:endParaRPr lang="en-US" altLang="zh-CN" sz="2000" dirty="0">
              <a:solidFill>
                <a:srgbClr val="0070C0"/>
              </a:solidFill>
              <a:latin typeface="微软雅黑" panose="020B0503020204020204" pitchFamily="34" charset="-122"/>
              <a:ea typeface="微软雅黑" panose="020B0503020204020204" pitchFamily="34" charset="-122"/>
            </a:endParaRPr>
          </a:p>
          <a:p>
            <a:r>
              <a:rPr lang="zh-CN" altLang="en-US" sz="2000" b="0" i="0" dirty="0">
                <a:solidFill>
                  <a:srgbClr val="4D5156"/>
                </a:solidFill>
                <a:effectLst/>
                <a:latin typeface="微软雅黑" panose="020B0503020204020204" pitchFamily="34" charset="-122"/>
                <a:ea typeface="微软雅黑" panose="020B0503020204020204" pitchFamily="34" charset="-122"/>
              </a:rPr>
              <a:t>课堂提升组</a:t>
            </a:r>
            <a:r>
              <a:rPr lang="zh-CN" altLang="en-US" sz="2000" b="0" i="0" dirty="0">
                <a:solidFill>
                  <a:srgbClr val="FF0000"/>
                </a:solidFill>
                <a:effectLst/>
                <a:latin typeface="微软雅黑" panose="020B0503020204020204" pitchFamily="34" charset="-122"/>
                <a:ea typeface="微软雅黑" panose="020B0503020204020204" pitchFamily="34" charset="-122"/>
              </a:rPr>
              <a:t>负责人</a:t>
            </a:r>
            <a:r>
              <a:rPr lang="zh-CN" altLang="en-US" sz="2000" b="0" i="0" dirty="0">
                <a:solidFill>
                  <a:srgbClr val="4D5156"/>
                </a:solidFill>
                <a:effectLst/>
                <a:latin typeface="微软雅黑" panose="020B0503020204020204" pitchFamily="34" charset="-122"/>
                <a:ea typeface="微软雅黑" panose="020B0503020204020204" pitchFamily="34" charset="-122"/>
              </a:rPr>
              <a:t>：</a:t>
            </a:r>
            <a:r>
              <a:rPr lang="zh-CN" altLang="en-US" sz="2000" dirty="0">
                <a:solidFill>
                  <a:srgbClr val="4D5156"/>
                </a:solidFill>
                <a:latin typeface="微软雅黑" panose="020B0503020204020204" pitchFamily="34" charset="-122"/>
                <a:ea typeface="微软雅黑" panose="020B0503020204020204" pitchFamily="34" charset="-122"/>
              </a:rPr>
              <a:t>陆俊林教授</a:t>
            </a:r>
            <a:r>
              <a:rPr lang="zh-CN" altLang="en-US" sz="2000" b="0" i="0" dirty="0">
                <a:solidFill>
                  <a:srgbClr val="4D5156"/>
                </a:solidFill>
                <a:effectLst/>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北大信息科学技术学院教学副院长</a:t>
            </a:r>
          </a:p>
        </p:txBody>
      </p:sp>
    </p:spTree>
    <p:extLst>
      <p:ext uri="{BB962C8B-B14F-4D97-AF65-F5344CB8AC3E}">
        <p14:creationId xmlns:p14="http://schemas.microsoft.com/office/powerpoint/2010/main" val="236552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852C270-9B05-4658-872E-8DB802AA7919}"/>
              </a:ext>
            </a:extLst>
          </p:cNvPr>
          <p:cNvSpPr>
            <a:spLocks noGrp="1"/>
          </p:cNvSpPr>
          <p:nvPr>
            <p:ph type="body" idx="4294967295"/>
          </p:nvPr>
        </p:nvSpPr>
        <p:spPr/>
        <p:txBody>
          <a:bodyPr>
            <a:normAutofit/>
          </a:bodyPr>
          <a:lstStyle/>
          <a:p>
            <a:r>
              <a:rPr lang="en-US" altLang="zh-CN" dirty="0"/>
              <a:t>Primer factorization</a:t>
            </a:r>
          </a:p>
          <a:p>
            <a:endParaRPr lang="en-US" altLang="zh-CN" dirty="0"/>
          </a:p>
          <a:p>
            <a:r>
              <a:rPr lang="en-US" altLang="zh-CN" dirty="0"/>
              <a:t>Basis of modern cryptography</a:t>
            </a:r>
          </a:p>
          <a:p>
            <a:pPr lvl="1"/>
            <a:r>
              <a:rPr lang="en-US" altLang="zh-CN" dirty="0"/>
              <a:t>E.g., RSA cryptography</a:t>
            </a:r>
          </a:p>
        </p:txBody>
      </p:sp>
      <p:sp>
        <p:nvSpPr>
          <p:cNvPr id="2" name="标题 1">
            <a:extLst>
              <a:ext uri="{FF2B5EF4-FFF2-40B4-BE49-F238E27FC236}">
                <a16:creationId xmlns:a16="http://schemas.microsoft.com/office/drawing/2014/main" id="{C4E00947-8F0D-44E3-BEAE-3D1FE8EF3345}"/>
              </a:ext>
            </a:extLst>
          </p:cNvPr>
          <p:cNvSpPr>
            <a:spLocks noGrp="1"/>
          </p:cNvSpPr>
          <p:nvPr>
            <p:ph type="title" idx="4294967295"/>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36D6552B-4F2D-4E41-A3D4-F9835A67477B}"/>
              </a:ext>
            </a:extLst>
          </p:cNvPr>
          <p:cNvSpPr>
            <a:spLocks noGrp="1"/>
          </p:cNvSpPr>
          <p:nvPr>
            <p:ph type="sldNum" sz="quarter" idx="4"/>
          </p:nvPr>
        </p:nvSpPr>
        <p:spPr/>
        <p:txBody>
          <a:bodyPr/>
          <a:lstStyle/>
          <a:p>
            <a:pPr>
              <a:defRPr/>
            </a:pPr>
            <a:fld id="{D62988EB-CF20-4CAC-94BF-79D0ECBB93DA}" type="slidenum">
              <a:rPr lang="en-US" altLang="zh-CN" smtClean="0"/>
              <a:pPr>
                <a:defRPr/>
              </a:pPr>
              <a:t>50</a:t>
            </a:fld>
            <a:endParaRPr lang="en-US" altLang="zh-CN"/>
          </a:p>
        </p:txBody>
      </p:sp>
    </p:spTree>
    <p:extLst>
      <p:ext uri="{BB962C8B-B14F-4D97-AF65-F5344CB8AC3E}">
        <p14:creationId xmlns:p14="http://schemas.microsoft.com/office/powerpoint/2010/main" val="2119109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6B83595-0E8F-43FF-BA47-72D91ED7A4C6}"/>
              </a:ext>
            </a:extLst>
          </p:cNvPr>
          <p:cNvSpPr>
            <a:spLocks noGrp="1"/>
          </p:cNvSpPr>
          <p:nvPr>
            <p:ph type="body" idx="4294967295"/>
          </p:nvPr>
        </p:nvSpPr>
        <p:spPr/>
        <p:txBody>
          <a:bodyPr/>
          <a:lstStyle/>
          <a:p>
            <a:r>
              <a:rPr lang="en-US" altLang="zh-CN" strike="sngStrike" dirty="0">
                <a:solidFill>
                  <a:srgbClr val="B2B2B2"/>
                </a:solidFill>
              </a:rPr>
              <a:t>Basic Concepts</a:t>
            </a:r>
          </a:p>
          <a:p>
            <a:r>
              <a:rPr lang="en-US" altLang="zh-CN" strike="sngStrike" dirty="0">
                <a:solidFill>
                  <a:srgbClr val="B2B2B2"/>
                </a:solidFill>
              </a:rPr>
              <a:t>Complexity and Hardness</a:t>
            </a:r>
          </a:p>
          <a:p>
            <a:r>
              <a:rPr lang="en-US" altLang="zh-CN" dirty="0">
                <a:solidFill>
                  <a:srgbClr val="FF0000"/>
                </a:solidFill>
              </a:rPr>
              <a:t>Beyond Course Scope</a:t>
            </a:r>
          </a:p>
          <a:p>
            <a:pPr lvl="1"/>
            <a:r>
              <a:rPr lang="en-US" altLang="zh-CN" dirty="0">
                <a:solidFill>
                  <a:srgbClr val="FF0000"/>
                </a:solidFill>
              </a:rPr>
              <a:t>Randomized Algorithms</a:t>
            </a:r>
          </a:p>
          <a:p>
            <a:pPr lvl="1"/>
            <a:r>
              <a:rPr lang="en-US" altLang="zh-CN" dirty="0"/>
              <a:t>Online Algorithms</a:t>
            </a:r>
            <a:endParaRPr lang="zh-CN" altLang="en-US" dirty="0"/>
          </a:p>
        </p:txBody>
      </p:sp>
      <p:sp>
        <p:nvSpPr>
          <p:cNvPr id="2" name="标题 1">
            <a:extLst>
              <a:ext uri="{FF2B5EF4-FFF2-40B4-BE49-F238E27FC236}">
                <a16:creationId xmlns:a16="http://schemas.microsoft.com/office/drawing/2014/main" id="{032BAFA9-5A99-4E55-9DD8-3E92C16935BE}"/>
              </a:ext>
            </a:extLst>
          </p:cNvPr>
          <p:cNvSpPr>
            <a:spLocks noGrp="1"/>
          </p:cNvSpPr>
          <p:nvPr>
            <p:ph type="title" idx="4294967295"/>
          </p:nvPr>
        </p:nvSpPr>
        <p:spPr/>
        <p:txBody>
          <a:bodyPr/>
          <a:lstStyle/>
          <a:p>
            <a:r>
              <a:rPr lang="en-US" altLang="zh-CN" dirty="0"/>
              <a:t>Today’s Outline</a:t>
            </a:r>
            <a:endParaRPr lang="zh-CN" altLang="en-US" dirty="0"/>
          </a:p>
        </p:txBody>
      </p:sp>
      <p:sp>
        <p:nvSpPr>
          <p:cNvPr id="4" name="灯片编号占位符 3">
            <a:extLst>
              <a:ext uri="{FF2B5EF4-FFF2-40B4-BE49-F238E27FC236}">
                <a16:creationId xmlns:a16="http://schemas.microsoft.com/office/drawing/2014/main" id="{5B454882-14E5-44DA-9774-3EE7AC0FA459}"/>
              </a:ext>
            </a:extLst>
          </p:cNvPr>
          <p:cNvSpPr>
            <a:spLocks noGrp="1"/>
          </p:cNvSpPr>
          <p:nvPr>
            <p:ph type="sldNum" sz="quarter" idx="4"/>
          </p:nvPr>
        </p:nvSpPr>
        <p:spPr/>
        <p:txBody>
          <a:bodyPr/>
          <a:lstStyle/>
          <a:p>
            <a:pPr>
              <a:defRPr/>
            </a:pPr>
            <a:fld id="{D62988EB-CF20-4CAC-94BF-79D0ECBB93DA}" type="slidenum">
              <a:rPr lang="en-US" altLang="zh-CN" smtClean="0"/>
              <a:pPr>
                <a:defRPr/>
              </a:pPr>
              <a:t>51</a:t>
            </a:fld>
            <a:endParaRPr lang="en-US" altLang="zh-CN"/>
          </a:p>
        </p:txBody>
      </p:sp>
    </p:spTree>
    <p:extLst>
      <p:ext uri="{BB962C8B-B14F-4D97-AF65-F5344CB8AC3E}">
        <p14:creationId xmlns:p14="http://schemas.microsoft.com/office/powerpoint/2010/main" val="113225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FA99022-84F7-4BF0-BBD3-D00BEB152186}"/>
              </a:ext>
            </a:extLst>
          </p:cNvPr>
          <p:cNvSpPr>
            <a:spLocks noGrp="1"/>
          </p:cNvSpPr>
          <p:nvPr>
            <p:ph type="body" idx="4294967295"/>
          </p:nvPr>
        </p:nvSpPr>
        <p:spPr/>
        <p:txBody>
          <a:bodyPr/>
          <a:lstStyle/>
          <a:p>
            <a:r>
              <a:rPr lang="en-US" altLang="zh-CN" dirty="0"/>
              <a:t>Deterministic data structures and algorithms</a:t>
            </a:r>
          </a:p>
          <a:p>
            <a:endParaRPr lang="en-US" altLang="zh-CN" dirty="0"/>
          </a:p>
          <a:p>
            <a:r>
              <a:rPr lang="en-US" altLang="zh-CN" dirty="0"/>
              <a:t>“Off-line” algorithms</a:t>
            </a:r>
          </a:p>
          <a:p>
            <a:endParaRPr lang="en-US" altLang="zh-CN" dirty="0"/>
          </a:p>
          <a:p>
            <a:r>
              <a:rPr lang="en-US" altLang="zh-CN" dirty="0"/>
              <a:t>But more data structures and algorithms in practice</a:t>
            </a:r>
            <a:endParaRPr lang="zh-CN" altLang="en-US" dirty="0"/>
          </a:p>
        </p:txBody>
      </p:sp>
      <p:sp>
        <p:nvSpPr>
          <p:cNvPr id="2" name="标题 1">
            <a:extLst>
              <a:ext uri="{FF2B5EF4-FFF2-40B4-BE49-F238E27FC236}">
                <a16:creationId xmlns:a16="http://schemas.microsoft.com/office/drawing/2014/main" id="{EA472267-06EE-4E6C-8CFE-DCD639EEF159}"/>
              </a:ext>
            </a:extLst>
          </p:cNvPr>
          <p:cNvSpPr>
            <a:spLocks noGrp="1"/>
          </p:cNvSpPr>
          <p:nvPr>
            <p:ph type="title" idx="4294967295"/>
          </p:nvPr>
        </p:nvSpPr>
        <p:spPr/>
        <p:txBody>
          <a:bodyPr/>
          <a:lstStyle/>
          <a:p>
            <a:r>
              <a:rPr lang="en-US" altLang="zh-CN" dirty="0"/>
              <a:t>In This Course,</a:t>
            </a:r>
            <a:r>
              <a:rPr lang="zh-CN" altLang="en-US" dirty="0"/>
              <a:t> </a:t>
            </a:r>
            <a:r>
              <a:rPr lang="en-US" altLang="zh-CN" dirty="0"/>
              <a:t>We</a:t>
            </a:r>
            <a:r>
              <a:rPr lang="zh-CN" altLang="en-US" dirty="0"/>
              <a:t> </a:t>
            </a:r>
            <a:r>
              <a:rPr lang="en-US" altLang="zh-CN" dirty="0"/>
              <a:t>Focus</a:t>
            </a:r>
            <a:r>
              <a:rPr lang="zh-CN" altLang="en-US" dirty="0"/>
              <a:t> </a:t>
            </a:r>
            <a:r>
              <a:rPr lang="en-US" altLang="zh-CN" dirty="0"/>
              <a:t>On</a:t>
            </a:r>
            <a:endParaRPr lang="zh-CN" altLang="en-US" dirty="0"/>
          </a:p>
        </p:txBody>
      </p:sp>
      <p:sp>
        <p:nvSpPr>
          <p:cNvPr id="4" name="灯片编号占位符 3">
            <a:extLst>
              <a:ext uri="{FF2B5EF4-FFF2-40B4-BE49-F238E27FC236}">
                <a16:creationId xmlns:a16="http://schemas.microsoft.com/office/drawing/2014/main" id="{5BD8826D-081F-4190-BB98-6BBF672B82CF}"/>
              </a:ext>
            </a:extLst>
          </p:cNvPr>
          <p:cNvSpPr>
            <a:spLocks noGrp="1"/>
          </p:cNvSpPr>
          <p:nvPr>
            <p:ph type="sldNum" sz="quarter" idx="4"/>
          </p:nvPr>
        </p:nvSpPr>
        <p:spPr/>
        <p:txBody>
          <a:bodyPr/>
          <a:lstStyle/>
          <a:p>
            <a:pPr>
              <a:defRPr/>
            </a:pPr>
            <a:fld id="{D62988EB-CF20-4CAC-94BF-79D0ECBB93DA}" type="slidenum">
              <a:rPr lang="en-US" altLang="zh-CN" smtClean="0"/>
              <a:pPr>
                <a:defRPr/>
              </a:pPr>
              <a:t>52</a:t>
            </a:fld>
            <a:endParaRPr lang="en-US" altLang="zh-CN"/>
          </a:p>
        </p:txBody>
      </p:sp>
    </p:spTree>
    <p:extLst>
      <p:ext uri="{BB962C8B-B14F-4D97-AF65-F5344CB8AC3E}">
        <p14:creationId xmlns:p14="http://schemas.microsoft.com/office/powerpoint/2010/main" val="4226714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F35089E-3DEE-4B21-83C3-155000BA5F46}"/>
              </a:ext>
            </a:extLst>
          </p:cNvPr>
          <p:cNvSpPr>
            <a:spLocks noGrp="1"/>
          </p:cNvSpPr>
          <p:nvPr>
            <p:ph type="body" idx="4294967295"/>
          </p:nvPr>
        </p:nvSpPr>
        <p:spPr/>
        <p:txBody>
          <a:bodyPr>
            <a:normAutofit fontScale="77500" lnSpcReduction="20000"/>
          </a:bodyPr>
          <a:lstStyle/>
          <a:p>
            <a:r>
              <a:rPr lang="en-US" altLang="zh-CN" dirty="0"/>
              <a:t>Introduce some randomness during the execution</a:t>
            </a:r>
          </a:p>
          <a:p>
            <a:endParaRPr lang="en-US" altLang="zh-CN" dirty="0"/>
          </a:p>
          <a:p>
            <a:r>
              <a:rPr lang="en-US" altLang="zh-CN" dirty="0">
                <a:solidFill>
                  <a:srgbClr val="0070C0"/>
                </a:solidFill>
              </a:rPr>
              <a:t>Sherwood</a:t>
            </a:r>
            <a:r>
              <a:rPr lang="en-US" altLang="zh-CN" dirty="0"/>
              <a:t>: always return correct answers, but complexity varies</a:t>
            </a:r>
          </a:p>
          <a:p>
            <a:pPr lvl="1"/>
            <a:r>
              <a:rPr lang="en-US" altLang="zh-CN" dirty="0"/>
              <a:t>Example: Optimized </a:t>
            </a:r>
            <a:r>
              <a:rPr lang="en-US" altLang="zh-CN" dirty="0" err="1"/>
              <a:t>QuickSort</a:t>
            </a:r>
            <a:endParaRPr lang="en-US" altLang="zh-CN" dirty="0"/>
          </a:p>
          <a:p>
            <a:endParaRPr lang="en-US" altLang="zh-CN" dirty="0"/>
          </a:p>
          <a:p>
            <a:r>
              <a:rPr lang="en-US" altLang="zh-CN" dirty="0">
                <a:solidFill>
                  <a:srgbClr val="0070C0"/>
                </a:solidFill>
              </a:rPr>
              <a:t>Monte Carlo</a:t>
            </a:r>
            <a:r>
              <a:rPr lang="en-US" altLang="zh-CN" dirty="0"/>
              <a:t>: have a chance of producing wrong answers</a:t>
            </a:r>
          </a:p>
          <a:p>
            <a:pPr lvl="1"/>
            <a:r>
              <a:rPr lang="en-US" altLang="zh-CN" dirty="0"/>
              <a:t>Example: Bloom Filter</a:t>
            </a:r>
          </a:p>
          <a:p>
            <a:endParaRPr lang="en-US" altLang="zh-CN" dirty="0"/>
          </a:p>
          <a:p>
            <a:r>
              <a:rPr lang="en-US" altLang="zh-CN" dirty="0">
                <a:solidFill>
                  <a:srgbClr val="0070C0"/>
                </a:solidFill>
              </a:rPr>
              <a:t>Las Vegas</a:t>
            </a:r>
            <a:r>
              <a:rPr lang="en-US" altLang="zh-CN" dirty="0"/>
              <a:t>: never return wrong answers, but sometimes fail to return answers</a:t>
            </a:r>
          </a:p>
          <a:p>
            <a:pPr lvl="1"/>
            <a:r>
              <a:rPr lang="en-US" altLang="zh-CN" dirty="0"/>
              <a:t>Example: Randomized 8-queens problem</a:t>
            </a:r>
          </a:p>
          <a:p>
            <a:endParaRPr lang="zh-CN" altLang="en-US" dirty="0"/>
          </a:p>
        </p:txBody>
      </p:sp>
      <p:sp>
        <p:nvSpPr>
          <p:cNvPr id="2" name="标题 1">
            <a:extLst>
              <a:ext uri="{FF2B5EF4-FFF2-40B4-BE49-F238E27FC236}">
                <a16:creationId xmlns:a16="http://schemas.microsoft.com/office/drawing/2014/main" id="{6B38B63F-0256-4465-9AC9-03B6E0CB37BB}"/>
              </a:ext>
            </a:extLst>
          </p:cNvPr>
          <p:cNvSpPr>
            <a:spLocks noGrp="1"/>
          </p:cNvSpPr>
          <p:nvPr>
            <p:ph type="title" idx="4294967295"/>
          </p:nvPr>
        </p:nvSpPr>
        <p:spPr/>
        <p:txBody>
          <a:bodyPr/>
          <a:lstStyle/>
          <a:p>
            <a:r>
              <a:rPr lang="en-US" altLang="zh-CN" dirty="0"/>
              <a:t>Randomized Algorithms</a:t>
            </a:r>
            <a:endParaRPr lang="zh-CN" altLang="en-US" dirty="0"/>
          </a:p>
        </p:txBody>
      </p:sp>
      <p:sp>
        <p:nvSpPr>
          <p:cNvPr id="4" name="灯片编号占位符 3">
            <a:extLst>
              <a:ext uri="{FF2B5EF4-FFF2-40B4-BE49-F238E27FC236}">
                <a16:creationId xmlns:a16="http://schemas.microsoft.com/office/drawing/2014/main" id="{66BFB7AB-C2BE-4F31-A719-3480B9364689}"/>
              </a:ext>
            </a:extLst>
          </p:cNvPr>
          <p:cNvSpPr>
            <a:spLocks noGrp="1"/>
          </p:cNvSpPr>
          <p:nvPr>
            <p:ph type="sldNum" sz="quarter" idx="4"/>
          </p:nvPr>
        </p:nvSpPr>
        <p:spPr/>
        <p:txBody>
          <a:bodyPr/>
          <a:lstStyle/>
          <a:p>
            <a:pPr>
              <a:defRPr/>
            </a:pPr>
            <a:fld id="{D62988EB-CF20-4CAC-94BF-79D0ECBB93DA}" type="slidenum">
              <a:rPr lang="en-US" altLang="zh-CN" smtClean="0"/>
              <a:pPr>
                <a:defRPr/>
              </a:pPr>
              <a:t>53</a:t>
            </a:fld>
            <a:endParaRPr lang="en-US" altLang="zh-CN"/>
          </a:p>
        </p:txBody>
      </p:sp>
    </p:spTree>
    <p:extLst>
      <p:ext uri="{BB962C8B-B14F-4D97-AF65-F5344CB8AC3E}">
        <p14:creationId xmlns:p14="http://schemas.microsoft.com/office/powerpoint/2010/main" val="3312361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EDCD36E-3480-4EF2-8CB3-98EA61840F4E}"/>
              </a:ext>
            </a:extLst>
          </p:cNvPr>
          <p:cNvSpPr>
            <a:spLocks noGrp="1"/>
          </p:cNvSpPr>
          <p:nvPr>
            <p:ph type="body" idx="4294967295"/>
          </p:nvPr>
        </p:nvSpPr>
        <p:spPr/>
        <p:txBody>
          <a:bodyPr>
            <a:normAutofit/>
          </a:bodyPr>
          <a:lstStyle/>
          <a:p>
            <a:r>
              <a:rPr lang="en-US" altLang="zh-CN" sz="3200" dirty="0"/>
              <a:t>ADT:</a:t>
            </a:r>
          </a:p>
          <a:p>
            <a:pPr lvl="1"/>
            <a:r>
              <a:rPr lang="en-US" altLang="zh-CN" sz="2800" dirty="0"/>
              <a:t>Data: a set of elements </a:t>
            </a:r>
            <a:r>
              <a:rPr lang="en-US" altLang="zh-CN" sz="2800" dirty="0">
                <a:solidFill>
                  <a:srgbClr val="0070C0"/>
                </a:solidFill>
              </a:rPr>
              <a:t>A</a:t>
            </a:r>
          </a:p>
          <a:p>
            <a:pPr lvl="1"/>
            <a:r>
              <a:rPr lang="en-US" altLang="zh-CN" sz="2800" dirty="0"/>
              <a:t>Support operation:</a:t>
            </a:r>
            <a:r>
              <a:rPr lang="zh-CN" altLang="en-US" sz="2800" dirty="0"/>
              <a:t> </a:t>
            </a:r>
            <a:r>
              <a:rPr lang="en-US" altLang="zh-CN" sz="2800" i="1" dirty="0" err="1"/>
              <a:t>has_member</a:t>
            </a:r>
            <a:r>
              <a:rPr lang="en-US" altLang="zh-CN" sz="2800" i="1" dirty="0"/>
              <a:t> </a:t>
            </a:r>
            <a:r>
              <a:rPr lang="en-US" altLang="zh-CN" sz="2800" dirty="0"/>
              <a:t>(x)</a:t>
            </a:r>
          </a:p>
          <a:p>
            <a:pPr lvl="2"/>
            <a:r>
              <a:rPr lang="en-US" altLang="zh-CN" sz="2400" dirty="0">
                <a:latin typeface="Comic Sans MS" panose="030F0702030302020204" pitchFamily="66" charset="0"/>
                <a:cs typeface="Calibri" pitchFamily="34" charset="0"/>
              </a:rPr>
              <a:t>testing whether an element </a:t>
            </a:r>
            <a:r>
              <a:rPr lang="en-US" altLang="zh-CN" sz="2400" dirty="0">
                <a:solidFill>
                  <a:srgbClr val="0070C0"/>
                </a:solidFill>
                <a:latin typeface="Comic Sans MS" panose="030F0702030302020204" pitchFamily="66" charset="0"/>
                <a:cs typeface="Calibri" pitchFamily="34" charset="0"/>
              </a:rPr>
              <a:t>x</a:t>
            </a:r>
            <a:r>
              <a:rPr lang="en-US" altLang="zh-CN" sz="2400" dirty="0">
                <a:latin typeface="Comic Sans MS" panose="030F0702030302020204" pitchFamily="66" charset="0"/>
                <a:cs typeface="Calibri" pitchFamily="34" charset="0"/>
              </a:rPr>
              <a:t> is a member of the set </a:t>
            </a:r>
            <a:r>
              <a:rPr lang="en-US" altLang="zh-CN" sz="2400" dirty="0">
                <a:solidFill>
                  <a:srgbClr val="0070C0"/>
                </a:solidFill>
                <a:latin typeface="Comic Sans MS" panose="030F0702030302020204" pitchFamily="66" charset="0"/>
                <a:cs typeface="Calibri" pitchFamily="34" charset="0"/>
              </a:rPr>
              <a:t>A</a:t>
            </a:r>
            <a:endParaRPr lang="en-US" altLang="zh-CN" sz="2400" dirty="0">
              <a:solidFill>
                <a:srgbClr val="0070C0"/>
              </a:solidFill>
            </a:endParaRPr>
          </a:p>
          <a:p>
            <a:pPr lvl="1"/>
            <a:r>
              <a:rPr lang="en-US" altLang="zh-CN" sz="2800" dirty="0"/>
              <a:t>Naïve approach</a:t>
            </a:r>
            <a:r>
              <a:rPr lang="en-US" altLang="zh-CN" sz="2400" dirty="0"/>
              <a:t>: exactly record every element</a:t>
            </a:r>
          </a:p>
          <a:p>
            <a:pPr lvl="2"/>
            <a:r>
              <a:rPr lang="en-US" altLang="zh-CN" sz="2400" dirty="0">
                <a:latin typeface="Comic Sans MS" panose="030F0702030302020204" pitchFamily="66" charset="0"/>
                <a:cs typeface="Calibri" pitchFamily="34" charset="0"/>
              </a:rPr>
              <a:t>An element needs </a:t>
            </a:r>
            <a:r>
              <a:rPr lang="en-US" altLang="zh-CN" sz="2400" dirty="0">
                <a:solidFill>
                  <a:srgbClr val="FF0000"/>
                </a:solidFill>
                <a:latin typeface="Comic Sans MS" panose="030F0702030302020204" pitchFamily="66" charset="0"/>
                <a:cs typeface="Calibri" pitchFamily="34" charset="0"/>
              </a:rPr>
              <a:t>w</a:t>
            </a:r>
            <a:r>
              <a:rPr lang="en-US" altLang="zh-CN" sz="2400" dirty="0">
                <a:latin typeface="Comic Sans MS" panose="030F0702030302020204" pitchFamily="66" charset="0"/>
                <a:cs typeface="Calibri" pitchFamily="34" charset="0"/>
              </a:rPr>
              <a:t> bits (w &gt; 100 in practice)</a:t>
            </a:r>
          </a:p>
          <a:p>
            <a:pPr lvl="2"/>
            <a:r>
              <a:rPr lang="en-US" altLang="zh-CN" sz="2400" dirty="0">
                <a:latin typeface="Comic Sans MS" panose="030F0702030302020204" pitchFamily="66" charset="0"/>
                <a:cs typeface="Calibri" pitchFamily="34" charset="0"/>
              </a:rPr>
              <a:t>At least </a:t>
            </a:r>
            <a:r>
              <a:rPr lang="en-US" altLang="zh-CN" sz="2400" dirty="0">
                <a:solidFill>
                  <a:srgbClr val="FF0000"/>
                </a:solidFill>
                <a:latin typeface="Comic Sans MS" panose="030F0702030302020204" pitchFamily="66" charset="0"/>
                <a:cs typeface="Calibri" pitchFamily="34" charset="0"/>
              </a:rPr>
              <a:t>w*n</a:t>
            </a:r>
            <a:r>
              <a:rPr lang="en-US" altLang="zh-CN" sz="2400" dirty="0">
                <a:latin typeface="Comic Sans MS" panose="030F0702030302020204" pitchFamily="66" charset="0"/>
                <a:cs typeface="Calibri" pitchFamily="34" charset="0"/>
              </a:rPr>
              <a:t> bits in total</a:t>
            </a:r>
            <a:endParaRPr lang="en-US" altLang="zh-CN" sz="2400" dirty="0"/>
          </a:p>
        </p:txBody>
      </p:sp>
      <p:sp>
        <p:nvSpPr>
          <p:cNvPr id="2" name="标题 1">
            <a:extLst>
              <a:ext uri="{FF2B5EF4-FFF2-40B4-BE49-F238E27FC236}">
                <a16:creationId xmlns:a16="http://schemas.microsoft.com/office/drawing/2014/main" id="{73FB8933-34ED-40B2-B9C7-1794E8257618}"/>
              </a:ext>
            </a:extLst>
          </p:cNvPr>
          <p:cNvSpPr>
            <a:spLocks noGrp="1"/>
          </p:cNvSpPr>
          <p:nvPr>
            <p:ph type="title" idx="4294967295"/>
          </p:nvPr>
        </p:nvSpPr>
        <p:spPr/>
        <p:txBody>
          <a:bodyPr/>
          <a:lstStyle/>
          <a:p>
            <a:r>
              <a:rPr lang="en-US" altLang="zh-CN" dirty="0"/>
              <a:t>An Example: Bloom Filter</a:t>
            </a:r>
            <a:endParaRPr lang="zh-CN" altLang="en-US" dirty="0"/>
          </a:p>
        </p:txBody>
      </p:sp>
      <p:sp>
        <p:nvSpPr>
          <p:cNvPr id="4" name="灯片编号占位符 3">
            <a:extLst>
              <a:ext uri="{FF2B5EF4-FFF2-40B4-BE49-F238E27FC236}">
                <a16:creationId xmlns:a16="http://schemas.microsoft.com/office/drawing/2014/main" id="{01FC7C62-BB40-4E9A-871B-1726F6738E20}"/>
              </a:ext>
            </a:extLst>
          </p:cNvPr>
          <p:cNvSpPr>
            <a:spLocks noGrp="1"/>
          </p:cNvSpPr>
          <p:nvPr>
            <p:ph type="sldNum" sz="quarter" idx="4"/>
          </p:nvPr>
        </p:nvSpPr>
        <p:spPr/>
        <p:txBody>
          <a:bodyPr/>
          <a:lstStyle/>
          <a:p>
            <a:pPr>
              <a:defRPr/>
            </a:pPr>
            <a:fld id="{D62988EB-CF20-4CAC-94BF-79D0ECBB93DA}" type="slidenum">
              <a:rPr lang="en-US" altLang="zh-CN" smtClean="0"/>
              <a:pPr>
                <a:defRPr/>
              </a:pPr>
              <a:t>54</a:t>
            </a:fld>
            <a:endParaRPr lang="en-US" altLang="zh-CN"/>
          </a:p>
        </p:txBody>
      </p:sp>
    </p:spTree>
    <p:extLst>
      <p:ext uri="{BB962C8B-B14F-4D97-AF65-F5344CB8AC3E}">
        <p14:creationId xmlns:p14="http://schemas.microsoft.com/office/powerpoint/2010/main" val="27030532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4400" y="3505200"/>
            <a:ext cx="7222023" cy="2590800"/>
          </a:xfrm>
          <a:prstGeom prst="rect">
            <a:avLst/>
          </a:prstGeom>
        </p:spPr>
      </p:pic>
      <p:sp>
        <p:nvSpPr>
          <p:cNvPr id="3" name="Content Placeholder 2"/>
          <p:cNvSpPr>
            <a:spLocks noGrp="1"/>
          </p:cNvSpPr>
          <p:nvPr>
            <p:ph type="body" idx="4294967295"/>
          </p:nvPr>
        </p:nvSpPr>
        <p:spPr/>
        <p:txBody>
          <a:bodyPr>
            <a:normAutofit/>
          </a:bodyPr>
          <a:lstStyle/>
          <a:p>
            <a:r>
              <a:rPr lang="en-US" sz="3200" dirty="0">
                <a:latin typeface="Comic Sans MS" panose="030F0702030302020204" pitchFamily="66" charset="0"/>
                <a:cs typeface="Calibri" pitchFamily="34" charset="0"/>
              </a:rPr>
              <a:t>Design</a:t>
            </a:r>
            <a:endParaRPr lang="en-US" sz="3600" dirty="0">
              <a:latin typeface="Comic Sans MS" panose="030F0702030302020204" pitchFamily="66" charset="0"/>
              <a:cs typeface="Calibri" pitchFamily="34" charset="0"/>
            </a:endParaRPr>
          </a:p>
          <a:p>
            <a:pPr lvl="1"/>
            <a:r>
              <a:rPr lang="en-US" sz="2400" dirty="0">
                <a:latin typeface="Comic Sans MS" panose="030F0702030302020204" pitchFamily="66" charset="0"/>
                <a:cs typeface="Calibri" pitchFamily="34" charset="0"/>
              </a:rPr>
              <a:t>Space-efficient probabilistic data structure for</a:t>
            </a:r>
          </a:p>
          <a:p>
            <a:pPr lvl="1"/>
            <a:r>
              <a:rPr lang="en-US" sz="2400" dirty="0">
                <a:latin typeface="Comic Sans MS" panose="030F0702030302020204" pitchFamily="66" charset="0"/>
                <a:cs typeface="Calibri" pitchFamily="34" charset="0"/>
              </a:rPr>
              <a:t>Map elements in a </a:t>
            </a:r>
            <a:r>
              <a:rPr lang="en-US" sz="2400" i="1" dirty="0">
                <a:latin typeface="Comic Sans MS" panose="030F0702030302020204" pitchFamily="66" charset="0"/>
                <a:cs typeface="Calibri" pitchFamily="34" charset="0"/>
              </a:rPr>
              <a:t>m</a:t>
            </a:r>
            <a:r>
              <a:rPr lang="en-US" sz="2400" dirty="0">
                <a:latin typeface="Comic Sans MS" panose="030F0702030302020204" pitchFamily="66" charset="0"/>
                <a:cs typeface="Calibri" pitchFamily="34" charset="0"/>
              </a:rPr>
              <a:t>-bit array using </a:t>
            </a:r>
            <a:r>
              <a:rPr lang="en-US" sz="2400" i="1" dirty="0">
                <a:latin typeface="Comic Sans MS" panose="030F0702030302020204" pitchFamily="66" charset="0"/>
                <a:cs typeface="Calibri" pitchFamily="34" charset="0"/>
              </a:rPr>
              <a:t>k</a:t>
            </a:r>
            <a:r>
              <a:rPr lang="en-US" sz="2400" dirty="0">
                <a:latin typeface="Comic Sans MS" panose="030F0702030302020204" pitchFamily="66" charset="0"/>
                <a:cs typeface="Calibri" pitchFamily="34" charset="0"/>
              </a:rPr>
              <a:t> hash functions</a:t>
            </a:r>
          </a:p>
          <a:p>
            <a:pPr lvl="1"/>
            <a:r>
              <a:rPr lang="en-US" sz="2400" dirty="0">
                <a:latin typeface="Comic Sans MS" panose="030F0702030302020204" pitchFamily="66" charset="0"/>
                <a:cs typeface="Calibri" pitchFamily="34" charset="0"/>
              </a:rPr>
              <a:t>Insertion &amp; Query</a:t>
            </a:r>
          </a:p>
          <a:p>
            <a:pPr lvl="1"/>
            <a:r>
              <a:rPr lang="en-US" sz="2400" dirty="0">
                <a:latin typeface="Comic Sans MS" panose="030F0702030302020204" pitchFamily="66" charset="0"/>
                <a:cs typeface="Calibri" pitchFamily="34" charset="0"/>
              </a:rPr>
              <a:t>Deletion?</a:t>
            </a:r>
          </a:p>
        </p:txBody>
      </p:sp>
      <p:sp>
        <p:nvSpPr>
          <p:cNvPr id="2" name="Title 1"/>
          <p:cNvSpPr>
            <a:spLocks noGrp="1"/>
          </p:cNvSpPr>
          <p:nvPr>
            <p:ph type="title" idx="4294967295"/>
          </p:nvPr>
        </p:nvSpPr>
        <p:spPr/>
        <p:txBody>
          <a:bodyPr>
            <a:normAutofit/>
          </a:bodyPr>
          <a:lstStyle/>
          <a:p>
            <a:r>
              <a:rPr lang="en-US" altLang="zh-CN" dirty="0"/>
              <a:t>An Example: Bloom Filter</a:t>
            </a:r>
            <a:endParaRPr lang="en-US" dirty="0"/>
          </a:p>
        </p:txBody>
      </p:sp>
      <p:sp>
        <p:nvSpPr>
          <p:cNvPr id="4" name="Slide Number Placeholder 3"/>
          <p:cNvSpPr>
            <a:spLocks noGrp="1"/>
          </p:cNvSpPr>
          <p:nvPr>
            <p:ph type="sldNum" sz="quarter" idx="4"/>
          </p:nvPr>
        </p:nvSpPr>
        <p:spPr/>
        <p:txBody>
          <a:bodyPr/>
          <a:lstStyle/>
          <a:p>
            <a:pPr>
              <a:defRPr/>
            </a:pPr>
            <a:fld id="{3067EECE-76B4-489D-A939-B05A8F1F1F9C}" type="slidenum">
              <a:rPr lang="en-US" altLang="zh-CN" smtClean="0"/>
              <a:pPr>
                <a:defRPr/>
              </a:pPr>
              <a:t>55</a:t>
            </a:fld>
            <a:endParaRPr lang="en-US" altLang="zh-CN"/>
          </a:p>
        </p:txBody>
      </p:sp>
    </p:spTree>
    <p:extLst>
      <p:ext uri="{BB962C8B-B14F-4D97-AF65-F5344CB8AC3E}">
        <p14:creationId xmlns:p14="http://schemas.microsoft.com/office/powerpoint/2010/main" val="1493100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4294967295"/>
          </p:nvPr>
        </p:nvSpPr>
        <p:spPr/>
        <p:txBody>
          <a:bodyPr>
            <a:normAutofit lnSpcReduction="10000"/>
          </a:bodyPr>
          <a:lstStyle/>
          <a:p>
            <a:r>
              <a:rPr lang="en-US" sz="3600" dirty="0">
                <a:latin typeface="Comic Sans MS" panose="030F0702030302020204" pitchFamily="66" charset="0"/>
                <a:cs typeface="Calibri" pitchFamily="34" charset="0"/>
              </a:rPr>
              <a:t>Analysis</a:t>
            </a:r>
          </a:p>
          <a:p>
            <a:pPr lvl="1"/>
            <a:r>
              <a:rPr lang="en-US" sz="3200" dirty="0">
                <a:latin typeface="Comic Sans MS" panose="030F0702030302020204" pitchFamily="66" charset="0"/>
                <a:cs typeface="Calibri" pitchFamily="34" charset="0"/>
              </a:rPr>
              <a:t>No false negatives</a:t>
            </a:r>
          </a:p>
          <a:p>
            <a:pPr lvl="1"/>
            <a:r>
              <a:rPr lang="en-US" sz="3200" dirty="0">
                <a:latin typeface="Comic Sans MS" panose="030F0702030302020204" pitchFamily="66" charset="0"/>
                <a:cs typeface="Calibri" pitchFamily="34" charset="0"/>
              </a:rPr>
              <a:t>False positives</a:t>
            </a:r>
          </a:p>
          <a:p>
            <a:pPr lvl="1"/>
            <a:endParaRPr lang="en-US" sz="3200" dirty="0">
              <a:latin typeface="Comic Sans MS" panose="030F0702030302020204" pitchFamily="66" charset="0"/>
              <a:cs typeface="Calibri" pitchFamily="34" charset="0"/>
            </a:endParaRPr>
          </a:p>
          <a:p>
            <a:pPr lvl="1"/>
            <a:endParaRPr lang="en-US" sz="3200" dirty="0">
              <a:latin typeface="Comic Sans MS" panose="030F0702030302020204" pitchFamily="66" charset="0"/>
              <a:cs typeface="Calibri" pitchFamily="34" charset="0"/>
            </a:endParaRPr>
          </a:p>
          <a:p>
            <a:pPr marL="671512" lvl="2" indent="0">
              <a:buNone/>
            </a:pPr>
            <a:endParaRPr lang="en-US" sz="2800" dirty="0">
              <a:latin typeface="Comic Sans MS" panose="030F0702030302020204" pitchFamily="66" charset="0"/>
              <a:cs typeface="Calibri" pitchFamily="34" charset="0"/>
            </a:endParaRPr>
          </a:p>
          <a:p>
            <a:pPr lvl="2"/>
            <a:r>
              <a:rPr lang="en-US" sz="2800" i="1" dirty="0">
                <a:latin typeface="Comic Sans MS" panose="030F0702030302020204" pitchFamily="66" charset="0"/>
                <a:cs typeface="Calibri" pitchFamily="34" charset="0"/>
              </a:rPr>
              <a:t>n</a:t>
            </a:r>
            <a:r>
              <a:rPr lang="en-US" sz="2800" dirty="0">
                <a:latin typeface="Comic Sans MS" panose="030F0702030302020204" pitchFamily="66" charset="0"/>
                <a:cs typeface="Calibri" pitchFamily="34" charset="0"/>
              </a:rPr>
              <a:t>: </a:t>
            </a:r>
            <a:r>
              <a:rPr lang="en-US" altLang="zh-CN" sz="2800" dirty="0">
                <a:latin typeface="Comic Sans MS" panose="030F0702030302020204" pitchFamily="66" charset="0"/>
                <a:cs typeface="Calibri" pitchFamily="34" charset="0"/>
              </a:rPr>
              <a:t>number of existing elements</a:t>
            </a:r>
          </a:p>
          <a:p>
            <a:pPr lvl="2"/>
            <a:r>
              <a:rPr lang="en-US" sz="2800" i="1" dirty="0">
                <a:latin typeface="Comic Sans MS" panose="030F0702030302020204" pitchFamily="66" charset="0"/>
                <a:cs typeface="Calibri" pitchFamily="34" charset="0"/>
              </a:rPr>
              <a:t>k</a:t>
            </a:r>
            <a:r>
              <a:rPr lang="en-US" sz="2800" dirty="0">
                <a:latin typeface="Comic Sans MS" panose="030F0702030302020204" pitchFamily="66" charset="0"/>
                <a:cs typeface="Calibri" pitchFamily="34" charset="0"/>
              </a:rPr>
              <a:t>: number of hash functions</a:t>
            </a:r>
          </a:p>
          <a:p>
            <a:pPr lvl="2"/>
            <a:r>
              <a:rPr lang="en-US" sz="2800" i="1" dirty="0">
                <a:latin typeface="Comic Sans MS" panose="030F0702030302020204" pitchFamily="66" charset="0"/>
                <a:cs typeface="Calibri" pitchFamily="34" charset="0"/>
              </a:rPr>
              <a:t>m</a:t>
            </a:r>
            <a:r>
              <a:rPr lang="en-US" sz="2800" dirty="0">
                <a:latin typeface="Comic Sans MS" panose="030F0702030302020204" pitchFamily="66" charset="0"/>
                <a:cs typeface="Calibri" pitchFamily="34" charset="0"/>
              </a:rPr>
              <a:t>: array size</a:t>
            </a:r>
          </a:p>
        </p:txBody>
      </p:sp>
      <p:sp>
        <p:nvSpPr>
          <p:cNvPr id="8" name="Title 1">
            <a:extLst>
              <a:ext uri="{FF2B5EF4-FFF2-40B4-BE49-F238E27FC236}">
                <a16:creationId xmlns:a16="http://schemas.microsoft.com/office/drawing/2014/main" id="{B0D0296E-D723-4004-A908-BA125A3039E9}"/>
              </a:ext>
            </a:extLst>
          </p:cNvPr>
          <p:cNvSpPr>
            <a:spLocks noGrp="1"/>
          </p:cNvSpPr>
          <p:nvPr>
            <p:ph type="title" idx="4294967295"/>
          </p:nvPr>
        </p:nvSpPr>
        <p:spPr/>
        <p:txBody>
          <a:bodyPr>
            <a:normAutofit/>
          </a:bodyPr>
          <a:lstStyle/>
          <a:p>
            <a:r>
              <a:rPr lang="en-US" altLang="zh-CN" dirty="0"/>
              <a:t>An Example: Bloom Filter</a:t>
            </a:r>
            <a:endParaRPr lang="en-US" dirty="0"/>
          </a:p>
        </p:txBody>
      </p:sp>
      <p:sp>
        <p:nvSpPr>
          <p:cNvPr id="4" name="Slide Number Placeholder 3"/>
          <p:cNvSpPr>
            <a:spLocks noGrp="1"/>
          </p:cNvSpPr>
          <p:nvPr>
            <p:ph type="sldNum" sz="quarter" idx="4"/>
          </p:nvPr>
        </p:nvSpPr>
        <p:spPr/>
        <p:txBody>
          <a:bodyPr/>
          <a:lstStyle/>
          <a:p>
            <a:pPr>
              <a:defRPr/>
            </a:pPr>
            <a:fld id="{3067EECE-76B4-489D-A939-B05A8F1F1F9C}" type="slidenum">
              <a:rPr lang="en-US" altLang="zh-CN" smtClean="0"/>
              <a:pPr>
                <a:defRPr/>
              </a:pPr>
              <a:t>56</a:t>
            </a:fld>
            <a:endParaRPr lang="en-US" altLang="zh-CN"/>
          </a:p>
        </p:txBody>
      </p:sp>
      <p:pic>
        <p:nvPicPr>
          <p:cNvPr id="1026" name="Picture 2" descr="clip_image002[30]">
            <a:extLst>
              <a:ext uri="{FF2B5EF4-FFF2-40B4-BE49-F238E27FC236}">
                <a16:creationId xmlns:a16="http://schemas.microsoft.com/office/drawing/2014/main" id="{2C78D2AD-8A74-4D82-AD68-75A0E832F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0400"/>
            <a:ext cx="7536873"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052208F7-1276-4280-AABA-DA7B3A1FAFE4}"/>
              </a:ext>
            </a:extLst>
          </p:cNvPr>
          <p:cNvCxnSpPr/>
          <p:nvPr/>
        </p:nvCxnSpPr>
        <p:spPr>
          <a:xfrm>
            <a:off x="1752600" y="4191000"/>
            <a:ext cx="6858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6" name="椭圆 5">
            <a:extLst>
              <a:ext uri="{FF2B5EF4-FFF2-40B4-BE49-F238E27FC236}">
                <a16:creationId xmlns:a16="http://schemas.microsoft.com/office/drawing/2014/main" id="{53666564-4118-4988-B7D6-0038FAA80E55}"/>
              </a:ext>
            </a:extLst>
          </p:cNvPr>
          <p:cNvSpPr/>
          <p:nvPr/>
        </p:nvSpPr>
        <p:spPr>
          <a:xfrm>
            <a:off x="1447800" y="3390907"/>
            <a:ext cx="1600200" cy="8000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7" name="文本框 6">
            <a:extLst>
              <a:ext uri="{FF2B5EF4-FFF2-40B4-BE49-F238E27FC236}">
                <a16:creationId xmlns:a16="http://schemas.microsoft.com/office/drawing/2014/main" id="{A8EF2872-A992-4529-812B-CFDA9BF800C0}"/>
              </a:ext>
            </a:extLst>
          </p:cNvPr>
          <p:cNvSpPr txBox="1"/>
          <p:nvPr/>
        </p:nvSpPr>
        <p:spPr>
          <a:xfrm>
            <a:off x="695673" y="4212225"/>
            <a:ext cx="3241593" cy="338554"/>
          </a:xfrm>
          <a:prstGeom prst="rect">
            <a:avLst/>
          </a:prstGeom>
          <a:noFill/>
        </p:spPr>
        <p:txBody>
          <a:bodyPr wrap="none" rtlCol="0">
            <a:spAutoFit/>
          </a:bodyPr>
          <a:lstStyle/>
          <a:p>
            <a:r>
              <a:rPr lang="en-US" altLang="zh-CN" sz="1600" dirty="0">
                <a:solidFill>
                  <a:srgbClr val="FF0000"/>
                </a:solidFill>
                <a:latin typeface="+mn-lt"/>
              </a:rPr>
              <a:t>Prob of not occupied by one hash</a:t>
            </a:r>
            <a:endParaRPr lang="zh-CN" altLang="en-US" sz="1600" dirty="0">
              <a:solidFill>
                <a:srgbClr val="FF0000"/>
              </a:solidFill>
              <a:latin typeface="+mn-lt"/>
            </a:endParaRPr>
          </a:p>
        </p:txBody>
      </p:sp>
      <p:sp>
        <p:nvSpPr>
          <p:cNvPr id="12" name="文本框 11">
            <a:extLst>
              <a:ext uri="{FF2B5EF4-FFF2-40B4-BE49-F238E27FC236}">
                <a16:creationId xmlns:a16="http://schemas.microsoft.com/office/drawing/2014/main" id="{6C59F37F-B29E-4930-A15B-C9AE32E3D3B5}"/>
              </a:ext>
            </a:extLst>
          </p:cNvPr>
          <p:cNvSpPr txBox="1"/>
          <p:nvPr/>
        </p:nvSpPr>
        <p:spPr>
          <a:xfrm>
            <a:off x="376676" y="3069221"/>
            <a:ext cx="3560590" cy="338554"/>
          </a:xfrm>
          <a:prstGeom prst="rect">
            <a:avLst/>
          </a:prstGeom>
          <a:noFill/>
        </p:spPr>
        <p:txBody>
          <a:bodyPr wrap="none" rtlCol="0">
            <a:spAutoFit/>
          </a:bodyPr>
          <a:lstStyle/>
          <a:p>
            <a:r>
              <a:rPr lang="en-US" altLang="zh-CN" sz="1600" dirty="0">
                <a:solidFill>
                  <a:srgbClr val="0070C0"/>
                </a:solidFill>
                <a:latin typeface="+mn-lt"/>
              </a:rPr>
              <a:t>Prob of not occupied by all </a:t>
            </a:r>
            <a:r>
              <a:rPr lang="en-US" altLang="zh-CN" sz="1600" dirty="0" err="1">
                <a:solidFill>
                  <a:srgbClr val="0070C0"/>
                </a:solidFill>
                <a:latin typeface="+mn-lt"/>
              </a:rPr>
              <a:t>prev</a:t>
            </a:r>
            <a:r>
              <a:rPr lang="en-US" altLang="zh-CN" sz="1600" dirty="0">
                <a:solidFill>
                  <a:srgbClr val="0070C0"/>
                </a:solidFill>
                <a:latin typeface="+mn-lt"/>
              </a:rPr>
              <a:t> hash</a:t>
            </a:r>
            <a:endParaRPr lang="zh-CN" altLang="en-US" sz="1600" dirty="0">
              <a:solidFill>
                <a:srgbClr val="0070C0"/>
              </a:solidFill>
              <a:latin typeface="+mn-lt"/>
            </a:endParaRPr>
          </a:p>
        </p:txBody>
      </p:sp>
    </p:spTree>
    <p:extLst>
      <p:ext uri="{BB962C8B-B14F-4D97-AF65-F5344CB8AC3E}">
        <p14:creationId xmlns:p14="http://schemas.microsoft.com/office/powerpoint/2010/main" val="270325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4294967295"/>
          </p:nvPr>
        </p:nvSpPr>
        <p:spPr/>
        <p:txBody>
          <a:bodyPr>
            <a:normAutofit fontScale="92500" lnSpcReduction="10000"/>
          </a:bodyPr>
          <a:lstStyle/>
          <a:p>
            <a:r>
              <a:rPr lang="en-US" sz="3200" dirty="0">
                <a:latin typeface="Comic Sans MS" panose="030F0702030302020204" pitchFamily="66" charset="0"/>
                <a:cs typeface="Calibri" pitchFamily="34" charset="0"/>
              </a:rPr>
              <a:t>Optimal Param</a:t>
            </a:r>
            <a:r>
              <a:rPr lang="en-US" altLang="zh-CN" sz="3200" dirty="0">
                <a:latin typeface="Comic Sans MS" panose="030F0702030302020204" pitchFamily="66" charset="0"/>
                <a:cs typeface="Calibri" pitchFamily="34" charset="0"/>
              </a:rPr>
              <a:t>e</a:t>
            </a:r>
            <a:r>
              <a:rPr lang="en-US" sz="3200" dirty="0">
                <a:latin typeface="Comic Sans MS" panose="030F0702030302020204" pitchFamily="66" charset="0"/>
                <a:cs typeface="Calibri" pitchFamily="34" charset="0"/>
              </a:rPr>
              <a:t>ters</a:t>
            </a:r>
          </a:p>
          <a:p>
            <a:pPr lvl="1">
              <a:spcBef>
                <a:spcPts val="1200"/>
              </a:spcBef>
            </a:pPr>
            <a:r>
              <a:rPr lang="en-US" sz="2800" dirty="0">
                <a:latin typeface="Comic Sans MS" panose="030F0702030302020204" pitchFamily="66" charset="0"/>
                <a:cs typeface="Calibri" pitchFamily="34" charset="0"/>
              </a:rPr>
              <a:t>Given </a:t>
            </a:r>
            <a:r>
              <a:rPr lang="en-US" sz="2800" i="1" dirty="0">
                <a:latin typeface="Comic Sans MS" panose="030F0702030302020204" pitchFamily="66" charset="0"/>
                <a:cs typeface="Calibri" pitchFamily="34" charset="0"/>
              </a:rPr>
              <a:t>m</a:t>
            </a:r>
            <a:r>
              <a:rPr lang="en-US" sz="2800" dirty="0">
                <a:latin typeface="Comic Sans MS" panose="030F0702030302020204" pitchFamily="66" charset="0"/>
                <a:cs typeface="Calibri" pitchFamily="34" charset="0"/>
              </a:rPr>
              <a:t> and </a:t>
            </a:r>
            <a:r>
              <a:rPr lang="en-US" sz="2800" i="1" dirty="0">
                <a:latin typeface="Comic Sans MS" panose="030F0702030302020204" pitchFamily="66" charset="0"/>
                <a:cs typeface="Calibri" pitchFamily="34" charset="0"/>
              </a:rPr>
              <a:t>n</a:t>
            </a:r>
            <a:r>
              <a:rPr lang="en-US" sz="2800" dirty="0">
                <a:latin typeface="Comic Sans MS" panose="030F0702030302020204" pitchFamily="66" charset="0"/>
                <a:cs typeface="Calibri" pitchFamily="34" charset="0"/>
              </a:rPr>
              <a:t>, optimize </a:t>
            </a:r>
            <a:r>
              <a:rPr lang="en-US" sz="2800" i="1" dirty="0">
                <a:latin typeface="Comic Sans MS" panose="030F0702030302020204" pitchFamily="66" charset="0"/>
                <a:cs typeface="Calibri" pitchFamily="34" charset="0"/>
              </a:rPr>
              <a:t>k</a:t>
            </a:r>
            <a:r>
              <a:rPr lang="en-US" sz="2800" dirty="0">
                <a:latin typeface="Comic Sans MS" panose="030F0702030302020204" pitchFamily="66" charset="0"/>
                <a:cs typeface="Calibri" pitchFamily="34" charset="0"/>
              </a:rPr>
              <a:t> to minimize false positive (FP)</a:t>
            </a:r>
          </a:p>
          <a:p>
            <a:pPr lvl="1"/>
            <a:endParaRPr lang="en-US" sz="2800" dirty="0">
              <a:latin typeface="Comic Sans MS" panose="030F0702030302020204" pitchFamily="66" charset="0"/>
              <a:cs typeface="Calibri" pitchFamily="34" charset="0"/>
            </a:endParaRPr>
          </a:p>
          <a:p>
            <a:pPr marL="671512" lvl="2" indent="0">
              <a:buNone/>
            </a:pPr>
            <a:endParaRPr lang="en-US" sz="2400" dirty="0">
              <a:latin typeface="Comic Sans MS" panose="030F0702030302020204" pitchFamily="66" charset="0"/>
              <a:cs typeface="Calibri" pitchFamily="34" charset="0"/>
            </a:endParaRPr>
          </a:p>
          <a:p>
            <a:pPr lvl="1">
              <a:spcBef>
                <a:spcPts val="1800"/>
              </a:spcBef>
            </a:pPr>
            <a:r>
              <a:rPr lang="en-US" sz="2800" dirty="0">
                <a:latin typeface="Comic Sans MS" panose="030F0702030302020204" pitchFamily="66" charset="0"/>
                <a:cs typeface="Calibri" pitchFamily="34" charset="0"/>
              </a:rPr>
              <a:t>9.6 bits per element to limit </a:t>
            </a:r>
            <a:r>
              <a:rPr lang="en-US" altLang="zh-CN" sz="2800" dirty="0">
                <a:latin typeface="Comic Sans MS" panose="030F0702030302020204" pitchFamily="66" charset="0"/>
                <a:cs typeface="Calibri" pitchFamily="34" charset="0"/>
              </a:rPr>
              <a:t>FP under 1%</a:t>
            </a:r>
          </a:p>
          <a:p>
            <a:pPr>
              <a:spcBef>
                <a:spcPts val="1800"/>
              </a:spcBef>
            </a:pPr>
            <a:r>
              <a:rPr lang="en-US" sz="3200" dirty="0">
                <a:latin typeface="Comic Sans MS" panose="030F0702030302020204" pitchFamily="66" charset="0"/>
                <a:cs typeface="Calibri" pitchFamily="34" charset="0"/>
              </a:rPr>
              <a:t>Applications</a:t>
            </a:r>
          </a:p>
          <a:p>
            <a:pPr lvl="1">
              <a:spcBef>
                <a:spcPts val="600"/>
              </a:spcBef>
            </a:pPr>
            <a:r>
              <a:rPr lang="en-US" sz="2800" dirty="0">
                <a:latin typeface="Comic Sans MS" panose="030F0702030302020204" pitchFamily="66" charset="0"/>
                <a:cs typeface="Calibri" pitchFamily="34" charset="0"/>
              </a:rPr>
              <a:t>Google Bigtable and </a:t>
            </a:r>
            <a:r>
              <a:rPr lang="en-US" sz="2800" dirty="0" err="1">
                <a:latin typeface="Comic Sans MS" panose="030F0702030302020204" pitchFamily="66" charset="0"/>
                <a:cs typeface="Calibri" pitchFamily="34" charset="0"/>
              </a:rPr>
              <a:t>Hbase</a:t>
            </a:r>
            <a:endParaRPr lang="en-US" sz="2800" dirty="0">
              <a:latin typeface="Comic Sans MS" panose="030F0702030302020204" pitchFamily="66" charset="0"/>
              <a:cs typeface="Calibri" pitchFamily="34" charset="0"/>
            </a:endParaRPr>
          </a:p>
          <a:p>
            <a:pPr lvl="1">
              <a:spcBef>
                <a:spcPts val="600"/>
              </a:spcBef>
            </a:pPr>
            <a:r>
              <a:rPr lang="en-US" sz="2800" dirty="0">
                <a:latin typeface="Comic Sans MS" panose="030F0702030302020204" pitchFamily="66" charset="0"/>
                <a:cs typeface="Calibri" pitchFamily="34" charset="0"/>
              </a:rPr>
              <a:t>Chrome: accelerating secure browsing</a:t>
            </a:r>
          </a:p>
          <a:p>
            <a:pPr lvl="1">
              <a:spcBef>
                <a:spcPts val="600"/>
              </a:spcBef>
            </a:pPr>
            <a:r>
              <a:rPr lang="en-US" sz="2800" dirty="0">
                <a:latin typeface="Comic Sans MS" panose="030F0702030302020204" pitchFamily="66" charset="0"/>
                <a:cs typeface="Calibri" pitchFamily="34" charset="0"/>
              </a:rPr>
              <a:t>Spam filter</a:t>
            </a:r>
          </a:p>
          <a:p>
            <a:pPr lvl="1">
              <a:spcBef>
                <a:spcPts val="1800"/>
              </a:spcBef>
            </a:pPr>
            <a:endParaRPr lang="en-US" sz="2800" dirty="0">
              <a:latin typeface="Comic Sans MS" panose="030F0702030302020204" pitchFamily="66" charset="0"/>
              <a:cs typeface="Calibri" pitchFamily="34" charset="0"/>
            </a:endParaRPr>
          </a:p>
        </p:txBody>
      </p:sp>
      <p:sp>
        <p:nvSpPr>
          <p:cNvPr id="8" name="Title 1">
            <a:extLst>
              <a:ext uri="{FF2B5EF4-FFF2-40B4-BE49-F238E27FC236}">
                <a16:creationId xmlns:a16="http://schemas.microsoft.com/office/drawing/2014/main" id="{B0D0296E-D723-4004-A908-BA125A3039E9}"/>
              </a:ext>
            </a:extLst>
          </p:cNvPr>
          <p:cNvSpPr>
            <a:spLocks noGrp="1"/>
          </p:cNvSpPr>
          <p:nvPr>
            <p:ph type="title" idx="4294967295"/>
          </p:nvPr>
        </p:nvSpPr>
        <p:spPr/>
        <p:txBody>
          <a:bodyPr>
            <a:normAutofit/>
          </a:bodyPr>
          <a:lstStyle/>
          <a:p>
            <a:r>
              <a:rPr lang="en-US" altLang="zh-CN" dirty="0"/>
              <a:t>An Example: Bloom Filter</a:t>
            </a:r>
            <a:endParaRPr lang="en-US" dirty="0"/>
          </a:p>
        </p:txBody>
      </p:sp>
      <p:sp>
        <p:nvSpPr>
          <p:cNvPr id="4" name="Slide Number Placeholder 3"/>
          <p:cNvSpPr>
            <a:spLocks noGrp="1"/>
          </p:cNvSpPr>
          <p:nvPr>
            <p:ph type="sldNum" sz="quarter" idx="4"/>
          </p:nvPr>
        </p:nvSpPr>
        <p:spPr/>
        <p:txBody>
          <a:bodyPr/>
          <a:lstStyle/>
          <a:p>
            <a:pPr>
              <a:defRPr/>
            </a:pPr>
            <a:fld id="{3067EECE-76B4-489D-A939-B05A8F1F1F9C}" type="slidenum">
              <a:rPr lang="en-US" altLang="zh-CN" smtClean="0"/>
              <a:pPr>
                <a:defRPr/>
              </a:pPr>
              <a:t>57</a:t>
            </a:fld>
            <a:endParaRPr lang="en-US" altLang="zh-CN"/>
          </a:p>
        </p:txBody>
      </p:sp>
      <p:pic>
        <p:nvPicPr>
          <p:cNvPr id="2050" name="Picture 2" descr="clip_image002[54]">
            <a:extLst>
              <a:ext uri="{FF2B5EF4-FFF2-40B4-BE49-F238E27FC236}">
                <a16:creationId xmlns:a16="http://schemas.microsoft.com/office/drawing/2014/main" id="{BFA94F82-E251-4B9E-88D3-1ECC5281C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799" y="2971799"/>
            <a:ext cx="1693931" cy="735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ip_image012">
            <a:extLst>
              <a:ext uri="{FF2B5EF4-FFF2-40B4-BE49-F238E27FC236}">
                <a16:creationId xmlns:a16="http://schemas.microsoft.com/office/drawing/2014/main" id="{BE8B414C-6D1A-426B-8B5C-8F3B96C07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85" y="2971800"/>
            <a:ext cx="1336675" cy="78885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485EFF3E-9E79-440A-BCB4-3F027469E381}"/>
              </a:ext>
            </a:extLst>
          </p:cNvPr>
          <p:cNvSpPr/>
          <p:nvPr/>
        </p:nvSpPr>
        <p:spPr>
          <a:xfrm>
            <a:off x="2438400" y="2971800"/>
            <a:ext cx="787395" cy="769441"/>
          </a:xfrm>
          <a:prstGeom prst="rect">
            <a:avLst/>
          </a:prstGeom>
        </p:spPr>
        <p:txBody>
          <a:bodyPr wrap="none">
            <a:spAutoFit/>
          </a:bodyPr>
          <a:lstStyle/>
          <a:p>
            <a:r>
              <a:rPr lang="en-US" altLang="zh-CN" sz="4400" dirty="0">
                <a:solidFill>
                  <a:schemeClr val="tx1"/>
                </a:solidFill>
                <a:latin typeface="Comic Sans MS" panose="030F0702030302020204" pitchFamily="66" charset="0"/>
                <a:cs typeface="Calibri" pitchFamily="34" charset="0"/>
                <a:sym typeface="Wingdings" panose="05000000000000000000" pitchFamily="2" charset="2"/>
              </a:rPr>
              <a:t></a:t>
            </a:r>
            <a:endParaRPr lang="zh-CN" altLang="en-US" dirty="0">
              <a:solidFill>
                <a:schemeClr val="tx1"/>
              </a:solidFill>
              <a:latin typeface="Comic Sans MS" panose="030F0702030302020204" pitchFamily="66" charset="0"/>
            </a:endParaRPr>
          </a:p>
        </p:txBody>
      </p:sp>
      <p:sp>
        <p:nvSpPr>
          <p:cNvPr id="9" name="矩形 8">
            <a:extLst>
              <a:ext uri="{FF2B5EF4-FFF2-40B4-BE49-F238E27FC236}">
                <a16:creationId xmlns:a16="http://schemas.microsoft.com/office/drawing/2014/main" id="{4CED34C6-5CC6-4851-88C5-4F08D7994E0D}"/>
              </a:ext>
            </a:extLst>
          </p:cNvPr>
          <p:cNvSpPr/>
          <p:nvPr/>
        </p:nvSpPr>
        <p:spPr>
          <a:xfrm>
            <a:off x="5054597" y="2971800"/>
            <a:ext cx="3656770" cy="769441"/>
          </a:xfrm>
          <a:prstGeom prst="rect">
            <a:avLst/>
          </a:prstGeom>
        </p:spPr>
        <p:txBody>
          <a:bodyPr wrap="none">
            <a:spAutoFit/>
          </a:bodyPr>
          <a:lstStyle/>
          <a:p>
            <a:r>
              <a:rPr lang="en-US" altLang="zh-CN" sz="4400" dirty="0">
                <a:solidFill>
                  <a:schemeClr val="tx1"/>
                </a:solidFill>
                <a:latin typeface="Comic Sans MS" panose="030F0702030302020204" pitchFamily="66" charset="0"/>
                <a:cs typeface="Calibri" pitchFamily="34" charset="0"/>
                <a:sym typeface="Wingdings" panose="05000000000000000000" pitchFamily="2" charset="2"/>
              </a:rPr>
              <a:t></a:t>
            </a:r>
            <a:r>
              <a:rPr lang="en-US" altLang="zh-CN" sz="4400" dirty="0">
                <a:latin typeface="Comic Sans MS" panose="030F0702030302020204" pitchFamily="66" charset="0"/>
                <a:cs typeface="Calibri" pitchFamily="34" charset="0"/>
                <a:sym typeface="Wingdings" panose="05000000000000000000" pitchFamily="2" charset="2"/>
              </a:rPr>
              <a:t> </a:t>
            </a:r>
            <a:r>
              <a:rPr lang="en-US" altLang="zh-CN" sz="3200" dirty="0">
                <a:solidFill>
                  <a:schemeClr val="tx1"/>
                </a:solidFill>
                <a:latin typeface="Comic Sans MS" panose="030F0702030302020204" pitchFamily="66" charset="0"/>
                <a:cs typeface="Calibri" pitchFamily="34" charset="0"/>
                <a:sym typeface="Wingdings" panose="05000000000000000000" pitchFamily="2" charset="2"/>
              </a:rPr>
              <a:t>FP = 0.6185</a:t>
            </a:r>
            <a:r>
              <a:rPr lang="en-US" altLang="zh-CN" sz="3200" baseline="30000" dirty="0">
                <a:solidFill>
                  <a:schemeClr val="tx1"/>
                </a:solidFill>
                <a:latin typeface="Comic Sans MS" panose="030F0702030302020204" pitchFamily="66" charset="0"/>
                <a:cs typeface="Calibri" pitchFamily="34" charset="0"/>
                <a:sym typeface="Wingdings" panose="05000000000000000000" pitchFamily="2" charset="2"/>
              </a:rPr>
              <a:t>m/n</a:t>
            </a:r>
            <a:endParaRPr lang="zh-CN" altLang="en-US" baseline="300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549765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F071B2-1BCF-43EE-AAFD-3451E4347C31}"/>
              </a:ext>
            </a:extLst>
          </p:cNvPr>
          <p:cNvSpPr>
            <a:spLocks noGrp="1"/>
          </p:cNvSpPr>
          <p:nvPr>
            <p:ph type="body" idx="4294967295"/>
          </p:nvPr>
        </p:nvSpPr>
        <p:spPr/>
        <p:txBody>
          <a:bodyPr/>
          <a:lstStyle/>
          <a:p>
            <a:r>
              <a:rPr lang="en-US" altLang="zh-CN" sz="3200" dirty="0">
                <a:latin typeface="Comic Sans MS" panose="030F0702030302020204" pitchFamily="66" charset="0"/>
                <a:cs typeface="Calibri" panose="020F0502020204030204" pitchFamily="34" charset="0"/>
              </a:rPr>
              <a:t>Easy operations </a:t>
            </a:r>
          </a:p>
          <a:p>
            <a:pPr lvl="1"/>
            <a:r>
              <a:rPr lang="en-US" altLang="zh-CN" sz="2800" dirty="0">
                <a:latin typeface="Comic Sans MS" panose="030F0702030302020204" pitchFamily="66" charset="0"/>
                <a:cs typeface="Calibri" panose="020F0502020204030204" pitchFamily="34" charset="0"/>
              </a:rPr>
              <a:t>Simple insertion, query, and deletion</a:t>
            </a:r>
          </a:p>
          <a:p>
            <a:pPr>
              <a:spcBef>
                <a:spcPts val="1800"/>
              </a:spcBef>
            </a:pPr>
            <a:r>
              <a:rPr lang="en-US" altLang="zh-CN" sz="3200" dirty="0">
                <a:latin typeface="Comic Sans MS" panose="030F0702030302020204" pitchFamily="66" charset="0"/>
                <a:cs typeface="Calibri" panose="020F0502020204030204" pitchFamily="34" charset="0"/>
              </a:rPr>
              <a:t>Elegant in math</a:t>
            </a:r>
          </a:p>
          <a:p>
            <a:pPr lvl="1">
              <a:spcBef>
                <a:spcPts val="600"/>
              </a:spcBef>
            </a:pPr>
            <a:r>
              <a:rPr lang="en-US" altLang="zh-CN" sz="2800" dirty="0">
                <a:latin typeface="Comic Sans MS" panose="030F0702030302020204" pitchFamily="66" charset="0"/>
                <a:cs typeface="Calibri" panose="020F0502020204030204" pitchFamily="34" charset="0"/>
              </a:rPr>
              <a:t>Trackable analysis and optimization</a:t>
            </a:r>
          </a:p>
          <a:p>
            <a:pPr>
              <a:spcBef>
                <a:spcPts val="1800"/>
              </a:spcBef>
            </a:pPr>
            <a:r>
              <a:rPr lang="en-US" altLang="zh-CN" sz="3200" dirty="0">
                <a:latin typeface="Comic Sans MS" panose="030F0702030302020204" pitchFamily="66" charset="0"/>
                <a:cs typeface="Calibri" panose="020F0502020204030204" pitchFamily="34" charset="0"/>
              </a:rPr>
              <a:t>Wide applications and impact</a:t>
            </a:r>
          </a:p>
          <a:p>
            <a:pPr lvl="1">
              <a:spcBef>
                <a:spcPts val="600"/>
              </a:spcBef>
            </a:pPr>
            <a:r>
              <a:rPr lang="en-US" altLang="zh-CN" sz="2800" dirty="0">
                <a:latin typeface="Comic Sans MS" panose="030F0702030302020204" pitchFamily="66" charset="0"/>
                <a:cs typeface="Calibri" panose="020F0502020204030204" pitchFamily="34" charset="0"/>
              </a:rPr>
              <a:t>Solve an important problem in the era of big data</a:t>
            </a:r>
          </a:p>
          <a:p>
            <a:pPr lvl="1"/>
            <a:endParaRPr lang="en-US" altLang="zh-CN" dirty="0">
              <a:latin typeface="Comic Sans MS" panose="030F0702030302020204" pitchFamily="66" charset="0"/>
            </a:endParaRPr>
          </a:p>
          <a:p>
            <a:pPr lvl="1"/>
            <a:endParaRPr lang="zh-CN" altLang="en-US" dirty="0"/>
          </a:p>
        </p:txBody>
      </p:sp>
      <p:sp>
        <p:nvSpPr>
          <p:cNvPr id="5" name="Title 1">
            <a:extLst>
              <a:ext uri="{FF2B5EF4-FFF2-40B4-BE49-F238E27FC236}">
                <a16:creationId xmlns:a16="http://schemas.microsoft.com/office/drawing/2014/main" id="{834FF36D-5B2B-4D0C-87EE-4BF5B8F2E9C5}"/>
              </a:ext>
            </a:extLst>
          </p:cNvPr>
          <p:cNvSpPr>
            <a:spLocks noGrp="1"/>
          </p:cNvSpPr>
          <p:nvPr>
            <p:ph type="title" idx="4294967295"/>
          </p:nvPr>
        </p:nvSpPr>
        <p:spPr/>
        <p:txBody>
          <a:bodyPr>
            <a:normAutofit/>
          </a:bodyPr>
          <a:lstStyle/>
          <a:p>
            <a:r>
              <a:rPr lang="en-US" altLang="zh-CN" sz="4000" dirty="0"/>
              <a:t>Bloom Filter is Beautiful</a:t>
            </a:r>
            <a:endParaRPr lang="en-US" sz="4000" dirty="0"/>
          </a:p>
        </p:txBody>
      </p:sp>
      <p:sp>
        <p:nvSpPr>
          <p:cNvPr id="4" name="灯片编号占位符 3">
            <a:extLst>
              <a:ext uri="{FF2B5EF4-FFF2-40B4-BE49-F238E27FC236}">
                <a16:creationId xmlns:a16="http://schemas.microsoft.com/office/drawing/2014/main" id="{B44AB435-67A0-41C7-907F-B2A0F960EDEF}"/>
              </a:ext>
            </a:extLst>
          </p:cNvPr>
          <p:cNvSpPr>
            <a:spLocks noGrp="1"/>
          </p:cNvSpPr>
          <p:nvPr>
            <p:ph type="sldNum" sz="quarter" idx="4"/>
          </p:nvPr>
        </p:nvSpPr>
        <p:spPr/>
        <p:txBody>
          <a:bodyPr/>
          <a:lstStyle/>
          <a:p>
            <a:pPr>
              <a:defRPr/>
            </a:pPr>
            <a:fld id="{3067EECE-76B4-489D-A939-B05A8F1F1F9C}" type="slidenum">
              <a:rPr lang="en-US" altLang="zh-CN" smtClean="0"/>
              <a:pPr>
                <a:defRPr/>
              </a:pPr>
              <a:t>58</a:t>
            </a:fld>
            <a:endParaRPr lang="en-US" altLang="zh-CN"/>
          </a:p>
        </p:txBody>
      </p:sp>
    </p:spTree>
    <p:extLst>
      <p:ext uri="{BB962C8B-B14F-4D97-AF65-F5344CB8AC3E}">
        <p14:creationId xmlns:p14="http://schemas.microsoft.com/office/powerpoint/2010/main" val="107433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6B83595-0E8F-43FF-BA47-72D91ED7A4C6}"/>
              </a:ext>
            </a:extLst>
          </p:cNvPr>
          <p:cNvSpPr>
            <a:spLocks noGrp="1"/>
          </p:cNvSpPr>
          <p:nvPr>
            <p:ph type="body" idx="4294967295"/>
          </p:nvPr>
        </p:nvSpPr>
        <p:spPr/>
        <p:txBody>
          <a:bodyPr/>
          <a:lstStyle/>
          <a:p>
            <a:r>
              <a:rPr lang="en-US" altLang="zh-CN" strike="sngStrike" dirty="0">
                <a:solidFill>
                  <a:srgbClr val="B2B2B2"/>
                </a:solidFill>
              </a:rPr>
              <a:t>Basic Concepts</a:t>
            </a:r>
          </a:p>
          <a:p>
            <a:r>
              <a:rPr lang="en-US" altLang="zh-CN" strike="sngStrike" dirty="0">
                <a:solidFill>
                  <a:srgbClr val="B2B2B2"/>
                </a:solidFill>
              </a:rPr>
              <a:t>Complexity and Hardness</a:t>
            </a:r>
          </a:p>
          <a:p>
            <a:r>
              <a:rPr lang="en-US" altLang="zh-CN" dirty="0">
                <a:solidFill>
                  <a:srgbClr val="FF0000"/>
                </a:solidFill>
              </a:rPr>
              <a:t>Beyond Course Scope</a:t>
            </a:r>
          </a:p>
          <a:p>
            <a:pPr lvl="1"/>
            <a:r>
              <a:rPr lang="en-US" altLang="zh-CN" strike="sngStrike" dirty="0">
                <a:solidFill>
                  <a:srgbClr val="B2B2B2"/>
                </a:solidFill>
              </a:rPr>
              <a:t>Randomized Algorithms</a:t>
            </a:r>
          </a:p>
          <a:p>
            <a:pPr lvl="1"/>
            <a:r>
              <a:rPr lang="en-US" altLang="zh-CN" dirty="0">
                <a:solidFill>
                  <a:srgbClr val="FF0000"/>
                </a:solidFill>
              </a:rPr>
              <a:t>Online Algorithms</a:t>
            </a:r>
            <a:endParaRPr lang="zh-CN" altLang="en-US" dirty="0">
              <a:solidFill>
                <a:srgbClr val="FF0000"/>
              </a:solidFill>
            </a:endParaRPr>
          </a:p>
        </p:txBody>
      </p:sp>
      <p:sp>
        <p:nvSpPr>
          <p:cNvPr id="2" name="标题 1">
            <a:extLst>
              <a:ext uri="{FF2B5EF4-FFF2-40B4-BE49-F238E27FC236}">
                <a16:creationId xmlns:a16="http://schemas.microsoft.com/office/drawing/2014/main" id="{032BAFA9-5A99-4E55-9DD8-3E92C16935BE}"/>
              </a:ext>
            </a:extLst>
          </p:cNvPr>
          <p:cNvSpPr>
            <a:spLocks noGrp="1"/>
          </p:cNvSpPr>
          <p:nvPr>
            <p:ph type="title" idx="4294967295"/>
          </p:nvPr>
        </p:nvSpPr>
        <p:spPr/>
        <p:txBody>
          <a:bodyPr/>
          <a:lstStyle/>
          <a:p>
            <a:r>
              <a:rPr lang="en-US" altLang="zh-CN" dirty="0"/>
              <a:t>Today’s Outline</a:t>
            </a:r>
            <a:endParaRPr lang="zh-CN" altLang="en-US" dirty="0"/>
          </a:p>
        </p:txBody>
      </p:sp>
      <p:sp>
        <p:nvSpPr>
          <p:cNvPr id="4" name="灯片编号占位符 3">
            <a:extLst>
              <a:ext uri="{FF2B5EF4-FFF2-40B4-BE49-F238E27FC236}">
                <a16:creationId xmlns:a16="http://schemas.microsoft.com/office/drawing/2014/main" id="{5B454882-14E5-44DA-9774-3EE7AC0FA459}"/>
              </a:ext>
            </a:extLst>
          </p:cNvPr>
          <p:cNvSpPr>
            <a:spLocks noGrp="1"/>
          </p:cNvSpPr>
          <p:nvPr>
            <p:ph type="sldNum" sz="quarter" idx="4"/>
          </p:nvPr>
        </p:nvSpPr>
        <p:spPr/>
        <p:txBody>
          <a:bodyPr/>
          <a:lstStyle/>
          <a:p>
            <a:pPr>
              <a:defRPr/>
            </a:pPr>
            <a:fld id="{D62988EB-CF20-4CAC-94BF-79D0ECBB93DA}" type="slidenum">
              <a:rPr lang="en-US" altLang="zh-CN" smtClean="0"/>
              <a:pPr>
                <a:defRPr/>
              </a:pPr>
              <a:t>59</a:t>
            </a:fld>
            <a:endParaRPr lang="en-US" altLang="zh-CN"/>
          </a:p>
        </p:txBody>
      </p:sp>
    </p:spTree>
    <p:extLst>
      <p:ext uri="{BB962C8B-B14F-4D97-AF65-F5344CB8AC3E}">
        <p14:creationId xmlns:p14="http://schemas.microsoft.com/office/powerpoint/2010/main" val="353242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4294967295"/>
          </p:nvPr>
        </p:nvSpPr>
        <p:spPr/>
        <p:txBody>
          <a:bodyPr>
            <a:normAutofit/>
          </a:bodyPr>
          <a:lstStyle/>
          <a:p>
            <a:pPr>
              <a:spcBef>
                <a:spcPts val="2400"/>
              </a:spcBef>
            </a:pPr>
            <a:r>
              <a:rPr lang="zh-CN" altLang="en-US" sz="2800" dirty="0"/>
              <a:t>考试</a:t>
            </a:r>
            <a:r>
              <a:rPr lang="en-US" altLang="zh-CN" sz="2800" dirty="0"/>
              <a:t> 60%</a:t>
            </a:r>
          </a:p>
          <a:p>
            <a:pPr lvl="1"/>
            <a:r>
              <a:rPr lang="zh-CN" altLang="en-US" sz="2400" dirty="0"/>
              <a:t>期中</a:t>
            </a:r>
            <a:r>
              <a:rPr lang="en-US" altLang="zh-CN" sz="2400" dirty="0"/>
              <a:t>+</a:t>
            </a:r>
            <a:r>
              <a:rPr lang="zh-CN" altLang="en-US" sz="2400" dirty="0"/>
              <a:t>期末笔试：</a:t>
            </a:r>
            <a:r>
              <a:rPr lang="en-US" altLang="zh-CN" sz="2400" dirty="0"/>
              <a:t>20</a:t>
            </a:r>
            <a:r>
              <a:rPr lang="zh-CN" altLang="en-US" sz="2400" dirty="0"/>
              <a:t>分</a:t>
            </a:r>
            <a:r>
              <a:rPr lang="en-US" altLang="zh-CN" sz="2400" dirty="0"/>
              <a:t> + 25</a:t>
            </a:r>
            <a:r>
              <a:rPr lang="zh-CN" altLang="en-US" sz="2400" dirty="0"/>
              <a:t>分</a:t>
            </a:r>
            <a:endParaRPr lang="en-US" altLang="zh-CN" sz="2400" dirty="0"/>
          </a:p>
          <a:p>
            <a:pPr lvl="1"/>
            <a:r>
              <a:rPr lang="en-US" altLang="zh-CN" sz="2400" dirty="0">
                <a:solidFill>
                  <a:srgbClr val="FF0000"/>
                </a:solidFill>
              </a:rPr>
              <a:t>POJ</a:t>
            </a:r>
            <a:r>
              <a:rPr lang="zh-CN" altLang="en-US" sz="2400" dirty="0">
                <a:solidFill>
                  <a:srgbClr val="FF0000"/>
                </a:solidFill>
              </a:rPr>
              <a:t>机考</a:t>
            </a:r>
            <a:r>
              <a:rPr lang="en-US" altLang="zh-CN" sz="2400" dirty="0">
                <a:solidFill>
                  <a:srgbClr val="FF0000"/>
                </a:solidFill>
              </a:rPr>
              <a:t>: 15</a:t>
            </a:r>
            <a:r>
              <a:rPr lang="zh-CN" altLang="en-US" sz="2400" dirty="0">
                <a:solidFill>
                  <a:srgbClr val="FF0000"/>
                </a:solidFill>
              </a:rPr>
              <a:t>分</a:t>
            </a:r>
            <a:endParaRPr lang="en-US" altLang="zh-CN" sz="2400" dirty="0">
              <a:solidFill>
                <a:srgbClr val="FF0000"/>
              </a:solidFill>
            </a:endParaRPr>
          </a:p>
          <a:p>
            <a:r>
              <a:rPr lang="zh-CN" altLang="en-US" sz="2800" dirty="0"/>
              <a:t>平时</a:t>
            </a:r>
            <a:r>
              <a:rPr lang="en-US" altLang="zh-CN" sz="2800" dirty="0"/>
              <a:t> 40%</a:t>
            </a:r>
          </a:p>
          <a:p>
            <a:pPr lvl="1"/>
            <a:r>
              <a:rPr lang="en-US" altLang="zh-CN" sz="2400" dirty="0"/>
              <a:t>MOOC 15</a:t>
            </a:r>
            <a:r>
              <a:rPr lang="zh-CN" altLang="en-US" sz="2400" dirty="0"/>
              <a:t>分：</a:t>
            </a:r>
            <a:endParaRPr lang="en-US" altLang="zh-CN" sz="2400" dirty="0"/>
          </a:p>
          <a:p>
            <a:pPr lvl="2"/>
            <a:r>
              <a:rPr lang="en-US" altLang="zh-CN" sz="2000" dirty="0">
                <a:hlinkClick r:id="rId2"/>
              </a:rPr>
              <a:t>http://www.icourse163.org/course/PKU-1002534001</a:t>
            </a:r>
            <a:endParaRPr lang="en-US" altLang="zh-CN" sz="2000" dirty="0"/>
          </a:p>
          <a:p>
            <a:pPr lvl="2"/>
            <a:r>
              <a:rPr lang="zh-CN" altLang="en-US" sz="2000" dirty="0"/>
              <a:t>基本概念、算法填空、</a:t>
            </a:r>
            <a:r>
              <a:rPr lang="en-US" altLang="zh-CN" sz="2000" dirty="0"/>
              <a:t>Quiz</a:t>
            </a:r>
            <a:r>
              <a:rPr lang="zh-CN" altLang="en-US" sz="2000" dirty="0"/>
              <a:t>小测、期中期末</a:t>
            </a:r>
            <a:endParaRPr lang="en-US" altLang="zh-CN" sz="2000" dirty="0"/>
          </a:p>
          <a:p>
            <a:pPr lvl="1"/>
            <a:r>
              <a:rPr lang="en-US" altLang="zh-CN" sz="2400" dirty="0">
                <a:solidFill>
                  <a:srgbClr val="FF0000"/>
                </a:solidFill>
              </a:rPr>
              <a:t>Presentation</a:t>
            </a:r>
            <a:r>
              <a:rPr lang="zh-CN" altLang="en-US" sz="2400" dirty="0">
                <a:solidFill>
                  <a:srgbClr val="FF0000"/>
                </a:solidFill>
              </a:rPr>
              <a:t>（</a:t>
            </a:r>
            <a:r>
              <a:rPr lang="en-US" altLang="zh-CN" sz="2400" dirty="0">
                <a:solidFill>
                  <a:srgbClr val="FF0000"/>
                </a:solidFill>
              </a:rPr>
              <a:t>25</a:t>
            </a:r>
            <a:r>
              <a:rPr lang="zh-CN" altLang="en-US" sz="2400" dirty="0">
                <a:solidFill>
                  <a:srgbClr val="FF0000"/>
                </a:solidFill>
              </a:rPr>
              <a:t>分）</a:t>
            </a:r>
            <a:r>
              <a:rPr lang="en-US" altLang="zh-CN" sz="2400" dirty="0">
                <a:solidFill>
                  <a:srgbClr val="FF0000"/>
                </a:solidFill>
              </a:rPr>
              <a:t>OR</a:t>
            </a:r>
          </a:p>
          <a:p>
            <a:pPr lvl="1"/>
            <a:r>
              <a:rPr lang="zh-CN" altLang="en-US" sz="2400" dirty="0"/>
              <a:t>编程练习</a:t>
            </a:r>
            <a:r>
              <a:rPr lang="en-US" altLang="zh-CN" sz="2400" dirty="0"/>
              <a:t> 10</a:t>
            </a:r>
            <a:r>
              <a:rPr lang="zh-CN" altLang="en-US" sz="2400" dirty="0"/>
              <a:t>分：</a:t>
            </a:r>
            <a:r>
              <a:rPr lang="en-US" altLang="zh-CN" sz="2400" dirty="0"/>
              <a:t>POJ + </a:t>
            </a:r>
            <a:r>
              <a:rPr lang="zh-CN" altLang="en-US" sz="2400" dirty="0"/>
              <a:t>书面作业</a:t>
            </a:r>
            <a:r>
              <a:rPr lang="en-US" altLang="zh-CN" sz="2400" dirty="0"/>
              <a:t> 15</a:t>
            </a:r>
            <a:r>
              <a:rPr lang="zh-CN" altLang="en-US" sz="2400" dirty="0"/>
              <a:t>分：</a:t>
            </a:r>
            <a:endParaRPr lang="en-US" altLang="zh-CN" sz="2400" dirty="0"/>
          </a:p>
          <a:p>
            <a:pPr lvl="2"/>
            <a:r>
              <a:rPr lang="en-US" altLang="zh-CN" sz="2000" dirty="0"/>
              <a:t>POJ</a:t>
            </a:r>
            <a:r>
              <a:rPr lang="zh-CN" altLang="en-US" sz="2000" dirty="0"/>
              <a:t>与书面作业各</a:t>
            </a:r>
            <a:r>
              <a:rPr lang="en-US" altLang="zh-CN" sz="2000" dirty="0"/>
              <a:t>11</a:t>
            </a:r>
            <a:r>
              <a:rPr lang="zh-CN" altLang="en-US" sz="2000" dirty="0"/>
              <a:t>次</a:t>
            </a:r>
            <a:endParaRPr lang="en-US" altLang="zh-CN" sz="2000" dirty="0"/>
          </a:p>
          <a:p>
            <a:pPr lvl="1"/>
            <a:endParaRPr lang="en-US" altLang="zh-CN" sz="2400" dirty="0">
              <a:solidFill>
                <a:srgbClr val="FF0000"/>
              </a:solidFill>
            </a:endParaRPr>
          </a:p>
        </p:txBody>
      </p:sp>
      <p:sp>
        <p:nvSpPr>
          <p:cNvPr id="4" name="灯片编号占位符 3"/>
          <p:cNvSpPr>
            <a:spLocks noGrp="1"/>
          </p:cNvSpPr>
          <p:nvPr>
            <p:ph type="sldNum" sz="quarter" idx="4"/>
          </p:nvPr>
        </p:nvSpPr>
        <p:spPr/>
        <p:txBody>
          <a:bodyPr/>
          <a:lstStyle/>
          <a:p>
            <a:pPr>
              <a:defRPr/>
            </a:pPr>
            <a:fld id="{D62988EB-CF20-4CAC-94BF-79D0ECBB93DA}" type="slidenum">
              <a:rPr lang="en-US" altLang="zh-CN" smtClean="0"/>
              <a:pPr>
                <a:defRPr/>
              </a:pPr>
              <a:t>6</a:t>
            </a:fld>
            <a:endParaRPr lang="en-US" altLang="zh-CN"/>
          </a:p>
        </p:txBody>
      </p:sp>
      <p:sp>
        <p:nvSpPr>
          <p:cNvPr id="6" name="Title 1">
            <a:extLst>
              <a:ext uri="{FF2B5EF4-FFF2-40B4-BE49-F238E27FC236}">
                <a16:creationId xmlns:a16="http://schemas.microsoft.com/office/drawing/2014/main" id="{9B2F7FFC-B905-4A4D-B2BD-7BFB6CD4E6F1}"/>
              </a:ext>
            </a:extLst>
          </p:cNvPr>
          <p:cNvSpPr>
            <a:spLocks noGrp="1"/>
          </p:cNvSpPr>
          <p:nvPr>
            <p:ph type="title" idx="4294967295"/>
          </p:nvPr>
        </p:nvSpPr>
        <p:spPr/>
        <p:txBody>
          <a:bodyPr/>
          <a:lstStyle/>
          <a:p>
            <a:r>
              <a:rPr lang="en-US" altLang="zh-CN" dirty="0"/>
              <a:t>Grading</a:t>
            </a:r>
            <a:endParaRPr lang="en-US" dirty="0"/>
          </a:p>
        </p:txBody>
      </p:sp>
      <p:sp>
        <p:nvSpPr>
          <p:cNvPr id="2" name="Text Box 11">
            <a:extLst>
              <a:ext uri="{FF2B5EF4-FFF2-40B4-BE49-F238E27FC236}">
                <a16:creationId xmlns:a16="http://schemas.microsoft.com/office/drawing/2014/main" id="{8A7BA9B6-D33D-4294-ABBE-F803F4AD1463}"/>
              </a:ext>
            </a:extLst>
          </p:cNvPr>
          <p:cNvSpPr txBox="1">
            <a:spLocks noChangeArrowheads="1"/>
          </p:cNvSpPr>
          <p:nvPr/>
        </p:nvSpPr>
        <p:spPr bwMode="auto">
          <a:xfrm>
            <a:off x="684213" y="6165304"/>
            <a:ext cx="7643812" cy="338554"/>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zh-CN" altLang="en-US" sz="1600" dirty="0">
                <a:solidFill>
                  <a:srgbClr val="000000"/>
                </a:solidFill>
                <a:latin typeface="Arial"/>
                <a:ea typeface="华文行楷" pitchFamily="2" charset="-122"/>
                <a:cs typeface="Arial"/>
              </a:rPr>
              <a:t>教学团队可能会根据实际教学情况对成绩评定比例进行微调</a:t>
            </a:r>
            <a:endParaRPr lang="en-US" altLang="zh-CN" sz="1600" dirty="0">
              <a:solidFill>
                <a:srgbClr val="000000"/>
              </a:solidFill>
              <a:latin typeface="Arial"/>
              <a:ea typeface="华文行楷" pitchFamily="2" charset="-122"/>
              <a:cs typeface="Arial"/>
            </a:endParaRPr>
          </a:p>
        </p:txBody>
      </p:sp>
    </p:spTree>
    <p:extLst>
      <p:ext uri="{BB962C8B-B14F-4D97-AF65-F5344CB8AC3E}">
        <p14:creationId xmlns:p14="http://schemas.microsoft.com/office/powerpoint/2010/main" val="872932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883053C-3AEE-40B5-A3BA-E007EB5E0F7F}"/>
              </a:ext>
            </a:extLst>
          </p:cNvPr>
          <p:cNvSpPr>
            <a:spLocks noGrp="1"/>
          </p:cNvSpPr>
          <p:nvPr>
            <p:ph type="body" idx="4294967295"/>
          </p:nvPr>
        </p:nvSpPr>
        <p:spPr/>
        <p:txBody>
          <a:bodyPr/>
          <a:lstStyle/>
          <a:p>
            <a:r>
              <a:rPr lang="en-US" altLang="zh-CN" dirty="0"/>
              <a:t>Offline Algorithm: </a:t>
            </a:r>
            <a:r>
              <a:rPr lang="en-US" altLang="zh-CN" dirty="0">
                <a:solidFill>
                  <a:srgbClr val="0070C0"/>
                </a:solidFill>
              </a:rPr>
              <a:t>static</a:t>
            </a:r>
            <a:r>
              <a:rPr lang="en-US" altLang="zh-CN" dirty="0"/>
              <a:t> input</a:t>
            </a:r>
          </a:p>
          <a:p>
            <a:pPr lvl="1"/>
            <a:r>
              <a:rPr lang="en-US" altLang="zh-CN" dirty="0"/>
              <a:t>Get entire input data in advance</a:t>
            </a:r>
          </a:p>
          <a:p>
            <a:r>
              <a:rPr lang="en-US" altLang="zh-CN" dirty="0"/>
              <a:t>Online Algorithm: </a:t>
            </a:r>
            <a:r>
              <a:rPr lang="en-US" altLang="zh-CN" dirty="0">
                <a:solidFill>
                  <a:srgbClr val="0070C0"/>
                </a:solidFill>
              </a:rPr>
              <a:t>dynamic</a:t>
            </a:r>
            <a:r>
              <a:rPr lang="en-US" altLang="zh-CN" dirty="0"/>
              <a:t> input</a:t>
            </a:r>
          </a:p>
          <a:p>
            <a:pPr lvl="1"/>
            <a:r>
              <a:rPr lang="en-US" altLang="zh-CN" dirty="0"/>
              <a:t>Data is a sequence of items</a:t>
            </a:r>
          </a:p>
          <a:p>
            <a:pPr lvl="1"/>
            <a:r>
              <a:rPr lang="en-US" altLang="zh-CN" dirty="0"/>
              <a:t>Have not idea on future items</a:t>
            </a:r>
          </a:p>
          <a:p>
            <a:pPr lvl="1"/>
            <a:r>
              <a:rPr lang="en-US" altLang="zh-CN" dirty="0"/>
              <a:t>Usually process items one by one</a:t>
            </a:r>
            <a:endParaRPr lang="zh-CN" altLang="en-US" dirty="0"/>
          </a:p>
        </p:txBody>
      </p:sp>
      <p:sp>
        <p:nvSpPr>
          <p:cNvPr id="2" name="标题 1">
            <a:extLst>
              <a:ext uri="{FF2B5EF4-FFF2-40B4-BE49-F238E27FC236}">
                <a16:creationId xmlns:a16="http://schemas.microsoft.com/office/drawing/2014/main" id="{120069B2-D28A-4CEF-8D61-50175501A070}"/>
              </a:ext>
            </a:extLst>
          </p:cNvPr>
          <p:cNvSpPr>
            <a:spLocks noGrp="1"/>
          </p:cNvSpPr>
          <p:nvPr>
            <p:ph type="title" idx="4294967295"/>
          </p:nvPr>
        </p:nvSpPr>
        <p:spPr/>
        <p:txBody>
          <a:bodyPr/>
          <a:lstStyle/>
          <a:p>
            <a:r>
              <a:rPr lang="en-US" altLang="zh-CN" dirty="0"/>
              <a:t>Online Algorithms</a:t>
            </a:r>
            <a:endParaRPr lang="zh-CN" altLang="en-US" dirty="0"/>
          </a:p>
        </p:txBody>
      </p:sp>
      <p:sp>
        <p:nvSpPr>
          <p:cNvPr id="4" name="灯片编号占位符 3">
            <a:extLst>
              <a:ext uri="{FF2B5EF4-FFF2-40B4-BE49-F238E27FC236}">
                <a16:creationId xmlns:a16="http://schemas.microsoft.com/office/drawing/2014/main" id="{EC290579-CB5B-47D8-9476-15AC66EF813F}"/>
              </a:ext>
            </a:extLst>
          </p:cNvPr>
          <p:cNvSpPr>
            <a:spLocks noGrp="1"/>
          </p:cNvSpPr>
          <p:nvPr>
            <p:ph type="sldNum" sz="quarter" idx="4"/>
          </p:nvPr>
        </p:nvSpPr>
        <p:spPr/>
        <p:txBody>
          <a:bodyPr/>
          <a:lstStyle/>
          <a:p>
            <a:pPr>
              <a:defRPr/>
            </a:pPr>
            <a:fld id="{D62988EB-CF20-4CAC-94BF-79D0ECBB93DA}" type="slidenum">
              <a:rPr lang="en-US" altLang="zh-CN" smtClean="0"/>
              <a:pPr>
                <a:defRPr/>
              </a:pPr>
              <a:t>60</a:t>
            </a:fld>
            <a:endParaRPr lang="en-US" altLang="zh-CN"/>
          </a:p>
        </p:txBody>
      </p:sp>
      <p:sp>
        <p:nvSpPr>
          <p:cNvPr id="19" name="圆角矩形 11">
            <a:extLst>
              <a:ext uri="{FF2B5EF4-FFF2-40B4-BE49-F238E27FC236}">
                <a16:creationId xmlns:a16="http://schemas.microsoft.com/office/drawing/2014/main" id="{3FA6B0FC-4762-4CBA-BEED-DF90AD4E1584}"/>
              </a:ext>
            </a:extLst>
          </p:cNvPr>
          <p:cNvSpPr/>
          <p:nvPr/>
        </p:nvSpPr>
        <p:spPr bwMode="auto">
          <a:xfrm>
            <a:off x="3047999" y="4649316"/>
            <a:ext cx="3048000" cy="723900"/>
          </a:xfrm>
          <a:prstGeom prst="roundRect">
            <a:avLst/>
          </a:prstGeom>
          <a:solidFill>
            <a:srgbClr val="4F81BD"/>
          </a:solidFill>
          <a:ln w="25400" cap="flat" cmpd="sng" algn="ctr">
            <a:solidFill>
              <a:srgbClr val="4F81BD">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a:ea typeface="+mn-ea"/>
                <a:cs typeface="+mn-cs"/>
              </a:rPr>
              <a:t>Online Algorithms</a:t>
            </a:r>
          </a:p>
        </p:txBody>
      </p:sp>
      <p:cxnSp>
        <p:nvCxnSpPr>
          <p:cNvPr id="20" name="Straight Arrow Connector 24">
            <a:extLst>
              <a:ext uri="{FF2B5EF4-FFF2-40B4-BE49-F238E27FC236}">
                <a16:creationId xmlns:a16="http://schemas.microsoft.com/office/drawing/2014/main" id="{C16C560F-6224-4305-9A48-E34B8E5C95B1}"/>
              </a:ext>
            </a:extLst>
          </p:cNvPr>
          <p:cNvCxnSpPr>
            <a:stCxn id="19" idx="3"/>
          </p:cNvCxnSpPr>
          <p:nvPr/>
        </p:nvCxnSpPr>
        <p:spPr bwMode="auto">
          <a:xfrm>
            <a:off x="6095999" y="5011266"/>
            <a:ext cx="457199" cy="0"/>
          </a:xfrm>
          <a:prstGeom prst="straightConnector1">
            <a:avLst/>
          </a:prstGeom>
          <a:noFill/>
          <a:ln w="38100" cap="flat" cmpd="sng" algn="ctr">
            <a:solidFill>
              <a:sysClr val="windowText" lastClr="000000"/>
            </a:solidFill>
            <a:prstDash val="solid"/>
            <a:headEnd type="none" w="med" len="med"/>
            <a:tailEnd type="arrow"/>
          </a:ln>
          <a:effectLst>
            <a:outerShdw blurRad="40000" dist="20000" dir="5400000" rotWithShape="0">
              <a:srgbClr val="000000">
                <a:alpha val="38000"/>
              </a:srgbClr>
            </a:outerShdw>
          </a:effectLst>
        </p:spPr>
      </p:cxnSp>
      <p:sp>
        <p:nvSpPr>
          <p:cNvPr id="21" name="Rectangle 26">
            <a:extLst>
              <a:ext uri="{FF2B5EF4-FFF2-40B4-BE49-F238E27FC236}">
                <a16:creationId xmlns:a16="http://schemas.microsoft.com/office/drawing/2014/main" id="{DF47EFA7-C4F6-4FD8-A712-70B099C504B6}"/>
              </a:ext>
            </a:extLst>
          </p:cNvPr>
          <p:cNvSpPr/>
          <p:nvPr/>
        </p:nvSpPr>
        <p:spPr bwMode="auto">
          <a:xfrm>
            <a:off x="6629399" y="4830291"/>
            <a:ext cx="381000" cy="36195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sp>
        <p:nvSpPr>
          <p:cNvPr id="22" name="Rectangle 27">
            <a:extLst>
              <a:ext uri="{FF2B5EF4-FFF2-40B4-BE49-F238E27FC236}">
                <a16:creationId xmlns:a16="http://schemas.microsoft.com/office/drawing/2014/main" id="{11C110AE-6481-463B-87FA-82A4C3524FB7}"/>
              </a:ext>
            </a:extLst>
          </p:cNvPr>
          <p:cNvSpPr/>
          <p:nvPr/>
        </p:nvSpPr>
        <p:spPr bwMode="auto">
          <a:xfrm>
            <a:off x="7105649" y="4830291"/>
            <a:ext cx="381000" cy="36195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sp>
        <p:nvSpPr>
          <p:cNvPr id="23" name="Rectangle 28">
            <a:extLst>
              <a:ext uri="{FF2B5EF4-FFF2-40B4-BE49-F238E27FC236}">
                <a16:creationId xmlns:a16="http://schemas.microsoft.com/office/drawing/2014/main" id="{3B66BA8D-88E1-40E9-8EC0-987BD0537BF1}"/>
              </a:ext>
            </a:extLst>
          </p:cNvPr>
          <p:cNvSpPr/>
          <p:nvPr/>
        </p:nvSpPr>
        <p:spPr bwMode="auto">
          <a:xfrm>
            <a:off x="7581899" y="4830291"/>
            <a:ext cx="381000" cy="36195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sp>
        <p:nvSpPr>
          <p:cNvPr id="24" name="Rectangle 29">
            <a:extLst>
              <a:ext uri="{FF2B5EF4-FFF2-40B4-BE49-F238E27FC236}">
                <a16:creationId xmlns:a16="http://schemas.microsoft.com/office/drawing/2014/main" id="{FAB8F8A3-3119-447E-9865-AC86548F60C4}"/>
              </a:ext>
            </a:extLst>
          </p:cNvPr>
          <p:cNvSpPr/>
          <p:nvPr/>
        </p:nvSpPr>
        <p:spPr bwMode="auto">
          <a:xfrm>
            <a:off x="2133599" y="4839816"/>
            <a:ext cx="381000" cy="36195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sp>
        <p:nvSpPr>
          <p:cNvPr id="25" name="Rectangle 30">
            <a:extLst>
              <a:ext uri="{FF2B5EF4-FFF2-40B4-BE49-F238E27FC236}">
                <a16:creationId xmlns:a16="http://schemas.microsoft.com/office/drawing/2014/main" id="{E0FE2297-56A4-4B35-838B-4114DAABAD5C}"/>
              </a:ext>
            </a:extLst>
          </p:cNvPr>
          <p:cNvSpPr/>
          <p:nvPr/>
        </p:nvSpPr>
        <p:spPr bwMode="auto">
          <a:xfrm>
            <a:off x="1600199" y="4839816"/>
            <a:ext cx="381000" cy="36195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sp>
        <p:nvSpPr>
          <p:cNvPr id="26" name="Rectangle 31">
            <a:extLst>
              <a:ext uri="{FF2B5EF4-FFF2-40B4-BE49-F238E27FC236}">
                <a16:creationId xmlns:a16="http://schemas.microsoft.com/office/drawing/2014/main" id="{F4B34893-5D8F-4E6D-AF0F-CD1D887914DD}"/>
              </a:ext>
            </a:extLst>
          </p:cNvPr>
          <p:cNvSpPr/>
          <p:nvPr/>
        </p:nvSpPr>
        <p:spPr bwMode="auto">
          <a:xfrm>
            <a:off x="1066799" y="4839816"/>
            <a:ext cx="381000" cy="36195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cxnSp>
        <p:nvCxnSpPr>
          <p:cNvPr id="27" name="Straight Arrow Connector 33">
            <a:extLst>
              <a:ext uri="{FF2B5EF4-FFF2-40B4-BE49-F238E27FC236}">
                <a16:creationId xmlns:a16="http://schemas.microsoft.com/office/drawing/2014/main" id="{C0DE9955-3E79-43BA-8087-8DD3EAD0815B}"/>
              </a:ext>
            </a:extLst>
          </p:cNvPr>
          <p:cNvCxnSpPr>
            <a:endCxn id="19" idx="1"/>
          </p:cNvCxnSpPr>
          <p:nvPr/>
        </p:nvCxnSpPr>
        <p:spPr bwMode="auto">
          <a:xfrm>
            <a:off x="2590800" y="5011266"/>
            <a:ext cx="457199" cy="0"/>
          </a:xfrm>
          <a:prstGeom prst="straightConnector1">
            <a:avLst/>
          </a:prstGeom>
          <a:noFill/>
          <a:ln w="38100" cap="flat" cmpd="sng" algn="ctr">
            <a:solidFill>
              <a:sysClr val="windowText" lastClr="000000"/>
            </a:solidFill>
            <a:prstDash val="solid"/>
            <a:headEnd type="none" w="med" len="med"/>
            <a:tailEnd type="arrow"/>
          </a:ln>
          <a:effectLst>
            <a:outerShdw blurRad="40000" dist="20000" dir="5400000" rotWithShape="0">
              <a:srgbClr val="000000">
                <a:alpha val="38000"/>
              </a:srgbClr>
            </a:outerShdw>
          </a:effectLst>
        </p:spPr>
      </p:cxnSp>
      <p:sp>
        <p:nvSpPr>
          <p:cNvPr id="28" name="Rectangle 37">
            <a:extLst>
              <a:ext uri="{FF2B5EF4-FFF2-40B4-BE49-F238E27FC236}">
                <a16:creationId xmlns:a16="http://schemas.microsoft.com/office/drawing/2014/main" id="{746EF7E4-20D9-4168-8829-7B3E8D06F2D3}"/>
              </a:ext>
            </a:extLst>
          </p:cNvPr>
          <p:cNvSpPr/>
          <p:nvPr/>
        </p:nvSpPr>
        <p:spPr>
          <a:xfrm>
            <a:off x="6601055" y="4455412"/>
            <a:ext cx="1428596" cy="369332"/>
          </a:xfrm>
          <a:prstGeom prst="rect">
            <a:avLst/>
          </a:prstGeom>
        </p:spPr>
        <p:txBody>
          <a:bodyPr wrap="none">
            <a:spAutoFit/>
          </a:bodyPr>
          <a:lstStyle/>
          <a:p>
            <a:pPr algn="ctr"/>
            <a:r>
              <a:rPr lang="en-US" sz="1800" dirty="0">
                <a:solidFill>
                  <a:srgbClr val="FF0000"/>
                </a:solidFill>
                <a:latin typeface="Arial" charset="0"/>
                <a:ea typeface="+mn-ea"/>
              </a:rPr>
              <a:t>Output Data</a:t>
            </a:r>
          </a:p>
        </p:txBody>
      </p:sp>
      <p:sp>
        <p:nvSpPr>
          <p:cNvPr id="29" name="Rectangle 38">
            <a:extLst>
              <a:ext uri="{FF2B5EF4-FFF2-40B4-BE49-F238E27FC236}">
                <a16:creationId xmlns:a16="http://schemas.microsoft.com/office/drawing/2014/main" id="{B0065954-8FCB-4022-90CF-B0D8C5E37A78}"/>
              </a:ext>
            </a:extLst>
          </p:cNvPr>
          <p:cNvSpPr/>
          <p:nvPr/>
        </p:nvSpPr>
        <p:spPr>
          <a:xfrm>
            <a:off x="1213500" y="4458816"/>
            <a:ext cx="1249061" cy="369332"/>
          </a:xfrm>
          <a:prstGeom prst="rect">
            <a:avLst/>
          </a:prstGeom>
        </p:spPr>
        <p:txBody>
          <a:bodyPr wrap="none">
            <a:spAutoFit/>
          </a:bodyPr>
          <a:lstStyle/>
          <a:p>
            <a:pPr algn="ctr"/>
            <a:r>
              <a:rPr lang="en-US" sz="1800" dirty="0">
                <a:solidFill>
                  <a:srgbClr val="FF0000"/>
                </a:solidFill>
                <a:latin typeface="Arial" charset="0"/>
                <a:ea typeface="+mn-ea"/>
              </a:rPr>
              <a:t>Input Data</a:t>
            </a:r>
          </a:p>
        </p:txBody>
      </p:sp>
      <p:sp>
        <p:nvSpPr>
          <p:cNvPr id="30" name="圆角矩形 11">
            <a:extLst>
              <a:ext uri="{FF2B5EF4-FFF2-40B4-BE49-F238E27FC236}">
                <a16:creationId xmlns:a16="http://schemas.microsoft.com/office/drawing/2014/main" id="{829EA22D-45BF-40E0-9EF6-07F1BB39211E}"/>
              </a:ext>
            </a:extLst>
          </p:cNvPr>
          <p:cNvSpPr/>
          <p:nvPr/>
        </p:nvSpPr>
        <p:spPr bwMode="auto">
          <a:xfrm>
            <a:off x="2971798" y="5635037"/>
            <a:ext cx="3200401" cy="457200"/>
          </a:xfrm>
          <a:prstGeom prst="roundRect">
            <a:avLst/>
          </a:prstGeom>
          <a:solidFill>
            <a:srgbClr val="9BBB59"/>
          </a:solidFill>
          <a:ln w="25400" cap="flat" cmpd="sng" algn="ctr">
            <a:solidFill>
              <a:srgbClr val="9BBB59">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a:ea typeface="+mn-ea"/>
                <a:cs typeface="+mn-cs"/>
              </a:rPr>
              <a:t>Online Data Structure</a:t>
            </a:r>
            <a:endParaRPr kumimoji="0" lang="zh-CN" alt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4" name="Rectangle 29">
            <a:extLst>
              <a:ext uri="{FF2B5EF4-FFF2-40B4-BE49-F238E27FC236}">
                <a16:creationId xmlns:a16="http://schemas.microsoft.com/office/drawing/2014/main" id="{73BB5694-8184-4019-934F-27EA7699090B}"/>
              </a:ext>
            </a:extLst>
          </p:cNvPr>
          <p:cNvSpPr/>
          <p:nvPr/>
        </p:nvSpPr>
        <p:spPr bwMode="auto">
          <a:xfrm>
            <a:off x="4210048" y="5165178"/>
            <a:ext cx="381000" cy="36195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cxnSp>
        <p:nvCxnSpPr>
          <p:cNvPr id="36" name="Straight Arrow Connector 33">
            <a:extLst>
              <a:ext uri="{FF2B5EF4-FFF2-40B4-BE49-F238E27FC236}">
                <a16:creationId xmlns:a16="http://schemas.microsoft.com/office/drawing/2014/main" id="{2A36E90D-731E-48EB-92B0-385C6FB53A04}"/>
              </a:ext>
            </a:extLst>
          </p:cNvPr>
          <p:cNvCxnSpPr>
            <a:cxnSpLocks/>
          </p:cNvCxnSpPr>
          <p:nvPr/>
        </p:nvCxnSpPr>
        <p:spPr bwMode="auto">
          <a:xfrm flipV="1">
            <a:off x="4295773" y="5449415"/>
            <a:ext cx="0" cy="285751"/>
          </a:xfrm>
          <a:prstGeom prst="straightConnector1">
            <a:avLst/>
          </a:prstGeom>
          <a:noFill/>
          <a:ln w="38100" cap="flat" cmpd="sng" algn="ctr">
            <a:solidFill>
              <a:sysClr val="windowText" lastClr="000000"/>
            </a:solidFill>
            <a:prstDash val="solid"/>
            <a:headEnd type="none" w="med" len="med"/>
            <a:tailEnd type="arrow"/>
          </a:ln>
          <a:effectLst>
            <a:outerShdw blurRad="40000" dist="20000" dir="5400000" rotWithShape="0">
              <a:srgbClr val="000000">
                <a:alpha val="38000"/>
              </a:srgbClr>
            </a:outerShdw>
          </a:effectLst>
        </p:spPr>
      </p:cxnSp>
      <p:cxnSp>
        <p:nvCxnSpPr>
          <p:cNvPr id="41" name="Straight Arrow Connector 33">
            <a:extLst>
              <a:ext uri="{FF2B5EF4-FFF2-40B4-BE49-F238E27FC236}">
                <a16:creationId xmlns:a16="http://schemas.microsoft.com/office/drawing/2014/main" id="{31F16543-8EF5-49B3-BDAE-072DF6C68C7E}"/>
              </a:ext>
            </a:extLst>
          </p:cNvPr>
          <p:cNvCxnSpPr>
            <a:cxnSpLocks/>
          </p:cNvCxnSpPr>
          <p:nvPr/>
        </p:nvCxnSpPr>
        <p:spPr bwMode="auto">
          <a:xfrm>
            <a:off x="4495800" y="5438351"/>
            <a:ext cx="0" cy="290540"/>
          </a:xfrm>
          <a:prstGeom prst="straightConnector1">
            <a:avLst/>
          </a:prstGeom>
          <a:noFill/>
          <a:ln w="38100" cap="flat" cmpd="sng" algn="ctr">
            <a:solidFill>
              <a:sysClr val="windowText" lastClr="000000"/>
            </a:solidFill>
            <a:prstDash val="solid"/>
            <a:headEnd type="none" w="med" len="me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01676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4" grpId="0" animBg="1"/>
      <p:bldP spid="25" grpId="0" animBg="1"/>
      <p:bldP spid="26" grpId="0" animBg="1"/>
      <p:bldP spid="28" grpId="0"/>
      <p:bldP spid="29" grpId="0"/>
      <p:bldP spid="30" grpId="0" animBg="1"/>
      <p:bldP spid="3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257C8BA-B90F-4052-991C-2F99F192B1F5}"/>
              </a:ext>
            </a:extLst>
          </p:cNvPr>
          <p:cNvSpPr>
            <a:spLocks noGrp="1"/>
          </p:cNvSpPr>
          <p:nvPr>
            <p:ph type="body" idx="4294967295"/>
          </p:nvPr>
        </p:nvSpPr>
        <p:spPr/>
        <p:txBody>
          <a:bodyPr/>
          <a:lstStyle/>
          <a:p>
            <a:r>
              <a:rPr lang="en-US" altLang="zh-CN" dirty="0"/>
              <a:t>Online task schedule</a:t>
            </a:r>
            <a:endParaRPr lang="zh-CN" altLang="en-US" dirty="0"/>
          </a:p>
        </p:txBody>
      </p:sp>
      <p:sp>
        <p:nvSpPr>
          <p:cNvPr id="2" name="标题 1">
            <a:extLst>
              <a:ext uri="{FF2B5EF4-FFF2-40B4-BE49-F238E27FC236}">
                <a16:creationId xmlns:a16="http://schemas.microsoft.com/office/drawing/2014/main" id="{5D14533D-4DD7-4139-811E-ABC55ADB04A1}"/>
              </a:ext>
            </a:extLst>
          </p:cNvPr>
          <p:cNvSpPr>
            <a:spLocks noGrp="1"/>
          </p:cNvSpPr>
          <p:nvPr>
            <p:ph type="title" idx="4294967295"/>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654F5893-DA65-429F-B1CC-A91553248112}"/>
              </a:ext>
            </a:extLst>
          </p:cNvPr>
          <p:cNvSpPr>
            <a:spLocks noGrp="1"/>
          </p:cNvSpPr>
          <p:nvPr>
            <p:ph type="sldNum" sz="quarter" idx="4"/>
          </p:nvPr>
        </p:nvSpPr>
        <p:spPr/>
        <p:txBody>
          <a:bodyPr/>
          <a:lstStyle/>
          <a:p>
            <a:pPr>
              <a:defRPr/>
            </a:pPr>
            <a:fld id="{D62988EB-CF20-4CAC-94BF-79D0ECBB93DA}" type="slidenum">
              <a:rPr lang="en-US" altLang="zh-CN" smtClean="0"/>
              <a:pPr>
                <a:defRPr/>
              </a:pPr>
              <a:t>61</a:t>
            </a:fld>
            <a:endParaRPr lang="en-US" altLang="zh-CN"/>
          </a:p>
        </p:txBody>
      </p:sp>
      <p:sp>
        <p:nvSpPr>
          <p:cNvPr id="6" name="圆角矩形 11">
            <a:extLst>
              <a:ext uri="{FF2B5EF4-FFF2-40B4-BE49-F238E27FC236}">
                <a16:creationId xmlns:a16="http://schemas.microsoft.com/office/drawing/2014/main" id="{19816E3C-2BA4-4FB9-BCA9-4FF20E88ED91}"/>
              </a:ext>
            </a:extLst>
          </p:cNvPr>
          <p:cNvSpPr/>
          <p:nvPr/>
        </p:nvSpPr>
        <p:spPr bwMode="auto">
          <a:xfrm>
            <a:off x="6479871" y="2209800"/>
            <a:ext cx="1828800" cy="457200"/>
          </a:xfrm>
          <a:prstGeom prst="roundRect">
            <a:avLst/>
          </a:prstGeom>
          <a:solidFill>
            <a:srgbClr val="9BBB59"/>
          </a:solidFill>
          <a:ln w="25400" cap="flat" cmpd="sng" algn="ctr">
            <a:solidFill>
              <a:srgbClr val="9BBB59">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a:ea typeface="+mn-ea"/>
                <a:cs typeface="+mn-cs"/>
              </a:rPr>
              <a:t>Worker 1</a:t>
            </a:r>
            <a:endParaRPr kumimoji="0" lang="zh-CN" alt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2" name="圆角矩形 11">
            <a:extLst>
              <a:ext uri="{FF2B5EF4-FFF2-40B4-BE49-F238E27FC236}">
                <a16:creationId xmlns:a16="http://schemas.microsoft.com/office/drawing/2014/main" id="{5ABEFD83-6FE3-4E59-B209-3EE18E3CCE7D}"/>
              </a:ext>
            </a:extLst>
          </p:cNvPr>
          <p:cNvSpPr/>
          <p:nvPr/>
        </p:nvSpPr>
        <p:spPr bwMode="auto">
          <a:xfrm>
            <a:off x="6479870" y="5114326"/>
            <a:ext cx="1828800" cy="457200"/>
          </a:xfrm>
          <a:prstGeom prst="roundRect">
            <a:avLst/>
          </a:prstGeom>
          <a:solidFill>
            <a:srgbClr val="9BBB59"/>
          </a:solidFill>
          <a:ln w="25400" cap="flat" cmpd="sng" algn="ctr">
            <a:solidFill>
              <a:srgbClr val="9BBB59">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a:ea typeface="+mn-ea"/>
                <a:cs typeface="+mn-cs"/>
              </a:rPr>
              <a:t>Worker </a:t>
            </a:r>
            <a:r>
              <a:rPr lang="en-US" altLang="zh-CN" sz="2400" dirty="0">
                <a:solidFill>
                  <a:prstClr val="white"/>
                </a:solidFill>
                <a:latin typeface="Arial"/>
              </a:rPr>
              <a:t>n</a:t>
            </a:r>
            <a:endParaRPr kumimoji="0" lang="zh-CN" alt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3" name="文本框 12">
            <a:extLst>
              <a:ext uri="{FF2B5EF4-FFF2-40B4-BE49-F238E27FC236}">
                <a16:creationId xmlns:a16="http://schemas.microsoft.com/office/drawing/2014/main" id="{CCE73100-32BC-4CCB-BCDB-6EFEF808E5A8}"/>
              </a:ext>
            </a:extLst>
          </p:cNvPr>
          <p:cNvSpPr txBox="1"/>
          <p:nvPr/>
        </p:nvSpPr>
        <p:spPr>
          <a:xfrm>
            <a:off x="6978772" y="4003372"/>
            <a:ext cx="830997" cy="866609"/>
          </a:xfrm>
          <a:prstGeom prst="rect">
            <a:avLst/>
          </a:prstGeom>
          <a:noFill/>
        </p:spPr>
        <p:txBody>
          <a:bodyPr vert="eaVert" wrap="square" rtlCol="0">
            <a:spAutoFit/>
          </a:bodyPr>
          <a:lstStyle/>
          <a:p>
            <a:r>
              <a:rPr lang="en-US" altLang="zh-CN" dirty="0"/>
              <a:t>…</a:t>
            </a:r>
            <a:endParaRPr lang="zh-CN" altLang="en-US" dirty="0"/>
          </a:p>
        </p:txBody>
      </p:sp>
      <p:sp>
        <p:nvSpPr>
          <p:cNvPr id="15" name="圆角矩形 11">
            <a:extLst>
              <a:ext uri="{FF2B5EF4-FFF2-40B4-BE49-F238E27FC236}">
                <a16:creationId xmlns:a16="http://schemas.microsoft.com/office/drawing/2014/main" id="{60001E17-6A0C-4670-842D-D9DE4AA030AF}"/>
              </a:ext>
            </a:extLst>
          </p:cNvPr>
          <p:cNvSpPr/>
          <p:nvPr/>
        </p:nvSpPr>
        <p:spPr bwMode="auto">
          <a:xfrm>
            <a:off x="316463" y="3352800"/>
            <a:ext cx="2421600" cy="723900"/>
          </a:xfrm>
          <a:prstGeom prst="roundRect">
            <a:avLst/>
          </a:prstGeom>
          <a:solidFill>
            <a:srgbClr val="4F81BD"/>
          </a:solidFill>
          <a:ln w="25400" cap="flat" cmpd="sng" algn="ctr">
            <a:solidFill>
              <a:srgbClr val="4F81BD">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a:ea typeface="+mn-ea"/>
                <a:cs typeface="+mn-cs"/>
              </a:rPr>
              <a:t>Task Scheduler</a:t>
            </a:r>
          </a:p>
        </p:txBody>
      </p:sp>
      <p:sp>
        <p:nvSpPr>
          <p:cNvPr id="31" name="Rectangle 37">
            <a:extLst>
              <a:ext uri="{FF2B5EF4-FFF2-40B4-BE49-F238E27FC236}">
                <a16:creationId xmlns:a16="http://schemas.microsoft.com/office/drawing/2014/main" id="{DF5E44D7-BD8E-4ED6-AD22-B52644CF590C}"/>
              </a:ext>
            </a:extLst>
          </p:cNvPr>
          <p:cNvSpPr/>
          <p:nvPr/>
        </p:nvSpPr>
        <p:spPr>
          <a:xfrm>
            <a:off x="537265" y="3001046"/>
            <a:ext cx="1877502" cy="369332"/>
          </a:xfrm>
          <a:prstGeom prst="rect">
            <a:avLst/>
          </a:prstGeom>
        </p:spPr>
        <p:txBody>
          <a:bodyPr wrap="none">
            <a:spAutoFit/>
          </a:bodyPr>
          <a:lstStyle/>
          <a:p>
            <a:pPr algn="ctr"/>
            <a:r>
              <a:rPr lang="en-US" altLang="zh-CN" sz="1800" dirty="0">
                <a:solidFill>
                  <a:srgbClr val="FF0000"/>
                </a:solidFill>
                <a:latin typeface="Arial" charset="0"/>
                <a:ea typeface="+mn-ea"/>
              </a:rPr>
              <a:t>Online Algorithm</a:t>
            </a:r>
            <a:endParaRPr lang="en-US" sz="1800" dirty="0">
              <a:solidFill>
                <a:srgbClr val="FF0000"/>
              </a:solidFill>
              <a:latin typeface="Arial" charset="0"/>
              <a:ea typeface="+mn-ea"/>
            </a:endParaRPr>
          </a:p>
        </p:txBody>
      </p:sp>
      <p:sp>
        <p:nvSpPr>
          <p:cNvPr id="62" name="Rectangle 25">
            <a:extLst>
              <a:ext uri="{FF2B5EF4-FFF2-40B4-BE49-F238E27FC236}">
                <a16:creationId xmlns:a16="http://schemas.microsoft.com/office/drawing/2014/main" id="{B768EBF3-42DD-4740-8A32-3D6184BF2346}"/>
              </a:ext>
            </a:extLst>
          </p:cNvPr>
          <p:cNvSpPr/>
          <p:nvPr/>
        </p:nvSpPr>
        <p:spPr>
          <a:xfrm>
            <a:off x="5341854" y="3097765"/>
            <a:ext cx="277489" cy="466021"/>
          </a:xfrm>
          <a:prstGeom prst="rect">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grpSp>
        <p:nvGrpSpPr>
          <p:cNvPr id="63" name="Group 151">
            <a:extLst>
              <a:ext uri="{FF2B5EF4-FFF2-40B4-BE49-F238E27FC236}">
                <a16:creationId xmlns:a16="http://schemas.microsoft.com/office/drawing/2014/main" id="{79E539B4-4AA9-422B-BB84-BF1BBBAB827E}"/>
              </a:ext>
            </a:extLst>
          </p:cNvPr>
          <p:cNvGrpSpPr>
            <a:grpSpLocks/>
          </p:cNvGrpSpPr>
          <p:nvPr/>
        </p:nvGrpSpPr>
        <p:grpSpPr bwMode="auto">
          <a:xfrm>
            <a:off x="3968972" y="3090365"/>
            <a:ext cx="2472625" cy="482840"/>
            <a:chOff x="4032" y="480"/>
            <a:chExt cx="768" cy="576"/>
          </a:xfrm>
          <a:gradFill>
            <a:gsLst>
              <a:gs pos="0">
                <a:sysClr val="window" lastClr="FFFFFF"/>
              </a:gs>
              <a:gs pos="100000">
                <a:srgbClr val="0000FF"/>
              </a:gs>
            </a:gsLst>
            <a:lin ang="0" scaled="1"/>
          </a:gradFill>
        </p:grpSpPr>
        <p:sp>
          <p:nvSpPr>
            <p:cNvPr id="64" name="Freeform 152">
              <a:extLst>
                <a:ext uri="{FF2B5EF4-FFF2-40B4-BE49-F238E27FC236}">
                  <a16:creationId xmlns:a16="http://schemas.microsoft.com/office/drawing/2014/main" id="{1103BA93-3CF3-456A-B573-6DFD1598EF6C}"/>
                </a:ext>
              </a:extLst>
            </p:cNvPr>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ysClr val="windowText" lastClr="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latin typeface="Corbel" charset="0"/>
                <a:ea typeface="Corbel" charset="0"/>
                <a:cs typeface="Corbel" charset="0"/>
              </a:endParaRPr>
            </a:p>
          </p:txBody>
        </p:sp>
        <p:sp>
          <p:nvSpPr>
            <p:cNvPr id="65" name="Line 153">
              <a:extLst>
                <a:ext uri="{FF2B5EF4-FFF2-40B4-BE49-F238E27FC236}">
                  <a16:creationId xmlns:a16="http://schemas.microsoft.com/office/drawing/2014/main" id="{0203CA82-6F5E-4CC6-BDA2-2ED9018150FD}"/>
                </a:ext>
              </a:extLst>
            </p:cNvPr>
            <p:cNvSpPr>
              <a:spLocks noChangeShapeType="1"/>
            </p:cNvSpPr>
            <p:nvPr/>
          </p:nvSpPr>
          <p:spPr bwMode="auto">
            <a:xfrm>
              <a:off x="4664" y="653"/>
              <a:ext cx="0" cy="288"/>
            </a:xfrm>
            <a:prstGeom prst="line">
              <a:avLst/>
            </a:prstGeom>
            <a:grpFill/>
            <a:ln w="38100">
              <a:solidFill>
                <a:sysClr val="windowText" lastClr="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orbel" charset="0"/>
                <a:ea typeface="Corbel" charset="0"/>
                <a:cs typeface="Corbel" charset="0"/>
              </a:endParaRPr>
            </a:p>
          </p:txBody>
        </p:sp>
      </p:grpSp>
      <p:sp>
        <p:nvSpPr>
          <p:cNvPr id="66" name="Rectangle 25">
            <a:extLst>
              <a:ext uri="{FF2B5EF4-FFF2-40B4-BE49-F238E27FC236}">
                <a16:creationId xmlns:a16="http://schemas.microsoft.com/office/drawing/2014/main" id="{4613BD52-7A7B-440D-8458-C31B41110E42}"/>
              </a:ext>
            </a:extLst>
          </p:cNvPr>
          <p:cNvSpPr/>
          <p:nvPr/>
        </p:nvSpPr>
        <p:spPr>
          <a:xfrm>
            <a:off x="6159526" y="3097315"/>
            <a:ext cx="269741"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67" name="Rectangle 25">
            <a:extLst>
              <a:ext uri="{FF2B5EF4-FFF2-40B4-BE49-F238E27FC236}">
                <a16:creationId xmlns:a16="http://schemas.microsoft.com/office/drawing/2014/main" id="{C75B2FD2-E02A-475E-9F0B-9F31D95AFFFD}"/>
              </a:ext>
            </a:extLst>
          </p:cNvPr>
          <p:cNvSpPr/>
          <p:nvPr/>
        </p:nvSpPr>
        <p:spPr>
          <a:xfrm>
            <a:off x="3982426" y="3098774"/>
            <a:ext cx="277489" cy="466021"/>
          </a:xfrm>
          <a:prstGeom prst="rect">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68" name="Rectangle 25">
            <a:extLst>
              <a:ext uri="{FF2B5EF4-FFF2-40B4-BE49-F238E27FC236}">
                <a16:creationId xmlns:a16="http://schemas.microsoft.com/office/drawing/2014/main" id="{0595F014-AAE7-4230-96BA-BBBE05B513F0}"/>
              </a:ext>
            </a:extLst>
          </p:cNvPr>
          <p:cNvSpPr/>
          <p:nvPr/>
        </p:nvSpPr>
        <p:spPr>
          <a:xfrm>
            <a:off x="5889785" y="3097316"/>
            <a:ext cx="272239"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69" name="Rectangle 25">
            <a:extLst>
              <a:ext uri="{FF2B5EF4-FFF2-40B4-BE49-F238E27FC236}">
                <a16:creationId xmlns:a16="http://schemas.microsoft.com/office/drawing/2014/main" id="{D910CE57-6445-4C58-993E-0D81221D9A05}"/>
              </a:ext>
            </a:extLst>
          </p:cNvPr>
          <p:cNvSpPr/>
          <p:nvPr/>
        </p:nvSpPr>
        <p:spPr>
          <a:xfrm>
            <a:off x="5612297" y="3097316"/>
            <a:ext cx="277489"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70" name="Rectangle 25">
            <a:extLst>
              <a:ext uri="{FF2B5EF4-FFF2-40B4-BE49-F238E27FC236}">
                <a16:creationId xmlns:a16="http://schemas.microsoft.com/office/drawing/2014/main" id="{CB8B224E-6BB8-4FF0-BAE9-981A41368B57}"/>
              </a:ext>
            </a:extLst>
          </p:cNvPr>
          <p:cNvSpPr/>
          <p:nvPr/>
        </p:nvSpPr>
        <p:spPr>
          <a:xfrm>
            <a:off x="5347666" y="3097025"/>
            <a:ext cx="269741"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71" name="Rectangle 25">
            <a:extLst>
              <a:ext uri="{FF2B5EF4-FFF2-40B4-BE49-F238E27FC236}">
                <a16:creationId xmlns:a16="http://schemas.microsoft.com/office/drawing/2014/main" id="{9FFF0220-0F1D-4419-AF3D-D638146128BE}"/>
              </a:ext>
            </a:extLst>
          </p:cNvPr>
          <p:cNvSpPr/>
          <p:nvPr/>
        </p:nvSpPr>
        <p:spPr>
          <a:xfrm>
            <a:off x="5072815" y="3097315"/>
            <a:ext cx="269741"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72" name="Rectangle 25">
            <a:extLst>
              <a:ext uri="{FF2B5EF4-FFF2-40B4-BE49-F238E27FC236}">
                <a16:creationId xmlns:a16="http://schemas.microsoft.com/office/drawing/2014/main" id="{CD782323-15DE-4AF5-BEEA-CBEE8D014D57}"/>
              </a:ext>
            </a:extLst>
          </p:cNvPr>
          <p:cNvSpPr/>
          <p:nvPr/>
        </p:nvSpPr>
        <p:spPr>
          <a:xfrm>
            <a:off x="4810822" y="3097315"/>
            <a:ext cx="269741"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73" name="Rectangle 25">
            <a:extLst>
              <a:ext uri="{FF2B5EF4-FFF2-40B4-BE49-F238E27FC236}">
                <a16:creationId xmlns:a16="http://schemas.microsoft.com/office/drawing/2014/main" id="{75F90F90-B0AD-46DB-A3FC-BDD7F1A6DFF7}"/>
              </a:ext>
            </a:extLst>
          </p:cNvPr>
          <p:cNvSpPr/>
          <p:nvPr/>
        </p:nvSpPr>
        <p:spPr>
          <a:xfrm>
            <a:off x="4541081" y="3097316"/>
            <a:ext cx="269741"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74" name="Rectangle 25">
            <a:extLst>
              <a:ext uri="{FF2B5EF4-FFF2-40B4-BE49-F238E27FC236}">
                <a16:creationId xmlns:a16="http://schemas.microsoft.com/office/drawing/2014/main" id="{5BB3772A-412D-4671-9313-548E6F49C638}"/>
              </a:ext>
            </a:extLst>
          </p:cNvPr>
          <p:cNvSpPr/>
          <p:nvPr/>
        </p:nvSpPr>
        <p:spPr>
          <a:xfrm>
            <a:off x="4271340" y="3097315"/>
            <a:ext cx="269741"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77" name="圆角矩形 11">
            <a:extLst>
              <a:ext uri="{FF2B5EF4-FFF2-40B4-BE49-F238E27FC236}">
                <a16:creationId xmlns:a16="http://schemas.microsoft.com/office/drawing/2014/main" id="{D0D720CF-EA65-462B-A179-6390049EB4C2}"/>
              </a:ext>
            </a:extLst>
          </p:cNvPr>
          <p:cNvSpPr/>
          <p:nvPr/>
        </p:nvSpPr>
        <p:spPr bwMode="auto">
          <a:xfrm>
            <a:off x="6504716" y="3106586"/>
            <a:ext cx="1828800" cy="457200"/>
          </a:xfrm>
          <a:prstGeom prst="roundRect">
            <a:avLst/>
          </a:prstGeom>
          <a:solidFill>
            <a:srgbClr val="9BBB59"/>
          </a:solidFill>
          <a:ln w="25400" cap="flat" cmpd="sng" algn="ctr">
            <a:solidFill>
              <a:srgbClr val="9BBB59">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a:ea typeface="+mn-ea"/>
                <a:cs typeface="+mn-cs"/>
              </a:rPr>
              <a:t>Worker 2</a:t>
            </a:r>
            <a:endParaRPr kumimoji="0" lang="zh-CN" alt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79" name="Freeform 152">
            <a:extLst>
              <a:ext uri="{FF2B5EF4-FFF2-40B4-BE49-F238E27FC236}">
                <a16:creationId xmlns:a16="http://schemas.microsoft.com/office/drawing/2014/main" id="{C5F7DBEF-ED30-4E0D-B93B-BA8EB66B3025}"/>
              </a:ext>
            </a:extLst>
          </p:cNvPr>
          <p:cNvSpPr>
            <a:spLocks/>
          </p:cNvSpPr>
          <p:nvPr/>
        </p:nvSpPr>
        <p:spPr bwMode="auto">
          <a:xfrm>
            <a:off x="3968972" y="2222377"/>
            <a:ext cx="2472625" cy="482837"/>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99"/>
              </a:solidFill>
              <a:effectLst/>
              <a:uLnTx/>
              <a:uFillTx/>
              <a:latin typeface="Corbel" charset="0"/>
              <a:ea typeface="Corbel" charset="0"/>
              <a:cs typeface="Corbel" charset="0"/>
            </a:endParaRPr>
          </a:p>
        </p:txBody>
      </p:sp>
      <p:sp>
        <p:nvSpPr>
          <p:cNvPr id="81" name="Rectangle 25">
            <a:extLst>
              <a:ext uri="{FF2B5EF4-FFF2-40B4-BE49-F238E27FC236}">
                <a16:creationId xmlns:a16="http://schemas.microsoft.com/office/drawing/2014/main" id="{BBFB5516-AF2E-4836-A655-21A8F84CEC0E}"/>
              </a:ext>
            </a:extLst>
          </p:cNvPr>
          <p:cNvSpPr/>
          <p:nvPr/>
        </p:nvSpPr>
        <p:spPr>
          <a:xfrm>
            <a:off x="6159526" y="2226529"/>
            <a:ext cx="269741" cy="466021"/>
          </a:xfrm>
          <a:prstGeom prst="rect">
            <a:avLst/>
          </a:prstGeom>
          <a:solidFill>
            <a:srgbClr val="00B050"/>
          </a:solidFill>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grpSp>
        <p:nvGrpSpPr>
          <p:cNvPr id="82" name="Group 151">
            <a:extLst>
              <a:ext uri="{FF2B5EF4-FFF2-40B4-BE49-F238E27FC236}">
                <a16:creationId xmlns:a16="http://schemas.microsoft.com/office/drawing/2014/main" id="{F1513B8E-6D73-4FE4-9180-81BAD6F2F177}"/>
              </a:ext>
            </a:extLst>
          </p:cNvPr>
          <p:cNvGrpSpPr>
            <a:grpSpLocks/>
          </p:cNvGrpSpPr>
          <p:nvPr/>
        </p:nvGrpSpPr>
        <p:grpSpPr bwMode="auto">
          <a:xfrm>
            <a:off x="3956643" y="5101506"/>
            <a:ext cx="2472624" cy="482840"/>
            <a:chOff x="4032" y="480"/>
            <a:chExt cx="768" cy="576"/>
          </a:xfrm>
          <a:gradFill>
            <a:gsLst>
              <a:gs pos="0">
                <a:schemeClr val="bg1"/>
              </a:gs>
              <a:gs pos="100000">
                <a:schemeClr val="hlink"/>
              </a:gs>
            </a:gsLst>
            <a:lin ang="0" scaled="1"/>
          </a:gradFill>
        </p:grpSpPr>
        <p:sp>
          <p:nvSpPr>
            <p:cNvPr id="83" name="Freeform 152">
              <a:extLst>
                <a:ext uri="{FF2B5EF4-FFF2-40B4-BE49-F238E27FC236}">
                  <a16:creationId xmlns:a16="http://schemas.microsoft.com/office/drawing/2014/main" id="{0E2448DC-6928-4379-B281-51F8EDDEB9A6}"/>
                </a:ext>
              </a:extLst>
            </p:cNvPr>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noFill/>
            <a:ln w="38100">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99"/>
                </a:solidFill>
                <a:effectLst/>
                <a:uLnTx/>
                <a:uFillTx/>
                <a:latin typeface="Corbel" charset="0"/>
                <a:ea typeface="Corbel" charset="0"/>
                <a:cs typeface="Corbel" charset="0"/>
              </a:endParaRPr>
            </a:p>
          </p:txBody>
        </p:sp>
        <p:sp>
          <p:nvSpPr>
            <p:cNvPr id="84" name="Line 153">
              <a:extLst>
                <a:ext uri="{FF2B5EF4-FFF2-40B4-BE49-F238E27FC236}">
                  <a16:creationId xmlns:a16="http://schemas.microsoft.com/office/drawing/2014/main" id="{0473CEB6-253C-414A-8482-9ECBFB921901}"/>
                </a:ext>
              </a:extLst>
            </p:cNvPr>
            <p:cNvSpPr>
              <a:spLocks noChangeShapeType="1"/>
            </p:cNvSpPr>
            <p:nvPr/>
          </p:nvSpPr>
          <p:spPr bwMode="auto">
            <a:xfrm>
              <a:off x="4664" y="653"/>
              <a:ext cx="0" cy="288"/>
            </a:xfrm>
            <a:prstGeom prst="line">
              <a:avLst/>
            </a:prstGeom>
            <a:grpFill/>
            <a:ln w="38100">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charset="0"/>
                <a:ea typeface="Corbel" charset="0"/>
                <a:cs typeface="Corbel" charset="0"/>
              </a:endParaRPr>
            </a:p>
          </p:txBody>
        </p:sp>
      </p:grpSp>
      <p:sp>
        <p:nvSpPr>
          <p:cNvPr id="85" name="Rectangle 25">
            <a:extLst>
              <a:ext uri="{FF2B5EF4-FFF2-40B4-BE49-F238E27FC236}">
                <a16:creationId xmlns:a16="http://schemas.microsoft.com/office/drawing/2014/main" id="{AA6502B5-E4C2-45ED-B3E2-B65308AE8337}"/>
              </a:ext>
            </a:extLst>
          </p:cNvPr>
          <p:cNvSpPr/>
          <p:nvPr/>
        </p:nvSpPr>
        <p:spPr>
          <a:xfrm>
            <a:off x="6147196" y="5108456"/>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86" name="Rectangle 25">
            <a:extLst>
              <a:ext uri="{FF2B5EF4-FFF2-40B4-BE49-F238E27FC236}">
                <a16:creationId xmlns:a16="http://schemas.microsoft.com/office/drawing/2014/main" id="{00BD981F-14B7-4168-9F67-F2DC5A083682}"/>
              </a:ext>
            </a:extLst>
          </p:cNvPr>
          <p:cNvSpPr/>
          <p:nvPr/>
        </p:nvSpPr>
        <p:spPr>
          <a:xfrm>
            <a:off x="5898167" y="5108457"/>
            <a:ext cx="269741" cy="475598"/>
          </a:xfrm>
          <a:prstGeom prst="rect">
            <a:avLst/>
          </a:prstGeom>
          <a:ln/>
        </p:spPr>
        <p:style>
          <a:lnRef idx="0">
            <a:schemeClr val="accent2"/>
          </a:lnRef>
          <a:fillRef idx="3">
            <a:schemeClr val="accent2"/>
          </a:fillRef>
          <a:effectRef idx="3">
            <a:schemeClr val="accent2"/>
          </a:effectRef>
          <a:fontRef idx="minor">
            <a:schemeClr val="lt1"/>
          </a:fontRef>
        </p:style>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sp>
        <p:nvSpPr>
          <p:cNvPr id="95" name="Rectangle 25">
            <a:extLst>
              <a:ext uri="{FF2B5EF4-FFF2-40B4-BE49-F238E27FC236}">
                <a16:creationId xmlns:a16="http://schemas.microsoft.com/office/drawing/2014/main" id="{F2BAC17E-D3D0-43ED-931A-CEEFB3D4822C}"/>
              </a:ext>
            </a:extLst>
          </p:cNvPr>
          <p:cNvSpPr/>
          <p:nvPr/>
        </p:nvSpPr>
        <p:spPr>
          <a:xfrm>
            <a:off x="2827510" y="3476805"/>
            <a:ext cx="269741" cy="475598"/>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a:ln>
                <a:noFill/>
              </a:ln>
              <a:solidFill>
                <a:prstClr val="white"/>
              </a:solidFill>
              <a:effectLst/>
              <a:uLnTx/>
              <a:uFillTx/>
              <a:latin typeface="Corbel" charset="0"/>
              <a:ea typeface="Corbel" charset="0"/>
              <a:cs typeface="Corbel" charset="0"/>
            </a:endParaRPr>
          </a:p>
        </p:txBody>
      </p:sp>
      <p:cxnSp>
        <p:nvCxnSpPr>
          <p:cNvPr id="97" name="直接箭头连接符 96">
            <a:extLst>
              <a:ext uri="{FF2B5EF4-FFF2-40B4-BE49-F238E27FC236}">
                <a16:creationId xmlns:a16="http://schemas.microsoft.com/office/drawing/2014/main" id="{72102569-0D78-473E-8BF6-65C4B1FFE7B4}"/>
              </a:ext>
            </a:extLst>
          </p:cNvPr>
          <p:cNvCxnSpPr/>
          <p:nvPr/>
        </p:nvCxnSpPr>
        <p:spPr>
          <a:xfrm flipV="1">
            <a:off x="3218647" y="2459539"/>
            <a:ext cx="622182" cy="12552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F1E01357-0B9D-4847-9E18-9C1B2C2B227A}"/>
              </a:ext>
            </a:extLst>
          </p:cNvPr>
          <p:cNvCxnSpPr>
            <a:cxnSpLocks/>
          </p:cNvCxnSpPr>
          <p:nvPr/>
        </p:nvCxnSpPr>
        <p:spPr>
          <a:xfrm flipV="1">
            <a:off x="3253040" y="3476805"/>
            <a:ext cx="599214" cy="363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92CF34CF-9959-4837-9FE5-0F1E7C635FD8}"/>
              </a:ext>
            </a:extLst>
          </p:cNvPr>
          <p:cNvCxnSpPr>
            <a:cxnSpLocks/>
          </p:cNvCxnSpPr>
          <p:nvPr/>
        </p:nvCxnSpPr>
        <p:spPr>
          <a:xfrm>
            <a:off x="3253040" y="3930752"/>
            <a:ext cx="599214" cy="15263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3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6B83595-0E8F-43FF-BA47-72D91ED7A4C6}"/>
              </a:ext>
            </a:extLst>
          </p:cNvPr>
          <p:cNvSpPr>
            <a:spLocks noGrp="1"/>
          </p:cNvSpPr>
          <p:nvPr>
            <p:ph type="body" idx="4294967295"/>
          </p:nvPr>
        </p:nvSpPr>
        <p:spPr/>
        <p:txBody>
          <a:bodyPr/>
          <a:lstStyle/>
          <a:p>
            <a:r>
              <a:rPr lang="en-US" altLang="zh-CN" dirty="0"/>
              <a:t>Basic Concepts</a:t>
            </a:r>
          </a:p>
          <a:p>
            <a:pPr lvl="1"/>
            <a:r>
              <a:rPr lang="en-US" altLang="zh-CN" dirty="0"/>
              <a:t>Algorithms, data structures, ADT</a:t>
            </a:r>
          </a:p>
          <a:p>
            <a:r>
              <a:rPr lang="en-US" altLang="zh-CN" dirty="0"/>
              <a:t>Complexity and Hardness</a:t>
            </a:r>
          </a:p>
          <a:p>
            <a:pPr lvl="1"/>
            <a:r>
              <a:rPr lang="en-US" altLang="zh-CN" dirty="0"/>
              <a:t>Big-O, Big-Ω, Big-Θ</a:t>
            </a:r>
          </a:p>
          <a:p>
            <a:pPr lvl="1"/>
            <a:r>
              <a:rPr lang="en-US" altLang="zh-CN" dirty="0"/>
              <a:t>P, NP, NP-hard, NP-complete</a:t>
            </a:r>
          </a:p>
          <a:p>
            <a:pPr lvl="1"/>
            <a:r>
              <a:rPr lang="en-US" altLang="zh-CN" dirty="0"/>
              <a:t>Practical issues</a:t>
            </a:r>
          </a:p>
          <a:p>
            <a:r>
              <a:rPr lang="en-US" altLang="zh-CN" dirty="0"/>
              <a:t>Beyond Course Scope</a:t>
            </a:r>
          </a:p>
          <a:p>
            <a:pPr lvl="1"/>
            <a:r>
              <a:rPr lang="en-US" altLang="zh-CN" dirty="0"/>
              <a:t>Randomized Algorithms</a:t>
            </a:r>
          </a:p>
          <a:p>
            <a:pPr lvl="1"/>
            <a:r>
              <a:rPr lang="en-US" altLang="zh-CN" dirty="0"/>
              <a:t>Online Algorithms</a:t>
            </a:r>
            <a:endParaRPr lang="zh-CN" altLang="en-US" dirty="0"/>
          </a:p>
        </p:txBody>
      </p:sp>
      <p:sp>
        <p:nvSpPr>
          <p:cNvPr id="2" name="标题 1">
            <a:extLst>
              <a:ext uri="{FF2B5EF4-FFF2-40B4-BE49-F238E27FC236}">
                <a16:creationId xmlns:a16="http://schemas.microsoft.com/office/drawing/2014/main" id="{032BAFA9-5A99-4E55-9DD8-3E92C16935BE}"/>
              </a:ext>
            </a:extLst>
          </p:cNvPr>
          <p:cNvSpPr>
            <a:spLocks noGrp="1"/>
          </p:cNvSpPr>
          <p:nvPr>
            <p:ph type="title" idx="4294967295"/>
          </p:nvPr>
        </p:nvSpPr>
        <p:spPr/>
        <p:txBody>
          <a:bodyPr/>
          <a:lstStyle/>
          <a:p>
            <a:r>
              <a:rPr lang="en-US" altLang="zh-CN" dirty="0"/>
              <a:t>Today’s Summary</a:t>
            </a:r>
            <a:endParaRPr lang="zh-CN" altLang="en-US" dirty="0"/>
          </a:p>
        </p:txBody>
      </p:sp>
      <p:sp>
        <p:nvSpPr>
          <p:cNvPr id="4" name="灯片编号占位符 3">
            <a:extLst>
              <a:ext uri="{FF2B5EF4-FFF2-40B4-BE49-F238E27FC236}">
                <a16:creationId xmlns:a16="http://schemas.microsoft.com/office/drawing/2014/main" id="{5B454882-14E5-44DA-9774-3EE7AC0FA459}"/>
              </a:ext>
            </a:extLst>
          </p:cNvPr>
          <p:cNvSpPr>
            <a:spLocks noGrp="1"/>
          </p:cNvSpPr>
          <p:nvPr>
            <p:ph type="sldNum" sz="quarter" idx="4"/>
          </p:nvPr>
        </p:nvSpPr>
        <p:spPr/>
        <p:txBody>
          <a:bodyPr/>
          <a:lstStyle/>
          <a:p>
            <a:pPr>
              <a:defRPr/>
            </a:pPr>
            <a:fld id="{D62988EB-CF20-4CAC-94BF-79D0ECBB93DA}" type="slidenum">
              <a:rPr lang="en-US" altLang="zh-CN" smtClean="0"/>
              <a:pPr>
                <a:defRPr/>
              </a:pPr>
              <a:t>62</a:t>
            </a:fld>
            <a:endParaRPr lang="en-US" altLang="zh-CN"/>
          </a:p>
        </p:txBody>
      </p:sp>
    </p:spTree>
    <p:extLst>
      <p:ext uri="{BB962C8B-B14F-4D97-AF65-F5344CB8AC3E}">
        <p14:creationId xmlns:p14="http://schemas.microsoft.com/office/powerpoint/2010/main" val="8689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83D45-5CA8-4E01-B210-2C496B3F225E}"/>
              </a:ext>
            </a:extLst>
          </p:cNvPr>
          <p:cNvSpPr>
            <a:spLocks noGrp="1"/>
          </p:cNvSpPr>
          <p:nvPr>
            <p:ph type="title" idx="4294967295"/>
          </p:nvPr>
        </p:nvSpPr>
        <p:spPr/>
        <p:txBody>
          <a:bodyPr/>
          <a:lstStyle/>
          <a:p>
            <a:r>
              <a:rPr lang="en-US" altLang="zh-CN" dirty="0"/>
              <a:t>Grading(</a:t>
            </a:r>
            <a:r>
              <a:rPr lang="zh-CN" altLang="en-US" dirty="0"/>
              <a:t>上机考试</a:t>
            </a:r>
            <a:r>
              <a:rPr lang="en-US" altLang="zh-CN" dirty="0"/>
              <a:t>)</a:t>
            </a:r>
            <a:endParaRPr lang="zh-CN" altLang="en-US" dirty="0"/>
          </a:p>
        </p:txBody>
      </p:sp>
      <p:sp>
        <p:nvSpPr>
          <p:cNvPr id="3" name="文本占位符 2">
            <a:extLst>
              <a:ext uri="{FF2B5EF4-FFF2-40B4-BE49-F238E27FC236}">
                <a16:creationId xmlns:a16="http://schemas.microsoft.com/office/drawing/2014/main" id="{6602FA9B-3C10-47F5-820C-374B7EDD302C}"/>
              </a:ext>
            </a:extLst>
          </p:cNvPr>
          <p:cNvSpPr>
            <a:spLocks noGrp="1"/>
          </p:cNvSpPr>
          <p:nvPr>
            <p:ph type="body" idx="4294967295"/>
          </p:nvPr>
        </p:nvSpPr>
        <p:spPr/>
        <p:txBody>
          <a:bodyPr>
            <a:normAutofit/>
          </a:bodyPr>
          <a:lstStyle/>
          <a:p>
            <a:r>
              <a:rPr lang="zh-CN" altLang="zh-CN" sz="1800" dirty="0"/>
              <a:t>时间：期中笔试之后，某个周三</a:t>
            </a:r>
            <a:r>
              <a:rPr lang="en-US" altLang="zh-CN" sz="1800" dirty="0"/>
              <a:t>3-4</a:t>
            </a:r>
            <a:r>
              <a:rPr lang="zh-CN" altLang="zh-CN" sz="1800" dirty="0"/>
              <a:t>节，随堂考试</a:t>
            </a:r>
          </a:p>
          <a:p>
            <a:r>
              <a:rPr lang="zh-CN" altLang="zh-CN" sz="1800" dirty="0"/>
              <a:t>地点：计算中心机房 </a:t>
            </a:r>
            <a:r>
              <a:rPr lang="en-US" altLang="zh-CN" sz="1800" dirty="0"/>
              <a:t>+ </a:t>
            </a:r>
            <a:r>
              <a:rPr lang="zh-CN" altLang="zh-CN" sz="1800" dirty="0"/>
              <a:t>信科学院机房</a:t>
            </a:r>
          </a:p>
          <a:p>
            <a:r>
              <a:rPr lang="zh-CN" altLang="en-US" sz="1800" dirty="0"/>
              <a:t>题量</a:t>
            </a:r>
            <a:r>
              <a:rPr lang="zh-CN" altLang="zh-CN" sz="1800" dirty="0"/>
              <a:t>：</a:t>
            </a:r>
            <a:r>
              <a:rPr lang="en-US" altLang="zh-CN" sz="1800" dirty="0"/>
              <a:t>2.5</a:t>
            </a:r>
            <a:r>
              <a:rPr lang="zh-CN" altLang="zh-CN" sz="1800" dirty="0"/>
              <a:t>小时</a:t>
            </a:r>
            <a:r>
              <a:rPr lang="zh-CN" altLang="en-US" sz="1800" dirty="0"/>
              <a:t>，</a:t>
            </a:r>
            <a:r>
              <a:rPr lang="en-US" altLang="zh-CN" sz="1800" dirty="0"/>
              <a:t>5</a:t>
            </a:r>
            <a:r>
              <a:rPr lang="zh-CN" altLang="zh-CN" sz="1800" dirty="0"/>
              <a:t>道编程题，每题</a:t>
            </a:r>
            <a:r>
              <a:rPr lang="en-US" altLang="zh-CN" sz="1800" dirty="0"/>
              <a:t>100</a:t>
            </a:r>
            <a:r>
              <a:rPr lang="zh-CN" altLang="zh-CN" sz="1800" dirty="0"/>
              <a:t>分，总计</a:t>
            </a:r>
            <a:r>
              <a:rPr lang="en-US" altLang="zh-CN" sz="1800" dirty="0"/>
              <a:t>500</a:t>
            </a:r>
            <a:r>
              <a:rPr lang="zh-CN" altLang="zh-CN" sz="1800" dirty="0"/>
              <a:t>分</a:t>
            </a:r>
            <a:endParaRPr lang="en-US" altLang="zh-CN" sz="1800" dirty="0"/>
          </a:p>
          <a:p>
            <a:r>
              <a:rPr lang="en-US" altLang="zh-CN" sz="1800" dirty="0"/>
              <a:t>ICPC</a:t>
            </a:r>
            <a:r>
              <a:rPr lang="zh-CN" altLang="en-US" sz="1800" dirty="0"/>
              <a:t>规则，但</a:t>
            </a:r>
            <a:r>
              <a:rPr lang="zh-CN" altLang="zh-CN" sz="1800" dirty="0"/>
              <a:t>每题均有部分分</a:t>
            </a:r>
            <a:endParaRPr lang="en-US" altLang="zh-CN" sz="1800" dirty="0"/>
          </a:p>
          <a:p>
            <a:r>
              <a:rPr lang="zh-CN" altLang="zh-CN" sz="1800" dirty="0"/>
              <a:t>编程语言：</a:t>
            </a:r>
            <a:r>
              <a:rPr lang="en-US" altLang="zh-CN" sz="1800" dirty="0"/>
              <a:t>POJ</a:t>
            </a:r>
            <a:r>
              <a:rPr lang="zh-CN" altLang="zh-CN" sz="1800" dirty="0"/>
              <a:t>支持的语言均可，但所有语言的时间与内存限制一样；提供</a:t>
            </a:r>
            <a:r>
              <a:rPr lang="en-US" altLang="zh-CN" sz="1800" dirty="0"/>
              <a:t>C++</a:t>
            </a:r>
            <a:r>
              <a:rPr lang="zh-CN" altLang="zh-CN" sz="1800" dirty="0"/>
              <a:t>代码包</a:t>
            </a:r>
            <a:endParaRPr lang="en-US" altLang="zh-CN" sz="1800" dirty="0"/>
          </a:p>
          <a:p>
            <a:r>
              <a:rPr lang="zh-CN" altLang="zh-CN" sz="1800" dirty="0"/>
              <a:t>上机分数对应的总评分数：以</a:t>
            </a:r>
            <a:r>
              <a:rPr lang="en-US" altLang="zh-CN" sz="1800" dirty="0"/>
              <a:t>200</a:t>
            </a:r>
            <a:r>
              <a:rPr lang="zh-CN" altLang="zh-CN" sz="1800" dirty="0"/>
              <a:t>为界，采用不同的线性给分方式</a:t>
            </a:r>
          </a:p>
          <a:p>
            <a:pPr lvl="1"/>
            <a:r>
              <a:rPr lang="zh-CN" altLang="zh-CN" sz="1600" dirty="0"/>
              <a:t>上机</a:t>
            </a:r>
            <a:r>
              <a:rPr lang="en-US" altLang="zh-CN" sz="1600" dirty="0"/>
              <a:t>200</a:t>
            </a:r>
            <a:r>
              <a:rPr lang="zh-CN" altLang="zh-CN" sz="1600" dirty="0"/>
              <a:t>分以下部分（含</a:t>
            </a:r>
            <a:r>
              <a:rPr lang="en-US" altLang="zh-CN" sz="1600" dirty="0"/>
              <a:t>200</a:t>
            </a:r>
            <a:r>
              <a:rPr lang="zh-CN" altLang="zh-CN" sz="1600" dirty="0"/>
              <a:t>分），每个上机分对应</a:t>
            </a:r>
            <a:r>
              <a:rPr lang="en-US" altLang="zh-CN" sz="1600" dirty="0"/>
              <a:t>0.045</a:t>
            </a:r>
            <a:r>
              <a:rPr lang="zh-CN" altLang="zh-CN" sz="1600" dirty="0"/>
              <a:t>总评分；</a:t>
            </a:r>
          </a:p>
          <a:p>
            <a:pPr lvl="1"/>
            <a:r>
              <a:rPr lang="zh-CN" altLang="zh-CN" sz="1600" dirty="0"/>
              <a:t>超过</a:t>
            </a:r>
            <a:r>
              <a:rPr lang="en-US" altLang="zh-CN" sz="1600" dirty="0"/>
              <a:t>200</a:t>
            </a:r>
            <a:r>
              <a:rPr lang="zh-CN" altLang="zh-CN" sz="1600" dirty="0"/>
              <a:t>分部分，每个上机分对应</a:t>
            </a:r>
            <a:r>
              <a:rPr lang="en-US" altLang="zh-CN" sz="1600" dirty="0"/>
              <a:t>0.02</a:t>
            </a:r>
            <a:r>
              <a:rPr lang="zh-CN" altLang="zh-CN" sz="1600" dirty="0"/>
              <a:t>总评分</a:t>
            </a:r>
          </a:p>
          <a:p>
            <a:endParaRPr lang="zh-CN" altLang="zh-CN" sz="1800" dirty="0"/>
          </a:p>
          <a:p>
            <a:endParaRPr lang="zh-CN" altLang="en-US" sz="1800" dirty="0"/>
          </a:p>
        </p:txBody>
      </p:sp>
      <p:sp>
        <p:nvSpPr>
          <p:cNvPr id="4" name="灯片编号占位符 3">
            <a:extLst>
              <a:ext uri="{FF2B5EF4-FFF2-40B4-BE49-F238E27FC236}">
                <a16:creationId xmlns:a16="http://schemas.microsoft.com/office/drawing/2014/main" id="{CA875E4B-4839-48E4-9FE0-6878015FEBCB}"/>
              </a:ext>
            </a:extLst>
          </p:cNvPr>
          <p:cNvSpPr>
            <a:spLocks noGrp="1"/>
          </p:cNvSpPr>
          <p:nvPr>
            <p:ph type="sldNum" sz="quarter" idx="4"/>
          </p:nvPr>
        </p:nvSpPr>
        <p:spPr/>
        <p:txBody>
          <a:bodyPr/>
          <a:lstStyle/>
          <a:p>
            <a:fld id="{1EC0C2BC-D0B8-4DB0-80EB-9997146F958C}" type="slidenum">
              <a:rPr lang="zh-CN" altLang="en-US" smtClean="0"/>
              <a:pPr/>
              <a:t>7</a:t>
            </a:fld>
            <a:endParaRPr lang="zh-CN" altLang="en-US"/>
          </a:p>
        </p:txBody>
      </p:sp>
      <p:pic>
        <p:nvPicPr>
          <p:cNvPr id="6" name="图片 5">
            <a:extLst>
              <a:ext uri="{FF2B5EF4-FFF2-40B4-BE49-F238E27FC236}">
                <a16:creationId xmlns:a16="http://schemas.microsoft.com/office/drawing/2014/main" id="{6E86EA20-54CD-4D43-9375-34EBCE82EB1A}"/>
              </a:ext>
            </a:extLst>
          </p:cNvPr>
          <p:cNvPicPr>
            <a:picLocks noChangeAspect="1"/>
          </p:cNvPicPr>
          <p:nvPr/>
        </p:nvPicPr>
        <p:blipFill>
          <a:blip r:embed="rId2"/>
          <a:stretch>
            <a:fillRect/>
          </a:stretch>
        </p:blipFill>
        <p:spPr>
          <a:xfrm>
            <a:off x="4706873" y="4406314"/>
            <a:ext cx="3897377" cy="1815541"/>
          </a:xfrm>
          <a:prstGeom prst="rect">
            <a:avLst/>
          </a:prstGeom>
        </p:spPr>
      </p:pic>
      <p:sp>
        <p:nvSpPr>
          <p:cNvPr id="7" name="Text Box 11">
            <a:extLst>
              <a:ext uri="{FF2B5EF4-FFF2-40B4-BE49-F238E27FC236}">
                <a16:creationId xmlns:a16="http://schemas.microsoft.com/office/drawing/2014/main" id="{5E486040-25BC-4B93-A5BF-EBA828529B0B}"/>
              </a:ext>
            </a:extLst>
          </p:cNvPr>
          <p:cNvSpPr txBox="1">
            <a:spLocks noChangeArrowheads="1"/>
          </p:cNvSpPr>
          <p:nvPr/>
        </p:nvSpPr>
        <p:spPr bwMode="auto">
          <a:xfrm>
            <a:off x="684213" y="6165304"/>
            <a:ext cx="7643812" cy="338554"/>
          </a:xfrm>
          <a:prstGeom prst="rect">
            <a:avLst/>
          </a:prstGeom>
          <a:noFill/>
          <a:ln w="9525">
            <a:no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ts val="0"/>
              </a:spcBef>
              <a:defRPr/>
            </a:pPr>
            <a:r>
              <a:rPr lang="zh-CN" altLang="en-US" sz="1600" dirty="0">
                <a:solidFill>
                  <a:srgbClr val="000000"/>
                </a:solidFill>
                <a:latin typeface="Arial"/>
                <a:ea typeface="华文行楷" pitchFamily="2" charset="-122"/>
                <a:cs typeface="Arial"/>
              </a:rPr>
              <a:t>教学团队可能会根据实际教学情况对成绩评定比例进行微调</a:t>
            </a:r>
            <a:endParaRPr lang="en-US" altLang="zh-CN" sz="1600" dirty="0">
              <a:solidFill>
                <a:srgbClr val="000000"/>
              </a:solidFill>
              <a:latin typeface="Arial"/>
              <a:ea typeface="华文行楷" pitchFamily="2" charset="-122"/>
              <a:cs typeface="Arial"/>
            </a:endParaRPr>
          </a:p>
        </p:txBody>
      </p:sp>
    </p:spTree>
    <p:extLst>
      <p:ext uri="{BB962C8B-B14F-4D97-AF65-F5344CB8AC3E}">
        <p14:creationId xmlns:p14="http://schemas.microsoft.com/office/powerpoint/2010/main" val="203494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C55A-46C4-4F4B-8DB0-EB7D8B1C16D2}"/>
              </a:ext>
            </a:extLst>
          </p:cNvPr>
          <p:cNvSpPr>
            <a:spLocks noGrp="1"/>
          </p:cNvSpPr>
          <p:nvPr>
            <p:ph type="title" idx="4294967295"/>
          </p:nvPr>
        </p:nvSpPr>
        <p:spPr/>
        <p:txBody>
          <a:bodyPr/>
          <a:lstStyle/>
          <a:p>
            <a:r>
              <a:rPr lang="en-US" altLang="zh-CN" dirty="0"/>
              <a:t>Grading</a:t>
            </a:r>
            <a:endParaRPr lang="zh-CN" altLang="en-US" dirty="0"/>
          </a:p>
        </p:txBody>
      </p:sp>
      <p:sp>
        <p:nvSpPr>
          <p:cNvPr id="3" name="文本占位符 2">
            <a:extLst>
              <a:ext uri="{FF2B5EF4-FFF2-40B4-BE49-F238E27FC236}">
                <a16:creationId xmlns:a16="http://schemas.microsoft.com/office/drawing/2014/main" id="{D780E427-304A-487F-A114-9A88934351B0}"/>
              </a:ext>
            </a:extLst>
          </p:cNvPr>
          <p:cNvSpPr>
            <a:spLocks noGrp="1"/>
          </p:cNvSpPr>
          <p:nvPr>
            <p:ph type="body" idx="4294967295"/>
          </p:nvPr>
        </p:nvSpPr>
        <p:spPr/>
        <p:txBody>
          <a:bodyPr/>
          <a:lstStyle/>
          <a:p>
            <a:r>
              <a:rPr lang="zh-CN" altLang="en-US" dirty="0"/>
              <a:t>过往实验班成绩</a:t>
            </a:r>
          </a:p>
        </p:txBody>
      </p:sp>
      <p:sp>
        <p:nvSpPr>
          <p:cNvPr id="4" name="灯片编号占位符 3">
            <a:extLst>
              <a:ext uri="{FF2B5EF4-FFF2-40B4-BE49-F238E27FC236}">
                <a16:creationId xmlns:a16="http://schemas.microsoft.com/office/drawing/2014/main" id="{F49522BE-65A0-486F-8A3F-316E1BDF1B2A}"/>
              </a:ext>
            </a:extLst>
          </p:cNvPr>
          <p:cNvSpPr>
            <a:spLocks noGrp="1"/>
          </p:cNvSpPr>
          <p:nvPr>
            <p:ph type="sldNum" sz="quarter" idx="4"/>
          </p:nvPr>
        </p:nvSpPr>
        <p:spPr/>
        <p:txBody>
          <a:bodyPr/>
          <a:lstStyle/>
          <a:p>
            <a:fld id="{1EC0C2BC-D0B8-4DB0-80EB-9997146F958C}" type="slidenum">
              <a:rPr lang="zh-CN" altLang="en-US" smtClean="0"/>
              <a:pPr/>
              <a:t>8</a:t>
            </a:fld>
            <a:endParaRPr lang="zh-CN" altLang="en-US"/>
          </a:p>
        </p:txBody>
      </p:sp>
      <p:graphicFrame>
        <p:nvGraphicFramePr>
          <p:cNvPr id="5" name="表格 4">
            <a:extLst>
              <a:ext uri="{FF2B5EF4-FFF2-40B4-BE49-F238E27FC236}">
                <a16:creationId xmlns:a16="http://schemas.microsoft.com/office/drawing/2014/main" id="{263B2077-1D7F-4D8B-A62D-FD5CB6F35FA5}"/>
              </a:ext>
            </a:extLst>
          </p:cNvPr>
          <p:cNvGraphicFramePr>
            <a:graphicFrameLocks noGrp="1"/>
          </p:cNvGraphicFramePr>
          <p:nvPr>
            <p:extLst>
              <p:ext uri="{D42A27DB-BD31-4B8C-83A1-F6EECF244321}">
                <p14:modId xmlns:p14="http://schemas.microsoft.com/office/powerpoint/2010/main" val="1755972183"/>
              </p:ext>
            </p:extLst>
          </p:nvPr>
        </p:nvGraphicFramePr>
        <p:xfrm>
          <a:off x="1524000" y="268732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106206609"/>
                    </a:ext>
                  </a:extLst>
                </a:gridCol>
                <a:gridCol w="1524000">
                  <a:extLst>
                    <a:ext uri="{9D8B030D-6E8A-4147-A177-3AD203B41FA5}">
                      <a16:colId xmlns:a16="http://schemas.microsoft.com/office/drawing/2014/main" val="1329536441"/>
                    </a:ext>
                  </a:extLst>
                </a:gridCol>
                <a:gridCol w="1524000">
                  <a:extLst>
                    <a:ext uri="{9D8B030D-6E8A-4147-A177-3AD203B41FA5}">
                      <a16:colId xmlns:a16="http://schemas.microsoft.com/office/drawing/2014/main" val="3733416441"/>
                    </a:ext>
                  </a:extLst>
                </a:gridCol>
                <a:gridCol w="1524000">
                  <a:extLst>
                    <a:ext uri="{9D8B030D-6E8A-4147-A177-3AD203B41FA5}">
                      <a16:colId xmlns:a16="http://schemas.microsoft.com/office/drawing/2014/main" val="3172848786"/>
                    </a:ext>
                  </a:extLst>
                </a:gridCol>
              </a:tblGrid>
              <a:tr h="370840">
                <a:tc>
                  <a:txBody>
                    <a:bodyPr/>
                    <a:lstStyle/>
                    <a:p>
                      <a:pPr algn="ctr"/>
                      <a:endParaRPr lang="zh-CN" altLang="en-US" dirty="0"/>
                    </a:p>
                  </a:txBody>
                  <a:tcPr/>
                </a:tc>
                <a:tc>
                  <a:txBody>
                    <a:bodyPr/>
                    <a:lstStyle/>
                    <a:p>
                      <a:pPr algn="ctr"/>
                      <a:r>
                        <a:rPr lang="en-US" altLang="zh-CN" dirty="0"/>
                        <a:t>2020</a:t>
                      </a:r>
                      <a:r>
                        <a:rPr lang="zh-CN" altLang="en-US" dirty="0"/>
                        <a:t>年</a:t>
                      </a:r>
                    </a:p>
                  </a:txBody>
                  <a:tcPr/>
                </a:tc>
                <a:tc>
                  <a:txBody>
                    <a:bodyPr/>
                    <a:lstStyle/>
                    <a:p>
                      <a:pPr algn="ctr"/>
                      <a:r>
                        <a:rPr lang="en-US" altLang="zh-CN" dirty="0"/>
                        <a:t>2021</a:t>
                      </a:r>
                      <a:r>
                        <a:rPr lang="zh-CN" altLang="en-US" dirty="0"/>
                        <a:t>年</a:t>
                      </a:r>
                    </a:p>
                  </a:txBody>
                  <a:tcPr/>
                </a:tc>
                <a:tc>
                  <a:txBody>
                    <a:bodyPr/>
                    <a:lstStyle/>
                    <a:p>
                      <a:pPr algn="ctr"/>
                      <a:r>
                        <a:rPr lang="en-US" altLang="zh-CN" dirty="0"/>
                        <a:t>2022</a:t>
                      </a:r>
                      <a:r>
                        <a:rPr lang="zh-CN" altLang="en-US" dirty="0"/>
                        <a:t>年</a:t>
                      </a:r>
                    </a:p>
                  </a:txBody>
                  <a:tcPr/>
                </a:tc>
                <a:extLst>
                  <a:ext uri="{0D108BD9-81ED-4DB2-BD59-A6C34878D82A}">
                    <a16:rowId xmlns:a16="http://schemas.microsoft.com/office/drawing/2014/main" val="1587372845"/>
                  </a:ext>
                </a:extLst>
              </a:tr>
              <a:tr h="370840">
                <a:tc>
                  <a:txBody>
                    <a:bodyPr/>
                    <a:lstStyle/>
                    <a:p>
                      <a:pPr algn="ctr"/>
                      <a:r>
                        <a:rPr lang="zh-CN" altLang="en-US" dirty="0"/>
                        <a:t>优秀率</a:t>
                      </a:r>
                    </a:p>
                  </a:txBody>
                  <a:tcPr/>
                </a:tc>
                <a:tc>
                  <a:txBody>
                    <a:bodyPr/>
                    <a:lstStyle/>
                    <a:p>
                      <a:pPr algn="ctr"/>
                      <a:r>
                        <a:rPr lang="en-US" altLang="zh-CN" dirty="0"/>
                        <a:t>85.73%</a:t>
                      </a:r>
                      <a:endParaRPr lang="zh-CN" altLang="en-US" dirty="0"/>
                    </a:p>
                  </a:txBody>
                  <a:tcPr/>
                </a:tc>
                <a:tc>
                  <a:txBody>
                    <a:bodyPr/>
                    <a:lstStyle/>
                    <a:p>
                      <a:pPr algn="ctr"/>
                      <a:r>
                        <a:rPr lang="en-US" altLang="zh-CN" dirty="0"/>
                        <a:t>81.25%</a:t>
                      </a:r>
                      <a:endParaRPr lang="zh-CN" altLang="en-US" dirty="0"/>
                    </a:p>
                  </a:txBody>
                  <a:tcPr/>
                </a:tc>
                <a:tc>
                  <a:txBody>
                    <a:bodyPr/>
                    <a:lstStyle/>
                    <a:p>
                      <a:pPr algn="ctr"/>
                      <a:r>
                        <a:rPr lang="en-US" altLang="zh-CN" dirty="0"/>
                        <a:t>96.65%</a:t>
                      </a:r>
                      <a:endParaRPr lang="zh-CN" altLang="en-US" dirty="0"/>
                    </a:p>
                  </a:txBody>
                  <a:tcPr/>
                </a:tc>
                <a:extLst>
                  <a:ext uri="{0D108BD9-81ED-4DB2-BD59-A6C34878D82A}">
                    <a16:rowId xmlns:a16="http://schemas.microsoft.com/office/drawing/2014/main" val="3153864575"/>
                  </a:ext>
                </a:extLst>
              </a:tr>
              <a:tr h="370840">
                <a:tc>
                  <a:txBody>
                    <a:bodyPr/>
                    <a:lstStyle/>
                    <a:p>
                      <a:pPr algn="ctr"/>
                      <a:r>
                        <a:rPr lang="zh-CN" altLang="en-US" dirty="0"/>
                        <a:t>平均分</a:t>
                      </a:r>
                    </a:p>
                  </a:txBody>
                  <a:tcPr/>
                </a:tc>
                <a:tc>
                  <a:txBody>
                    <a:bodyPr/>
                    <a:lstStyle/>
                    <a:p>
                      <a:pPr algn="ctr"/>
                      <a:r>
                        <a:rPr lang="en-US" altLang="zh-CN" dirty="0"/>
                        <a:t>91.47</a:t>
                      </a:r>
                      <a:endParaRPr lang="zh-CN" altLang="en-US" dirty="0"/>
                    </a:p>
                  </a:txBody>
                  <a:tcPr/>
                </a:tc>
                <a:tc>
                  <a:txBody>
                    <a:bodyPr/>
                    <a:lstStyle/>
                    <a:p>
                      <a:pPr algn="ctr"/>
                      <a:r>
                        <a:rPr lang="en-US" altLang="zh-CN" dirty="0"/>
                        <a:t>88.75</a:t>
                      </a:r>
                      <a:endParaRPr lang="zh-CN" altLang="en-US" dirty="0"/>
                    </a:p>
                  </a:txBody>
                  <a:tcPr/>
                </a:tc>
                <a:tc>
                  <a:txBody>
                    <a:bodyPr/>
                    <a:lstStyle/>
                    <a:p>
                      <a:pPr algn="ctr"/>
                      <a:r>
                        <a:rPr lang="en-US" altLang="zh-CN" dirty="0"/>
                        <a:t>92.02</a:t>
                      </a:r>
                      <a:endParaRPr lang="zh-CN" altLang="en-US" dirty="0"/>
                    </a:p>
                  </a:txBody>
                  <a:tcPr/>
                </a:tc>
                <a:extLst>
                  <a:ext uri="{0D108BD9-81ED-4DB2-BD59-A6C34878D82A}">
                    <a16:rowId xmlns:a16="http://schemas.microsoft.com/office/drawing/2014/main" val="2077502813"/>
                  </a:ext>
                </a:extLst>
              </a:tr>
              <a:tr h="370840">
                <a:tc>
                  <a:txBody>
                    <a:bodyPr/>
                    <a:lstStyle/>
                    <a:p>
                      <a:pPr algn="ctr"/>
                      <a:r>
                        <a:rPr lang="zh-CN" altLang="en-US" dirty="0"/>
                        <a:t>中位数</a:t>
                      </a:r>
                    </a:p>
                  </a:txBody>
                  <a:tcPr/>
                </a:tc>
                <a:tc>
                  <a:txBody>
                    <a:bodyPr/>
                    <a:lstStyle/>
                    <a:p>
                      <a:pPr algn="ctr"/>
                      <a:r>
                        <a:rPr lang="en-US" altLang="zh-CN" dirty="0"/>
                        <a:t>94</a:t>
                      </a:r>
                      <a:endParaRPr lang="zh-CN" altLang="en-US" dirty="0"/>
                    </a:p>
                  </a:txBody>
                  <a:tcPr/>
                </a:tc>
                <a:tc>
                  <a:txBody>
                    <a:bodyPr/>
                    <a:lstStyle/>
                    <a:p>
                      <a:pPr algn="ctr"/>
                      <a:r>
                        <a:rPr lang="en-US" altLang="zh-CN" dirty="0"/>
                        <a:t>90</a:t>
                      </a:r>
                      <a:endParaRPr lang="zh-CN" altLang="en-US" dirty="0"/>
                    </a:p>
                  </a:txBody>
                  <a:tcPr/>
                </a:tc>
                <a:tc>
                  <a:txBody>
                    <a:bodyPr/>
                    <a:lstStyle/>
                    <a:p>
                      <a:pPr algn="ctr"/>
                      <a:r>
                        <a:rPr lang="en-US" altLang="zh-CN" dirty="0"/>
                        <a:t>92.5</a:t>
                      </a:r>
                      <a:endParaRPr lang="zh-CN" altLang="en-US" dirty="0"/>
                    </a:p>
                  </a:txBody>
                  <a:tcPr/>
                </a:tc>
                <a:extLst>
                  <a:ext uri="{0D108BD9-81ED-4DB2-BD59-A6C34878D82A}">
                    <a16:rowId xmlns:a16="http://schemas.microsoft.com/office/drawing/2014/main" val="2093569577"/>
                  </a:ext>
                </a:extLst>
              </a:tr>
            </a:tbl>
          </a:graphicData>
        </a:graphic>
      </p:graphicFrame>
    </p:spTree>
    <p:extLst>
      <p:ext uri="{BB962C8B-B14F-4D97-AF65-F5344CB8AC3E}">
        <p14:creationId xmlns:p14="http://schemas.microsoft.com/office/powerpoint/2010/main" val="8368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56D2B34-742A-420C-B0A1-77076F430AB9}"/>
              </a:ext>
            </a:extLst>
          </p:cNvPr>
          <p:cNvSpPr>
            <a:spLocks noGrp="1"/>
          </p:cNvSpPr>
          <p:nvPr>
            <p:ph type="body" idx="4294967295"/>
          </p:nvPr>
        </p:nvSpPr>
        <p:spPr/>
        <p:txBody>
          <a:bodyPr/>
          <a:lstStyle/>
          <a:p>
            <a:r>
              <a:rPr lang="en-US" altLang="zh-CN" b="0" dirty="0">
                <a:latin typeface="Comic Sans MS" panose="030F0702030302020204" pitchFamily="66" charset="0"/>
              </a:rPr>
              <a:t>Any interesting data structures and algorithms beyond the course scope</a:t>
            </a:r>
          </a:p>
          <a:p>
            <a:pPr lvl="1">
              <a:spcBef>
                <a:spcPts val="1200"/>
              </a:spcBef>
            </a:pPr>
            <a:r>
              <a:rPr lang="en-US" altLang="zh-CN" dirty="0">
                <a:latin typeface="Comic Sans MS" panose="030F0702030302020204" pitchFamily="66" charset="0"/>
              </a:rPr>
              <a:t>Design, analysis, optimization, and applications</a:t>
            </a:r>
          </a:p>
          <a:p>
            <a:pPr lvl="1">
              <a:spcBef>
                <a:spcPts val="1200"/>
              </a:spcBef>
            </a:pPr>
            <a:r>
              <a:rPr lang="en-US" altLang="zh-CN" b="0" dirty="0">
                <a:latin typeface="Comic Sans MS" panose="030F0702030302020204" pitchFamily="66" charset="0"/>
              </a:rPr>
              <a:t>~20 min</a:t>
            </a:r>
          </a:p>
        </p:txBody>
      </p:sp>
      <p:sp>
        <p:nvSpPr>
          <p:cNvPr id="2" name="标题 1">
            <a:extLst>
              <a:ext uri="{FF2B5EF4-FFF2-40B4-BE49-F238E27FC236}">
                <a16:creationId xmlns:a16="http://schemas.microsoft.com/office/drawing/2014/main" id="{9686038D-0CEF-4A52-8277-AD123230667C}"/>
              </a:ext>
            </a:extLst>
          </p:cNvPr>
          <p:cNvSpPr>
            <a:spLocks noGrp="1"/>
          </p:cNvSpPr>
          <p:nvPr>
            <p:ph type="title" idx="4294967295"/>
          </p:nvPr>
        </p:nvSpPr>
        <p:spPr/>
        <p:txBody>
          <a:bodyPr/>
          <a:lstStyle/>
          <a:p>
            <a:r>
              <a:rPr lang="en-US" altLang="zh-CN" dirty="0"/>
              <a:t>Presentation</a:t>
            </a:r>
            <a:endParaRPr lang="zh-CN" altLang="en-US" dirty="0"/>
          </a:p>
        </p:txBody>
      </p:sp>
      <p:sp>
        <p:nvSpPr>
          <p:cNvPr id="4" name="灯片编号占位符 3">
            <a:extLst>
              <a:ext uri="{FF2B5EF4-FFF2-40B4-BE49-F238E27FC236}">
                <a16:creationId xmlns:a16="http://schemas.microsoft.com/office/drawing/2014/main" id="{0D72A4EA-E0E7-4983-A1F5-4940FCCBA9E7}"/>
              </a:ext>
            </a:extLst>
          </p:cNvPr>
          <p:cNvSpPr>
            <a:spLocks noGrp="1"/>
          </p:cNvSpPr>
          <p:nvPr>
            <p:ph type="sldNum" sz="quarter" idx="4"/>
          </p:nvPr>
        </p:nvSpPr>
        <p:spPr/>
        <p:txBody>
          <a:bodyPr/>
          <a:lstStyle/>
          <a:p>
            <a:pPr>
              <a:defRPr/>
            </a:pPr>
            <a:fld id="{D62988EB-CF20-4CAC-94BF-79D0ECBB93DA}" type="slidenum">
              <a:rPr lang="en-US" altLang="zh-CN" smtClean="0"/>
              <a:pPr>
                <a:defRPr/>
              </a:pPr>
              <a:t>9</a:t>
            </a:fld>
            <a:endParaRPr lang="en-US" altLang="zh-CN"/>
          </a:p>
        </p:txBody>
      </p:sp>
    </p:spTree>
    <p:extLst>
      <p:ext uri="{BB962C8B-B14F-4D97-AF65-F5344CB8AC3E}">
        <p14:creationId xmlns:p14="http://schemas.microsoft.com/office/powerpoint/2010/main" val="1105581274"/>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sz="2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14429</TotalTime>
  <Words>2934</Words>
  <Application>Microsoft Office PowerPoint</Application>
  <PresentationFormat>全屏显示(4:3)</PresentationFormat>
  <Paragraphs>537</Paragraphs>
  <Slides>62</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62</vt:i4>
      </vt:variant>
    </vt:vector>
  </HeadingPairs>
  <TitlesOfParts>
    <vt:vector size="74" baseType="lpstr">
      <vt:lpstr>Linux Libertine</vt:lpstr>
      <vt:lpstr>华文行楷</vt:lpstr>
      <vt:lpstr>宋体</vt:lpstr>
      <vt:lpstr>微软雅黑</vt:lpstr>
      <vt:lpstr>Arial</vt:lpstr>
      <vt:lpstr>Arial</vt:lpstr>
      <vt:lpstr>Calibri</vt:lpstr>
      <vt:lpstr>Comic Sans MS</vt:lpstr>
      <vt:lpstr>Corbel</vt:lpstr>
      <vt:lpstr>Garamond</vt:lpstr>
      <vt:lpstr>Wingdings</vt:lpstr>
      <vt:lpstr>Edge</vt:lpstr>
      <vt:lpstr>Data Structure and Algorithms (Honor Track)  Lecture 1: Course Intro &amp; Basics</vt:lpstr>
      <vt:lpstr>Schedules</vt:lpstr>
      <vt:lpstr>Course Contents</vt:lpstr>
      <vt:lpstr>Textbooks</vt:lpstr>
      <vt:lpstr>101计划教材</vt:lpstr>
      <vt:lpstr>Grading</vt:lpstr>
      <vt:lpstr>Grading(上机考试)</vt:lpstr>
      <vt:lpstr>Grading</vt:lpstr>
      <vt:lpstr>Presentation</vt:lpstr>
      <vt:lpstr>Selected Presentation Topics</vt:lpstr>
      <vt:lpstr>Today’s Outline</vt:lpstr>
      <vt:lpstr>PowerPoint 演示文稿</vt:lpstr>
      <vt:lpstr>Algorithm</vt:lpstr>
      <vt:lpstr>Data Structure</vt:lpstr>
      <vt:lpstr>Algorithm + Data Structure</vt:lpstr>
      <vt:lpstr>Abstract Data Type (ADT)</vt:lpstr>
      <vt:lpstr>ADT VS Data Structure</vt:lpstr>
      <vt:lpstr>Why Need Data Structure Course?</vt:lpstr>
      <vt:lpstr>Why Need Data Structure Course?</vt:lpstr>
      <vt:lpstr>Extension: Google’s Data Structure</vt:lpstr>
      <vt:lpstr>Extension: Google’s Data Structure</vt:lpstr>
      <vt:lpstr>Extension: Google’s Data Structure</vt:lpstr>
      <vt:lpstr>Today’s Outline</vt:lpstr>
      <vt:lpstr>Evaluate An Algorithm</vt:lpstr>
      <vt:lpstr>Asymptotic Complexity (渐进复杂度)</vt:lpstr>
      <vt:lpstr>Big-O Notation (Upper Bound)</vt:lpstr>
      <vt:lpstr>Big-Ω Notation (Lower Bound)</vt:lpstr>
      <vt:lpstr>Big-Θ Notation</vt:lpstr>
      <vt:lpstr>How to</vt:lpstr>
      <vt:lpstr>Asymptotic Complexity (渐进复杂度)</vt:lpstr>
      <vt:lpstr>Exercise</vt:lpstr>
      <vt:lpstr>Complexity Depends on Input</vt:lpstr>
      <vt:lpstr>But… the Constant Matters Sometimes</vt:lpstr>
      <vt:lpstr>Example</vt:lpstr>
      <vt:lpstr>Example</vt:lpstr>
      <vt:lpstr>About Implementation Difficulty</vt:lpstr>
      <vt:lpstr>Today’s Outline</vt:lpstr>
      <vt:lpstr>Complexity Classes</vt:lpstr>
      <vt:lpstr>An Informal Tutorial on P vs. NP</vt:lpstr>
      <vt:lpstr>An Informal Tutorial on P vs. NP</vt:lpstr>
      <vt:lpstr>Neutral Point of View on P vs. NP</vt:lpstr>
      <vt:lpstr>Classical Problems</vt:lpstr>
      <vt:lpstr>But, In practice</vt:lpstr>
      <vt:lpstr>Example: SAT Problem</vt:lpstr>
      <vt:lpstr>But, In practice</vt:lpstr>
      <vt:lpstr>Example</vt:lpstr>
      <vt:lpstr>More Thinking</vt:lpstr>
      <vt:lpstr>More Thinking</vt:lpstr>
      <vt:lpstr>But, In practice</vt:lpstr>
      <vt:lpstr>Example</vt:lpstr>
      <vt:lpstr>Today’s Outline</vt:lpstr>
      <vt:lpstr>In This Course, We Focus On</vt:lpstr>
      <vt:lpstr>Randomized Algorithms</vt:lpstr>
      <vt:lpstr>An Example: Bloom Filter</vt:lpstr>
      <vt:lpstr>An Example: Bloom Filter</vt:lpstr>
      <vt:lpstr>An Example: Bloom Filter</vt:lpstr>
      <vt:lpstr>An Example: Bloom Filter</vt:lpstr>
      <vt:lpstr>Bloom Filter is Beautiful</vt:lpstr>
      <vt:lpstr>Today’s Outline</vt:lpstr>
      <vt:lpstr>Online Algorithms</vt:lpstr>
      <vt:lpstr>Example</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Guojie Luo</dc:creator>
  <cp:lastModifiedBy>DELL</cp:lastModifiedBy>
  <cp:revision>1765</cp:revision>
  <cp:lastPrinted>2012-10-26T01:34:11Z</cp:lastPrinted>
  <dcterms:created xsi:type="dcterms:W3CDTF">2004-09-20T08:49:58Z</dcterms:created>
  <dcterms:modified xsi:type="dcterms:W3CDTF">2024-09-10T07:41:05Z</dcterms:modified>
</cp:coreProperties>
</file>