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5" r:id="rId1"/>
  </p:sldMasterIdLst>
  <p:notesMasterIdLst>
    <p:notesMasterId r:id="rId31"/>
  </p:notesMasterIdLst>
  <p:handoutMasterIdLst>
    <p:handoutMasterId r:id="rId32"/>
  </p:handoutMasterIdLst>
  <p:sldIdLst>
    <p:sldId id="380" r:id="rId2"/>
    <p:sldId id="369" r:id="rId3"/>
    <p:sldId id="373" r:id="rId4"/>
    <p:sldId id="383" r:id="rId5"/>
    <p:sldId id="381" r:id="rId6"/>
    <p:sldId id="374" r:id="rId7"/>
    <p:sldId id="375" r:id="rId8"/>
    <p:sldId id="384" r:id="rId9"/>
    <p:sldId id="382" r:id="rId10"/>
    <p:sldId id="385" r:id="rId11"/>
    <p:sldId id="376" r:id="rId12"/>
    <p:sldId id="388" r:id="rId13"/>
    <p:sldId id="387" r:id="rId14"/>
    <p:sldId id="389" r:id="rId15"/>
    <p:sldId id="390" r:id="rId16"/>
    <p:sldId id="391" r:id="rId17"/>
    <p:sldId id="392" r:id="rId18"/>
    <p:sldId id="393" r:id="rId19"/>
    <p:sldId id="356" r:id="rId20"/>
    <p:sldId id="357" r:id="rId21"/>
    <p:sldId id="355" r:id="rId22"/>
    <p:sldId id="354" r:id="rId23"/>
    <p:sldId id="386" r:id="rId24"/>
    <p:sldId id="394" r:id="rId25"/>
    <p:sldId id="395" r:id="rId26"/>
    <p:sldId id="396" r:id="rId27"/>
    <p:sldId id="397" r:id="rId28"/>
    <p:sldId id="398" r:id="rId29"/>
    <p:sldId id="312" r:id="rId3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9900"/>
    <a:srgbClr val="CC9900"/>
    <a:srgbClr val="777777"/>
    <a:srgbClr val="808080"/>
    <a:srgbClr val="000000"/>
    <a:srgbClr val="000066"/>
    <a:srgbClr val="FFFF00"/>
    <a:srgbClr val="9F2911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41" autoAdjust="0"/>
    <p:restoredTop sz="87276" autoAdjust="0"/>
  </p:normalViewPr>
  <p:slideViewPr>
    <p:cSldViewPr>
      <p:cViewPr varScale="1">
        <p:scale>
          <a:sx n="86" d="100"/>
          <a:sy n="86" d="100"/>
        </p:scale>
        <p:origin x="104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84A2447-B079-4F7A-9F4D-F32BE9E1F2C2}" type="datetimeFigureOut">
              <a:rPr lang="zh-CN" altLang="en-US"/>
              <a:pPr>
                <a:defRPr/>
              </a:pPr>
              <a:t>2021/9/17</a:t>
            </a:fld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103A74D-A2AB-4CF5-B6F7-831A45C3FA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7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FCA5345-486C-4B7F-BCB9-AB43721F8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9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6A959A-5742-4DC2-85CC-4AB82F1C0E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282D719-D110-4E95-8098-F76C61540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3187"/>
            <a:ext cx="9144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数据结构与算法（实验班）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pic>
        <p:nvPicPr>
          <p:cNvPr id="9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D1DA9316-E812-4B69-BBF9-64129C1C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83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0000" y="363598"/>
            <a:ext cx="78876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0000" y="1483200"/>
            <a:ext cx="78876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8C5E9E6-68E0-4737-B3B4-2D06FF32C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5532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5525F630-AA83-4674-B9D9-A118BD1AB54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86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F540EB-70F2-4825-BD29-8E33125A4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3187"/>
            <a:ext cx="9144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数据结构与算法（实验班）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pic>
        <p:nvPicPr>
          <p:cNvPr id="8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81B4BF1D-BEF5-49B9-9185-EA260EE85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4"/>
            <a:ext cx="78867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84784"/>
            <a:ext cx="7886700" cy="47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65532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1EC0C2BC-D0B8-4DB0-80EB-9997146F95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53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200" b="1">
          <a:solidFill>
            <a:schemeClr val="tx2"/>
          </a:solidFill>
          <a:latin typeface="+mn-lt"/>
          <a:ea typeface="+mj-ea"/>
          <a:cs typeface="宋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cc-mirror/gcc/blob/master/libstdc++-v3/include/bits/stl_list.h" TargetMode="External"/><Relationship Id="rId2" Type="http://schemas.openxmlformats.org/officeDocument/2006/relationships/hyperlink" Target="https://github.com/gcc-mirror/gcc/blob/master/libstdc++-v3/include/bits/stl_vector.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3357563"/>
            <a:ext cx="7416800" cy="2952750"/>
          </a:xfrm>
        </p:spPr>
        <p:txBody>
          <a:bodyPr lIns="90488" tIns="44450" rIns="90488" bIns="44450"/>
          <a:lstStyle/>
          <a:p>
            <a:pPr algn="r">
              <a:lnSpc>
                <a:spcPct val="90000"/>
              </a:lnSpc>
            </a:pP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主讲教师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黄群</a:t>
            </a:r>
            <a:endParaRPr lang="en-US" altLang="zh-CN" sz="2700" dirty="0"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90000"/>
              </a:lnSpc>
              <a:buFont typeface="Wingdings" pitchFamily="2" charset="2"/>
              <a:buNone/>
            </a:pPr>
            <a:endParaRPr kumimoji="1" lang="en-US" altLang="zh-CN" sz="2000" b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hlinkClick r:id="rId2"/>
              </a:rPr>
              <a:t>huangqun@pku.edu.cn</a:t>
            </a:r>
            <a:endParaRPr lang="en-US" altLang="zh-CN" sz="2000" dirty="0"/>
          </a:p>
          <a:p>
            <a:pPr algn="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School of EECS</a:t>
            </a:r>
            <a:endParaRPr lang="zh-CN" altLang="en-US" sz="2000" dirty="0"/>
          </a:p>
          <a:p>
            <a:pPr algn="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Peking University</a:t>
            </a:r>
          </a:p>
        </p:txBody>
      </p:sp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2195736" y="2060848"/>
            <a:ext cx="4673780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5700" b="1">
                <a:solidFill>
                  <a:schemeClr val="tx2"/>
                </a:solidFill>
                <a:latin typeface="+mj-lt"/>
              </a:rPr>
              <a:t>Lecture 2: </a:t>
            </a:r>
            <a:r>
              <a:rPr lang="en-US" altLang="zh-CN" sz="5700" b="1" dirty="0">
                <a:solidFill>
                  <a:schemeClr val="tx2"/>
                </a:solidFill>
                <a:latin typeface="+mj-lt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262258762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C1753D-3CA8-4800-8339-EB41F0DC99F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0000" y="1483200"/>
            <a:ext cx="7887600" cy="4760438"/>
          </a:xfrm>
        </p:spPr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T&amp; operator[]</a:t>
            </a:r>
          </a:p>
          <a:p>
            <a:pPr lvl="1"/>
            <a:r>
              <a:rPr lang="en-US" altLang="zh-CN" dirty="0"/>
              <a:t>Need to travel</a:t>
            </a:r>
          </a:p>
          <a:p>
            <a:endParaRPr lang="en-US" altLang="zh-CN" dirty="0"/>
          </a:p>
          <a:p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bool append(const T&amp; value)</a:t>
            </a:r>
            <a:endParaRPr lang="zh-CN" altLang="en-US" dirty="0"/>
          </a:p>
          <a:p>
            <a:pPr lvl="1"/>
            <a:r>
              <a:rPr lang="en-US" altLang="zh-CN" dirty="0"/>
              <a:t>With a pointer to last element: O(1)</a:t>
            </a:r>
          </a:p>
          <a:p>
            <a:pPr lvl="1"/>
            <a:r>
              <a:rPr lang="en-US" altLang="zh-CN" dirty="0"/>
              <a:t>Without the pointer: O(n)</a:t>
            </a:r>
          </a:p>
          <a:p>
            <a:pPr lvl="1"/>
            <a:endParaRPr lang="en-US" altLang="zh-CN" dirty="0"/>
          </a:p>
          <a:p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bool find (int&amp; p, const T&amp; value)</a:t>
            </a:r>
          </a:p>
          <a:p>
            <a:pPr lvl="1"/>
            <a:r>
              <a:rPr lang="en-US" altLang="zh-CN" dirty="0"/>
              <a:t>element at position 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dirty="0"/>
              <a:t>: terminate at </a:t>
            </a:r>
            <a:r>
              <a:rPr lang="en-US" altLang="zh-CN" dirty="0" err="1">
                <a:solidFill>
                  <a:srgbClr val="FF0000"/>
                </a:solidFill>
              </a:rPr>
              <a:t>i-th</a:t>
            </a:r>
            <a:r>
              <a:rPr lang="en-US" altLang="zh-CN" dirty="0"/>
              <a:t> element</a:t>
            </a:r>
          </a:p>
          <a:p>
            <a:pPr lvl="1"/>
            <a:r>
              <a:rPr lang="en-US" altLang="zh-CN" dirty="0"/>
              <a:t>Element not in the list: travel all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 elements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61A4A1-751E-4F39-B2AD-E44A032198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0000" y="363598"/>
            <a:ext cx="7887600" cy="903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Access, append, and find operations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996D47-67CD-4803-9C5B-053C1F1D3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26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628650" y="1917000"/>
            <a:ext cx="7886700" cy="4712400"/>
          </a:xfrm>
        </p:spPr>
        <p:txBody>
          <a:bodyPr>
            <a:normAutofit/>
          </a:bodyPr>
          <a:lstStyle/>
          <a:p>
            <a:r>
              <a:rPr lang="en-US" altLang="zh-CN" dirty="0"/>
              <a:t>O(1), </a:t>
            </a:r>
            <a:r>
              <a:rPr lang="en-US" altLang="zh-CN" dirty="0">
                <a:solidFill>
                  <a:srgbClr val="0070C0"/>
                </a:solidFill>
              </a:rPr>
              <a:t>if</a:t>
            </a:r>
          </a:p>
          <a:p>
            <a:pPr lvl="1"/>
            <a:r>
              <a:rPr lang="en-US" altLang="zh-CN" dirty="0"/>
              <a:t>The pointer to the node for insertion and deletion is </a:t>
            </a:r>
            <a:r>
              <a:rPr lang="en-US" altLang="zh-CN" dirty="0">
                <a:solidFill>
                  <a:srgbClr val="0070C0"/>
                </a:solidFill>
              </a:rPr>
              <a:t>known</a:t>
            </a:r>
          </a:p>
          <a:p>
            <a:endParaRPr lang="en-US" altLang="zh-CN" dirty="0"/>
          </a:p>
          <a:p>
            <a:r>
              <a:rPr lang="en-US" altLang="zh-CN" dirty="0"/>
              <a:t>O(n)+O(1) = O(n), </a:t>
            </a:r>
            <a:r>
              <a:rPr lang="en-US" altLang="zh-CN" dirty="0">
                <a:solidFill>
                  <a:srgbClr val="0070C0"/>
                </a:solidFill>
              </a:rPr>
              <a:t>if</a:t>
            </a:r>
          </a:p>
          <a:p>
            <a:pPr lvl="1"/>
            <a:r>
              <a:rPr lang="en-US" altLang="zh-CN" dirty="0"/>
              <a:t>The pointer to the node for insertion and deletion is </a:t>
            </a:r>
            <a:r>
              <a:rPr lang="en-US" altLang="zh-CN" dirty="0">
                <a:solidFill>
                  <a:srgbClr val="0070C0"/>
                </a:solidFill>
              </a:rPr>
              <a:t>unknown</a:t>
            </a:r>
          </a:p>
          <a:p>
            <a:pPr lvl="1"/>
            <a:r>
              <a:rPr lang="en-US" altLang="zh-CN" dirty="0"/>
              <a:t>Need to traverse the list to find the pointer to the node for insertion and deletion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544165"/>
            <a:ext cx="7886700" cy="9036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Insertion and Deletion in a Linked 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1698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AF166-4398-4DB3-B422-F7C9BACCA6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0000" y="363598"/>
            <a:ext cx="7887600" cy="903600"/>
          </a:xfrm>
        </p:spPr>
        <p:txBody>
          <a:bodyPr>
            <a:normAutofit/>
          </a:bodyPr>
          <a:lstStyle/>
          <a:p>
            <a:r>
              <a:rPr lang="en-US" altLang="zh-CN"/>
              <a:t>Naïve Implementation</a:t>
            </a:r>
            <a:endParaRPr lang="zh-CN" altLang="en-US" dirty="0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CE4EB0D8-1112-43C6-98EF-E0DA605E288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0238" y="1482725"/>
            <a:ext cx="7886700" cy="471328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kumimoji="1" lang="en-US" altLang="zh-CN" dirty="0">
                <a:solidFill>
                  <a:srgbClr val="FF0000"/>
                </a:solidFill>
              </a:rPr>
              <a:t>Simple Linked List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kumimoji="1" lang="en-US" altLang="zh-CN" dirty="0"/>
              <a:t>Whole linked list: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head</a:t>
            </a:r>
          </a:p>
          <a:p>
            <a:pPr lvl="1">
              <a:spcBef>
                <a:spcPts val="600"/>
              </a:spcBef>
            </a:pPr>
            <a:r>
              <a:rPr kumimoji="1" lang="en-US" altLang="zh-CN" dirty="0"/>
              <a:t>Is empty:</a:t>
            </a:r>
            <a:r>
              <a:rPr lang="zh-CN" altLang="en-US" dirty="0"/>
              <a:t> </a:t>
            </a:r>
            <a:r>
              <a:rPr kumimoji="1" lang="en-US" altLang="zh-CN" dirty="0"/>
              <a:t>head == NULL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576E0-0CA4-4879-B2A5-B75BA1C60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DCA9CB2-B885-4061-9BB5-CF4D30C00697}"/>
              </a:ext>
            </a:extLst>
          </p:cNvPr>
          <p:cNvGrpSpPr/>
          <p:nvPr/>
        </p:nvGrpSpPr>
        <p:grpSpPr>
          <a:xfrm>
            <a:off x="1471167" y="4713902"/>
            <a:ext cx="6236449" cy="828408"/>
            <a:chOff x="3124200" y="2924944"/>
            <a:chExt cx="5970555" cy="792986"/>
          </a:xfrm>
        </p:grpSpPr>
        <p:grpSp>
          <p:nvGrpSpPr>
            <p:cNvPr id="56" name="Group 4">
              <a:extLst>
                <a:ext uri="{FF2B5EF4-FFF2-40B4-BE49-F238E27FC236}">
                  <a16:creationId xmlns:a16="http://schemas.microsoft.com/office/drawing/2014/main" id="{A3AD3495-975B-4CA6-94E8-06AF45ACA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3392492"/>
              <a:ext cx="5407025" cy="325438"/>
              <a:chOff x="915" y="1547"/>
              <a:chExt cx="3406" cy="205"/>
            </a:xfrm>
          </p:grpSpPr>
          <p:grpSp>
            <p:nvGrpSpPr>
              <p:cNvPr id="59" name="Group 8">
                <a:extLst>
                  <a:ext uri="{FF2B5EF4-FFF2-40B4-BE49-F238E27FC236}">
                    <a16:creationId xmlns:a16="http://schemas.microsoft.com/office/drawing/2014/main" id="{35D0963E-2B3F-4251-980C-14583405F8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1" y="1570"/>
                <a:ext cx="499" cy="182"/>
                <a:chOff x="1020" y="1570"/>
                <a:chExt cx="499" cy="182"/>
              </a:xfrm>
            </p:grpSpPr>
            <p:sp>
              <p:nvSpPr>
                <p:cNvPr id="73" name="Rectangle 9">
                  <a:extLst>
                    <a:ext uri="{FF2B5EF4-FFF2-40B4-BE49-F238E27FC236}">
                      <a16:creationId xmlns:a16="http://schemas.microsoft.com/office/drawing/2014/main" id="{C0FDAAFB-33CC-4EF8-9C43-DF0F3E0739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0" y="1570"/>
                  <a:ext cx="363" cy="182"/>
                </a:xfrm>
                <a:prstGeom prst="rect">
                  <a:avLst/>
                </a:prstGeom>
                <a:solidFill>
                  <a:srgbClr val="BBE0E3">
                    <a:lumMod val="90000"/>
                  </a:srgbClr>
                </a:solidFill>
                <a:ln w="9525" algn="ctr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457154" marR="0" lvl="0" indent="-457154" algn="ctr" defTabSz="1219078" eaLnBrk="1" fontAlgn="auto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800080"/>
                    </a:buClr>
                    <a:buSzPct val="60000"/>
                    <a:buFontTx/>
                    <a:buNone/>
                    <a:tabLst/>
                    <a:defRPr/>
                  </a:pPr>
                  <a:r>
                    <a:rPr kumimoji="0" lang="en-US" altLang="zh-CN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Fax" panose="02060602050505020204" pitchFamily="18" charset="0"/>
                      <a:ea typeface="微软雅黑" pitchFamily="34" charset="-122"/>
                    </a:rPr>
                    <a:t>a</a:t>
                  </a:r>
                  <a:r>
                    <a:rPr kumimoji="0" lang="en-US" altLang="zh-CN" sz="1400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Fax" pitchFamily="18" charset="0"/>
                      <a:ea typeface="微软雅黑" pitchFamily="34" charset="-122"/>
                    </a:rPr>
                    <a:t>0</a:t>
                  </a:r>
                </a:p>
              </p:txBody>
            </p:sp>
            <p:sp>
              <p:nvSpPr>
                <p:cNvPr id="74" name="Rectangle 10">
                  <a:extLst>
                    <a:ext uri="{FF2B5EF4-FFF2-40B4-BE49-F238E27FC236}">
                      <a16:creationId xmlns:a16="http://schemas.microsoft.com/office/drawing/2014/main" id="{322F7168-AB90-4FC2-86F6-B0C1854F36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8" y="1570"/>
                  <a:ext cx="181" cy="182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algn="ctr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1219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Fax" pitchFamily="18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0" name="Group 11">
                <a:extLst>
                  <a:ext uri="{FF2B5EF4-FFF2-40B4-BE49-F238E27FC236}">
                    <a16:creationId xmlns:a16="http://schemas.microsoft.com/office/drawing/2014/main" id="{954757F6-05B3-48DF-9D12-9170675A7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6" y="1570"/>
                <a:ext cx="499" cy="182"/>
                <a:chOff x="1020" y="1570"/>
                <a:chExt cx="499" cy="182"/>
              </a:xfrm>
            </p:grpSpPr>
            <p:sp>
              <p:nvSpPr>
                <p:cNvPr id="71" name="Rectangle 12">
                  <a:extLst>
                    <a:ext uri="{FF2B5EF4-FFF2-40B4-BE49-F238E27FC236}">
                      <a16:creationId xmlns:a16="http://schemas.microsoft.com/office/drawing/2014/main" id="{33D456AF-288B-4433-82D0-2DDA7D9612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0" y="1570"/>
                  <a:ext cx="363" cy="182"/>
                </a:xfrm>
                <a:prstGeom prst="rect">
                  <a:avLst/>
                </a:prstGeom>
                <a:solidFill>
                  <a:srgbClr val="BBE0E3">
                    <a:lumMod val="90000"/>
                  </a:srgbClr>
                </a:solidFill>
                <a:ln w="9525" algn="ctr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457154" marR="0" lvl="0" indent="-457154" algn="ctr" defTabSz="1219078" eaLnBrk="1" fontAlgn="auto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800080"/>
                    </a:buClr>
                    <a:buSzPct val="60000"/>
                    <a:buFontTx/>
                    <a:buNone/>
                    <a:tabLst/>
                    <a:defRPr/>
                  </a:pPr>
                  <a:r>
                    <a:rPr kumimoji="0" lang="en-US" altLang="zh-CN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Fax" panose="02060602050505020204" pitchFamily="18" charset="0"/>
                      <a:ea typeface="微软雅黑" pitchFamily="34" charset="-122"/>
                    </a:rPr>
                    <a:t>a</a:t>
                  </a:r>
                  <a:r>
                    <a:rPr kumimoji="0" lang="en-US" altLang="zh-CN" sz="1400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Fax" pitchFamily="18" charset="0"/>
                      <a:ea typeface="微软雅黑" pitchFamily="34" charset="-122"/>
                    </a:rPr>
                    <a:t>1</a:t>
                  </a:r>
                </a:p>
              </p:txBody>
            </p:sp>
            <p:sp>
              <p:nvSpPr>
                <p:cNvPr id="72" name="Rectangle 13">
                  <a:extLst>
                    <a:ext uri="{FF2B5EF4-FFF2-40B4-BE49-F238E27FC236}">
                      <a16:creationId xmlns:a16="http://schemas.microsoft.com/office/drawing/2014/main" id="{86EFAA60-2751-440C-BE05-03E5BFBBA1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8" y="1570"/>
                  <a:ext cx="181" cy="182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algn="ctr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1219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Fax" pitchFamily="18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61" name="Group 17">
                <a:extLst>
                  <a:ext uri="{FF2B5EF4-FFF2-40B4-BE49-F238E27FC236}">
                    <a16:creationId xmlns:a16="http://schemas.microsoft.com/office/drawing/2014/main" id="{D1A0595E-6740-444E-9360-D769B7BC13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7" y="1547"/>
                <a:ext cx="544" cy="205"/>
                <a:chOff x="3959" y="1547"/>
                <a:chExt cx="544" cy="205"/>
              </a:xfrm>
            </p:grpSpPr>
            <p:grpSp>
              <p:nvGrpSpPr>
                <p:cNvPr id="67" name="Group 18">
                  <a:extLst>
                    <a:ext uri="{FF2B5EF4-FFF2-40B4-BE49-F238E27FC236}">
                      <a16:creationId xmlns:a16="http://schemas.microsoft.com/office/drawing/2014/main" id="{B757124B-0D90-442E-89CD-8FA2A157BF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59" y="1570"/>
                  <a:ext cx="544" cy="182"/>
                  <a:chOff x="738" y="1570"/>
                  <a:chExt cx="544" cy="182"/>
                </a:xfrm>
              </p:grpSpPr>
              <p:sp>
                <p:nvSpPr>
                  <p:cNvPr id="69" name="Rectangle 19">
                    <a:extLst>
                      <a:ext uri="{FF2B5EF4-FFF2-40B4-BE49-F238E27FC236}">
                        <a16:creationId xmlns:a16="http://schemas.microsoft.com/office/drawing/2014/main" id="{A746E9B1-7A2E-42A8-8CA4-6C766E74AB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8" y="1570"/>
                    <a:ext cx="363" cy="182"/>
                  </a:xfrm>
                  <a:prstGeom prst="rect">
                    <a:avLst/>
                  </a:prstGeom>
                  <a:solidFill>
                    <a:srgbClr val="BBE0E3">
                      <a:lumMod val="90000"/>
                    </a:srgbClr>
                  </a:solidFill>
                  <a:ln w="9525" algn="ctr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457154" marR="0" lvl="0" indent="-457154" algn="ctr" defTabSz="1219078" eaLnBrk="1" fontAlgn="auto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>
                        <a:srgbClr val="800080"/>
                      </a:buClr>
                      <a:buSzPct val="60000"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Fax" panose="02060602050505020204" pitchFamily="18" charset="0"/>
                        <a:ea typeface="微软雅黑" pitchFamily="34" charset="-122"/>
                      </a:rPr>
                      <a:t>a</a:t>
                    </a:r>
                    <a:r>
                      <a:rPr kumimoji="0" lang="en-US" altLang="zh-CN" sz="1400" b="1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Fax" pitchFamily="18" charset="0"/>
                        <a:ea typeface="微软雅黑" pitchFamily="34" charset="-122"/>
                      </a:rPr>
                      <a:t>n-1</a:t>
                    </a:r>
                  </a:p>
                </p:txBody>
              </p:sp>
              <p:sp>
                <p:nvSpPr>
                  <p:cNvPr id="70" name="Rectangle 20">
                    <a:extLst>
                      <a:ext uri="{FF2B5EF4-FFF2-40B4-BE49-F238E27FC236}">
                        <a16:creationId xmlns:a16="http://schemas.microsoft.com/office/drawing/2014/main" id="{3D77C335-EBEB-426B-81C1-10B8659201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1" y="1570"/>
                    <a:ext cx="181" cy="182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9525" algn="ctr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1219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Fax" pitchFamily="18" charset="0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68" name="Line 21">
                  <a:extLst>
                    <a:ext uri="{FF2B5EF4-FFF2-40B4-BE49-F238E27FC236}">
                      <a16:creationId xmlns:a16="http://schemas.microsoft.com/office/drawing/2014/main" id="{A7A4D033-6055-4B37-A962-DC3D3A37BA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6" y="1547"/>
                  <a:ext cx="177" cy="186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1219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Fax" pitchFamily="18" charset="0"/>
                    <a:ea typeface="微软雅黑" pitchFamily="34" charset="-122"/>
                  </a:endParaRPr>
                </a:p>
              </p:txBody>
            </p:sp>
          </p:grpSp>
          <p:sp>
            <p:nvSpPr>
              <p:cNvPr id="62" name="Line 22">
                <a:extLst>
                  <a:ext uri="{FF2B5EF4-FFF2-40B4-BE49-F238E27FC236}">
                    <a16:creationId xmlns:a16="http://schemas.microsoft.com/office/drawing/2014/main" id="{F083BDEB-1E61-4347-8296-3AA45D500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1661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1F497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1219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63" name="Line 23">
                <a:extLst>
                  <a:ext uri="{FF2B5EF4-FFF2-40B4-BE49-F238E27FC236}">
                    <a16:creationId xmlns:a16="http://schemas.microsoft.com/office/drawing/2014/main" id="{988D2F5E-8949-4640-BB85-ECA299B81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661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1F497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1219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64" name="Line 24">
                <a:extLst>
                  <a:ext uri="{FF2B5EF4-FFF2-40B4-BE49-F238E27FC236}">
                    <a16:creationId xmlns:a16="http://schemas.microsoft.com/office/drawing/2014/main" id="{30F4C553-910F-41D2-8F17-F8C4E4EB12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661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1F497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1219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65" name="Line 25">
                <a:extLst>
                  <a:ext uri="{FF2B5EF4-FFF2-40B4-BE49-F238E27FC236}">
                    <a16:creationId xmlns:a16="http://schemas.microsoft.com/office/drawing/2014/main" id="{F1E98A86-C9DF-46FD-8B66-6673719C8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4" y="1661"/>
                <a:ext cx="499" cy="0"/>
              </a:xfrm>
              <a:prstGeom prst="line">
                <a:avLst/>
              </a:prstGeom>
              <a:noFill/>
              <a:ln w="47625" cap="rnd">
                <a:solidFill>
                  <a:srgbClr val="1F497D"/>
                </a:solidFill>
                <a:prstDash val="sysDot"/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1219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66" name="Text Box 27">
                <a:extLst>
                  <a:ext uri="{FF2B5EF4-FFF2-40B4-BE49-F238E27FC236}">
                    <a16:creationId xmlns:a16="http://schemas.microsoft.com/office/drawing/2014/main" id="{1943DC7F-2A27-44EE-9BBB-AD99456882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5" y="1570"/>
                <a:ext cx="544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457154" marR="0" lvl="0" indent="-457154" algn="ctr" defTabSz="1219078" eaLnBrk="1" fontAlgn="auto" latinLnBrk="0" hangingPunct="1">
                  <a:lnSpc>
                    <a:spcPct val="8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800080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Fax" panose="02060602050505020204" pitchFamily="18" charset="0"/>
                    <a:ea typeface="微软雅黑" pitchFamily="34" charset="-122"/>
                  </a:rPr>
                  <a:t>head</a:t>
                </a:r>
              </a:p>
            </p:txBody>
          </p:sp>
        </p:grpSp>
        <p:sp>
          <p:nvSpPr>
            <p:cNvPr id="57" name="Line 28">
              <a:extLst>
                <a:ext uri="{FF2B5EF4-FFF2-40B4-BE49-F238E27FC236}">
                  <a16:creationId xmlns:a16="http://schemas.microsoft.com/office/drawing/2014/main" id="{FD95E0DA-5E36-4408-BD35-005E5FF3F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2903" y="3189038"/>
              <a:ext cx="171210" cy="2399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1219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58" name="Text Box 29">
              <a:extLst>
                <a:ext uri="{FF2B5EF4-FFF2-40B4-BE49-F238E27FC236}">
                  <a16:creationId xmlns:a16="http://schemas.microsoft.com/office/drawing/2014/main" id="{D44DFF03-7525-44EB-8828-9E0CC6B73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2231" y="2924944"/>
              <a:ext cx="1152524" cy="25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457154" marR="0" lvl="0" indent="-457154" algn="ctr" defTabSz="1219078" eaLnBrk="1" fontAlgn="auto" latinLnBrk="0" hangingPunct="1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008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</a:rPr>
                <a:t>tail</a:t>
              </a:r>
            </a:p>
          </p:txBody>
        </p:sp>
      </p:grpSp>
      <p:sp>
        <p:nvSpPr>
          <p:cNvPr id="75" name="Text Box 18">
            <a:extLst>
              <a:ext uri="{FF2B5EF4-FFF2-40B4-BE49-F238E27FC236}">
                <a16:creationId xmlns:a16="http://schemas.microsoft.com/office/drawing/2014/main" id="{08AA4923-0509-434F-AB9F-3FA06B812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418" y="4622410"/>
            <a:ext cx="85012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33" b="1" dirty="0" err="1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curr</a:t>
            </a:r>
            <a:endParaRPr lang="en-US" altLang="zh-CN" sz="3200" b="1" dirty="0">
              <a:solidFill>
                <a:srgbClr val="FF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6" name="Line 83">
            <a:extLst>
              <a:ext uri="{FF2B5EF4-FFF2-40B4-BE49-F238E27FC236}">
                <a16:creationId xmlns:a16="http://schemas.microsoft.com/office/drawing/2014/main" id="{5C8C9B05-6F87-4A00-BA5F-624317716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2038" y="4858880"/>
            <a:ext cx="261244" cy="38542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66">
              <a:solidFill>
                <a:srgbClr val="FF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812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AF166-4398-4DB3-B422-F7C9BACCA6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0000" y="363598"/>
            <a:ext cx="7887600" cy="903600"/>
          </a:xfrm>
        </p:spPr>
        <p:txBody>
          <a:bodyPr>
            <a:normAutofit/>
          </a:bodyPr>
          <a:lstStyle/>
          <a:p>
            <a:r>
              <a:rPr lang="en-US" altLang="zh-CN" dirty="0"/>
              <a:t>Tricks: Empty Head</a:t>
            </a:r>
            <a:endParaRPr lang="zh-CN" altLang="en-US" dirty="0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CE4EB0D8-1112-43C6-98EF-E0DA605E288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0238" y="1482725"/>
            <a:ext cx="7886700" cy="471328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kumimoji="1" lang="en-US" altLang="zh-CN" dirty="0">
                <a:solidFill>
                  <a:srgbClr val="FF0000"/>
                </a:solidFill>
              </a:rPr>
              <a:t>With empty head node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</a:pPr>
            <a:r>
              <a:rPr kumimoji="1" lang="en-US" altLang="zh-CN" dirty="0"/>
              <a:t>Whole linked list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head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kumimoji="1" lang="zh-CN" altLang="en-US" dirty="0"/>
              <a:t>： </a:t>
            </a:r>
            <a:r>
              <a:rPr kumimoji="1" lang="en-US" altLang="zh-CN" dirty="0"/>
              <a:t>head-&gt;next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kumimoji="1" lang="en-US" altLang="zh-CN" dirty="0"/>
              <a:t>head ≠ NULL)</a:t>
            </a:r>
          </a:p>
          <a:p>
            <a:pPr lvl="1">
              <a:spcBef>
                <a:spcPts val="600"/>
              </a:spcBef>
            </a:pPr>
            <a:r>
              <a:rPr kumimoji="1" lang="en-US" altLang="zh-CN" dirty="0"/>
              <a:t>Is empty: head-&gt;next == NULL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4576E0-0CA4-4879-B2A5-B75BA1C60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ECA68878-3AFF-48E6-98AE-9BAF0EA0876A}"/>
              </a:ext>
            </a:extLst>
          </p:cNvPr>
          <p:cNvGrpSpPr/>
          <p:nvPr/>
        </p:nvGrpSpPr>
        <p:grpSpPr>
          <a:xfrm>
            <a:off x="762000" y="4724400"/>
            <a:ext cx="7491705" cy="828408"/>
            <a:chOff x="1922463" y="2924944"/>
            <a:chExt cx="7172292" cy="792986"/>
          </a:xfrm>
        </p:grpSpPr>
        <p:grpSp>
          <p:nvGrpSpPr>
            <p:cNvPr id="83" name="Group 4">
              <a:extLst>
                <a:ext uri="{FF2B5EF4-FFF2-40B4-BE49-F238E27FC236}">
                  <a16:creationId xmlns:a16="http://schemas.microsoft.com/office/drawing/2014/main" id="{A002724F-498A-49AE-9E1D-DB276B1A7B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2463" y="3392492"/>
              <a:ext cx="6608763" cy="325438"/>
              <a:chOff x="158" y="1547"/>
              <a:chExt cx="4163" cy="205"/>
            </a:xfrm>
          </p:grpSpPr>
          <p:grpSp>
            <p:nvGrpSpPr>
              <p:cNvPr id="86" name="Group 5">
                <a:extLst>
                  <a:ext uri="{FF2B5EF4-FFF2-40B4-BE49-F238E27FC236}">
                    <a16:creationId xmlns:a16="http://schemas.microsoft.com/office/drawing/2014/main" id="{11426FE1-9487-4780-88F6-20BA1FD752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5" y="1570"/>
                <a:ext cx="499" cy="182"/>
                <a:chOff x="1020" y="1570"/>
                <a:chExt cx="499" cy="182"/>
              </a:xfrm>
            </p:grpSpPr>
            <p:sp>
              <p:nvSpPr>
                <p:cNvPr id="104" name="Rectangle 6">
                  <a:extLst>
                    <a:ext uri="{FF2B5EF4-FFF2-40B4-BE49-F238E27FC236}">
                      <a16:creationId xmlns:a16="http://schemas.microsoft.com/office/drawing/2014/main" id="{9B000F7F-CF92-4C92-B732-DC5AD651C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0" y="1570"/>
                  <a:ext cx="363" cy="182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1219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Fax" pitchFamily="18" charset="0"/>
                    <a:ea typeface="微软雅黑" pitchFamily="34" charset="-122"/>
                  </a:endParaRPr>
                </a:p>
              </p:txBody>
            </p:sp>
            <p:sp>
              <p:nvSpPr>
                <p:cNvPr id="105" name="Rectangle 7">
                  <a:extLst>
                    <a:ext uri="{FF2B5EF4-FFF2-40B4-BE49-F238E27FC236}">
                      <a16:creationId xmlns:a16="http://schemas.microsoft.com/office/drawing/2014/main" id="{F8A466EA-85DC-4B2A-90AA-834FFEA928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8" y="1570"/>
                  <a:ext cx="181" cy="182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algn="ctr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1219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Fax" pitchFamily="18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87" name="Group 8">
                <a:extLst>
                  <a:ext uri="{FF2B5EF4-FFF2-40B4-BE49-F238E27FC236}">
                    <a16:creationId xmlns:a16="http://schemas.microsoft.com/office/drawing/2014/main" id="{288BEA72-3089-4621-9589-555EF37326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1" y="1570"/>
                <a:ext cx="499" cy="182"/>
                <a:chOff x="1020" y="1570"/>
                <a:chExt cx="499" cy="182"/>
              </a:xfrm>
            </p:grpSpPr>
            <p:sp>
              <p:nvSpPr>
                <p:cNvPr id="102" name="Rectangle 9">
                  <a:extLst>
                    <a:ext uri="{FF2B5EF4-FFF2-40B4-BE49-F238E27FC236}">
                      <a16:creationId xmlns:a16="http://schemas.microsoft.com/office/drawing/2014/main" id="{691AC3A9-A1C7-4B8B-872D-1BD54BB6E2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0" y="1570"/>
                  <a:ext cx="363" cy="182"/>
                </a:xfrm>
                <a:prstGeom prst="rect">
                  <a:avLst/>
                </a:prstGeom>
                <a:solidFill>
                  <a:srgbClr val="BBE0E3">
                    <a:lumMod val="90000"/>
                  </a:srgbClr>
                </a:solidFill>
                <a:ln w="9525" algn="ctr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457154" marR="0" lvl="0" indent="-457154" algn="ctr" defTabSz="1219078" eaLnBrk="1" fontAlgn="auto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800080"/>
                    </a:buClr>
                    <a:buSzPct val="60000"/>
                    <a:buFontTx/>
                    <a:buNone/>
                    <a:tabLst/>
                    <a:defRPr/>
                  </a:pPr>
                  <a:r>
                    <a:rPr kumimoji="0" lang="en-US" altLang="zh-CN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Fax" panose="02060602050505020204" pitchFamily="18" charset="0"/>
                      <a:ea typeface="微软雅黑" pitchFamily="34" charset="-122"/>
                    </a:rPr>
                    <a:t>a</a:t>
                  </a:r>
                  <a:r>
                    <a:rPr kumimoji="0" lang="en-US" altLang="zh-CN" sz="1400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Fax" pitchFamily="18" charset="0"/>
                      <a:ea typeface="微软雅黑" pitchFamily="34" charset="-122"/>
                    </a:rPr>
                    <a:t>0</a:t>
                  </a:r>
                </a:p>
              </p:txBody>
            </p:sp>
            <p:sp>
              <p:nvSpPr>
                <p:cNvPr id="103" name="Rectangle 10">
                  <a:extLst>
                    <a:ext uri="{FF2B5EF4-FFF2-40B4-BE49-F238E27FC236}">
                      <a16:creationId xmlns:a16="http://schemas.microsoft.com/office/drawing/2014/main" id="{D1BED21F-A982-4988-BC07-1F2AE3F765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8" y="1570"/>
                  <a:ext cx="181" cy="182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algn="ctr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1219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Fax" pitchFamily="18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88" name="Group 11">
                <a:extLst>
                  <a:ext uri="{FF2B5EF4-FFF2-40B4-BE49-F238E27FC236}">
                    <a16:creationId xmlns:a16="http://schemas.microsoft.com/office/drawing/2014/main" id="{011F71EB-9322-49A3-8B9A-434361168C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6" y="1570"/>
                <a:ext cx="499" cy="182"/>
                <a:chOff x="1020" y="1570"/>
                <a:chExt cx="499" cy="182"/>
              </a:xfrm>
            </p:grpSpPr>
            <p:sp>
              <p:nvSpPr>
                <p:cNvPr id="100" name="Rectangle 12">
                  <a:extLst>
                    <a:ext uri="{FF2B5EF4-FFF2-40B4-BE49-F238E27FC236}">
                      <a16:creationId xmlns:a16="http://schemas.microsoft.com/office/drawing/2014/main" id="{8C00FC19-C8CA-4711-A590-14B61ABF5A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0" y="1570"/>
                  <a:ext cx="363" cy="182"/>
                </a:xfrm>
                <a:prstGeom prst="rect">
                  <a:avLst/>
                </a:prstGeom>
                <a:solidFill>
                  <a:srgbClr val="BBE0E3">
                    <a:lumMod val="90000"/>
                  </a:srgbClr>
                </a:solidFill>
                <a:ln w="9525" algn="ctr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457154" marR="0" lvl="0" indent="-457154" algn="ctr" defTabSz="1219078" eaLnBrk="1" fontAlgn="auto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800080"/>
                    </a:buClr>
                    <a:buSzPct val="60000"/>
                    <a:buFontTx/>
                    <a:buNone/>
                    <a:tabLst/>
                    <a:defRPr/>
                  </a:pPr>
                  <a:r>
                    <a:rPr kumimoji="0" lang="en-US" altLang="zh-CN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Fax" panose="02060602050505020204" pitchFamily="18" charset="0"/>
                      <a:ea typeface="微软雅黑" pitchFamily="34" charset="-122"/>
                    </a:rPr>
                    <a:t>a</a:t>
                  </a:r>
                  <a:r>
                    <a:rPr kumimoji="0" lang="en-US" altLang="zh-CN" sz="1400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Fax" pitchFamily="18" charset="0"/>
                      <a:ea typeface="微软雅黑" pitchFamily="34" charset="-122"/>
                    </a:rPr>
                    <a:t>1</a:t>
                  </a:r>
                </a:p>
              </p:txBody>
            </p:sp>
            <p:sp>
              <p:nvSpPr>
                <p:cNvPr id="101" name="Rectangle 13">
                  <a:extLst>
                    <a:ext uri="{FF2B5EF4-FFF2-40B4-BE49-F238E27FC236}">
                      <a16:creationId xmlns:a16="http://schemas.microsoft.com/office/drawing/2014/main" id="{28004CA6-B4F7-4D9E-8EF4-4A1D72A7A8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8" y="1570"/>
                  <a:ext cx="181" cy="182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algn="ctr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1219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Fax" pitchFamily="18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89" name="Group 17">
                <a:extLst>
                  <a:ext uri="{FF2B5EF4-FFF2-40B4-BE49-F238E27FC236}">
                    <a16:creationId xmlns:a16="http://schemas.microsoft.com/office/drawing/2014/main" id="{C1CF4924-1C5F-4525-867B-8C53DFF074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7" y="1547"/>
                <a:ext cx="544" cy="205"/>
                <a:chOff x="3959" y="1547"/>
                <a:chExt cx="544" cy="205"/>
              </a:xfrm>
            </p:grpSpPr>
            <p:grpSp>
              <p:nvGrpSpPr>
                <p:cNvPr id="96" name="Group 18">
                  <a:extLst>
                    <a:ext uri="{FF2B5EF4-FFF2-40B4-BE49-F238E27FC236}">
                      <a16:creationId xmlns:a16="http://schemas.microsoft.com/office/drawing/2014/main" id="{F4AD2A59-C0D2-4840-B5EB-C4DCBFACB5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59" y="1570"/>
                  <a:ext cx="544" cy="182"/>
                  <a:chOff x="738" y="1570"/>
                  <a:chExt cx="544" cy="182"/>
                </a:xfrm>
              </p:grpSpPr>
              <p:sp>
                <p:nvSpPr>
                  <p:cNvPr id="98" name="Rectangle 19">
                    <a:extLst>
                      <a:ext uri="{FF2B5EF4-FFF2-40B4-BE49-F238E27FC236}">
                        <a16:creationId xmlns:a16="http://schemas.microsoft.com/office/drawing/2014/main" id="{83B7EE70-692E-4659-AE77-08DEA6F156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8" y="1570"/>
                    <a:ext cx="363" cy="182"/>
                  </a:xfrm>
                  <a:prstGeom prst="rect">
                    <a:avLst/>
                  </a:prstGeom>
                  <a:solidFill>
                    <a:srgbClr val="BBE0E3">
                      <a:lumMod val="90000"/>
                    </a:srgbClr>
                  </a:solidFill>
                  <a:ln w="9525" algn="ctr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457154" marR="0" lvl="0" indent="-457154" algn="ctr" defTabSz="1219078" eaLnBrk="1" fontAlgn="auto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>
                        <a:srgbClr val="800080"/>
                      </a:buClr>
                      <a:buSzPct val="60000"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Fax" panose="02060602050505020204" pitchFamily="18" charset="0"/>
                        <a:ea typeface="微软雅黑" pitchFamily="34" charset="-122"/>
                      </a:rPr>
                      <a:t>a</a:t>
                    </a:r>
                    <a:r>
                      <a:rPr kumimoji="0" lang="en-US" altLang="zh-CN" sz="1400" b="1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Fax" pitchFamily="18" charset="0"/>
                        <a:ea typeface="微软雅黑" pitchFamily="34" charset="-122"/>
                      </a:rPr>
                      <a:t>n-1</a:t>
                    </a:r>
                  </a:p>
                </p:txBody>
              </p:sp>
              <p:sp>
                <p:nvSpPr>
                  <p:cNvPr id="99" name="Rectangle 20">
                    <a:extLst>
                      <a:ext uri="{FF2B5EF4-FFF2-40B4-BE49-F238E27FC236}">
                        <a16:creationId xmlns:a16="http://schemas.microsoft.com/office/drawing/2014/main" id="{48DB1045-06C4-4CA0-8E8C-D86EB435B4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1" y="1570"/>
                    <a:ext cx="181" cy="182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9525" algn="ctr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1219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Fax" pitchFamily="18" charset="0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97" name="Line 21">
                  <a:extLst>
                    <a:ext uri="{FF2B5EF4-FFF2-40B4-BE49-F238E27FC236}">
                      <a16:creationId xmlns:a16="http://schemas.microsoft.com/office/drawing/2014/main" id="{7B8ECCA9-B645-4C77-A11D-225DCA89CD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6" y="1547"/>
                  <a:ext cx="177" cy="186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1219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Fax" pitchFamily="18" charset="0"/>
                    <a:ea typeface="微软雅黑" pitchFamily="34" charset="-122"/>
                  </a:endParaRPr>
                </a:p>
              </p:txBody>
            </p:sp>
          </p:grpSp>
          <p:sp>
            <p:nvSpPr>
              <p:cNvPr id="90" name="Line 22">
                <a:extLst>
                  <a:ext uri="{FF2B5EF4-FFF2-40B4-BE49-F238E27FC236}">
                    <a16:creationId xmlns:a16="http://schemas.microsoft.com/office/drawing/2014/main" id="{693C1ACA-ED5B-4EEB-AF39-7DECC9FB93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1661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1F497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1219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91" name="Line 23">
                <a:extLst>
                  <a:ext uri="{FF2B5EF4-FFF2-40B4-BE49-F238E27FC236}">
                    <a16:creationId xmlns:a16="http://schemas.microsoft.com/office/drawing/2014/main" id="{A5C6F3CA-A2E9-443D-9B1D-735A7EC74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661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1F497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1219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92" name="Line 24">
                <a:extLst>
                  <a:ext uri="{FF2B5EF4-FFF2-40B4-BE49-F238E27FC236}">
                    <a16:creationId xmlns:a16="http://schemas.microsoft.com/office/drawing/2014/main" id="{4923FD29-C1E7-4313-95F9-04B44615D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661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1F497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1219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93" name="Line 25">
                <a:extLst>
                  <a:ext uri="{FF2B5EF4-FFF2-40B4-BE49-F238E27FC236}">
                    <a16:creationId xmlns:a16="http://schemas.microsoft.com/office/drawing/2014/main" id="{9FF94BE0-8C54-4F45-8AFE-B57315A90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4" y="1661"/>
                <a:ext cx="499" cy="0"/>
              </a:xfrm>
              <a:prstGeom prst="line">
                <a:avLst/>
              </a:prstGeom>
              <a:noFill/>
              <a:ln w="47625" cap="rnd">
                <a:solidFill>
                  <a:srgbClr val="1F497D"/>
                </a:solidFill>
                <a:prstDash val="sysDot"/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1219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94" name="Line 26">
                <a:extLst>
                  <a:ext uri="{FF2B5EF4-FFF2-40B4-BE49-F238E27FC236}">
                    <a16:creationId xmlns:a16="http://schemas.microsoft.com/office/drawing/2014/main" id="{1B65BB2A-A468-4CE5-BFC0-51CDB8B49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1661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1219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95" name="Text Box 27">
                <a:extLst>
                  <a:ext uri="{FF2B5EF4-FFF2-40B4-BE49-F238E27FC236}">
                    <a16:creationId xmlns:a16="http://schemas.microsoft.com/office/drawing/2014/main" id="{C0386B1E-22F0-465C-B261-BACAB88F18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570"/>
                <a:ext cx="544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457154" marR="0" lvl="0" indent="-457154" algn="ctr" defTabSz="1219078" eaLnBrk="1" fontAlgn="auto" latinLnBrk="0" hangingPunct="1">
                  <a:lnSpc>
                    <a:spcPct val="8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800080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Fax" panose="02060602050505020204" pitchFamily="18" charset="0"/>
                    <a:ea typeface="微软雅黑" pitchFamily="34" charset="-122"/>
                  </a:rPr>
                  <a:t>head</a:t>
                </a:r>
              </a:p>
            </p:txBody>
          </p:sp>
        </p:grpSp>
        <p:sp>
          <p:nvSpPr>
            <p:cNvPr id="84" name="Line 28">
              <a:extLst>
                <a:ext uri="{FF2B5EF4-FFF2-40B4-BE49-F238E27FC236}">
                  <a16:creationId xmlns:a16="http://schemas.microsoft.com/office/drawing/2014/main" id="{0E2E8D39-96FB-4E62-9E8F-C41F1147D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2903" y="3189038"/>
              <a:ext cx="171210" cy="2399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1219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85" name="Text Box 29">
              <a:extLst>
                <a:ext uri="{FF2B5EF4-FFF2-40B4-BE49-F238E27FC236}">
                  <a16:creationId xmlns:a16="http://schemas.microsoft.com/office/drawing/2014/main" id="{49D5E423-8119-4B5C-AD61-6017546C5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2231" y="2924944"/>
              <a:ext cx="1152524" cy="25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457154" marR="0" lvl="0" indent="-457154" algn="ctr" defTabSz="1219078" eaLnBrk="1" fontAlgn="auto" latinLnBrk="0" hangingPunct="1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008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</a:rPr>
                <a:t>tail</a:t>
              </a:r>
            </a:p>
          </p:txBody>
        </p:sp>
      </p:grpSp>
      <p:sp>
        <p:nvSpPr>
          <p:cNvPr id="106" name="Line 17">
            <a:extLst>
              <a:ext uri="{FF2B5EF4-FFF2-40B4-BE49-F238E27FC236}">
                <a16:creationId xmlns:a16="http://schemas.microsoft.com/office/drawing/2014/main" id="{7D0C6972-815D-4BB2-8079-6BC1F82DD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7941" y="4907985"/>
            <a:ext cx="287301" cy="360362"/>
          </a:xfrm>
          <a:prstGeom prst="line">
            <a:avLst/>
          </a:prstGeom>
          <a:noFill/>
          <a:ln w="38100">
            <a:solidFill>
              <a:srgbClr val="0099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 panose="02060602050505020204" pitchFamily="18" charset="0"/>
              <a:ea typeface="Arial Unicode MS" panose="020B0604020202020204" pitchFamily="34" charset="-122"/>
            </a:endParaRPr>
          </a:p>
        </p:txBody>
      </p:sp>
      <p:sp>
        <p:nvSpPr>
          <p:cNvPr id="107" name="Text Box 20">
            <a:extLst>
              <a:ext uri="{FF2B5EF4-FFF2-40B4-BE49-F238E27FC236}">
                <a16:creationId xmlns:a16="http://schemas.microsoft.com/office/drawing/2014/main" id="{EEE4F54D-29D0-4369-947A-24E0893D6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727" y="4733208"/>
            <a:ext cx="22838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Lucida Fax" panose="02060602050505020204" pitchFamily="18" charset="0"/>
              </a:rPr>
              <a:t>empty head</a:t>
            </a:r>
          </a:p>
        </p:txBody>
      </p:sp>
      <p:sp>
        <p:nvSpPr>
          <p:cNvPr id="108" name="Text Box 18">
            <a:extLst>
              <a:ext uri="{FF2B5EF4-FFF2-40B4-BE49-F238E27FC236}">
                <a16:creationId xmlns:a16="http://schemas.microsoft.com/office/drawing/2014/main" id="{E57A7558-B86B-4A2A-BD9C-B856DC8AE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050" y="4638402"/>
            <a:ext cx="850125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133" b="1" dirty="0" err="1">
                <a:solidFill>
                  <a:srgbClr val="BBE0E3">
                    <a:lumMod val="75000"/>
                  </a:srgbClr>
                </a:solidFill>
                <a:latin typeface="Lucida Fax" panose="02060602050505020204" pitchFamily="18" charset="0"/>
                <a:ea typeface="微软雅黑" pitchFamily="34" charset="-122"/>
              </a:rPr>
              <a:t>curr</a:t>
            </a:r>
            <a:endParaRPr lang="en-US" altLang="zh-CN" sz="3200" b="1" dirty="0">
              <a:solidFill>
                <a:srgbClr val="BBE0E3">
                  <a:lumMod val="75000"/>
                </a:srgbClr>
              </a:solidFill>
              <a:latin typeface="Lucida Fax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7359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71BBCB-A734-4789-850C-B07C05DCF3C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0000" y="1483200"/>
            <a:ext cx="7887600" cy="4713451"/>
          </a:xfrm>
        </p:spPr>
        <p:txBody>
          <a:bodyPr/>
          <a:lstStyle/>
          <a:p>
            <a:r>
              <a:rPr lang="en-US" altLang="zh-CN" dirty="0"/>
              <a:t>No special operations when</a:t>
            </a:r>
          </a:p>
          <a:p>
            <a:pPr lvl="1"/>
            <a:r>
              <a:rPr lang="en-US" altLang="zh-CN" dirty="0"/>
              <a:t>Insert before </a:t>
            </a:r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en-US" altLang="zh-CN" baseline="-25000" dirty="0">
                <a:solidFill>
                  <a:srgbClr val="0070C0"/>
                </a:solidFill>
              </a:rPr>
              <a:t>0</a:t>
            </a:r>
          </a:p>
          <a:p>
            <a:pPr lvl="1"/>
            <a:r>
              <a:rPr lang="en-US" altLang="zh-CN" dirty="0"/>
              <a:t>Delete </a:t>
            </a:r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en-US" altLang="zh-CN" baseline="-25000" dirty="0">
                <a:solidFill>
                  <a:srgbClr val="0070C0"/>
                </a:solidFill>
              </a:rPr>
              <a:t>0</a:t>
            </a:r>
          </a:p>
          <a:p>
            <a:r>
              <a:rPr lang="en-US" altLang="zh-CN" dirty="0"/>
              <a:t>Because </a:t>
            </a:r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en-US" altLang="zh-CN" baseline="-25000" dirty="0">
                <a:solidFill>
                  <a:srgbClr val="0070C0"/>
                </a:solidFill>
              </a:rPr>
              <a:t>0</a:t>
            </a:r>
            <a:r>
              <a:rPr lang="en-US" altLang="zh-CN" baseline="-25000" dirty="0"/>
              <a:t> </a:t>
            </a:r>
            <a:r>
              <a:rPr lang="en-US" altLang="zh-CN" dirty="0"/>
              <a:t>has its </a:t>
            </a:r>
            <a:r>
              <a:rPr lang="en-US" altLang="zh-CN" dirty="0" err="1"/>
              <a:t>prev</a:t>
            </a:r>
            <a:r>
              <a:rPr lang="en-US" altLang="zh-CN" dirty="0"/>
              <a:t> node now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18C0500-80F9-4301-95ED-CC7CD3F249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0000" y="363598"/>
            <a:ext cx="7887600" cy="903600"/>
          </a:xfrm>
        </p:spPr>
        <p:txBody>
          <a:bodyPr/>
          <a:lstStyle/>
          <a:p>
            <a:r>
              <a:rPr lang="en-US" altLang="zh-CN" dirty="0"/>
              <a:t>Benefits of Empty Head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5DFD2A-AE7A-410E-9184-5ECCEC888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3F46801-D148-4D74-A50D-26A84018FB1A}"/>
              </a:ext>
            </a:extLst>
          </p:cNvPr>
          <p:cNvGrpSpPr/>
          <p:nvPr/>
        </p:nvGrpSpPr>
        <p:grpSpPr>
          <a:xfrm>
            <a:off x="762000" y="4724400"/>
            <a:ext cx="7491705" cy="828408"/>
            <a:chOff x="1922463" y="2924944"/>
            <a:chExt cx="7172292" cy="792986"/>
          </a:xfrm>
        </p:grpSpPr>
        <p:grpSp>
          <p:nvGrpSpPr>
            <p:cNvPr id="30" name="Group 4">
              <a:extLst>
                <a:ext uri="{FF2B5EF4-FFF2-40B4-BE49-F238E27FC236}">
                  <a16:creationId xmlns:a16="http://schemas.microsoft.com/office/drawing/2014/main" id="{26FEB469-4223-4A59-8C01-D58C529588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2463" y="3392492"/>
              <a:ext cx="6608763" cy="325438"/>
              <a:chOff x="158" y="1547"/>
              <a:chExt cx="4163" cy="205"/>
            </a:xfrm>
          </p:grpSpPr>
          <p:grpSp>
            <p:nvGrpSpPr>
              <p:cNvPr id="33" name="Group 5">
                <a:extLst>
                  <a:ext uri="{FF2B5EF4-FFF2-40B4-BE49-F238E27FC236}">
                    <a16:creationId xmlns:a16="http://schemas.microsoft.com/office/drawing/2014/main" id="{51551C32-EB8F-411E-9C26-152E95B6AF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5" y="1570"/>
                <a:ext cx="499" cy="182"/>
                <a:chOff x="1020" y="1570"/>
                <a:chExt cx="499" cy="182"/>
              </a:xfrm>
            </p:grpSpPr>
            <p:sp>
              <p:nvSpPr>
                <p:cNvPr id="51" name="Rectangle 6">
                  <a:extLst>
                    <a:ext uri="{FF2B5EF4-FFF2-40B4-BE49-F238E27FC236}">
                      <a16:creationId xmlns:a16="http://schemas.microsoft.com/office/drawing/2014/main" id="{8C2D47B3-0661-49A6-A497-F541B1E0E7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0" y="1570"/>
                  <a:ext cx="363" cy="182"/>
                </a:xfrm>
                <a:prstGeom prst="rect">
                  <a:avLst/>
                </a:prstGeom>
                <a:solidFill>
                  <a:srgbClr val="C0C0C0"/>
                </a:solidFill>
                <a:ln w="9525" algn="ctr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1219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Fax" pitchFamily="18" charset="0"/>
                    <a:ea typeface="微软雅黑" pitchFamily="34" charset="-122"/>
                  </a:endParaRPr>
                </a:p>
              </p:txBody>
            </p:sp>
            <p:sp>
              <p:nvSpPr>
                <p:cNvPr id="52" name="Rectangle 7">
                  <a:extLst>
                    <a:ext uri="{FF2B5EF4-FFF2-40B4-BE49-F238E27FC236}">
                      <a16:creationId xmlns:a16="http://schemas.microsoft.com/office/drawing/2014/main" id="{2EFFD03F-EF44-431E-BD7B-94C97133C1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8" y="1570"/>
                  <a:ext cx="181" cy="182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algn="ctr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1219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Fax" pitchFamily="18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4" name="Group 8">
                <a:extLst>
                  <a:ext uri="{FF2B5EF4-FFF2-40B4-BE49-F238E27FC236}">
                    <a16:creationId xmlns:a16="http://schemas.microsoft.com/office/drawing/2014/main" id="{5B568260-A576-49F8-B7D2-4A0D83AF17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1" y="1570"/>
                <a:ext cx="499" cy="182"/>
                <a:chOff x="1020" y="1570"/>
                <a:chExt cx="499" cy="182"/>
              </a:xfrm>
            </p:grpSpPr>
            <p:sp>
              <p:nvSpPr>
                <p:cNvPr id="49" name="Rectangle 9">
                  <a:extLst>
                    <a:ext uri="{FF2B5EF4-FFF2-40B4-BE49-F238E27FC236}">
                      <a16:creationId xmlns:a16="http://schemas.microsoft.com/office/drawing/2014/main" id="{B098F15D-CFB4-42EA-B650-E14436FB9B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0" y="1570"/>
                  <a:ext cx="363" cy="182"/>
                </a:xfrm>
                <a:prstGeom prst="rect">
                  <a:avLst/>
                </a:prstGeom>
                <a:solidFill>
                  <a:srgbClr val="BBE0E3">
                    <a:lumMod val="90000"/>
                  </a:srgbClr>
                </a:solidFill>
                <a:ln w="9525" algn="ctr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457154" marR="0" lvl="0" indent="-457154" algn="ctr" defTabSz="1219078" eaLnBrk="1" fontAlgn="auto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800080"/>
                    </a:buClr>
                    <a:buSzPct val="60000"/>
                    <a:buFontTx/>
                    <a:buNone/>
                    <a:tabLst/>
                    <a:defRPr/>
                  </a:pPr>
                  <a:r>
                    <a:rPr kumimoji="0" lang="en-US" altLang="zh-CN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Fax" panose="02060602050505020204" pitchFamily="18" charset="0"/>
                      <a:ea typeface="微软雅黑" pitchFamily="34" charset="-122"/>
                    </a:rPr>
                    <a:t>a</a:t>
                  </a:r>
                  <a:r>
                    <a:rPr kumimoji="0" lang="en-US" altLang="zh-CN" sz="1400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Fax" pitchFamily="18" charset="0"/>
                      <a:ea typeface="微软雅黑" pitchFamily="34" charset="-122"/>
                    </a:rPr>
                    <a:t>0</a:t>
                  </a:r>
                </a:p>
              </p:txBody>
            </p:sp>
            <p:sp>
              <p:nvSpPr>
                <p:cNvPr id="50" name="Rectangle 10">
                  <a:extLst>
                    <a:ext uri="{FF2B5EF4-FFF2-40B4-BE49-F238E27FC236}">
                      <a16:creationId xmlns:a16="http://schemas.microsoft.com/office/drawing/2014/main" id="{104D132E-8611-4213-AD8C-A27337F26F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8" y="1570"/>
                  <a:ext cx="181" cy="182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algn="ctr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1219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Fax" pitchFamily="18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5" name="Group 11">
                <a:extLst>
                  <a:ext uri="{FF2B5EF4-FFF2-40B4-BE49-F238E27FC236}">
                    <a16:creationId xmlns:a16="http://schemas.microsoft.com/office/drawing/2014/main" id="{1C20C47D-25EE-4EFE-93B7-F23E5C1628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6" y="1570"/>
                <a:ext cx="499" cy="182"/>
                <a:chOff x="1020" y="1570"/>
                <a:chExt cx="499" cy="182"/>
              </a:xfrm>
            </p:grpSpPr>
            <p:sp>
              <p:nvSpPr>
                <p:cNvPr id="47" name="Rectangle 12">
                  <a:extLst>
                    <a:ext uri="{FF2B5EF4-FFF2-40B4-BE49-F238E27FC236}">
                      <a16:creationId xmlns:a16="http://schemas.microsoft.com/office/drawing/2014/main" id="{C85DD810-2753-46BD-9848-F794DDFBF1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0" y="1570"/>
                  <a:ext cx="363" cy="182"/>
                </a:xfrm>
                <a:prstGeom prst="rect">
                  <a:avLst/>
                </a:prstGeom>
                <a:solidFill>
                  <a:srgbClr val="BBE0E3">
                    <a:lumMod val="90000"/>
                  </a:srgbClr>
                </a:solidFill>
                <a:ln w="9525" algn="ctr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457154" marR="0" lvl="0" indent="-457154" algn="ctr" defTabSz="1219078" eaLnBrk="1" fontAlgn="auto" latinLnBrk="0" hangingPunct="1">
                    <a:lnSpc>
                      <a:spcPct val="80000"/>
                    </a:lnSpc>
                    <a:spcBef>
                      <a:spcPct val="20000"/>
                    </a:spcBef>
                    <a:spcAft>
                      <a:spcPts val="0"/>
                    </a:spcAft>
                    <a:buClr>
                      <a:srgbClr val="800080"/>
                    </a:buClr>
                    <a:buSzPct val="60000"/>
                    <a:buFontTx/>
                    <a:buNone/>
                    <a:tabLst/>
                    <a:defRPr/>
                  </a:pPr>
                  <a:r>
                    <a:rPr kumimoji="0" lang="en-US" altLang="zh-CN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Fax" panose="02060602050505020204" pitchFamily="18" charset="0"/>
                      <a:ea typeface="微软雅黑" pitchFamily="34" charset="-122"/>
                    </a:rPr>
                    <a:t>a</a:t>
                  </a:r>
                  <a:r>
                    <a:rPr kumimoji="0" lang="en-US" altLang="zh-CN" sz="1400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Fax" pitchFamily="18" charset="0"/>
                      <a:ea typeface="微软雅黑" pitchFamily="34" charset="-122"/>
                    </a:rPr>
                    <a:t>1</a:t>
                  </a:r>
                </a:p>
              </p:txBody>
            </p:sp>
            <p:sp>
              <p:nvSpPr>
                <p:cNvPr id="48" name="Rectangle 13">
                  <a:extLst>
                    <a:ext uri="{FF2B5EF4-FFF2-40B4-BE49-F238E27FC236}">
                      <a16:creationId xmlns:a16="http://schemas.microsoft.com/office/drawing/2014/main" id="{671C4A0B-C0DF-47B6-8FFC-A5ECDEC842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8" y="1570"/>
                  <a:ext cx="181" cy="182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algn="ctr">
                  <a:solidFill>
                    <a:sysClr val="windowText" lastClr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1219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Fax" pitchFamily="18" charset="0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36" name="Group 17">
                <a:extLst>
                  <a:ext uri="{FF2B5EF4-FFF2-40B4-BE49-F238E27FC236}">
                    <a16:creationId xmlns:a16="http://schemas.microsoft.com/office/drawing/2014/main" id="{E5C6500B-1CDC-4ACD-A2EE-78095500FB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7" y="1547"/>
                <a:ext cx="544" cy="205"/>
                <a:chOff x="3959" y="1547"/>
                <a:chExt cx="544" cy="205"/>
              </a:xfrm>
            </p:grpSpPr>
            <p:grpSp>
              <p:nvGrpSpPr>
                <p:cNvPr id="43" name="Group 18">
                  <a:extLst>
                    <a:ext uri="{FF2B5EF4-FFF2-40B4-BE49-F238E27FC236}">
                      <a16:creationId xmlns:a16="http://schemas.microsoft.com/office/drawing/2014/main" id="{33B7FE7B-CB97-4C96-9A30-81F5AF2B05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59" y="1570"/>
                  <a:ext cx="544" cy="182"/>
                  <a:chOff x="738" y="1570"/>
                  <a:chExt cx="544" cy="182"/>
                </a:xfrm>
              </p:grpSpPr>
              <p:sp>
                <p:nvSpPr>
                  <p:cNvPr id="45" name="Rectangle 19">
                    <a:extLst>
                      <a:ext uri="{FF2B5EF4-FFF2-40B4-BE49-F238E27FC236}">
                        <a16:creationId xmlns:a16="http://schemas.microsoft.com/office/drawing/2014/main" id="{A345B446-FB44-444C-B28F-92FBE74E24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38" y="1570"/>
                    <a:ext cx="363" cy="182"/>
                  </a:xfrm>
                  <a:prstGeom prst="rect">
                    <a:avLst/>
                  </a:prstGeom>
                  <a:solidFill>
                    <a:srgbClr val="BBE0E3">
                      <a:lumMod val="90000"/>
                    </a:srgbClr>
                  </a:solidFill>
                  <a:ln w="9525" algn="ctr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457154" marR="0" lvl="0" indent="-457154" algn="ctr" defTabSz="1219078" eaLnBrk="1" fontAlgn="auto" latinLnBrk="0" hangingPunct="1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ts val="0"/>
                      </a:spcAft>
                      <a:buClr>
                        <a:srgbClr val="800080"/>
                      </a:buClr>
                      <a:buSzPct val="60000"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Fax" panose="02060602050505020204" pitchFamily="18" charset="0"/>
                        <a:ea typeface="微软雅黑" pitchFamily="34" charset="-122"/>
                      </a:rPr>
                      <a:t>a</a:t>
                    </a:r>
                    <a:r>
                      <a:rPr kumimoji="0" lang="en-US" altLang="zh-CN" sz="1400" b="1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Fax" pitchFamily="18" charset="0"/>
                        <a:ea typeface="微软雅黑" pitchFamily="34" charset="-122"/>
                      </a:rPr>
                      <a:t>n-1</a:t>
                    </a:r>
                  </a:p>
                </p:txBody>
              </p:sp>
              <p:sp>
                <p:nvSpPr>
                  <p:cNvPr id="46" name="Rectangle 20">
                    <a:extLst>
                      <a:ext uri="{FF2B5EF4-FFF2-40B4-BE49-F238E27FC236}">
                        <a16:creationId xmlns:a16="http://schemas.microsoft.com/office/drawing/2014/main" id="{A70A8B3C-E676-4BF3-8B2A-FFD32A4065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01" y="1570"/>
                    <a:ext cx="181" cy="182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9525" algn="ctr">
                    <a:solidFill>
                      <a:sysClr val="windowText" lastClr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1219078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Fax" pitchFamily="18" charset="0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44" name="Line 21">
                  <a:extLst>
                    <a:ext uri="{FF2B5EF4-FFF2-40B4-BE49-F238E27FC236}">
                      <a16:creationId xmlns:a16="http://schemas.microsoft.com/office/drawing/2014/main" id="{69FE7D78-B7FC-4F0F-AC04-3A232964B1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16" y="1547"/>
                  <a:ext cx="177" cy="186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121907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Fax" pitchFamily="18" charset="0"/>
                    <a:ea typeface="微软雅黑" pitchFamily="34" charset="-122"/>
                  </a:endParaRPr>
                </a:p>
              </p:txBody>
            </p:sp>
          </p:grpSp>
          <p:sp>
            <p:nvSpPr>
              <p:cNvPr id="37" name="Line 22">
                <a:extLst>
                  <a:ext uri="{FF2B5EF4-FFF2-40B4-BE49-F238E27FC236}">
                    <a16:creationId xmlns:a16="http://schemas.microsoft.com/office/drawing/2014/main" id="{3EA25860-91AF-482F-9470-5F25C8B2E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3" y="1661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1F497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1219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38" name="Line 23">
                <a:extLst>
                  <a:ext uri="{FF2B5EF4-FFF2-40B4-BE49-F238E27FC236}">
                    <a16:creationId xmlns:a16="http://schemas.microsoft.com/office/drawing/2014/main" id="{E326270C-88FF-4592-A4D8-DEFA33EEB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9" y="1661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1F497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1219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39" name="Line 24">
                <a:extLst>
                  <a:ext uri="{FF2B5EF4-FFF2-40B4-BE49-F238E27FC236}">
                    <a16:creationId xmlns:a16="http://schemas.microsoft.com/office/drawing/2014/main" id="{39AF7F89-5974-4E55-AFAB-1ABBC285F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1661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1F497D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1219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40" name="Line 25">
                <a:extLst>
                  <a:ext uri="{FF2B5EF4-FFF2-40B4-BE49-F238E27FC236}">
                    <a16:creationId xmlns:a16="http://schemas.microsoft.com/office/drawing/2014/main" id="{7F314572-DB40-42A3-B03B-FA9DB7102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4" y="1661"/>
                <a:ext cx="499" cy="0"/>
              </a:xfrm>
              <a:prstGeom prst="line">
                <a:avLst/>
              </a:prstGeom>
              <a:noFill/>
              <a:ln w="47625" cap="rnd">
                <a:solidFill>
                  <a:srgbClr val="1F497D"/>
                </a:solidFill>
                <a:prstDash val="sysDot"/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1219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41" name="Line 26">
                <a:extLst>
                  <a:ext uri="{FF2B5EF4-FFF2-40B4-BE49-F238E27FC236}">
                    <a16:creationId xmlns:a16="http://schemas.microsoft.com/office/drawing/2014/main" id="{549B5474-F325-45FA-BC1C-FC2D1FD6D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" y="1661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12190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endParaRPr>
              </a:p>
            </p:txBody>
          </p:sp>
          <p:sp>
            <p:nvSpPr>
              <p:cNvPr id="42" name="Text Box 27">
                <a:extLst>
                  <a:ext uri="{FF2B5EF4-FFF2-40B4-BE49-F238E27FC236}">
                    <a16:creationId xmlns:a16="http://schemas.microsoft.com/office/drawing/2014/main" id="{001E0D34-CCF6-45DC-ABBB-5EB6FA5DB0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570"/>
                <a:ext cx="544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457154" marR="0" lvl="0" indent="-457154" algn="ctr" defTabSz="1219078" eaLnBrk="1" fontAlgn="auto" latinLnBrk="0" hangingPunct="1">
                  <a:lnSpc>
                    <a:spcPct val="80000"/>
                  </a:lnSpc>
                  <a:spcBef>
                    <a:spcPct val="50000"/>
                  </a:spcBef>
                  <a:spcAft>
                    <a:spcPts val="0"/>
                  </a:spcAft>
                  <a:buClr>
                    <a:srgbClr val="800080"/>
                  </a:buClr>
                  <a:buSzPct val="60000"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Lucida Fax" panose="02060602050505020204" pitchFamily="18" charset="0"/>
                    <a:ea typeface="微软雅黑" pitchFamily="34" charset="-122"/>
                  </a:rPr>
                  <a:t>head</a:t>
                </a:r>
              </a:p>
            </p:txBody>
          </p:sp>
        </p:grp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128EA58F-415A-4940-BD88-67186923F0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2903" y="3189038"/>
              <a:ext cx="171210" cy="2399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1219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32" name="Text Box 29">
              <a:extLst>
                <a:ext uri="{FF2B5EF4-FFF2-40B4-BE49-F238E27FC236}">
                  <a16:creationId xmlns:a16="http://schemas.microsoft.com/office/drawing/2014/main" id="{53925420-5F2C-4189-8F20-9601FA297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2231" y="2924944"/>
              <a:ext cx="1152524" cy="25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457154" marR="0" lvl="0" indent="-457154" algn="ctr" defTabSz="1219078" eaLnBrk="1" fontAlgn="auto" latinLnBrk="0" hangingPunct="1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80008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</a:rPr>
                <a:t>tail</a:t>
              </a:r>
            </a:p>
          </p:txBody>
        </p:sp>
      </p:grpSp>
      <p:sp>
        <p:nvSpPr>
          <p:cNvPr id="53" name="Text Box 20">
            <a:extLst>
              <a:ext uri="{FF2B5EF4-FFF2-40B4-BE49-F238E27FC236}">
                <a16:creationId xmlns:a16="http://schemas.microsoft.com/office/drawing/2014/main" id="{070E4DD6-ED8C-429D-BCEC-A36F2ADEB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727" y="4733208"/>
            <a:ext cx="22838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Lucida Fax" panose="02060602050505020204" pitchFamily="18" charset="0"/>
              </a:rPr>
              <a:t>empty head</a:t>
            </a:r>
          </a:p>
        </p:txBody>
      </p:sp>
    </p:spTree>
    <p:extLst>
      <p:ext uri="{BB962C8B-B14F-4D97-AF65-F5344CB8AC3E}">
        <p14:creationId xmlns:p14="http://schemas.microsoft.com/office/powerpoint/2010/main" val="158437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EFFBD-5687-42FD-8755-60747AB2FD6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Sample Code: Link Node</a:t>
            </a:r>
            <a:endParaRPr lang="zh-CN" altLang="en-US" dirty="0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1A0D4A80-75A1-462B-A2A9-003591E79D8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0238" y="1482725"/>
            <a:ext cx="7886700" cy="471328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rPr>
              <a:t>Singly linked list with empty head</a:t>
            </a:r>
            <a:endParaRPr lang="en-US" altLang="zh-CN" sz="1400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800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8000FF"/>
                </a:solidFill>
                <a:highlight>
                  <a:srgbClr val="FFFFFF"/>
                </a:highlight>
              </a:rPr>
              <a:t>template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CN" sz="18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Link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altLang="zh-CN" sz="18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T  	data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	 		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// Data element</a:t>
            </a:r>
            <a:endParaRPr lang="zh-CN" altLang="en-US" sz="18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Link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next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// Pointer for next element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Link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dirty="0" err="1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T info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dirty="0" err="1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Link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&gt;*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nextValue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		data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info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	next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nextValue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CN" alt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Link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dirty="0" err="1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Link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&gt;*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nextValue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	next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nextValue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CN" alt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zh-CN" alt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0749C9-D9E3-4004-853E-6FEBB737D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969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1ED78-3614-48E5-8DA7-CAE3DE5DE36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Sample Code: Linked List Class</a:t>
            </a:r>
            <a:endParaRPr lang="zh-CN" altLang="en-US" dirty="0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7746C6E6-01A2-4D12-9F4C-B68803E89F6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0238" y="1482725"/>
            <a:ext cx="7886700" cy="4713288"/>
          </a:xfrm>
        </p:spPr>
        <p:txBody>
          <a:bodyPr/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lnkList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List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	Link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head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tail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   				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</a:rPr>
              <a:t>// head and tail pointer</a:t>
            </a:r>
            <a:endParaRPr lang="zh-CN" alt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	Link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setPos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p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</a:rPr>
              <a:t>// find pointer to the p-</a:t>
            </a:r>
            <a:r>
              <a:rPr lang="en-US" altLang="zh-CN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th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</a:rPr>
              <a:t> element</a:t>
            </a:r>
            <a:endParaRPr lang="zh-CN" alt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lnkList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s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								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</a:rPr>
              <a:t>// construction</a:t>
            </a:r>
            <a:endParaRPr lang="zh-CN" alt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~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lnkList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									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</a:rPr>
              <a:t>// deconstruction</a:t>
            </a:r>
            <a:endParaRPr lang="zh-CN" alt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isEmpty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							</a:t>
            </a:r>
            <a:endParaRPr lang="zh-CN" alt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clear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								</a:t>
            </a:r>
            <a:endParaRPr lang="zh-CN" alt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length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							</a:t>
            </a:r>
            <a:endParaRPr lang="zh-CN" alt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append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cosnt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T value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endParaRPr lang="en-US" altLang="zh-CN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highlight>
                  <a:srgbClr val="FFFFFF"/>
                </a:highlight>
              </a:rPr>
              <a:t>insert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cosnt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p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cosnt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T value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zh-CN" alt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delete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cosnt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p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			</a:t>
            </a:r>
            <a:endParaRPr lang="en-US" altLang="zh-CN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getValue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cosnt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p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value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	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</a:rPr>
              <a:t>// find the p-</a:t>
            </a:r>
            <a:r>
              <a:rPr lang="en-US" altLang="zh-CN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th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</a:rPr>
              <a:t> element</a:t>
            </a:r>
            <a:endParaRPr lang="zh-CN" alt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getPos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T value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</a:rPr>
              <a:t>    	</a:t>
            </a:r>
            <a:r>
              <a:rPr lang="en-US" altLang="zh-CN" sz="1600" dirty="0">
                <a:solidFill>
                  <a:srgbClr val="008000"/>
                </a:solidFill>
                <a:highlight>
                  <a:srgbClr val="FFFFFF"/>
                </a:highlight>
              </a:rPr>
              <a:t>// find the position of given value</a:t>
            </a:r>
            <a:endParaRPr lang="zh-CN" altLang="en-US" sz="16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zh-CN" alt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B549E9-31A1-4786-B563-749CB783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1173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009A1-A9E9-4756-A37E-AD7A38E05BA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Sample Code: Get p-</a:t>
            </a:r>
            <a:r>
              <a:rPr lang="en-US" altLang="zh-CN" dirty="0" err="1"/>
              <a:t>th</a:t>
            </a:r>
            <a:r>
              <a:rPr lang="en-US" altLang="zh-CN" dirty="0"/>
              <a:t> Element</a:t>
            </a:r>
            <a:endParaRPr lang="zh-CN" altLang="en-US" dirty="0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28FC76E0-7499-4AD1-851F-CDA2002997D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0238" y="1482725"/>
            <a:ext cx="7886700" cy="4713288"/>
          </a:xfrm>
        </p:spPr>
        <p:txBody>
          <a:bodyPr>
            <a:normAutofit lnSpcReduction="1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</a:rPr>
              <a:t>函数返回值是找到的结点指针</a:t>
            </a:r>
            <a:endParaRPr lang="en-US" altLang="zh-CN" sz="18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zh-CN" altLang="en-US" sz="18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8000FF"/>
                </a:solidFill>
                <a:highlight>
                  <a:srgbClr val="FFFFFF"/>
                </a:highlight>
              </a:rPr>
              <a:t>template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CN" sz="18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 		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</a:rPr>
              <a:t>线性表的元素类型为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T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de-DE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Link</a:t>
            </a:r>
            <a:r>
              <a:rPr lang="de-DE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de-DE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de-DE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de-DE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de-DE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lnkList </a:t>
            </a:r>
            <a:r>
              <a:rPr lang="de-DE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de-DE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de-DE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&gt;::</a:t>
            </a:r>
            <a:r>
              <a:rPr lang="de-DE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setPos</a:t>
            </a:r>
            <a:r>
              <a:rPr lang="de-DE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de-DE" altLang="zh-CN" sz="18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de-DE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de-DE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de-DE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e-DE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CN" alt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sz="18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count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i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CN" sz="18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			  	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//  </a:t>
            </a:r>
            <a:r>
              <a:rPr lang="en-US" altLang="zh-CN" sz="18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</a:rPr>
              <a:t>为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-1 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</a:rPr>
              <a:t>则定位到头结点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	    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head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</a:rPr>
              <a:t>循链定位，若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</a:rPr>
              <a:t>为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0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</a:rPr>
              <a:t>则定位到第一个结点    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Link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p = head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next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p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count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	     p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p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next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 	     count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++;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en-US" altLang="zh-CN" sz="18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 // 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</a:rPr>
              <a:t>指向第 </a:t>
            </a:r>
            <a:r>
              <a:rPr lang="en-US" altLang="zh-CN" sz="18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</a:rPr>
              <a:t>结点，</a:t>
            </a:r>
            <a:r>
              <a:rPr lang="en-US" altLang="zh-CN" sz="18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</a:rPr>
              <a:t>＝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0,1,…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</a:rPr>
              <a:t>，当链表中结点数小于 </a:t>
            </a:r>
            <a:r>
              <a:rPr lang="en-US" altLang="zh-CN" sz="18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</a:rPr>
              <a:t>时返回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NULL</a:t>
            </a:r>
            <a:endParaRPr lang="zh-CN" alt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	return</a:t>
            </a: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altLang="zh-CN" sz="18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CN" alt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00B338-98FC-4871-9F37-7D30E3802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413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6F6F6-1918-499E-9D49-21F92DD83F1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Sample Code: Insert</a:t>
            </a:r>
            <a:endParaRPr lang="zh-CN" altLang="en-US" dirty="0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0900FBB3-0CC7-440E-BCBB-6F0AA39E847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0238" y="1482725"/>
            <a:ext cx="7886700" cy="4713288"/>
          </a:xfrm>
        </p:spPr>
        <p:txBody>
          <a:bodyPr>
            <a:normAutofit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8000FF"/>
                </a:solidFill>
                <a:highlight>
                  <a:srgbClr val="FFFFFF"/>
                </a:highlight>
              </a:rPr>
              <a:t>template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CN" sz="18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 						</a:t>
            </a:r>
            <a:endParaRPr lang="en-US" altLang="zh-CN" sz="18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lnkList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insert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T value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	Link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p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q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 // with empty head, no special handler even when </a:t>
            </a:r>
            <a:r>
              <a:rPr lang="en-US" altLang="zh-CN" sz="1800" dirty="0" err="1">
                <a:solidFill>
                  <a:srgbClr val="008000"/>
                </a:solidFill>
                <a:highlight>
                  <a:srgbClr val="FFFFFF"/>
                </a:highlight>
              </a:rPr>
              <a:t>i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 == 0</a:t>
            </a:r>
            <a:endParaRPr lang="zh-CN" alt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p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setPos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i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altLang="zh-CN" sz="180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zh-CN" altLang="en-US" sz="18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dirty="0">
                <a:solidFill>
                  <a:srgbClr val="808080"/>
                </a:solidFill>
                <a:highlight>
                  <a:srgbClr val="FFFFFF"/>
                </a:highlight>
              </a:rPr>
              <a:t>" </a:t>
            </a:r>
            <a:r>
              <a:rPr lang="zh-CN" altLang="en-US" sz="1800" dirty="0">
                <a:solidFill>
                  <a:srgbClr val="808080"/>
                </a:solidFill>
                <a:highlight>
                  <a:srgbClr val="FFFFFF"/>
                </a:highlight>
              </a:rPr>
              <a:t>非法插入点</a:t>
            </a:r>
            <a:r>
              <a:rPr lang="en-US" altLang="zh-CN" sz="18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&lt;&lt;</a:t>
            </a: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zh-CN" alt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	q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Link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&gt;(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value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p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next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// Key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point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1: set up new node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	p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next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q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                                   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// Key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point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2: update </a:t>
            </a:r>
            <a:r>
              <a:rPr lang="en-US" altLang="zh-CN" sz="1800" dirty="0" err="1">
                <a:solidFill>
                  <a:srgbClr val="008000"/>
                </a:solidFill>
                <a:highlight>
                  <a:srgbClr val="FFFFFF"/>
                </a:highlight>
              </a:rPr>
              <a:t>prev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 node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p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tail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zh-CN" alt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	                           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      // Key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point</a:t>
            </a:r>
            <a:r>
              <a:rPr lang="zh-CN" altLang="en-US" sz="18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highlight>
                  <a:srgbClr val="FFFFFF"/>
                </a:highlight>
              </a:rPr>
              <a:t>3: update tail node</a:t>
            </a:r>
            <a:endParaRPr lang="zh-CN" altLang="en-US" sz="18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		tail 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q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altLang="zh-CN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zh-CN" altLang="en-US" sz="1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BD1B3E-3779-46E1-A8A6-91B31F489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40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628650" y="1295400"/>
            <a:ext cx="7886700" cy="47124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Sequential list</a:t>
            </a:r>
            <a:endParaRPr lang="zh-CN" altLang="en-US" dirty="0"/>
          </a:p>
          <a:p>
            <a:pPr lvl="1"/>
            <a:r>
              <a:rPr lang="en-US" altLang="zh-CN" dirty="0"/>
              <a:t>O(n) time to insert &amp; delete an element</a:t>
            </a:r>
          </a:p>
          <a:p>
            <a:pPr lvl="1"/>
            <a:r>
              <a:rPr lang="en-US" altLang="zh-CN" dirty="0"/>
              <a:t>O(1) time to find an element</a:t>
            </a:r>
            <a:endParaRPr lang="zh-CN" altLang="en-US" dirty="0"/>
          </a:p>
          <a:p>
            <a:pPr lvl="1"/>
            <a:r>
              <a:rPr lang="en-US" altLang="zh-CN" dirty="0"/>
              <a:t>Pre-allocate a length of array</a:t>
            </a:r>
            <a:endParaRPr lang="zh-CN" altLang="en-US" dirty="0"/>
          </a:p>
          <a:p>
            <a:pPr lvl="1"/>
            <a:r>
              <a:rPr lang="en-US" altLang="zh-CN" dirty="0"/>
              <a:t>No storage overhead when the array is full</a:t>
            </a:r>
            <a:endParaRPr lang="zh-CN" altLang="en-US" dirty="0"/>
          </a:p>
          <a:p>
            <a:r>
              <a:rPr lang="en-US" altLang="zh-CN" dirty="0"/>
              <a:t>Linked list</a:t>
            </a:r>
            <a:endParaRPr lang="zh-CN" altLang="en-US" dirty="0"/>
          </a:p>
          <a:p>
            <a:pPr lvl="1"/>
            <a:r>
              <a:rPr lang="en-US" altLang="zh-CN" dirty="0"/>
              <a:t>O(1) time to insert &amp; delete an element</a:t>
            </a:r>
          </a:p>
          <a:p>
            <a:pPr lvl="1"/>
            <a:r>
              <a:rPr lang="en-US" altLang="zh-CN" dirty="0"/>
              <a:t>O(n) time to find an element</a:t>
            </a:r>
          </a:p>
          <a:p>
            <a:pPr lvl="1"/>
            <a:r>
              <a:rPr lang="en-US" altLang="zh-CN" dirty="0"/>
              <a:t>Use pointers to dynamically allocate nodes</a:t>
            </a:r>
            <a:endParaRPr lang="zh-CN" altLang="en-US" dirty="0"/>
          </a:p>
          <a:p>
            <a:pPr lvl="1"/>
            <a:r>
              <a:rPr lang="en-US" altLang="zh-CN" dirty="0"/>
              <a:t>Each list element has storage overhead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228600"/>
            <a:ext cx="7886700" cy="903635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Sequential List </a:t>
            </a:r>
            <a:r>
              <a:rPr lang="en-US" altLang="zh-CN" sz="3600" dirty="0" err="1"/>
              <a:t>vs</a:t>
            </a:r>
            <a:r>
              <a:rPr lang="en-US" altLang="zh-CN" sz="3600" dirty="0"/>
              <a:t> Linked List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788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Today’s 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628650" y="1295400"/>
            <a:ext cx="7886700" cy="4712400"/>
          </a:xfrm>
        </p:spPr>
        <p:txBody>
          <a:bodyPr/>
          <a:lstStyle/>
          <a:p>
            <a:r>
              <a:rPr lang="en-US" altLang="zh-CN" dirty="0"/>
              <a:t>ADT: logical relation</a:t>
            </a:r>
          </a:p>
          <a:p>
            <a:pPr lvl="1"/>
            <a:r>
              <a:rPr lang="en-US" altLang="zh-CN" dirty="0"/>
              <a:t>List (</a:t>
            </a:r>
            <a:r>
              <a:rPr lang="zh-CN" altLang="en-US" dirty="0"/>
              <a:t>线性表</a:t>
            </a:r>
            <a:r>
              <a:rPr lang="en-US" altLang="zh-CN" dirty="0"/>
              <a:t>) or “linear list”</a:t>
            </a:r>
          </a:p>
          <a:p>
            <a:r>
              <a:rPr lang="en-US" altLang="zh-CN" dirty="0"/>
              <a:t>Implementation</a:t>
            </a:r>
          </a:p>
          <a:p>
            <a:pPr lvl="1"/>
            <a:r>
              <a:rPr lang="en-US" altLang="zh-CN" dirty="0"/>
              <a:t>Sequential list (</a:t>
            </a:r>
            <a:r>
              <a:rPr lang="zh-CN" altLang="en-US" dirty="0"/>
              <a:t>顺序表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or “array-based list”</a:t>
            </a:r>
          </a:p>
          <a:p>
            <a:pPr lvl="1"/>
            <a:r>
              <a:rPr lang="en-US" altLang="zh-CN" dirty="0"/>
              <a:t>Linked list (</a:t>
            </a:r>
            <a:r>
              <a:rPr lang="zh-CN" altLang="en-US" dirty="0"/>
              <a:t>链表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Singly linked list (</a:t>
            </a:r>
            <a:r>
              <a:rPr lang="zh-CN" altLang="en-US" dirty="0"/>
              <a:t>单链表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Doubly linked list (</a:t>
            </a:r>
            <a:r>
              <a:rPr lang="zh-CN" altLang="en-US" dirty="0"/>
              <a:t>双链表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Circular linked list (</a:t>
            </a:r>
            <a:r>
              <a:rPr lang="zh-CN" altLang="en-US" dirty="0"/>
              <a:t>循环链表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2988EB-CF20-4CAC-94BF-79D0ECBB93D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215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8650" y="228600"/>
            <a:ext cx="7886700" cy="903635"/>
          </a:xfrm>
        </p:spPr>
        <p:txBody>
          <a:bodyPr>
            <a:noAutofit/>
          </a:bodyPr>
          <a:lstStyle/>
          <a:p>
            <a:r>
              <a:rPr lang="en-US" altLang="zh-CN" sz="3400" dirty="0"/>
              <a:t>Comparison of List Implementations</a:t>
            </a:r>
            <a:endParaRPr lang="zh-CN" altLang="en-US" sz="3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628650" y="1295400"/>
            <a:ext cx="7886700" cy="4712400"/>
          </a:xfrm>
        </p:spPr>
        <p:txBody>
          <a:bodyPr/>
          <a:lstStyle/>
          <a:p>
            <a:r>
              <a:rPr lang="en-US" altLang="zh-CN" dirty="0"/>
              <a:t>Advantages of sequential list</a:t>
            </a:r>
            <a:endParaRPr lang="zh-CN" altLang="en-US" dirty="0"/>
          </a:p>
          <a:p>
            <a:pPr lvl="1"/>
            <a:r>
              <a:rPr lang="en-US" altLang="zh-CN" dirty="0"/>
              <a:t>Pointer-free, little space overhead</a:t>
            </a:r>
            <a:endParaRPr lang="zh-CN" altLang="en-US" dirty="0"/>
          </a:p>
          <a:p>
            <a:pPr lvl="1"/>
            <a:r>
              <a:rPr lang="en-US" altLang="zh-CN" dirty="0"/>
              <a:t>Easy to access list elements</a:t>
            </a:r>
            <a:endParaRPr lang="zh-CN" altLang="en-US" dirty="0"/>
          </a:p>
          <a:p>
            <a:r>
              <a:rPr lang="en-US" altLang="zh-CN" dirty="0"/>
              <a:t>Advantages of linked list</a:t>
            </a:r>
            <a:endParaRPr lang="zh-CN" altLang="en-US" dirty="0"/>
          </a:p>
          <a:p>
            <a:pPr lvl="1"/>
            <a:r>
              <a:rPr lang="en-US" altLang="zh-CN" dirty="0"/>
              <a:t>No need to estimate the maximum length</a:t>
            </a:r>
            <a:endParaRPr lang="zh-CN" altLang="en-US" dirty="0"/>
          </a:p>
          <a:p>
            <a:pPr lvl="1"/>
            <a:r>
              <a:rPr lang="en-US" altLang="zh-CN" dirty="0"/>
              <a:t>The length can be dynamically adapted</a:t>
            </a:r>
            <a:endParaRPr lang="zh-CN" altLang="en-US" dirty="0"/>
          </a:p>
          <a:p>
            <a:pPr lvl="1"/>
            <a:r>
              <a:rPr lang="en-US" altLang="zh-CN" dirty="0"/>
              <a:t>Easy to insert and delete internal elements</a:t>
            </a:r>
          </a:p>
          <a:p>
            <a:r>
              <a:rPr lang="en-US" altLang="zh-CN" dirty="0"/>
              <a:t>Array-based list is good for static data</a:t>
            </a:r>
          </a:p>
          <a:p>
            <a:r>
              <a:rPr lang="en-US" altLang="zh-CN" dirty="0"/>
              <a:t>Linked list is good for dynamic data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2988EB-CF20-4CAC-94BF-79D0ECBB93DA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57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628650" y="1371600"/>
            <a:ext cx="7886700" cy="4712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0" dirty="0">
                <a:solidFill>
                  <a:srgbClr val="0070C0"/>
                </a:solidFill>
              </a:rPr>
              <a:t>P</a:t>
            </a:r>
            <a:r>
              <a:rPr lang="en-US" altLang="zh-CN" sz="2800" b="0" dirty="0"/>
              <a:t>: the size of a pointer (say, 4 bytes or 8 bytes)</a:t>
            </a:r>
            <a:endParaRPr lang="zh-CN" altLang="en-US" sz="2800" b="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0" dirty="0">
                <a:solidFill>
                  <a:srgbClr val="0070C0"/>
                </a:solidFill>
              </a:rPr>
              <a:t>E</a:t>
            </a:r>
            <a:r>
              <a:rPr lang="en-US" altLang="zh-CN" sz="2800" b="0" dirty="0"/>
              <a:t>: the size of a data element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b="0" dirty="0">
                <a:solidFill>
                  <a:srgbClr val="0070C0"/>
                </a:solidFill>
              </a:rPr>
              <a:t>n</a:t>
            </a:r>
            <a:r>
              <a:rPr lang="en-US" altLang="zh-CN" sz="2800" b="0" dirty="0"/>
              <a:t>: the </a:t>
            </a:r>
            <a:r>
              <a:rPr lang="en-US" altLang="zh-CN" sz="2800" b="0" dirty="0">
                <a:solidFill>
                  <a:srgbClr val="FF0000"/>
                </a:solidFill>
              </a:rPr>
              <a:t>actual</a:t>
            </a:r>
            <a:r>
              <a:rPr lang="en-US" altLang="zh-CN" sz="2800" b="0" dirty="0"/>
              <a:t> number of elements in the list</a:t>
            </a:r>
            <a:endParaRPr lang="zh-CN" altLang="en-US" sz="2800" b="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0" dirty="0">
                <a:solidFill>
                  <a:srgbClr val="0070C0"/>
                </a:solidFill>
              </a:rPr>
              <a:t>D</a:t>
            </a:r>
            <a:r>
              <a:rPr lang="en-US" altLang="zh-CN" sz="2800" b="0" dirty="0"/>
              <a:t>: the </a:t>
            </a:r>
            <a:r>
              <a:rPr lang="en-US" altLang="zh-CN" sz="2800" b="0" dirty="0">
                <a:solidFill>
                  <a:srgbClr val="FF0000"/>
                </a:solidFill>
              </a:rPr>
              <a:t>maximum</a:t>
            </a:r>
            <a:r>
              <a:rPr lang="en-US" altLang="zh-CN" sz="2800" b="0" dirty="0"/>
              <a:t> number of elements in the list</a:t>
            </a:r>
            <a:endParaRPr lang="zh-CN" altLang="en-US" sz="2800" b="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0" dirty="0"/>
              <a:t>Space requirements</a:t>
            </a:r>
            <a:endParaRPr lang="zh-CN" altLang="en-US" sz="2800" b="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Sequential list: 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Linked list: n(P+E)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b="0" dirty="0"/>
              <a:t>The threshold of n: n &gt; DE/(P+E)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The larger n, the more efficient is array-based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If P=E, the threshold is n = D/2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CN" sz="4000" kern="1200" dirty="0"/>
              <a:t>Storage Densities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06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628650" y="1371600"/>
            <a:ext cx="7886700" cy="471240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Consider sequential list when</a:t>
            </a:r>
          </a:p>
          <a:p>
            <a:pPr lvl="1"/>
            <a:r>
              <a:rPr lang="en-US" altLang="zh-CN" dirty="0"/>
              <a:t>The total number of nodes is well estimated</a:t>
            </a:r>
          </a:p>
          <a:p>
            <a:pPr lvl="1"/>
            <a:r>
              <a:rPr lang="en-US" altLang="zh-CN" dirty="0"/>
              <a:t>The nodes are almost static</a:t>
            </a:r>
          </a:p>
          <a:p>
            <a:pPr lvl="2"/>
            <a:r>
              <a:rPr lang="en-US" altLang="zh-CN" dirty="0"/>
              <a:t>(seldom insertion/deletion)</a:t>
            </a:r>
          </a:p>
          <a:p>
            <a:pPr lvl="1"/>
            <a:r>
              <a:rPr lang="en-US" altLang="zh-CN" dirty="0"/>
              <a:t>n &gt; DE/(P+E)</a:t>
            </a:r>
          </a:p>
          <a:p>
            <a:r>
              <a:rPr lang="en-US" altLang="zh-CN" dirty="0"/>
              <a:t>Consider linked list when</a:t>
            </a:r>
          </a:p>
          <a:p>
            <a:pPr lvl="1"/>
            <a:r>
              <a:rPr lang="en-US" altLang="zh-CN" dirty="0"/>
              <a:t>The total number of nodes is not well estimated</a:t>
            </a:r>
          </a:p>
          <a:p>
            <a:pPr lvl="1"/>
            <a:r>
              <a:rPr lang="en-US" altLang="zh-CN" dirty="0"/>
              <a:t>The nodes are changed frequently</a:t>
            </a:r>
          </a:p>
          <a:p>
            <a:pPr lvl="2"/>
            <a:r>
              <a:rPr lang="en-US" altLang="zh-CN" dirty="0"/>
              <a:t>(frequent insertion/deletion)</a:t>
            </a:r>
          </a:p>
          <a:p>
            <a:pPr lvl="1"/>
            <a:r>
              <a:rPr lang="en-US" altLang="zh-CN" dirty="0"/>
              <a:t>n &lt; DE/(P+E)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Choice of Usage Scenarios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6351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1BCE32-B44B-4000-BB2C-B5377D1BDDFF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ADT: logical relation</a:t>
            </a:r>
          </a:p>
          <a:p>
            <a:pPr lvl="1"/>
            <a:r>
              <a:rPr lang="en-US" altLang="zh-CN" dirty="0"/>
              <a:t>List (</a:t>
            </a:r>
            <a:r>
              <a:rPr lang="zh-CN" altLang="en-US" dirty="0"/>
              <a:t>线性表</a:t>
            </a:r>
            <a:r>
              <a:rPr lang="en-US" altLang="zh-CN" dirty="0"/>
              <a:t>) or “linear list”</a:t>
            </a:r>
          </a:p>
          <a:p>
            <a:r>
              <a:rPr lang="en-US" altLang="zh-CN" dirty="0"/>
              <a:t>Implementation</a:t>
            </a:r>
          </a:p>
          <a:p>
            <a:pPr lvl="1"/>
            <a:r>
              <a:rPr lang="en-US" altLang="zh-CN" dirty="0"/>
              <a:t>Sequential list (</a:t>
            </a:r>
            <a:r>
              <a:rPr lang="zh-CN" altLang="en-US" dirty="0"/>
              <a:t>顺序表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or “array-based list”</a:t>
            </a:r>
          </a:p>
          <a:p>
            <a:pPr lvl="1"/>
            <a:r>
              <a:rPr lang="en-US" altLang="zh-CN" dirty="0"/>
              <a:t>Linked list (</a:t>
            </a:r>
            <a:r>
              <a:rPr lang="zh-CN" altLang="en-US" dirty="0"/>
              <a:t>链表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Singly linked list (</a:t>
            </a:r>
            <a:r>
              <a:rPr lang="zh-CN" altLang="en-US" dirty="0"/>
              <a:t>单链表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Doubly linked list (</a:t>
            </a:r>
            <a:r>
              <a:rPr lang="zh-CN" altLang="en-US" dirty="0"/>
              <a:t>双链表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Circular linked list (</a:t>
            </a:r>
            <a:r>
              <a:rPr lang="zh-CN" altLang="en-US" dirty="0"/>
              <a:t>循环链表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en-US" altLang="zh-CN" dirty="0"/>
              <a:t>Comparison of the two implementations</a:t>
            </a:r>
          </a:p>
          <a:p>
            <a:pPr lvl="1"/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4A82ED-9C9F-4E45-A314-984907A0C68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3C04E2-6B8F-4A1E-9EB9-1B7C50E1B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47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241F79-F7E9-4133-BE19-D486E3D86B1A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A hot topic</a:t>
            </a:r>
          </a:p>
          <a:p>
            <a:r>
              <a:rPr lang="en-US" altLang="zh-CN" dirty="0"/>
              <a:t>Essentially, a distributed database</a:t>
            </a:r>
          </a:p>
          <a:p>
            <a:r>
              <a:rPr lang="en-US" altLang="zh-CN" dirty="0"/>
              <a:t>Logical view: Linked List</a:t>
            </a:r>
          </a:p>
          <a:p>
            <a:pPr lvl="1"/>
            <a:r>
              <a:rPr lang="en-US" altLang="zh-CN" dirty="0"/>
              <a:t>Each block stores some data</a:t>
            </a:r>
          </a:p>
          <a:p>
            <a:pPr lvl="1"/>
            <a:r>
              <a:rPr lang="en-US" altLang="zh-CN" dirty="0"/>
              <a:t>Blocks are generated one by one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39AFCA3-5EC7-411B-B8DE-DDA5F6D5AFD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Blockchains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5512D8-96CA-4E0F-B5FF-697E7898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54C6B28-50FE-47BA-9BD8-C0B071706F9E}"/>
              </a:ext>
            </a:extLst>
          </p:cNvPr>
          <p:cNvGrpSpPr/>
          <p:nvPr/>
        </p:nvGrpSpPr>
        <p:grpSpPr>
          <a:xfrm>
            <a:off x="1447800" y="5011620"/>
            <a:ext cx="5747200" cy="980808"/>
            <a:chOff x="3320600" y="5250977"/>
            <a:chExt cx="3402623" cy="301831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996550F2-4E57-466D-B16A-38DF0C85A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600" y="5250977"/>
              <a:ext cx="601926" cy="301831"/>
            </a:xfrm>
            <a:prstGeom prst="rect">
              <a:avLst/>
            </a:prstGeom>
            <a:solidFill>
              <a:srgbClr val="BBE0E3">
                <a:lumMod val="90000"/>
              </a:srgbClr>
            </a:solidFill>
            <a:ln w="9525" algn="ctr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154" marR="0" lvl="0" indent="-457154" defTabSz="1219078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80008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</a:rPr>
                <a:t>Data</a:t>
              </a:r>
              <a:endPara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4FB68FBA-0CA6-4AAA-83C0-CF6C833ED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907" y="5250977"/>
              <a:ext cx="300134" cy="301831"/>
            </a:xfrm>
            <a:prstGeom prst="rect">
              <a:avLst/>
            </a:prstGeom>
            <a:solidFill>
              <a:sysClr val="window" lastClr="FFFFFF"/>
            </a:solidFill>
            <a:ln w="9525" algn="ctr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1219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0" name="Rectangle 12">
              <a:extLst>
                <a:ext uri="{FF2B5EF4-FFF2-40B4-BE49-F238E27FC236}">
                  <a16:creationId xmlns:a16="http://schemas.microsoft.com/office/drawing/2014/main" id="{4F64F963-77F8-4632-8E66-95D73525C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794" y="5250977"/>
              <a:ext cx="601926" cy="301831"/>
            </a:xfrm>
            <a:prstGeom prst="rect">
              <a:avLst/>
            </a:prstGeom>
            <a:solidFill>
              <a:srgbClr val="BBE0E3">
                <a:lumMod val="90000"/>
              </a:srgbClr>
            </a:solidFill>
            <a:ln w="9525" algn="ctr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457154" marR="0" lvl="0" indent="-457154" defTabSz="1219078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800080"/>
                </a:buClr>
                <a:buSzPct val="60000"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itchFamily="34" charset="-122"/>
                </a:rPr>
                <a:t>Data</a:t>
              </a:r>
              <a:endPara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D5A213AF-4F29-4B17-B166-52D99F74C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0101" y="5250977"/>
              <a:ext cx="300134" cy="301831"/>
            </a:xfrm>
            <a:prstGeom prst="rect">
              <a:avLst/>
            </a:prstGeom>
            <a:solidFill>
              <a:sysClr val="window" lastClr="FFFFFF"/>
            </a:solidFill>
            <a:ln w="9525" algn="ctr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1219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A1A7B309-464A-47B6-9AA2-0961D2FFE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7145" y="5401892"/>
              <a:ext cx="527307" cy="0"/>
            </a:xfrm>
            <a:prstGeom prst="line">
              <a:avLst/>
            </a:prstGeom>
            <a:noFill/>
            <a:ln w="28575">
              <a:solidFill>
                <a:srgbClr val="1F497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1219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9F45A353-97E1-494D-9ACF-2247DBB4C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0997" y="5401892"/>
              <a:ext cx="527307" cy="0"/>
            </a:xfrm>
            <a:prstGeom prst="line">
              <a:avLst/>
            </a:prstGeom>
            <a:noFill/>
            <a:ln w="28575">
              <a:solidFill>
                <a:srgbClr val="1F497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1219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18" name="Line 25">
              <a:extLst>
                <a:ext uri="{FF2B5EF4-FFF2-40B4-BE49-F238E27FC236}">
                  <a16:creationId xmlns:a16="http://schemas.microsoft.com/office/drawing/2014/main" id="{A9355B17-950E-4330-8E6E-D28FE7FD8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782" y="5401892"/>
              <a:ext cx="827441" cy="0"/>
            </a:xfrm>
            <a:prstGeom prst="line">
              <a:avLst/>
            </a:prstGeom>
            <a:noFill/>
            <a:ln w="47625" cap="rnd">
              <a:solidFill>
                <a:srgbClr val="1F497D"/>
              </a:solidFill>
              <a:prstDash val="sysDot"/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12190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</p:grpSp>
      <p:sp>
        <p:nvSpPr>
          <p:cNvPr id="20" name="Text Box 27">
            <a:extLst>
              <a:ext uri="{FF2B5EF4-FFF2-40B4-BE49-F238E27FC236}">
                <a16:creationId xmlns:a16="http://schemas.microsoft.com/office/drawing/2014/main" id="{31FA48B3-7F9D-4821-8F5F-B3D8D024D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799" y="4460100"/>
            <a:ext cx="228516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Head Block</a:t>
            </a:r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7F3D538D-2F28-486A-8A53-9FB2B35045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7542" y="4905701"/>
            <a:ext cx="0" cy="352098"/>
          </a:xfrm>
          <a:prstGeom prst="line">
            <a:avLst/>
          </a:prstGeom>
          <a:noFill/>
          <a:ln w="28575">
            <a:solidFill>
              <a:srgbClr val="1F497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895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3551B-95B8-46D5-ACA3-3ABD9FC86B1A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Physical View: “Inverse” Linked List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2502F5-56CF-4C42-8A87-8F8B0892967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Blockchains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CD7D74-FB76-420D-A447-025A9D5E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F8C268A-51C9-4C1C-A172-BF6F3BC2D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45" y="3429000"/>
            <a:ext cx="1523624" cy="980808"/>
          </a:xfrm>
          <a:prstGeom prst="rect">
            <a:avLst/>
          </a:prstGeom>
          <a:solidFill>
            <a:srgbClr val="BBE0E3">
              <a:lumMod val="90000"/>
            </a:srgbClr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Data</a:t>
            </a:r>
            <a:endParaRPr kumimoji="0" lang="en-US" altLang="zh-CN" sz="24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2E5D40D-6109-4162-A404-9721A16A3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1016683" cy="980808"/>
          </a:xfrm>
          <a:prstGeom prst="rect">
            <a:avLst/>
          </a:prstGeom>
          <a:solidFill>
            <a:sysClr val="window" lastClr="FFFFFF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Hash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Of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Lucida Fax" pitchFamily="18" charset="0"/>
                <a:ea typeface="微软雅黑" pitchFamily="34" charset="-122"/>
              </a:rPr>
              <a:t>Previous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Block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4397A518-ECB3-4920-BEE9-425636F289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9592" y="3919404"/>
            <a:ext cx="890648" cy="0"/>
          </a:xfrm>
          <a:prstGeom prst="line">
            <a:avLst/>
          </a:prstGeom>
          <a:noFill/>
          <a:ln w="47625" cap="rnd">
            <a:solidFill>
              <a:srgbClr val="1F497D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B8DB7985-A135-429D-B7E9-F768AE666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80" y="3435114"/>
            <a:ext cx="1523624" cy="980808"/>
          </a:xfrm>
          <a:prstGeom prst="rect">
            <a:avLst/>
          </a:prstGeom>
          <a:solidFill>
            <a:srgbClr val="BBE0E3">
              <a:lumMod val="90000"/>
            </a:srgbClr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Data</a:t>
            </a:r>
            <a:endParaRPr kumimoji="0" lang="en-US" altLang="zh-CN" sz="24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79E4E72-FEB2-47C0-94F6-8A11F21A8AF6}"/>
              </a:ext>
            </a:extLst>
          </p:cNvPr>
          <p:cNvCxnSpPr>
            <a:stCxn id="9" idx="0"/>
            <a:endCxn id="16" idx="3"/>
          </p:cNvCxnSpPr>
          <p:nvPr/>
        </p:nvCxnSpPr>
        <p:spPr>
          <a:xfrm rot="16200000" flipH="1" flipV="1">
            <a:off x="2361364" y="3187740"/>
            <a:ext cx="496518" cy="979038"/>
          </a:xfrm>
          <a:prstGeom prst="bentConnector4">
            <a:avLst>
              <a:gd name="adj1" fmla="val -46041"/>
              <a:gd name="adj2" fmla="val 7596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2">
            <a:extLst>
              <a:ext uri="{FF2B5EF4-FFF2-40B4-BE49-F238E27FC236}">
                <a16:creationId xmlns:a16="http://schemas.microsoft.com/office/drawing/2014/main" id="{08B20760-B615-4D87-A257-1DF059634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805" y="3429000"/>
            <a:ext cx="1523624" cy="980808"/>
          </a:xfrm>
          <a:prstGeom prst="rect">
            <a:avLst/>
          </a:prstGeom>
          <a:solidFill>
            <a:srgbClr val="BBE0E3">
              <a:lumMod val="90000"/>
            </a:srgbClr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Data</a:t>
            </a:r>
            <a:endParaRPr kumimoji="0" lang="en-US" altLang="zh-CN" sz="24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E218E034-8FDC-4911-86A3-3501A469C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160" y="3429000"/>
            <a:ext cx="1016683" cy="980808"/>
          </a:xfrm>
          <a:prstGeom prst="rect">
            <a:avLst/>
          </a:prstGeom>
          <a:solidFill>
            <a:sysClr val="window" lastClr="FFFFFF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Hash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Of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Lucida Fax" pitchFamily="18" charset="0"/>
                <a:ea typeface="微软雅黑" pitchFamily="34" charset="-122"/>
              </a:rPr>
              <a:t>Previous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Block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ECB1A4D2-B069-46F4-8658-00C1E01F2A2F}"/>
              </a:ext>
            </a:extLst>
          </p:cNvPr>
          <p:cNvCxnSpPr>
            <a:cxnSpLocks/>
            <a:stCxn id="22" idx="0"/>
            <a:endCxn id="8" idx="3"/>
          </p:cNvCxnSpPr>
          <p:nvPr/>
        </p:nvCxnSpPr>
        <p:spPr>
          <a:xfrm rot="16200000" flipH="1" flipV="1">
            <a:off x="5340084" y="3208985"/>
            <a:ext cx="490404" cy="930433"/>
          </a:xfrm>
          <a:prstGeom prst="bentConnector4">
            <a:avLst>
              <a:gd name="adj1" fmla="val -46615"/>
              <a:gd name="adj2" fmla="val 7731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27">
            <a:extLst>
              <a:ext uri="{FF2B5EF4-FFF2-40B4-BE49-F238E27FC236}">
                <a16:creationId xmlns:a16="http://schemas.microsoft.com/office/drawing/2014/main" id="{0E53699C-002F-4BCF-AC41-AD25CEFE3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12" y="2611894"/>
            <a:ext cx="228516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Head Block</a:t>
            </a: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10B3411E-CEEA-4A58-8472-9E7EE905D0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2999692"/>
            <a:ext cx="0" cy="441459"/>
          </a:xfrm>
          <a:prstGeom prst="line">
            <a:avLst/>
          </a:prstGeom>
          <a:noFill/>
          <a:ln w="28575">
            <a:solidFill>
              <a:srgbClr val="1F497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3B22A885-76F3-4D73-B9AC-AC74B9D60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421" y="2901922"/>
            <a:ext cx="2861787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“Hash” Pointer</a:t>
            </a:r>
          </a:p>
        </p:txBody>
      </p:sp>
    </p:spTree>
    <p:extLst>
      <p:ext uri="{BB962C8B-B14F-4D97-AF65-F5344CB8AC3E}">
        <p14:creationId xmlns:p14="http://schemas.microsoft.com/office/powerpoint/2010/main" val="1840137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3551B-95B8-46D5-ACA3-3ABD9FC86B1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0000" y="1483200"/>
            <a:ext cx="7887600" cy="4713451"/>
          </a:xfrm>
        </p:spPr>
        <p:txBody>
          <a:bodyPr/>
          <a:lstStyle/>
          <a:p>
            <a:r>
              <a:rPr lang="en-US" altLang="zh-CN" dirty="0"/>
              <a:t>Multiple blocks point to the same previous one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2502F5-56CF-4C42-8A87-8F8B089296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0000" y="363598"/>
            <a:ext cx="7887600" cy="903600"/>
          </a:xfrm>
        </p:spPr>
        <p:txBody>
          <a:bodyPr/>
          <a:lstStyle/>
          <a:p>
            <a:r>
              <a:rPr lang="en-US" altLang="zh-CN" dirty="0"/>
              <a:t>How to Keep “Linear”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CD7D74-FB76-420D-A447-025A9D5EA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F8C268A-51C9-4C1C-A172-BF6F3BC2D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45" y="3429000"/>
            <a:ext cx="1523624" cy="980808"/>
          </a:xfrm>
          <a:prstGeom prst="rect">
            <a:avLst/>
          </a:prstGeom>
          <a:solidFill>
            <a:srgbClr val="BBE0E3">
              <a:lumMod val="90000"/>
            </a:srgbClr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Data</a:t>
            </a:r>
            <a:endParaRPr kumimoji="0" lang="en-US" altLang="zh-CN" sz="24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2E5D40D-6109-4162-A404-9721A16A3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1016683" cy="980808"/>
          </a:xfrm>
          <a:prstGeom prst="rect">
            <a:avLst/>
          </a:prstGeom>
          <a:solidFill>
            <a:sysClr val="window" lastClr="FFFFFF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Hash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Of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Lucida Fax" pitchFamily="18" charset="0"/>
                <a:ea typeface="微软雅黑" pitchFamily="34" charset="-122"/>
              </a:rPr>
              <a:t>Previous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Block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4397A518-ECB3-4920-BEE9-425636F289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9592" y="3919404"/>
            <a:ext cx="890648" cy="0"/>
          </a:xfrm>
          <a:prstGeom prst="line">
            <a:avLst/>
          </a:prstGeom>
          <a:noFill/>
          <a:ln w="47625" cap="rnd">
            <a:solidFill>
              <a:srgbClr val="1F497D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3" name="Text Box 27">
            <a:extLst>
              <a:ext uri="{FF2B5EF4-FFF2-40B4-BE49-F238E27FC236}">
                <a16:creationId xmlns:a16="http://schemas.microsoft.com/office/drawing/2014/main" id="{ECB77326-59ED-40B5-8CF6-CA05F9AAF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12" y="2611894"/>
            <a:ext cx="228516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Head Block</a:t>
            </a:r>
          </a:p>
        </p:txBody>
      </p:sp>
      <p:sp>
        <p:nvSpPr>
          <p:cNvPr id="14" name="Line 23">
            <a:extLst>
              <a:ext uri="{FF2B5EF4-FFF2-40B4-BE49-F238E27FC236}">
                <a16:creationId xmlns:a16="http://schemas.microsoft.com/office/drawing/2014/main" id="{6E2169BF-BA55-40EA-8D10-E0B0E94931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2999692"/>
            <a:ext cx="0" cy="441459"/>
          </a:xfrm>
          <a:prstGeom prst="line">
            <a:avLst/>
          </a:prstGeom>
          <a:noFill/>
          <a:ln w="28575">
            <a:solidFill>
              <a:srgbClr val="1F497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B8DB7985-A135-429D-B7E9-F768AE666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80" y="3435114"/>
            <a:ext cx="1523624" cy="980808"/>
          </a:xfrm>
          <a:prstGeom prst="rect">
            <a:avLst/>
          </a:prstGeom>
          <a:solidFill>
            <a:srgbClr val="BBE0E3">
              <a:lumMod val="90000"/>
            </a:srgbClr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Data</a:t>
            </a:r>
            <a:endParaRPr kumimoji="0" lang="en-US" altLang="zh-CN" sz="24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879E4E72-FEB2-47C0-94F6-8A11F21A8AF6}"/>
              </a:ext>
            </a:extLst>
          </p:cNvPr>
          <p:cNvCxnSpPr>
            <a:stCxn id="9" idx="0"/>
            <a:endCxn id="16" idx="3"/>
          </p:cNvCxnSpPr>
          <p:nvPr/>
        </p:nvCxnSpPr>
        <p:spPr>
          <a:xfrm rot="16200000" flipH="1" flipV="1">
            <a:off x="2361364" y="3187740"/>
            <a:ext cx="496518" cy="979038"/>
          </a:xfrm>
          <a:prstGeom prst="bentConnector4">
            <a:avLst>
              <a:gd name="adj1" fmla="val -46041"/>
              <a:gd name="adj2" fmla="val 7596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2">
            <a:extLst>
              <a:ext uri="{FF2B5EF4-FFF2-40B4-BE49-F238E27FC236}">
                <a16:creationId xmlns:a16="http://schemas.microsoft.com/office/drawing/2014/main" id="{08B20760-B615-4D87-A257-1DF059634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805" y="3429000"/>
            <a:ext cx="1523624" cy="980808"/>
          </a:xfrm>
          <a:prstGeom prst="rect">
            <a:avLst/>
          </a:prstGeom>
          <a:solidFill>
            <a:srgbClr val="BBE0E3">
              <a:lumMod val="90000"/>
            </a:srgbClr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Data</a:t>
            </a:r>
            <a:endParaRPr kumimoji="0" lang="en-US" altLang="zh-CN" sz="24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E218E034-8FDC-4911-86A3-3501A469C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160" y="3429000"/>
            <a:ext cx="1016683" cy="980808"/>
          </a:xfrm>
          <a:prstGeom prst="rect">
            <a:avLst/>
          </a:prstGeom>
          <a:solidFill>
            <a:sysClr val="window" lastClr="FFFFFF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Hash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Of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Lucida Fax" pitchFamily="18" charset="0"/>
                <a:ea typeface="微软雅黑" pitchFamily="34" charset="-122"/>
              </a:rPr>
              <a:t>Previous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Block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ECB1A4D2-B069-46F4-8658-00C1E01F2A2F}"/>
              </a:ext>
            </a:extLst>
          </p:cNvPr>
          <p:cNvCxnSpPr>
            <a:cxnSpLocks/>
            <a:stCxn id="22" idx="0"/>
            <a:endCxn id="8" idx="3"/>
          </p:cNvCxnSpPr>
          <p:nvPr/>
        </p:nvCxnSpPr>
        <p:spPr>
          <a:xfrm rot="16200000" flipH="1" flipV="1">
            <a:off x="5340084" y="3208985"/>
            <a:ext cx="490404" cy="930433"/>
          </a:xfrm>
          <a:prstGeom prst="bentConnector4">
            <a:avLst>
              <a:gd name="adj1" fmla="val -46615"/>
              <a:gd name="adj2" fmla="val 7731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2">
            <a:extLst>
              <a:ext uri="{FF2B5EF4-FFF2-40B4-BE49-F238E27FC236}">
                <a16:creationId xmlns:a16="http://schemas.microsoft.com/office/drawing/2014/main" id="{B905D2F1-A3CF-4C8A-930D-0B8ACD79E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806" y="5072642"/>
            <a:ext cx="1523624" cy="980808"/>
          </a:xfrm>
          <a:prstGeom prst="rect">
            <a:avLst/>
          </a:prstGeom>
          <a:solidFill>
            <a:srgbClr val="BBE0E3">
              <a:lumMod val="90000"/>
            </a:srgbClr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Data</a:t>
            </a:r>
            <a:endParaRPr kumimoji="0" lang="en-US" altLang="zh-CN" sz="24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B3A4726-5A15-4B7D-B8A1-28C7B8DB4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161" y="5072642"/>
            <a:ext cx="1016683" cy="980808"/>
          </a:xfrm>
          <a:prstGeom prst="rect">
            <a:avLst/>
          </a:prstGeom>
          <a:solidFill>
            <a:sysClr val="window" lastClr="FFFFFF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Hash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Of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Lucida Fax" pitchFamily="18" charset="0"/>
                <a:ea typeface="微软雅黑" pitchFamily="34" charset="-122"/>
              </a:rPr>
              <a:t>Previous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Block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D3B6F2DF-493E-4361-8CFB-213523DF6D2D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rot="16200000" flipV="1">
            <a:off x="4872963" y="3895102"/>
            <a:ext cx="662834" cy="169224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7">
            <a:extLst>
              <a:ext uri="{FF2B5EF4-FFF2-40B4-BE49-F238E27FC236}">
                <a16:creationId xmlns:a16="http://schemas.microsoft.com/office/drawing/2014/main" id="{6E355A67-BDB4-4A84-B896-06D56E518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421" y="2901922"/>
            <a:ext cx="2861787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“Hash” Pointer</a:t>
            </a:r>
          </a:p>
        </p:txBody>
      </p:sp>
    </p:spTree>
    <p:extLst>
      <p:ext uri="{BB962C8B-B14F-4D97-AF65-F5344CB8AC3E}">
        <p14:creationId xmlns:p14="http://schemas.microsoft.com/office/powerpoint/2010/main" val="299089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145F3-0DE4-4223-8CF3-B47F5F41E92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Resolve:</a:t>
            </a:r>
            <a:r>
              <a:rPr lang="zh-CN" altLang="en-US" dirty="0"/>
              <a:t> </a:t>
            </a:r>
            <a:r>
              <a:rPr lang="en-US" altLang="zh-CN" dirty="0"/>
              <a:t>Consensus Protocols</a:t>
            </a:r>
            <a:endParaRPr lang="zh-CN" altLang="en-US" dirty="0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39FA626-8BFE-4886-8472-42F52521D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445" y="3429000"/>
            <a:ext cx="1523624" cy="980808"/>
          </a:xfrm>
          <a:prstGeom prst="rect">
            <a:avLst/>
          </a:prstGeom>
          <a:solidFill>
            <a:srgbClr val="BBE0E3">
              <a:lumMod val="90000"/>
            </a:srgbClr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Data</a:t>
            </a:r>
            <a:endParaRPr kumimoji="0" lang="en-US" altLang="zh-CN" sz="24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F9C459-22F7-4733-9DBA-15EECD152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949C5A94-7963-47D3-AEE3-38DD3865C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29000"/>
            <a:ext cx="1016683" cy="980808"/>
          </a:xfrm>
          <a:prstGeom prst="rect">
            <a:avLst/>
          </a:prstGeom>
          <a:solidFill>
            <a:sysClr val="window" lastClr="FFFFFF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Hash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Of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Lucida Fax" pitchFamily="18" charset="0"/>
                <a:ea typeface="微软雅黑" pitchFamily="34" charset="-122"/>
              </a:rPr>
              <a:t>Previous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Block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0" name="Line 25">
            <a:extLst>
              <a:ext uri="{FF2B5EF4-FFF2-40B4-BE49-F238E27FC236}">
                <a16:creationId xmlns:a16="http://schemas.microsoft.com/office/drawing/2014/main" id="{2A116AEE-26B1-4A82-BEF1-E4DE43AD84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9592" y="3919404"/>
            <a:ext cx="890648" cy="0"/>
          </a:xfrm>
          <a:prstGeom prst="line">
            <a:avLst/>
          </a:prstGeom>
          <a:noFill/>
          <a:ln w="47625" cap="rnd">
            <a:solidFill>
              <a:srgbClr val="1F497D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2" name="Text Box 27">
            <a:extLst>
              <a:ext uri="{FF2B5EF4-FFF2-40B4-BE49-F238E27FC236}">
                <a16:creationId xmlns:a16="http://schemas.microsoft.com/office/drawing/2014/main" id="{BF291CDF-8F97-4183-8DBA-76C32A60F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12" y="2611894"/>
            <a:ext cx="228516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Head Block</a:t>
            </a:r>
          </a:p>
        </p:txBody>
      </p:sp>
      <p:sp>
        <p:nvSpPr>
          <p:cNvPr id="14" name="Line 23">
            <a:extLst>
              <a:ext uri="{FF2B5EF4-FFF2-40B4-BE49-F238E27FC236}">
                <a16:creationId xmlns:a16="http://schemas.microsoft.com/office/drawing/2014/main" id="{46283CE6-2720-4DD6-B67D-7DFC71E8D9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2999692"/>
            <a:ext cx="0" cy="441459"/>
          </a:xfrm>
          <a:prstGeom prst="line">
            <a:avLst/>
          </a:prstGeom>
          <a:noFill/>
          <a:ln w="28575">
            <a:solidFill>
              <a:srgbClr val="1F497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D7486E90-5546-42A3-9A07-F02297CFD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80" y="3435114"/>
            <a:ext cx="1523624" cy="980808"/>
          </a:xfrm>
          <a:prstGeom prst="rect">
            <a:avLst/>
          </a:prstGeom>
          <a:solidFill>
            <a:srgbClr val="BBE0E3">
              <a:lumMod val="90000"/>
            </a:srgbClr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Data</a:t>
            </a:r>
            <a:endParaRPr kumimoji="0" lang="en-US" altLang="zh-CN" sz="24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BD19637F-D6B4-4409-A9F4-5F5471F4C849}"/>
              </a:ext>
            </a:extLst>
          </p:cNvPr>
          <p:cNvCxnSpPr>
            <a:cxnSpLocks/>
            <a:stCxn id="8" idx="0"/>
            <a:endCxn id="16" idx="3"/>
          </p:cNvCxnSpPr>
          <p:nvPr/>
        </p:nvCxnSpPr>
        <p:spPr>
          <a:xfrm rot="16200000" flipH="1" flipV="1">
            <a:off x="2361364" y="3187740"/>
            <a:ext cx="496518" cy="979038"/>
          </a:xfrm>
          <a:prstGeom prst="bentConnector4">
            <a:avLst>
              <a:gd name="adj1" fmla="val -46041"/>
              <a:gd name="adj2" fmla="val 7596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2">
            <a:extLst>
              <a:ext uri="{FF2B5EF4-FFF2-40B4-BE49-F238E27FC236}">
                <a16:creationId xmlns:a16="http://schemas.microsoft.com/office/drawing/2014/main" id="{F7B50414-A66E-4A99-A76D-DA822F59D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805" y="3429000"/>
            <a:ext cx="1523624" cy="980808"/>
          </a:xfrm>
          <a:prstGeom prst="rect">
            <a:avLst/>
          </a:prstGeom>
          <a:solidFill>
            <a:srgbClr val="BBE0E3">
              <a:lumMod val="90000"/>
            </a:srgbClr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Data</a:t>
            </a:r>
            <a:endParaRPr kumimoji="0" lang="en-US" altLang="zh-CN" sz="24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7AEF30D0-0E50-4B05-81D3-0DF9A25EC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160" y="3429000"/>
            <a:ext cx="1016683" cy="980808"/>
          </a:xfrm>
          <a:prstGeom prst="rect">
            <a:avLst/>
          </a:prstGeom>
          <a:solidFill>
            <a:sysClr val="window" lastClr="FFFFFF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Hash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Of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Lucida Fax" pitchFamily="18" charset="0"/>
                <a:ea typeface="微软雅黑" pitchFamily="34" charset="-122"/>
              </a:rPr>
              <a:t>Previous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Block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741CB9B9-C763-422D-A0D9-26FEAC0783F0}"/>
              </a:ext>
            </a:extLst>
          </p:cNvPr>
          <p:cNvCxnSpPr>
            <a:cxnSpLocks/>
            <a:stCxn id="22" idx="0"/>
            <a:endCxn id="6" idx="3"/>
          </p:cNvCxnSpPr>
          <p:nvPr/>
        </p:nvCxnSpPr>
        <p:spPr>
          <a:xfrm rot="16200000" flipH="1" flipV="1">
            <a:off x="5340084" y="3208985"/>
            <a:ext cx="490404" cy="930433"/>
          </a:xfrm>
          <a:prstGeom prst="bentConnector4">
            <a:avLst>
              <a:gd name="adj1" fmla="val -46615"/>
              <a:gd name="adj2" fmla="val 7731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2">
            <a:extLst>
              <a:ext uri="{FF2B5EF4-FFF2-40B4-BE49-F238E27FC236}">
                <a16:creationId xmlns:a16="http://schemas.microsoft.com/office/drawing/2014/main" id="{29F14EE3-C76E-468A-8E45-7F4C1567B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806" y="5072642"/>
            <a:ext cx="1523624" cy="980808"/>
          </a:xfrm>
          <a:prstGeom prst="rect">
            <a:avLst/>
          </a:prstGeom>
          <a:solidFill>
            <a:srgbClr val="BBE0E3">
              <a:lumMod val="90000"/>
            </a:srgbClr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Data</a:t>
            </a:r>
            <a:endParaRPr kumimoji="0" lang="en-US" altLang="zh-CN" sz="24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2A62137E-438E-475A-8DB8-C5BF964A3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2161" y="5072642"/>
            <a:ext cx="1016683" cy="980808"/>
          </a:xfrm>
          <a:prstGeom prst="rect">
            <a:avLst/>
          </a:prstGeom>
          <a:solidFill>
            <a:sysClr val="window" lastClr="FFFFFF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Hash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Of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Lucida Fax" pitchFamily="18" charset="0"/>
                <a:ea typeface="微软雅黑" pitchFamily="34" charset="-122"/>
              </a:rPr>
              <a:t>Previous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Block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5486F745-6982-4904-B622-89AE4F199AF7}"/>
              </a:ext>
            </a:extLst>
          </p:cNvPr>
          <p:cNvCxnSpPr>
            <a:cxnSpLocks/>
            <a:stCxn id="28" idx="0"/>
            <a:endCxn id="6" idx="2"/>
          </p:cNvCxnSpPr>
          <p:nvPr/>
        </p:nvCxnSpPr>
        <p:spPr>
          <a:xfrm rot="16200000" flipV="1">
            <a:off x="4872963" y="3895102"/>
            <a:ext cx="662834" cy="169224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27">
            <a:extLst>
              <a:ext uri="{FF2B5EF4-FFF2-40B4-BE49-F238E27FC236}">
                <a16:creationId xmlns:a16="http://schemas.microsoft.com/office/drawing/2014/main" id="{AADC1770-4641-48AD-8ABE-54D0EB432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997" y="1467503"/>
            <a:ext cx="6487007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Most participants agree on this one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31F9B41-D3D9-4DF7-9208-03998576BEF1}"/>
              </a:ext>
            </a:extLst>
          </p:cNvPr>
          <p:cNvSpPr/>
          <p:nvPr/>
        </p:nvSpPr>
        <p:spPr>
          <a:xfrm>
            <a:off x="5157299" y="2042956"/>
            <a:ext cx="607823" cy="44145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0CA4069-71BD-4354-AC68-9A677804EA4C}"/>
              </a:ext>
            </a:extLst>
          </p:cNvPr>
          <p:cNvSpPr/>
          <p:nvPr/>
        </p:nvSpPr>
        <p:spPr>
          <a:xfrm>
            <a:off x="6177474" y="2043645"/>
            <a:ext cx="607823" cy="44145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A0739B1-779E-4DB5-A723-76B5DD762A82}"/>
              </a:ext>
            </a:extLst>
          </p:cNvPr>
          <p:cNvSpPr/>
          <p:nvPr/>
        </p:nvSpPr>
        <p:spPr>
          <a:xfrm>
            <a:off x="7190281" y="2042956"/>
            <a:ext cx="607823" cy="44145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EF313B5-0B4B-4847-82F8-CB488A09D298}"/>
              </a:ext>
            </a:extLst>
          </p:cNvPr>
          <p:cNvSpPr/>
          <p:nvPr/>
        </p:nvSpPr>
        <p:spPr>
          <a:xfrm>
            <a:off x="8153400" y="2042955"/>
            <a:ext cx="607823" cy="44145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798CA80-BD27-4FD6-8707-3B51F414E799}"/>
              </a:ext>
            </a:extLst>
          </p:cNvPr>
          <p:cNvCxnSpPr/>
          <p:nvPr/>
        </p:nvCxnSpPr>
        <p:spPr>
          <a:xfrm>
            <a:off x="5638800" y="2611894"/>
            <a:ext cx="990600" cy="664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8D7452A-BCF9-4D73-9506-BED26B0ADFFD}"/>
              </a:ext>
            </a:extLst>
          </p:cNvPr>
          <p:cNvCxnSpPr>
            <a:cxnSpLocks/>
          </p:cNvCxnSpPr>
          <p:nvPr/>
        </p:nvCxnSpPr>
        <p:spPr>
          <a:xfrm>
            <a:off x="6573506" y="2554999"/>
            <a:ext cx="320595" cy="721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B227F15-D073-497A-9427-E201889536FC}"/>
              </a:ext>
            </a:extLst>
          </p:cNvPr>
          <p:cNvCxnSpPr>
            <a:cxnSpLocks/>
          </p:cNvCxnSpPr>
          <p:nvPr/>
        </p:nvCxnSpPr>
        <p:spPr>
          <a:xfrm flipH="1">
            <a:off x="7183119" y="2554999"/>
            <a:ext cx="379970" cy="721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1054ECF-7B04-4953-9A56-B879DF70BE44}"/>
              </a:ext>
            </a:extLst>
          </p:cNvPr>
          <p:cNvCxnSpPr>
            <a:cxnSpLocks/>
          </p:cNvCxnSpPr>
          <p:nvPr/>
        </p:nvCxnSpPr>
        <p:spPr>
          <a:xfrm flipH="1">
            <a:off x="7366341" y="2596251"/>
            <a:ext cx="1151260" cy="680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7" name="乘号 56">
            <a:extLst>
              <a:ext uri="{FF2B5EF4-FFF2-40B4-BE49-F238E27FC236}">
                <a16:creationId xmlns:a16="http://schemas.microsoft.com/office/drawing/2014/main" id="{E4B56681-CE4E-4D07-9FAB-4C44D7EA4A18}"/>
              </a:ext>
            </a:extLst>
          </p:cNvPr>
          <p:cNvSpPr/>
          <p:nvPr/>
        </p:nvSpPr>
        <p:spPr bwMode="auto">
          <a:xfrm>
            <a:off x="5867117" y="4450087"/>
            <a:ext cx="2097945" cy="1214873"/>
          </a:xfrm>
          <a:prstGeom prst="mathMultiply">
            <a:avLst>
              <a:gd name="adj1" fmla="val 19027"/>
            </a:avLst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7D8970E5-2329-4633-97E4-E0386BA9023A}"/>
              </a:ext>
            </a:extLst>
          </p:cNvPr>
          <p:cNvCxnSpPr>
            <a:cxnSpLocks/>
            <a:stCxn id="33" idx="0"/>
            <a:endCxn id="35" idx="0"/>
          </p:cNvCxnSpPr>
          <p:nvPr/>
        </p:nvCxnSpPr>
        <p:spPr>
          <a:xfrm rot="16200000" flipH="1">
            <a:off x="5970953" y="1533213"/>
            <a:ext cx="689" cy="1020175"/>
          </a:xfrm>
          <a:prstGeom prst="curvedConnector3">
            <a:avLst>
              <a:gd name="adj1" fmla="val -33178520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28BECE97-34F6-477A-9328-E3F9C65D6872}"/>
              </a:ext>
            </a:extLst>
          </p:cNvPr>
          <p:cNvCxnSpPr>
            <a:cxnSpLocks/>
            <a:stCxn id="35" idx="0"/>
            <a:endCxn id="37" idx="0"/>
          </p:cNvCxnSpPr>
          <p:nvPr/>
        </p:nvCxnSpPr>
        <p:spPr>
          <a:xfrm rot="5400000" flipH="1" flipV="1">
            <a:off x="6987445" y="1536898"/>
            <a:ext cx="689" cy="1012807"/>
          </a:xfrm>
          <a:prstGeom prst="curvedConnector3">
            <a:avLst>
              <a:gd name="adj1" fmla="val 33278520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C646FE4D-3402-4CFB-B7DC-0F575DD9ACC6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6785297" y="2263686"/>
            <a:ext cx="404984" cy="68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4A37BF3D-2E3D-4C3B-A8C8-7A9978E75E4C}"/>
              </a:ext>
            </a:extLst>
          </p:cNvPr>
          <p:cNvCxnSpPr>
            <a:cxnSpLocks/>
            <a:stCxn id="35" idx="1"/>
            <a:endCxn id="33" idx="3"/>
          </p:cNvCxnSpPr>
          <p:nvPr/>
        </p:nvCxnSpPr>
        <p:spPr>
          <a:xfrm rot="10800000">
            <a:off x="5765122" y="2263687"/>
            <a:ext cx="412352" cy="68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606A1134-E259-4F61-B005-EB4ACE4EC24F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7798104" y="2263685"/>
            <a:ext cx="355296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1B9BF621-1524-41C3-97D2-1B94403D3D24}"/>
              </a:ext>
            </a:extLst>
          </p:cNvPr>
          <p:cNvCxnSpPr>
            <a:cxnSpLocks/>
            <a:stCxn id="39" idx="2"/>
            <a:endCxn id="37" idx="2"/>
          </p:cNvCxnSpPr>
          <p:nvPr/>
        </p:nvCxnSpPr>
        <p:spPr>
          <a:xfrm rot="5400000">
            <a:off x="7975753" y="2002855"/>
            <a:ext cx="1" cy="963119"/>
          </a:xfrm>
          <a:prstGeom prst="curvedConnector3">
            <a:avLst>
              <a:gd name="adj1" fmla="val 22860100000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 Box 27">
            <a:extLst>
              <a:ext uri="{FF2B5EF4-FFF2-40B4-BE49-F238E27FC236}">
                <a16:creationId xmlns:a16="http://schemas.microsoft.com/office/drawing/2014/main" id="{0D3787BE-4E82-4131-81D8-BD3777300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421" y="2901922"/>
            <a:ext cx="2861787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“Hash” Pointer</a:t>
            </a:r>
          </a:p>
        </p:txBody>
      </p:sp>
    </p:spTree>
    <p:extLst>
      <p:ext uri="{BB962C8B-B14F-4D97-AF65-F5344CB8AC3E}">
        <p14:creationId xmlns:p14="http://schemas.microsoft.com/office/powerpoint/2010/main" val="311985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5" grpId="0" animBg="1"/>
      <p:bldP spid="37" grpId="0" animBg="1"/>
      <p:bldP spid="39" grpId="0" animBg="1"/>
      <p:bldP spid="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12370-8AF4-42C9-846D-916084F6176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0000" y="4571341"/>
            <a:ext cx="7887600" cy="162531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/>
              <a:t>Benefits</a:t>
            </a:r>
          </a:p>
          <a:p>
            <a:pPr lvl="1"/>
            <a:r>
              <a:rPr lang="en-US" altLang="zh-CN" dirty="0"/>
              <a:t>Participants do not need to trust each other</a:t>
            </a:r>
          </a:p>
          <a:p>
            <a:pPr lvl="1"/>
            <a:r>
              <a:rPr lang="en-US" altLang="zh-CN" dirty="0"/>
              <a:t>Data is hard to modify after Consensus</a:t>
            </a:r>
          </a:p>
          <a:p>
            <a:r>
              <a:rPr lang="en-US" altLang="zh-CN" dirty="0"/>
              <a:t>Limitations: high overheads</a:t>
            </a:r>
          </a:p>
          <a:p>
            <a:pPr lvl="1"/>
            <a:r>
              <a:rPr lang="en-US" altLang="zh-CN" dirty="0"/>
              <a:t>Computing, storage, energy …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3022B3-33E8-4FB8-8660-E79A2594113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48AEF5-30AB-40E4-9045-29B28FA3B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8689656-A9E8-4849-B84C-2199D51CC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840" y="3124200"/>
            <a:ext cx="1523624" cy="980808"/>
          </a:xfrm>
          <a:prstGeom prst="rect">
            <a:avLst/>
          </a:prstGeom>
          <a:solidFill>
            <a:srgbClr val="BBE0E3">
              <a:lumMod val="90000"/>
            </a:srgbClr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Data</a:t>
            </a:r>
            <a:endParaRPr kumimoji="0" lang="en-US" altLang="zh-CN" sz="24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C082F8D-D9EC-469F-981B-6F30BAB1D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195" y="3124200"/>
            <a:ext cx="1016683" cy="980808"/>
          </a:xfrm>
          <a:prstGeom prst="rect">
            <a:avLst/>
          </a:prstGeom>
          <a:solidFill>
            <a:sysClr val="window" lastClr="FFFFFF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Hash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Of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Lucida Fax" pitchFamily="18" charset="0"/>
                <a:ea typeface="微软雅黑" pitchFamily="34" charset="-122"/>
              </a:rPr>
              <a:t>Previous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Block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" name="Line 25">
            <a:extLst>
              <a:ext uri="{FF2B5EF4-FFF2-40B4-BE49-F238E27FC236}">
                <a16:creationId xmlns:a16="http://schemas.microsoft.com/office/drawing/2014/main" id="{DE38B630-3FB1-437B-BA28-6A20097FA8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64987" y="3614604"/>
            <a:ext cx="890648" cy="0"/>
          </a:xfrm>
          <a:prstGeom prst="line">
            <a:avLst/>
          </a:prstGeom>
          <a:noFill/>
          <a:ln w="47625" cap="rnd">
            <a:solidFill>
              <a:srgbClr val="1F497D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8" name="Text Box 27">
            <a:extLst>
              <a:ext uri="{FF2B5EF4-FFF2-40B4-BE49-F238E27FC236}">
                <a16:creationId xmlns:a16="http://schemas.microsoft.com/office/drawing/2014/main" id="{C786B69C-EC71-4B2D-83B0-D2B8117E6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07" y="2307094"/>
            <a:ext cx="2285165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Head Block</a:t>
            </a:r>
          </a:p>
        </p:txBody>
      </p:sp>
      <p:sp>
        <p:nvSpPr>
          <p:cNvPr id="9" name="Line 23">
            <a:extLst>
              <a:ext uri="{FF2B5EF4-FFF2-40B4-BE49-F238E27FC236}">
                <a16:creationId xmlns:a16="http://schemas.microsoft.com/office/drawing/2014/main" id="{D055BD20-72EE-4D8F-B89E-844F550DBD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6995" y="2694892"/>
            <a:ext cx="0" cy="441459"/>
          </a:xfrm>
          <a:prstGeom prst="line">
            <a:avLst/>
          </a:prstGeom>
          <a:noFill/>
          <a:ln w="28575">
            <a:solidFill>
              <a:srgbClr val="1F497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C96B33E2-E080-48E5-AFB2-2CF8C8240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75" y="3130314"/>
            <a:ext cx="1523624" cy="980808"/>
          </a:xfrm>
          <a:prstGeom prst="rect">
            <a:avLst/>
          </a:prstGeom>
          <a:solidFill>
            <a:srgbClr val="BBE0E3">
              <a:lumMod val="90000"/>
            </a:srgbClr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Data</a:t>
            </a:r>
            <a:endParaRPr kumimoji="0" lang="en-US" altLang="zh-CN" sz="24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472D4DDA-BFFF-4875-8A80-234BB9F5DBAB}"/>
              </a:ext>
            </a:extLst>
          </p:cNvPr>
          <p:cNvCxnSpPr>
            <a:cxnSpLocks/>
            <a:stCxn id="6" idx="0"/>
            <a:endCxn id="10" idx="3"/>
          </p:cNvCxnSpPr>
          <p:nvPr/>
        </p:nvCxnSpPr>
        <p:spPr>
          <a:xfrm rot="16200000" flipH="1" flipV="1">
            <a:off x="2366759" y="2882940"/>
            <a:ext cx="496518" cy="979038"/>
          </a:xfrm>
          <a:prstGeom prst="bentConnector4">
            <a:avLst>
              <a:gd name="adj1" fmla="val -46041"/>
              <a:gd name="adj2" fmla="val 7596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2">
            <a:extLst>
              <a:ext uri="{FF2B5EF4-FFF2-40B4-BE49-F238E27FC236}">
                <a16:creationId xmlns:a16="http://schemas.microsoft.com/office/drawing/2014/main" id="{1275F63E-6FF7-483C-B884-59EFE7571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124200"/>
            <a:ext cx="1523624" cy="980808"/>
          </a:xfrm>
          <a:prstGeom prst="rect">
            <a:avLst/>
          </a:prstGeom>
          <a:solidFill>
            <a:srgbClr val="BBE0E3">
              <a:lumMod val="90000"/>
            </a:srgbClr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Data</a:t>
            </a:r>
            <a:endParaRPr kumimoji="0" lang="en-US" altLang="zh-CN" sz="2400" b="1" i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BB443038-3193-4FC8-8C18-DAE63F309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555" y="3124200"/>
            <a:ext cx="1016683" cy="980808"/>
          </a:xfrm>
          <a:prstGeom prst="rect">
            <a:avLst/>
          </a:prstGeom>
          <a:solidFill>
            <a:sysClr val="window" lastClr="FFFFFF"/>
          </a:solidFill>
          <a:ln w="9525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Hash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Of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Lucida Fax" pitchFamily="18" charset="0"/>
                <a:ea typeface="微软雅黑" pitchFamily="34" charset="-122"/>
              </a:rPr>
              <a:t>Previous</a:t>
            </a:r>
          </a:p>
          <a:p>
            <a:pPr marL="0" marR="0" lvl="0" indent="0" algn="ctr" defTabSz="12190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Block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960122B3-4BBA-4521-82D2-75A705C0E606}"/>
              </a:ext>
            </a:extLst>
          </p:cNvPr>
          <p:cNvCxnSpPr>
            <a:cxnSpLocks/>
            <a:stCxn id="13" idx="0"/>
            <a:endCxn id="5" idx="3"/>
          </p:cNvCxnSpPr>
          <p:nvPr/>
        </p:nvCxnSpPr>
        <p:spPr>
          <a:xfrm rot="16200000" flipH="1" flipV="1">
            <a:off x="5345479" y="2904185"/>
            <a:ext cx="490404" cy="930433"/>
          </a:xfrm>
          <a:prstGeom prst="bentConnector4">
            <a:avLst>
              <a:gd name="adj1" fmla="val -46615"/>
              <a:gd name="adj2" fmla="val 7731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27">
            <a:extLst>
              <a:ext uri="{FF2B5EF4-FFF2-40B4-BE49-F238E27FC236}">
                <a16:creationId xmlns:a16="http://schemas.microsoft.com/office/drawing/2014/main" id="{EDCC0E9D-070A-4E75-8899-4A4A14F4C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2392" y="1162703"/>
            <a:ext cx="6487007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Most participants agree on this one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E606431-293D-4893-8B90-3CED8B52C5D6}"/>
              </a:ext>
            </a:extLst>
          </p:cNvPr>
          <p:cNvSpPr/>
          <p:nvPr/>
        </p:nvSpPr>
        <p:spPr>
          <a:xfrm>
            <a:off x="5162694" y="1738156"/>
            <a:ext cx="607823" cy="44145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045154F-2464-46F1-A7BF-A85784ACCB4D}"/>
              </a:ext>
            </a:extLst>
          </p:cNvPr>
          <p:cNvSpPr/>
          <p:nvPr/>
        </p:nvSpPr>
        <p:spPr>
          <a:xfrm>
            <a:off x="6182869" y="1738845"/>
            <a:ext cx="607823" cy="44145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878B1D1-3F07-436A-8EC8-3763AE862D07}"/>
              </a:ext>
            </a:extLst>
          </p:cNvPr>
          <p:cNvSpPr/>
          <p:nvPr/>
        </p:nvSpPr>
        <p:spPr>
          <a:xfrm>
            <a:off x="7195676" y="1738156"/>
            <a:ext cx="607823" cy="44145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FEF9D01-1767-4EB0-AD53-9FB61792AE29}"/>
              </a:ext>
            </a:extLst>
          </p:cNvPr>
          <p:cNvSpPr/>
          <p:nvPr/>
        </p:nvSpPr>
        <p:spPr>
          <a:xfrm>
            <a:off x="8158795" y="1738155"/>
            <a:ext cx="607823" cy="441459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B508E9F-AD69-4685-9313-FFCD4AC77B53}"/>
              </a:ext>
            </a:extLst>
          </p:cNvPr>
          <p:cNvCxnSpPr/>
          <p:nvPr/>
        </p:nvCxnSpPr>
        <p:spPr>
          <a:xfrm>
            <a:off x="5644195" y="2307094"/>
            <a:ext cx="990600" cy="664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6D1733B-70A5-4A97-97E5-04BF5436F800}"/>
              </a:ext>
            </a:extLst>
          </p:cNvPr>
          <p:cNvCxnSpPr>
            <a:cxnSpLocks/>
          </p:cNvCxnSpPr>
          <p:nvPr/>
        </p:nvCxnSpPr>
        <p:spPr>
          <a:xfrm>
            <a:off x="6578901" y="2250199"/>
            <a:ext cx="320595" cy="721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23734F2-662B-4C11-A612-B6C0275FB5BB}"/>
              </a:ext>
            </a:extLst>
          </p:cNvPr>
          <p:cNvCxnSpPr>
            <a:cxnSpLocks/>
          </p:cNvCxnSpPr>
          <p:nvPr/>
        </p:nvCxnSpPr>
        <p:spPr>
          <a:xfrm flipH="1">
            <a:off x="7188514" y="2250199"/>
            <a:ext cx="379970" cy="721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18B9CAA-EBF9-479E-88A4-8A06031CC129}"/>
              </a:ext>
            </a:extLst>
          </p:cNvPr>
          <p:cNvCxnSpPr>
            <a:cxnSpLocks/>
          </p:cNvCxnSpPr>
          <p:nvPr/>
        </p:nvCxnSpPr>
        <p:spPr>
          <a:xfrm flipH="1">
            <a:off x="7371736" y="2291451"/>
            <a:ext cx="1151260" cy="680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762FE139-A815-4E23-B45E-639E721B7893}"/>
              </a:ext>
            </a:extLst>
          </p:cNvPr>
          <p:cNvCxnSpPr>
            <a:cxnSpLocks/>
            <a:stCxn id="16" idx="0"/>
            <a:endCxn id="17" idx="0"/>
          </p:cNvCxnSpPr>
          <p:nvPr/>
        </p:nvCxnSpPr>
        <p:spPr>
          <a:xfrm rot="16200000" flipH="1">
            <a:off x="5976348" y="1228413"/>
            <a:ext cx="689" cy="1020175"/>
          </a:xfrm>
          <a:prstGeom prst="curvedConnector3">
            <a:avLst>
              <a:gd name="adj1" fmla="val -33178520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F3DFE585-8543-467D-8EC6-0D201AD3005F}"/>
              </a:ext>
            </a:extLst>
          </p:cNvPr>
          <p:cNvCxnSpPr>
            <a:cxnSpLocks/>
            <a:stCxn id="17" idx="0"/>
            <a:endCxn id="18" idx="0"/>
          </p:cNvCxnSpPr>
          <p:nvPr/>
        </p:nvCxnSpPr>
        <p:spPr>
          <a:xfrm rot="5400000" flipH="1" flipV="1">
            <a:off x="6992840" y="1232098"/>
            <a:ext cx="689" cy="1012807"/>
          </a:xfrm>
          <a:prstGeom prst="curvedConnector3">
            <a:avLst>
              <a:gd name="adj1" fmla="val 33278520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7B678ED9-C21D-4463-B0C2-435F5FC5AC0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6790692" y="1958886"/>
            <a:ext cx="404984" cy="68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46B6DED6-4FAF-4CFF-8B2A-CED7D14EBF7A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rot="10800000">
            <a:off x="5770517" y="1958887"/>
            <a:ext cx="412352" cy="68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D8E5C501-E730-4776-8AE3-1EE1BE448EEF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7803499" y="1958885"/>
            <a:ext cx="355296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DE9713AF-BFCF-4453-B254-59BE51F8DC89}"/>
              </a:ext>
            </a:extLst>
          </p:cNvPr>
          <p:cNvCxnSpPr>
            <a:cxnSpLocks/>
            <a:stCxn id="19" idx="2"/>
            <a:endCxn id="18" idx="2"/>
          </p:cNvCxnSpPr>
          <p:nvPr/>
        </p:nvCxnSpPr>
        <p:spPr>
          <a:xfrm rot="5400000">
            <a:off x="7981148" y="1698055"/>
            <a:ext cx="1" cy="963119"/>
          </a:xfrm>
          <a:prstGeom prst="curvedConnector3">
            <a:avLst>
              <a:gd name="adj1" fmla="val 22860100000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7">
            <a:extLst>
              <a:ext uri="{FF2B5EF4-FFF2-40B4-BE49-F238E27FC236}">
                <a16:creationId xmlns:a16="http://schemas.microsoft.com/office/drawing/2014/main" id="{CA86B512-F517-44ED-BF47-44067F3EC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816" y="2597122"/>
            <a:ext cx="2861787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154" marR="0" lvl="0" indent="-457154" algn="ctr" defTabSz="1219078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800080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Fax" panose="02060602050505020204" pitchFamily="18" charset="0"/>
                <a:ea typeface="微软雅黑" pitchFamily="34" charset="-122"/>
              </a:rPr>
              <a:t>“Hash” Pointer</a:t>
            </a:r>
          </a:p>
        </p:txBody>
      </p:sp>
    </p:spTree>
    <p:extLst>
      <p:ext uri="{BB962C8B-B14F-4D97-AF65-F5344CB8AC3E}">
        <p14:creationId xmlns:p14="http://schemas.microsoft.com/office/powerpoint/2010/main" val="2294908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Recommended Reading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28650" y="1295400"/>
            <a:ext cx="7886700" cy="4712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Weiss, “DS &amp; </a:t>
            </a:r>
            <a:r>
              <a:rPr lang="en-US" dirty="0" err="1"/>
              <a:t>algo</a:t>
            </a:r>
            <a:r>
              <a:rPr lang="en-US" dirty="0"/>
              <a:t>. analysis in C++” (3rd </a:t>
            </a:r>
            <a:r>
              <a:rPr lang="en-US" dirty="0" err="1"/>
              <a:t>ed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Section 3.1 Abstract Data Types (ADT)</a:t>
            </a:r>
          </a:p>
          <a:p>
            <a:pPr lvl="1"/>
            <a:r>
              <a:rPr lang="en-US" dirty="0"/>
              <a:t>Section 3.2 The List ADT</a:t>
            </a:r>
          </a:p>
          <a:p>
            <a:pPr lvl="1"/>
            <a:r>
              <a:rPr lang="en-US" dirty="0"/>
              <a:t>Section 3.3 vector and list in the STL</a:t>
            </a:r>
          </a:p>
          <a:p>
            <a:pPr lvl="1"/>
            <a:r>
              <a:rPr lang="en-US" dirty="0"/>
              <a:t>Section 3.4 Implementation of vector</a:t>
            </a:r>
          </a:p>
          <a:p>
            <a:pPr lvl="1"/>
            <a:r>
              <a:rPr lang="en-US" dirty="0"/>
              <a:t>Section 3.5 Implementation of list</a:t>
            </a:r>
          </a:p>
          <a:p>
            <a:r>
              <a:rPr lang="en-US" dirty="0"/>
              <a:t>Source code</a:t>
            </a:r>
          </a:p>
          <a:p>
            <a:pPr lvl="1"/>
            <a:r>
              <a:rPr lang="en-US" dirty="0">
                <a:hlinkClick r:id="rId2"/>
              </a:rPr>
              <a:t>https://github.com/gcc-mirror/gcc/blob/master/libstdc%2B%2B-v3/include/bits/stl_vector.h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https://github.com/gcc-mirror/gcc/blob/master/libstdc%2B%2B-v3/include/bits/stl_list.h</a:t>
            </a:r>
            <a:endParaRPr lang="en-US" dirty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867C789D-ACE6-43F4-B3CB-C55117CD76A7}" type="slidenum">
              <a:rPr lang="en-US" altLang="zh-CN" sz="1200">
                <a:latin typeface="+mj-lt"/>
                <a:ea typeface="宋体" pitchFamily="2" charset="-122"/>
              </a:rPr>
              <a:pPr algn="r">
                <a:defRPr/>
              </a:pPr>
              <a:t>29</a:t>
            </a:fld>
            <a:endParaRPr lang="en-US" altLang="zh-CN" sz="1200">
              <a:latin typeface="+mj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470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T&gt; class List {</a:t>
            </a:r>
          </a:p>
          <a:p>
            <a:pPr marL="0" indent="0"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void clear(); </a:t>
            </a:r>
            <a:r>
              <a:rPr lang="en-US" altLang="zh-CN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clear the linear list</a:t>
            </a:r>
          </a:p>
          <a:p>
            <a:pPr marL="0" indent="0">
              <a:buNone/>
            </a:pPr>
            <a:r>
              <a:rPr lang="en-US" altLang="zh-CN" sz="3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1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altLang="zh-CN" sz="31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size(); </a:t>
            </a:r>
            <a:r>
              <a:rPr lang="en-US" altLang="zh-CN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 the number of elements</a:t>
            </a:r>
          </a:p>
          <a:p>
            <a:pPr marL="0" indent="0"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bool empty(); </a:t>
            </a:r>
            <a:r>
              <a:rPr lang="en-US" altLang="zh-CN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test whether it is empty</a:t>
            </a:r>
          </a:p>
          <a:p>
            <a:pPr marL="0" indent="0">
              <a:buNone/>
            </a:pPr>
            <a:endParaRPr lang="en-US" altLang="zh-CN" b="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insert the value at the end and increase the length by one</a:t>
            </a:r>
          </a:p>
          <a:p>
            <a:pPr marL="0" indent="0"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bool append(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T&amp; value);</a:t>
            </a:r>
          </a:p>
          <a:p>
            <a:pPr marL="0" indent="0">
              <a:buNone/>
            </a:pPr>
            <a:endParaRPr lang="en-US" altLang="zh-CN" b="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insert the value at position </a:t>
            </a:r>
            <a:r>
              <a:rPr lang="en-US" altLang="zh-CN" b="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zh-CN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increase the length by one</a:t>
            </a:r>
          </a:p>
          <a:p>
            <a:pPr marL="0" indent="0"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bool insert(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p, 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T&amp; value);</a:t>
            </a:r>
          </a:p>
          <a:p>
            <a:pPr marL="0" indent="0">
              <a:buNone/>
            </a:pPr>
            <a:endParaRPr lang="en-US" altLang="zh-CN" b="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delete the value at position </a:t>
            </a:r>
            <a:r>
              <a:rPr lang="en-US" altLang="zh-CN" b="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zh-CN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decrease the length by one</a:t>
            </a:r>
          </a:p>
          <a:p>
            <a:pPr marL="0" indent="0"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bool delete(const int p);</a:t>
            </a:r>
          </a:p>
          <a:p>
            <a:pPr marL="0" indent="0">
              <a:buNone/>
            </a:pPr>
            <a:endParaRPr lang="en-US" altLang="zh-CN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get/set the value at position </a:t>
            </a:r>
            <a:r>
              <a:rPr lang="en-US" altLang="zh-CN" b="0" i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marL="0" indent="0"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T&amp; operator[](const int p);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find the value and return its position</a:t>
            </a:r>
          </a:p>
          <a:p>
            <a:pPr marL="0" indent="0"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 bool find (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&amp; p, </a:t>
            </a:r>
            <a:r>
              <a:rPr lang="en-US" altLang="zh-CN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 T&amp; value);</a:t>
            </a:r>
          </a:p>
          <a:p>
            <a:pPr marL="0" indent="0">
              <a:buNone/>
            </a:pPr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zh-CN" altLang="en-US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List ADT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45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Today’s 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628650" y="1295400"/>
            <a:ext cx="7886700" cy="4712400"/>
          </a:xfrm>
        </p:spPr>
        <p:txBody>
          <a:bodyPr/>
          <a:lstStyle/>
          <a:p>
            <a:r>
              <a:rPr lang="en-US" altLang="zh-CN" strike="sngStrike" dirty="0">
                <a:solidFill>
                  <a:srgbClr val="B2B2B2"/>
                </a:solidFill>
              </a:rPr>
              <a:t>ADT: logical relation</a:t>
            </a:r>
          </a:p>
          <a:p>
            <a:pPr lvl="1"/>
            <a:r>
              <a:rPr lang="en-US" altLang="zh-CN" strike="sngStrike" dirty="0">
                <a:solidFill>
                  <a:srgbClr val="B2B2B2"/>
                </a:solidFill>
              </a:rPr>
              <a:t>List (</a:t>
            </a:r>
            <a:r>
              <a:rPr lang="zh-CN" altLang="en-US" strike="sngStrike" dirty="0">
                <a:solidFill>
                  <a:srgbClr val="B2B2B2"/>
                </a:solidFill>
              </a:rPr>
              <a:t>线性表</a:t>
            </a:r>
            <a:r>
              <a:rPr lang="en-US" altLang="zh-CN" strike="sngStrike" dirty="0">
                <a:solidFill>
                  <a:srgbClr val="B2B2B2"/>
                </a:solidFill>
              </a:rPr>
              <a:t>) or “linear list”</a:t>
            </a:r>
          </a:p>
          <a:p>
            <a:r>
              <a:rPr lang="en-US" altLang="zh-CN" dirty="0"/>
              <a:t>Implementation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Sequential list (</a:t>
            </a:r>
            <a:r>
              <a:rPr lang="zh-CN" altLang="en-US" dirty="0">
                <a:solidFill>
                  <a:srgbClr val="FF0000"/>
                </a:solidFill>
              </a:rPr>
              <a:t>顺序表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or “array-based list”</a:t>
            </a:r>
          </a:p>
          <a:p>
            <a:pPr lvl="1"/>
            <a:r>
              <a:rPr lang="en-US" altLang="zh-CN" dirty="0"/>
              <a:t>Linked list (</a:t>
            </a:r>
            <a:r>
              <a:rPr lang="zh-CN" altLang="en-US" dirty="0"/>
              <a:t>链表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Singly linked list (</a:t>
            </a:r>
            <a:r>
              <a:rPr lang="zh-CN" altLang="en-US" dirty="0"/>
              <a:t>单链表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Doubly linked list (</a:t>
            </a:r>
            <a:r>
              <a:rPr lang="zh-CN" altLang="en-US" dirty="0"/>
              <a:t>双链表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Circular linked list (</a:t>
            </a:r>
            <a:r>
              <a:rPr lang="zh-CN" altLang="en-US" dirty="0"/>
              <a:t>循环链表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2988EB-CF20-4CAC-94BF-79D0ECBB93DA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17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C1753D-3CA8-4800-8339-EB41F0DC99F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0000" y="1483200"/>
            <a:ext cx="7887600" cy="47604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Implementation: 1-dimentional array</a:t>
            </a:r>
          </a:p>
          <a:p>
            <a:endParaRPr lang="en-US" altLang="zh-CN" dirty="0"/>
          </a:p>
          <a:p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T&amp; operator[]</a:t>
            </a:r>
          </a:p>
          <a:p>
            <a:pPr lvl="1"/>
            <a:r>
              <a:rPr lang="en-US" altLang="zh-CN" dirty="0"/>
              <a:t>Easy random access</a:t>
            </a:r>
          </a:p>
          <a:p>
            <a:endParaRPr lang="en-US" altLang="zh-CN" dirty="0"/>
          </a:p>
          <a:p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bool append(const T&amp; value)</a:t>
            </a:r>
            <a:endParaRPr lang="zh-CN" altLang="en-US" dirty="0"/>
          </a:p>
          <a:p>
            <a:pPr lvl="1"/>
            <a:r>
              <a:rPr lang="en-US" altLang="zh-CN" dirty="0"/>
              <a:t>Hard to append</a:t>
            </a:r>
          </a:p>
          <a:p>
            <a:pPr lvl="1"/>
            <a:r>
              <a:rPr lang="en-US" altLang="zh-CN" dirty="0"/>
              <a:t>Need to allocate more memory</a:t>
            </a:r>
          </a:p>
          <a:p>
            <a:pPr lvl="1"/>
            <a:endParaRPr lang="en-US" altLang="zh-CN" dirty="0"/>
          </a:p>
          <a:p>
            <a:r>
              <a:rPr lang="en-US" altLang="zh-CN" b="0" dirty="0">
                <a:latin typeface="Courier New" panose="02070309020205020404" pitchFamily="49" charset="0"/>
                <a:cs typeface="Courier New" panose="02070309020205020404" pitchFamily="49" charset="0"/>
              </a:rPr>
              <a:t>bool find (int&amp; p, const T&amp; value)</a:t>
            </a:r>
          </a:p>
          <a:p>
            <a:pPr lvl="1"/>
            <a:r>
              <a:rPr lang="en-US" altLang="zh-CN" dirty="0"/>
              <a:t>Element at position 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dirty="0"/>
              <a:t>: terminate at </a:t>
            </a:r>
            <a:r>
              <a:rPr lang="en-US" altLang="zh-CN" dirty="0" err="1">
                <a:solidFill>
                  <a:srgbClr val="FF0000"/>
                </a:solidFill>
              </a:rPr>
              <a:t>i-th</a:t>
            </a:r>
            <a:r>
              <a:rPr lang="en-US" altLang="zh-CN" dirty="0"/>
              <a:t> element</a:t>
            </a:r>
          </a:p>
          <a:p>
            <a:pPr lvl="1"/>
            <a:r>
              <a:rPr lang="en-US" altLang="zh-CN" dirty="0"/>
              <a:t>Element not in the list: travel all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 elements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61A4A1-751E-4F39-B2AD-E44A0321984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Sequential List (</a:t>
            </a:r>
            <a:r>
              <a:rPr lang="zh-CN" altLang="en-US" dirty="0"/>
              <a:t>顺序表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996D47-67CD-4803-9C5B-053C1F1D3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2DFC72E-F3CF-4691-875E-5414067634D1}"/>
              </a:ext>
            </a:extLst>
          </p:cNvPr>
          <p:cNvGrpSpPr/>
          <p:nvPr/>
        </p:nvGrpSpPr>
        <p:grpSpPr>
          <a:xfrm>
            <a:off x="4343400" y="1752600"/>
            <a:ext cx="4419600" cy="569445"/>
            <a:chOff x="2123405" y="2861115"/>
            <a:chExt cx="4968875" cy="640216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9B38FA6C-1F00-42D4-AFE3-8174F92B1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3405" y="3140968"/>
              <a:ext cx="4968875" cy="360363"/>
              <a:chOff x="1202" y="1480"/>
              <a:chExt cx="3130" cy="317"/>
            </a:xfrm>
          </p:grpSpPr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86BF9441-3ADB-4AE3-B1C2-43EC55634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1480"/>
                <a:ext cx="3130" cy="317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r>
                  <a:rPr lang="en-US" altLang="zh-CN" sz="1866" dirty="0">
                    <a:latin typeface="微软雅黑" pitchFamily="34" charset="-122"/>
                    <a:ea typeface="微软雅黑" pitchFamily="34" charset="-122"/>
                  </a:rPr>
                  <a:t>                         </a:t>
                </a:r>
                <a:endParaRPr lang="en-US" altLang="zh-CN" sz="32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Line 6">
                <a:extLst>
                  <a:ext uri="{FF2B5EF4-FFF2-40B4-BE49-F238E27FC236}">
                    <a16:creationId xmlns:a16="http://schemas.microsoft.com/office/drawing/2014/main" id="{396674D5-0BB1-48E7-8A48-501FB6FB7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4" y="1480"/>
                <a:ext cx="0" cy="31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66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Line 7">
                <a:extLst>
                  <a:ext uri="{FF2B5EF4-FFF2-40B4-BE49-F238E27FC236}">
                    <a16:creationId xmlns:a16="http://schemas.microsoft.com/office/drawing/2014/main" id="{72FD8873-68DC-450D-9F8B-7F8D06DF9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1" y="1480"/>
                <a:ext cx="0" cy="31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66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Line 8">
                <a:extLst>
                  <a:ext uri="{FF2B5EF4-FFF2-40B4-BE49-F238E27FC236}">
                    <a16:creationId xmlns:a16="http://schemas.microsoft.com/office/drawing/2014/main" id="{084B7480-EB11-4C85-84EC-A5ECD71E31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1480"/>
                <a:ext cx="0" cy="31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66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Line 9">
                <a:extLst>
                  <a:ext uri="{FF2B5EF4-FFF2-40B4-BE49-F238E27FC236}">
                    <a16:creationId xmlns:a16="http://schemas.microsoft.com/office/drawing/2014/main" id="{976864BE-8B2A-49AC-9729-DA21FA74D8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9" y="1480"/>
                <a:ext cx="0" cy="31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66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AEBC3A4F-F2F6-43A3-82E1-E7EA8F214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1480"/>
                <a:ext cx="0" cy="317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66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" name="TextBox 90">
              <a:extLst>
                <a:ext uri="{FF2B5EF4-FFF2-40B4-BE49-F238E27FC236}">
                  <a16:creationId xmlns:a16="http://schemas.microsoft.com/office/drawing/2014/main" id="{5873A587-D04D-4F0D-9C2B-6CA60DB9ACCB}"/>
                </a:ext>
              </a:extLst>
            </p:cNvPr>
            <p:cNvSpPr txBox="1"/>
            <p:nvPr/>
          </p:nvSpPr>
          <p:spPr>
            <a:xfrm>
              <a:off x="4245675" y="2861115"/>
              <a:ext cx="863050" cy="50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latin typeface="Lucida Fax" panose="02060602050505020204" pitchFamily="18" charset="0"/>
                </a:rPr>
                <a:t>……</a:t>
              </a:r>
              <a:endParaRPr lang="zh-CN" altLang="en-US" sz="3200" b="1" dirty="0">
                <a:latin typeface="Lucida Fax" panose="0206060205050502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02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628650" y="1676400"/>
            <a:ext cx="7886700" cy="4712400"/>
          </a:xfrm>
        </p:spPr>
        <p:txBody>
          <a:bodyPr/>
          <a:lstStyle/>
          <a:p>
            <a:r>
              <a:rPr lang="en-US" altLang="zh-CN" dirty="0"/>
              <a:t># of data movements in a list of size n</a:t>
            </a:r>
          </a:p>
          <a:p>
            <a:pPr lvl="1"/>
            <a:r>
              <a:rPr lang="en-US" altLang="zh-CN" dirty="0"/>
              <a:t>Insertion at position i: n-</a:t>
            </a:r>
            <a:r>
              <a:rPr lang="en-US" altLang="zh-CN" dirty="0" err="1"/>
              <a:t>i</a:t>
            </a:r>
            <a:endParaRPr lang="en-US" altLang="zh-CN" dirty="0"/>
          </a:p>
          <a:p>
            <a:pPr lvl="1"/>
            <a:r>
              <a:rPr lang="en-US" altLang="zh-CN" dirty="0"/>
              <a:t>deletion at position i: n-i-1</a:t>
            </a:r>
          </a:p>
          <a:p>
            <a:r>
              <a:rPr lang="en-US" altLang="zh-CN" dirty="0"/>
              <a:t>Probability to insert or delete at position </a:t>
            </a:r>
            <a:r>
              <a:rPr lang="en-US" altLang="zh-CN" dirty="0" err="1"/>
              <a:t>i</a:t>
            </a:r>
            <a:r>
              <a:rPr lang="en-US" altLang="zh-CN" dirty="0"/>
              <a:t> is p</a:t>
            </a:r>
            <a:r>
              <a:rPr lang="en-US" altLang="zh-CN" baseline="-25000" dirty="0"/>
              <a:t>i</a:t>
            </a:r>
            <a:r>
              <a:rPr lang="en-US" altLang="zh-CN" dirty="0"/>
              <a:t> and p</a:t>
            </a:r>
            <a:r>
              <a:rPr lang="en-US" altLang="zh-CN" baseline="-25000" dirty="0"/>
              <a:t>i</a:t>
            </a:r>
            <a:r>
              <a:rPr lang="en-US" altLang="zh-CN" dirty="0"/>
              <a:t>’, respectively</a:t>
            </a:r>
          </a:p>
          <a:p>
            <a:pPr lvl="1"/>
            <a:r>
              <a:rPr lang="en-US" altLang="zh-CN" dirty="0"/>
              <a:t>The average data movements of insertion</a:t>
            </a:r>
          </a:p>
          <a:p>
            <a:pPr lvl="2"/>
            <a:r>
              <a:rPr lang="en-US" altLang="zh-CN" dirty="0" err="1"/>
              <a:t>M</a:t>
            </a:r>
            <a:r>
              <a:rPr lang="en-US" altLang="zh-CN" baseline="-25000" dirty="0" err="1"/>
              <a:t>ins</a:t>
            </a:r>
            <a:r>
              <a:rPr lang="en-US" altLang="zh-CN" dirty="0"/>
              <a:t> = </a:t>
            </a:r>
            <a:r>
              <a:rPr lang="en-US" altLang="zh-CN" dirty="0" err="1"/>
              <a:t>Σ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=0</a:t>
            </a:r>
            <a:r>
              <a:rPr lang="en-US" altLang="zh-CN" baseline="30000" dirty="0"/>
              <a:t>n</a:t>
            </a:r>
            <a:r>
              <a:rPr lang="en-US" altLang="zh-CN" dirty="0"/>
              <a:t> (n-</a:t>
            </a:r>
            <a:r>
              <a:rPr lang="en-US" altLang="zh-CN" dirty="0" err="1"/>
              <a:t>i</a:t>
            </a:r>
            <a:r>
              <a:rPr lang="en-US" altLang="zh-CN" dirty="0"/>
              <a:t>) p</a:t>
            </a:r>
            <a:r>
              <a:rPr lang="en-US" altLang="zh-CN" baseline="-25000" dirty="0"/>
              <a:t>i</a:t>
            </a:r>
          </a:p>
          <a:p>
            <a:pPr lvl="1"/>
            <a:r>
              <a:rPr lang="en-US" altLang="zh-CN" dirty="0"/>
              <a:t>The average data movements of deletion</a:t>
            </a:r>
          </a:p>
          <a:p>
            <a:pPr lvl="2"/>
            <a:r>
              <a:rPr lang="en-US" altLang="zh-CN" dirty="0" err="1"/>
              <a:t>M</a:t>
            </a:r>
            <a:r>
              <a:rPr lang="en-US" altLang="zh-CN" baseline="-25000" dirty="0" err="1"/>
              <a:t>del</a:t>
            </a:r>
            <a:r>
              <a:rPr lang="en-US" altLang="zh-CN" dirty="0"/>
              <a:t> =  </a:t>
            </a:r>
            <a:r>
              <a:rPr lang="en-US" altLang="zh-CN" dirty="0" err="1"/>
              <a:t>Σ</a:t>
            </a:r>
            <a:r>
              <a:rPr lang="en-US" altLang="zh-CN" baseline="-25000" dirty="0" err="1"/>
              <a:t>i</a:t>
            </a:r>
            <a:r>
              <a:rPr lang="en-US" altLang="zh-CN" baseline="-25000" dirty="0"/>
              <a:t>=0</a:t>
            </a:r>
            <a:r>
              <a:rPr lang="en-US" altLang="zh-CN" baseline="30000" dirty="0"/>
              <a:t>(n-1)</a:t>
            </a:r>
            <a:r>
              <a:rPr lang="en-US" altLang="zh-CN" dirty="0"/>
              <a:t> (n-i-1) p</a:t>
            </a:r>
            <a:r>
              <a:rPr lang="en-US" altLang="zh-CN" baseline="-25000" dirty="0"/>
              <a:t>i</a:t>
            </a:r>
            <a:r>
              <a:rPr lang="en-US" altLang="zh-CN" dirty="0"/>
              <a:t>’</a:t>
            </a:r>
          </a:p>
          <a:p>
            <a:pPr lvl="2"/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 idx="4294967295"/>
          </p:nvPr>
        </p:nvSpPr>
        <p:spPr>
          <a:xfrm>
            <a:off x="630000" y="544200"/>
            <a:ext cx="7887600" cy="903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Insertion and Deletion in a Sequential 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33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630000" y="1763549"/>
            <a:ext cx="7887600" cy="4713451"/>
          </a:xfrm>
        </p:spPr>
        <p:txBody>
          <a:bodyPr/>
          <a:lstStyle/>
          <a:p>
            <a:r>
              <a:rPr lang="en-US" altLang="zh-CN" dirty="0"/>
              <a:t>Assume an even probability to insert or delete at position </a:t>
            </a:r>
            <a:r>
              <a:rPr lang="en-US" altLang="zh-CN" dirty="0" err="1"/>
              <a:t>i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en-US" altLang="zh-CN" dirty="0"/>
              <a:t> = 1/(n+1)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baseline="-25000" dirty="0"/>
              <a:t>i</a:t>
            </a:r>
            <a:r>
              <a:rPr lang="en-US" altLang="zh-CN" dirty="0"/>
              <a:t>’ = 1/n</a:t>
            </a:r>
          </a:p>
          <a:p>
            <a:r>
              <a:rPr lang="en-US" altLang="zh-CN" dirty="0"/>
              <a:t>Thus,</a:t>
            </a:r>
          </a:p>
          <a:p>
            <a:pPr lvl="1"/>
            <a:r>
              <a:rPr lang="en-US" altLang="zh-CN" dirty="0" err="1"/>
              <a:t>M</a:t>
            </a:r>
            <a:r>
              <a:rPr lang="en-US" altLang="zh-CN" baseline="-25000" dirty="0" err="1"/>
              <a:t>ins</a:t>
            </a:r>
            <a:r>
              <a:rPr lang="en-US" altLang="zh-CN" dirty="0"/>
              <a:t> = n/2 = O(n)</a:t>
            </a:r>
          </a:p>
          <a:p>
            <a:pPr lvl="1"/>
            <a:r>
              <a:rPr lang="en-US" altLang="zh-CN" dirty="0" err="1"/>
              <a:t>M</a:t>
            </a:r>
            <a:r>
              <a:rPr lang="en-US" altLang="zh-CN" baseline="-25000" dirty="0" err="1"/>
              <a:t>del</a:t>
            </a:r>
            <a:r>
              <a:rPr lang="en-US" altLang="zh-CN" dirty="0"/>
              <a:t> = (n-1)/2 = O(n)</a:t>
            </a:r>
          </a:p>
          <a:p>
            <a:r>
              <a:rPr lang="en-US" altLang="zh-CN" dirty="0"/>
              <a:t>The average time complexity is O(n)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30000" y="544200"/>
            <a:ext cx="7887600" cy="903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Insertion and Deletion in a Sequential 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7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Today’s Outline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628650" y="1295400"/>
            <a:ext cx="7886700" cy="4712400"/>
          </a:xfrm>
        </p:spPr>
        <p:txBody>
          <a:bodyPr/>
          <a:lstStyle/>
          <a:p>
            <a:r>
              <a:rPr lang="en-US" altLang="zh-CN" strike="sngStrike" dirty="0">
                <a:solidFill>
                  <a:srgbClr val="B2B2B2"/>
                </a:solidFill>
              </a:rPr>
              <a:t>ADT: logical relation</a:t>
            </a:r>
          </a:p>
          <a:p>
            <a:pPr lvl="1"/>
            <a:r>
              <a:rPr lang="en-US" altLang="zh-CN" strike="sngStrike" dirty="0">
                <a:solidFill>
                  <a:srgbClr val="B2B2B2"/>
                </a:solidFill>
              </a:rPr>
              <a:t>List (</a:t>
            </a:r>
            <a:r>
              <a:rPr lang="zh-CN" altLang="en-US" strike="sngStrike" dirty="0">
                <a:solidFill>
                  <a:srgbClr val="B2B2B2"/>
                </a:solidFill>
              </a:rPr>
              <a:t>线性表</a:t>
            </a:r>
            <a:r>
              <a:rPr lang="en-US" altLang="zh-CN" strike="sngStrike" dirty="0">
                <a:solidFill>
                  <a:srgbClr val="B2B2B2"/>
                </a:solidFill>
              </a:rPr>
              <a:t>) or “linear list”</a:t>
            </a:r>
          </a:p>
          <a:p>
            <a:r>
              <a:rPr lang="en-US" altLang="zh-CN" dirty="0"/>
              <a:t>Implementation</a:t>
            </a:r>
          </a:p>
          <a:p>
            <a:pPr lvl="1"/>
            <a:r>
              <a:rPr lang="en-US" altLang="zh-CN" strike="sngStrike" dirty="0">
                <a:solidFill>
                  <a:srgbClr val="B2B2B2"/>
                </a:solidFill>
              </a:rPr>
              <a:t>Sequential list (</a:t>
            </a:r>
            <a:r>
              <a:rPr lang="zh-CN" altLang="en-US" strike="sngStrike" dirty="0">
                <a:solidFill>
                  <a:srgbClr val="B2B2B2"/>
                </a:solidFill>
              </a:rPr>
              <a:t>顺序表</a:t>
            </a:r>
            <a:r>
              <a:rPr lang="en-US" altLang="zh-CN" strike="sngStrike" dirty="0">
                <a:solidFill>
                  <a:srgbClr val="B2B2B2"/>
                </a:solidFill>
              </a:rPr>
              <a:t>)</a:t>
            </a:r>
          </a:p>
          <a:p>
            <a:pPr lvl="2"/>
            <a:r>
              <a:rPr lang="en-US" altLang="zh-CN" strike="sngStrike" dirty="0">
                <a:solidFill>
                  <a:srgbClr val="B2B2B2"/>
                </a:solidFill>
              </a:rPr>
              <a:t>or “array-based list”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Linked list (</a:t>
            </a:r>
            <a:r>
              <a:rPr lang="zh-CN" altLang="en-US" dirty="0">
                <a:solidFill>
                  <a:srgbClr val="FF0000"/>
                </a:solidFill>
              </a:rPr>
              <a:t>链表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Singly linked list (</a:t>
            </a:r>
            <a:r>
              <a:rPr lang="zh-CN" altLang="en-US" dirty="0">
                <a:solidFill>
                  <a:srgbClr val="FF0000"/>
                </a:solidFill>
              </a:rPr>
              <a:t>单链表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Doubly linked list (</a:t>
            </a:r>
            <a:r>
              <a:rPr lang="zh-CN" altLang="en-US" dirty="0">
                <a:solidFill>
                  <a:srgbClr val="FF0000"/>
                </a:solidFill>
              </a:rPr>
              <a:t>双链表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Circular linked list (</a:t>
            </a:r>
            <a:r>
              <a:rPr lang="zh-CN" altLang="en-US" dirty="0">
                <a:solidFill>
                  <a:srgbClr val="FF0000"/>
                </a:solidFill>
              </a:rPr>
              <a:t>循环链表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62988EB-CF20-4CAC-94BF-79D0ECBB93DA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42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B261E0-2BB6-4468-A8BC-D4B062780EC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0000" y="1483200"/>
            <a:ext cx="7887600" cy="648391"/>
          </a:xfrm>
        </p:spPr>
        <p:txBody>
          <a:bodyPr/>
          <a:lstStyle/>
          <a:p>
            <a:r>
              <a:rPr lang="en-US" altLang="zh-CN"/>
              <a:t>Singly </a:t>
            </a:r>
            <a:r>
              <a:rPr lang="en-US" altLang="zh-CN" dirty="0"/>
              <a:t>linked list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8306E7-A186-43EF-B865-5AAC2015110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Linked List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78C8D0-A8C7-4FAC-B300-880026049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13C9F7-1197-4276-9E5E-DB9A37BEC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56158"/>
            <a:ext cx="5744025" cy="8447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FAD8A0-2ECD-469A-9B29-461CF08B1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223" y="3499126"/>
            <a:ext cx="5995602" cy="5932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4827173-943E-4F6D-ABC1-2E36DC70C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850" y="4880988"/>
            <a:ext cx="4365150" cy="712546"/>
          </a:xfrm>
          <a:prstGeom prst="rect">
            <a:avLst/>
          </a:prstGeom>
        </p:spPr>
      </p:pic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79767BBC-EDBA-4DCE-A6B7-B8B7EB0A00DE}"/>
              </a:ext>
            </a:extLst>
          </p:cNvPr>
          <p:cNvSpPr txBox="1">
            <a:spLocks/>
          </p:cNvSpPr>
          <p:nvPr/>
        </p:nvSpPr>
        <p:spPr>
          <a:xfrm>
            <a:off x="630099" y="2890449"/>
            <a:ext cx="7887600" cy="64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Doubly linked list</a:t>
            </a:r>
            <a:endParaRPr lang="zh-CN" altLang="en-US" kern="0" dirty="0"/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E8FF26FB-C8F0-4DE5-AF4D-A5416C2E4BA6}"/>
              </a:ext>
            </a:extLst>
          </p:cNvPr>
          <p:cNvSpPr txBox="1">
            <a:spLocks/>
          </p:cNvSpPr>
          <p:nvPr/>
        </p:nvSpPr>
        <p:spPr>
          <a:xfrm>
            <a:off x="626400" y="4200185"/>
            <a:ext cx="7887600" cy="648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Circular linked list</a:t>
            </a:r>
            <a:endParaRPr lang="zh-CN" altLang="en-US" kern="0" dirty="0"/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86166C8A-55B8-4A63-8129-607B4A39058B}"/>
              </a:ext>
            </a:extLst>
          </p:cNvPr>
          <p:cNvSpPr txBox="1">
            <a:spLocks/>
          </p:cNvSpPr>
          <p:nvPr/>
        </p:nvSpPr>
        <p:spPr>
          <a:xfrm>
            <a:off x="616783" y="5715000"/>
            <a:ext cx="7887600" cy="526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May also use a </a:t>
            </a:r>
            <a:r>
              <a:rPr lang="en-US" altLang="zh-CN" kern="0" dirty="0">
                <a:solidFill>
                  <a:srgbClr val="0070C0"/>
                </a:solidFill>
              </a:rPr>
              <a:t>tail</a:t>
            </a:r>
            <a:r>
              <a:rPr lang="en-US" altLang="zh-CN" kern="0" dirty="0"/>
              <a:t> pointer for the </a:t>
            </a:r>
            <a:r>
              <a:rPr lang="en-US" altLang="zh-CN" kern="0" dirty="0">
                <a:solidFill>
                  <a:srgbClr val="0070C0"/>
                </a:solidFill>
              </a:rPr>
              <a:t>last</a:t>
            </a:r>
            <a:r>
              <a:rPr lang="en-US" altLang="zh-CN" kern="0" dirty="0"/>
              <a:t> element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882193873"/>
      </p:ext>
    </p:extLst>
  </p:cSld>
  <p:clrMapOvr>
    <a:masterClrMapping/>
  </p:clrMapOvr>
</p:sld>
</file>

<file path=ppt/theme/theme1.xml><?xml version="1.0" encoding="utf-8"?>
<a:theme xmlns:a="http://schemas.openxmlformats.org/drawingml/2006/main" name="4_3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4_3" id="{2D8FE6E4-1086-4B05-8FF0-7AC562A4226A}" vid="{0E38B1CC-5CD1-491E-9E63-16209C8C1B40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4_3</Template>
  <TotalTime>12993</TotalTime>
  <Words>2082</Words>
  <Application>Microsoft Office PowerPoint</Application>
  <PresentationFormat>全屏显示(4:3)</PresentationFormat>
  <Paragraphs>392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微软雅黑</vt:lpstr>
      <vt:lpstr>Arial</vt:lpstr>
      <vt:lpstr>Courier New</vt:lpstr>
      <vt:lpstr>Garamond</vt:lpstr>
      <vt:lpstr>Lucida Fax</vt:lpstr>
      <vt:lpstr>Wingdings</vt:lpstr>
      <vt:lpstr>4_3</vt:lpstr>
      <vt:lpstr>PowerPoint 演示文稿</vt:lpstr>
      <vt:lpstr>Today’s Outline</vt:lpstr>
      <vt:lpstr>List ADT</vt:lpstr>
      <vt:lpstr>Today’s Outline</vt:lpstr>
      <vt:lpstr>Sequential List (顺序表)</vt:lpstr>
      <vt:lpstr>Insertion and Deletion in a Sequential List</vt:lpstr>
      <vt:lpstr>Insertion and Deletion in a Sequential List</vt:lpstr>
      <vt:lpstr>Today’s Outline</vt:lpstr>
      <vt:lpstr>Linked List</vt:lpstr>
      <vt:lpstr>Access, append, and find operations</vt:lpstr>
      <vt:lpstr>Insertion and Deletion in a Linked List</vt:lpstr>
      <vt:lpstr>Naïve Implementation</vt:lpstr>
      <vt:lpstr>Tricks: Empty Head</vt:lpstr>
      <vt:lpstr>Benefits of Empty Head</vt:lpstr>
      <vt:lpstr>Sample Code: Link Node</vt:lpstr>
      <vt:lpstr>Sample Code: Linked List Class</vt:lpstr>
      <vt:lpstr>Sample Code: Get p-th Element</vt:lpstr>
      <vt:lpstr>Sample Code: Insert</vt:lpstr>
      <vt:lpstr>Sequential List vs Linked List</vt:lpstr>
      <vt:lpstr>Comparison of List Implementations</vt:lpstr>
      <vt:lpstr>Storage Densities</vt:lpstr>
      <vt:lpstr>Choice of Usage Scenarios</vt:lpstr>
      <vt:lpstr>Summary</vt:lpstr>
      <vt:lpstr>Blockchains</vt:lpstr>
      <vt:lpstr>Blockchains</vt:lpstr>
      <vt:lpstr>How to Keep “Linear”</vt:lpstr>
      <vt:lpstr>Resolve: Consensus Protocols</vt:lpstr>
      <vt:lpstr>Discussion</vt:lpstr>
      <vt:lpstr>Recommended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Guojie Luo</dc:creator>
  <cp:lastModifiedBy>Qun Huang</cp:lastModifiedBy>
  <cp:revision>1468</cp:revision>
  <cp:lastPrinted>2012-10-26T01:34:11Z</cp:lastPrinted>
  <dcterms:created xsi:type="dcterms:W3CDTF">2004-09-20T08:49:58Z</dcterms:created>
  <dcterms:modified xsi:type="dcterms:W3CDTF">2021-09-16T23:53:46Z</dcterms:modified>
</cp:coreProperties>
</file>