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82"/>
  </p:notesMasterIdLst>
  <p:handoutMasterIdLst>
    <p:handoutMasterId r:id="rId83"/>
  </p:handoutMasterIdLst>
  <p:sldIdLst>
    <p:sldId id="257" r:id="rId2"/>
    <p:sldId id="259" r:id="rId3"/>
    <p:sldId id="258" r:id="rId4"/>
    <p:sldId id="355" r:id="rId5"/>
    <p:sldId id="356" r:id="rId6"/>
    <p:sldId id="262" r:id="rId7"/>
    <p:sldId id="263" r:id="rId8"/>
    <p:sldId id="357" r:id="rId9"/>
    <p:sldId id="359" r:id="rId10"/>
    <p:sldId id="389" r:id="rId11"/>
    <p:sldId id="348" r:id="rId12"/>
    <p:sldId id="264" r:id="rId13"/>
    <p:sldId id="265" r:id="rId14"/>
    <p:sldId id="358" r:id="rId15"/>
    <p:sldId id="268" r:id="rId16"/>
    <p:sldId id="269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367" r:id="rId26"/>
    <p:sldId id="368" r:id="rId27"/>
    <p:sldId id="349" r:id="rId28"/>
    <p:sldId id="282" r:id="rId29"/>
    <p:sldId id="283" r:id="rId30"/>
    <p:sldId id="284" r:id="rId31"/>
    <p:sldId id="286" r:id="rId32"/>
    <p:sldId id="369" r:id="rId33"/>
    <p:sldId id="354" r:id="rId34"/>
    <p:sldId id="370" r:id="rId35"/>
    <p:sldId id="371" r:id="rId36"/>
    <p:sldId id="372" r:id="rId37"/>
    <p:sldId id="373" r:id="rId38"/>
    <p:sldId id="360" r:id="rId39"/>
    <p:sldId id="374" r:id="rId40"/>
    <p:sldId id="375" r:id="rId41"/>
    <p:sldId id="362" r:id="rId42"/>
    <p:sldId id="318" r:id="rId43"/>
    <p:sldId id="376" r:id="rId44"/>
    <p:sldId id="377" r:id="rId45"/>
    <p:sldId id="378" r:id="rId46"/>
    <p:sldId id="363" r:id="rId47"/>
    <p:sldId id="379" r:id="rId48"/>
    <p:sldId id="380" r:id="rId49"/>
    <p:sldId id="381" r:id="rId50"/>
    <p:sldId id="382" r:id="rId51"/>
    <p:sldId id="383" r:id="rId52"/>
    <p:sldId id="327" r:id="rId53"/>
    <p:sldId id="384" r:id="rId54"/>
    <p:sldId id="385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86" r:id="rId64"/>
    <p:sldId id="353" r:id="rId65"/>
    <p:sldId id="340" r:id="rId66"/>
    <p:sldId id="346" r:id="rId67"/>
    <p:sldId id="345" r:id="rId68"/>
    <p:sldId id="292" r:id="rId69"/>
    <p:sldId id="388" r:id="rId70"/>
    <p:sldId id="329" r:id="rId71"/>
    <p:sldId id="328" r:id="rId72"/>
    <p:sldId id="364" r:id="rId73"/>
    <p:sldId id="365" r:id="rId74"/>
    <p:sldId id="366" r:id="rId75"/>
    <p:sldId id="591" r:id="rId76"/>
    <p:sldId id="387" r:id="rId77"/>
    <p:sldId id="295" r:id="rId78"/>
    <p:sldId id="343" r:id="rId79"/>
    <p:sldId id="474" r:id="rId80"/>
    <p:sldId id="473" r:id="rId8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FF9900"/>
    <a:srgbClr val="CC9900"/>
    <a:srgbClr val="777777"/>
    <a:srgbClr val="808080"/>
    <a:srgbClr val="000000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33" autoAdjust="0"/>
    <p:restoredTop sz="81657" autoAdjust="0"/>
  </p:normalViewPr>
  <p:slideViewPr>
    <p:cSldViewPr>
      <p:cViewPr varScale="1">
        <p:scale>
          <a:sx n="131" d="100"/>
          <a:sy n="131" d="100"/>
        </p:scale>
        <p:origin x="984" y="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2022/9/13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710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854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试证明：借助一个栈，要由输入序列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1, 2,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, 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得到输出序列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p1, p2,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,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（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p1, p2,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, 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是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1, 2, 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…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, n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的一种排列），则在输出序列中不可能出现如下情形：存在下标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k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，使得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pj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pk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＜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pi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。</a:t>
            </a:r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en-US" altLang="zh-CN" baseline="0" dirty="0"/>
              <a:t> </a:t>
            </a:r>
            <a:r>
              <a:rPr kumimoji="1" lang="en-US" altLang="zh-CN" dirty="0"/>
              <a:t>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and</a:t>
            </a:r>
            <a:r>
              <a:rPr kumimoji="1" lang="en-US" altLang="zh-CN" baseline="0" dirty="0"/>
              <a:t> 4</a:t>
            </a:r>
            <a:r>
              <a:rPr kumimoji="1" lang="en-US" altLang="zh-CN" baseline="30000" dirty="0"/>
              <a:t>th</a:t>
            </a:r>
            <a:r>
              <a:rPr kumimoji="1" lang="en-US" altLang="zh-CN" baseline="0" dirty="0"/>
              <a:t> are possible, and the 2</a:t>
            </a:r>
            <a:r>
              <a:rPr kumimoji="1" lang="en-US" altLang="zh-CN" baseline="30000" dirty="0"/>
              <a:t>nd</a:t>
            </a:r>
            <a:r>
              <a:rPr kumimoji="1" lang="en-US" altLang="zh-CN" baseline="0" dirty="0"/>
              <a:t> and 3</a:t>
            </a:r>
            <a:r>
              <a:rPr kumimoji="1" lang="en-US" altLang="zh-CN" baseline="30000" dirty="0"/>
              <a:t>rd</a:t>
            </a:r>
            <a:r>
              <a:rPr kumimoji="1" lang="en-US" altLang="zh-CN" baseline="0" dirty="0"/>
              <a:t> are impossible.</a:t>
            </a:r>
          </a:p>
          <a:p>
            <a:endParaRPr kumimoji="1" lang="en-US" altLang="zh-CN" baseline="0" dirty="0"/>
          </a:p>
          <a:p>
            <a:r>
              <a:rPr kumimoji="1" lang="en-US" altLang="zh-CN" baseline="0" dirty="0"/>
              <a:t>https://en.wikipedia.org/wiki/Catalan_number</a:t>
            </a:r>
          </a:p>
          <a:p>
            <a:r>
              <a:rPr kumimoji="1" lang="en-US" altLang="zh-CN" baseline="0" dirty="0"/>
              <a:t>push</a:t>
            </a:r>
            <a:r>
              <a:rPr kumimoji="1" lang="zh-CN" altLang="zh-CN" baseline="0" dirty="0"/>
              <a:t>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pop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=&gt;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x,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y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sequences</a:t>
            </a:r>
          </a:p>
          <a:p>
            <a:r>
              <a:rPr kumimoji="1" lang="en-US" altLang="zh-CN" baseline="0" dirty="0"/>
              <a:t>path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in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the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lower</a:t>
            </a:r>
            <a:r>
              <a:rPr kumimoji="1" lang="zh-CN" altLang="en-US" baseline="0" dirty="0"/>
              <a:t>-</a:t>
            </a:r>
            <a:r>
              <a:rPr kumimoji="1" lang="en-US" altLang="zh-CN" baseline="0" dirty="0"/>
              <a:t>right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part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of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a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2D</a:t>
            </a:r>
            <a:r>
              <a:rPr kumimoji="1" lang="zh-CN" altLang="en-US" baseline="0" dirty="0"/>
              <a:t> </a:t>
            </a:r>
            <a:r>
              <a:rPr kumimoji="1" lang="en-US" altLang="zh-CN" baseline="0" dirty="0"/>
              <a:t>mesh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aseline="0" dirty="0"/>
              <a:t>C(2n,n) – C(2n,n+1).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721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164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</a:t>
            </a:r>
            <a:r>
              <a:rPr lang="en-US" baseline="0" dirty="0"/>
              <a:t> a stack on blackboard to show the 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13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[BE]</a:t>
            </a:r>
            <a:r>
              <a:rPr kumimoji="1" lang="en-US" altLang="zh-CN" baseline="0" dirty="0"/>
              <a:t> jump the queue; [AE] cut the line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8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http://</a:t>
            </a:r>
            <a:r>
              <a:rPr kumimoji="1" lang="en-US" altLang="zh-CN" dirty="0" err="1"/>
              <a:t>stackoverflow.com</a:t>
            </a:r>
            <a:r>
              <a:rPr kumimoji="1" lang="en-US" altLang="zh-CN" dirty="0"/>
              <a:t>/questions/685060/design-a-stack-such-that-getminimum-should-be-o1</a:t>
            </a:r>
            <a:endParaRPr kumimoji="1" lang="zh-CN" altLang="en-US" dirty="0"/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www.mail-archive.com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algogeeks@googlegroups.com</a:t>
            </a:r>
            <a:r>
              <a:rPr kumimoji="1" lang="en-US" altLang="zh-CN" dirty="0"/>
              <a:t>/msg18893.html</a:t>
            </a:r>
          </a:p>
        </p:txBody>
      </p:sp>
    </p:spTree>
    <p:extLst>
      <p:ext uri="{BB962C8B-B14F-4D97-AF65-F5344CB8AC3E}">
        <p14:creationId xmlns:p14="http://schemas.microsoft.com/office/powerpoint/2010/main" val="306461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Q: What the</a:t>
            </a:r>
            <a:r>
              <a:rPr kumimoji="1" lang="en-US" altLang="zh-CN" baseline="0" dirty="0"/>
              <a:t> queue is full when the array is not full?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22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en-US" altLang="zh-CN"/>
              <a:t>单击此处编辑母版标题样式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zh-CN"/>
              <a:t>单击此处编辑母版副标题样式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842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E790D-BCFB-4008-9260-CA63AEE325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0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96" r:id="rId2"/>
    <p:sldLayoutId id="2147484003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blob/master/libstdc++-v3/include/bits/stl_stack.h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470368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470368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5470368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blob/master/libstdc++-v3/include/bits/stl_queue.h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40013" y="3357563"/>
            <a:ext cx="7416800" cy="2952750"/>
          </a:xfrm>
        </p:spPr>
        <p:txBody>
          <a:bodyPr vert="horz" lIns="90488" tIns="44450" rIns="90488" bIns="44450" rtlCol="0"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700" dirty="0"/>
              <a:t>Instructor: </a:t>
            </a:r>
            <a:r>
              <a:rPr lang="zh-CN" altLang="en-US" sz="2700" dirty="0"/>
              <a:t>黄群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hlinkClick r:id="rId2"/>
              </a:rPr>
              <a:t>huangqun@pku.edu.cn</a:t>
            </a:r>
            <a:endParaRPr lang="en-US" altLang="zh-CN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School of EECS</a:t>
            </a:r>
            <a:endParaRPr lang="zh-CN" altLang="en-US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/>
              <a:t>Peking University</a:t>
            </a:r>
            <a:endParaRPr lang="en-US" altLang="zh-CN" sz="2000" dirty="0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372002" y="1438326"/>
            <a:ext cx="546335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700" b="1" dirty="0">
                <a:latin typeface="+mj-lt"/>
              </a:rPr>
              <a:t>Lecture 2.</a:t>
            </a:r>
          </a:p>
          <a:p>
            <a:pPr algn="ctr"/>
            <a:r>
              <a:rPr lang="en-US" altLang="zh-CN" sz="5700" b="1" dirty="0">
                <a:latin typeface="+mj-lt"/>
              </a:rPr>
              <a:t>Stack and Queue</a:t>
            </a:r>
          </a:p>
        </p:txBody>
      </p:sp>
    </p:spTree>
    <p:extLst>
      <p:ext uri="{BB962C8B-B14F-4D97-AF65-F5344CB8AC3E}">
        <p14:creationId xmlns:p14="http://schemas.microsoft.com/office/powerpoint/2010/main" val="16229088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DD05-85F8-473A-A401-22781F5E0E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General Solution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60AF37-911F-480D-915C-A85B6EB9293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Assume output is </a:t>
            </a:r>
            <a:r>
              <a:rPr lang="en-US" altLang="zh-CN" sz="3200" kern="1200" dirty="0">
                <a:latin typeface="Arial" charset="0"/>
                <a:ea typeface="宋体" pitchFamily="2" charset="-122"/>
              </a:rPr>
              <a:t>p1, p2, </a:t>
            </a:r>
            <a:r>
              <a:rPr lang="zh-CN" altLang="zh-CN" sz="3200" kern="1200" dirty="0">
                <a:latin typeface="Arial" charset="0"/>
                <a:ea typeface="宋体" pitchFamily="2" charset="-122"/>
              </a:rPr>
              <a:t>…</a:t>
            </a:r>
            <a:r>
              <a:rPr lang="en-US" altLang="zh-CN" sz="3200" kern="1200" dirty="0">
                <a:latin typeface="Arial" charset="0"/>
                <a:ea typeface="宋体" pitchFamily="2" charset="-122"/>
              </a:rPr>
              <a:t>, </a:t>
            </a:r>
            <a:r>
              <a:rPr lang="en-US" altLang="zh-CN" sz="3200" kern="1200" dirty="0" err="1">
                <a:latin typeface="Arial" charset="0"/>
                <a:ea typeface="宋体" pitchFamily="2" charset="-122"/>
              </a:rPr>
              <a:t>pn</a:t>
            </a:r>
            <a:endParaRPr lang="en-US" altLang="zh-CN" sz="3200" kern="1200" dirty="0">
              <a:latin typeface="Arial" charset="0"/>
              <a:ea typeface="宋体" pitchFamily="2" charset="-122"/>
            </a:endParaRPr>
          </a:p>
          <a:p>
            <a:r>
              <a:rPr lang="en-US" altLang="zh-CN" sz="3200" kern="1200" dirty="0">
                <a:latin typeface="Arial" charset="0"/>
                <a:ea typeface="宋体" pitchFamily="2" charset="-122"/>
              </a:rPr>
              <a:t>Impossible in output: there exist </a:t>
            </a:r>
            <a:r>
              <a:rPr lang="en-US" altLang="zh-CN" sz="3200" kern="1200" dirty="0" err="1">
                <a:latin typeface="Arial" charset="0"/>
                <a:ea typeface="宋体" pitchFamily="2" charset="-122"/>
              </a:rPr>
              <a:t>i</a:t>
            </a:r>
            <a:r>
              <a:rPr lang="en-US" altLang="zh-CN" sz="3200" kern="1200" dirty="0">
                <a:latin typeface="Arial" charset="0"/>
                <a:ea typeface="宋体" pitchFamily="2" charset="-122"/>
              </a:rPr>
              <a:t> &lt; j &lt; k, </a:t>
            </a:r>
            <a:r>
              <a:rPr lang="en-US" altLang="zh-CN" sz="3200" kern="1200" dirty="0" err="1">
                <a:latin typeface="Arial" charset="0"/>
                <a:ea typeface="宋体" pitchFamily="2" charset="-122"/>
              </a:rPr>
              <a:t>pj</a:t>
            </a:r>
            <a:r>
              <a:rPr lang="en-US" altLang="zh-CN" sz="3200" kern="1200" dirty="0">
                <a:latin typeface="Arial" charset="0"/>
                <a:ea typeface="宋体" pitchFamily="2" charset="-122"/>
              </a:rPr>
              <a:t> &lt; pk &lt; pi</a:t>
            </a:r>
          </a:p>
          <a:p>
            <a:pPr lvl="1"/>
            <a:r>
              <a:rPr lang="da-DK" altLang="zh-CN" dirty="0"/>
              <a:t>1 2 3 4 5 6 9 8 7 0</a:t>
            </a:r>
          </a:p>
          <a:p>
            <a:pPr lvl="1"/>
            <a:r>
              <a:rPr lang="da-DK" altLang="zh-CN" dirty="0"/>
              <a:t>0 </a:t>
            </a:r>
            <a:r>
              <a:rPr lang="da-DK" altLang="zh-CN" dirty="0">
                <a:solidFill>
                  <a:srgbClr val="FF0000"/>
                </a:solidFill>
              </a:rPr>
              <a:t>4</a:t>
            </a:r>
            <a:r>
              <a:rPr lang="da-DK" altLang="zh-CN" dirty="0"/>
              <a:t> 6 5 3 8 </a:t>
            </a:r>
            <a:r>
              <a:rPr lang="da-DK" altLang="zh-CN" dirty="0">
                <a:solidFill>
                  <a:srgbClr val="FF0000"/>
                </a:solidFill>
              </a:rPr>
              <a:t>1</a:t>
            </a:r>
            <a:r>
              <a:rPr lang="da-DK" altLang="zh-CN" dirty="0"/>
              <a:t> 7 </a:t>
            </a:r>
            <a:r>
              <a:rPr lang="da-DK" altLang="zh-CN" dirty="0">
                <a:solidFill>
                  <a:srgbClr val="FF0000"/>
                </a:solidFill>
              </a:rPr>
              <a:t>2</a:t>
            </a:r>
            <a:r>
              <a:rPr lang="da-DK" altLang="zh-CN" dirty="0"/>
              <a:t> 9</a:t>
            </a:r>
          </a:p>
          <a:p>
            <a:pPr lvl="1"/>
            <a:r>
              <a:rPr lang="da-DK" altLang="zh-CN" dirty="0"/>
              <a:t>1 </a:t>
            </a:r>
            <a:r>
              <a:rPr lang="da-DK" altLang="zh-CN" dirty="0">
                <a:solidFill>
                  <a:srgbClr val="FF0000"/>
                </a:solidFill>
              </a:rPr>
              <a:t>4</a:t>
            </a:r>
            <a:r>
              <a:rPr lang="da-DK" altLang="zh-CN" dirty="0"/>
              <a:t> 7 9 8 6 5 3 </a:t>
            </a:r>
            <a:r>
              <a:rPr lang="da-DK" altLang="zh-CN" dirty="0">
                <a:solidFill>
                  <a:srgbClr val="FF0000"/>
                </a:solidFill>
              </a:rPr>
              <a:t>0</a:t>
            </a:r>
            <a:r>
              <a:rPr lang="da-DK" altLang="zh-CN" dirty="0"/>
              <a:t> </a:t>
            </a:r>
            <a:r>
              <a:rPr lang="da-DK" altLang="zh-CN" dirty="0">
                <a:solidFill>
                  <a:srgbClr val="FF0000"/>
                </a:solidFill>
              </a:rPr>
              <a:t>2</a:t>
            </a:r>
          </a:p>
          <a:p>
            <a:pPr lvl="1"/>
            <a:r>
              <a:rPr lang="da-DK" altLang="zh-CN" dirty="0"/>
              <a:t>2 1 4 3 6 5 8 7 9 0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828F1-49BA-43A7-9B09-5EAB0076C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C0C2BC-D0B8-4DB0-80EB-9997146F958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48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(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Implementations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Queue (</a:t>
            </a:r>
            <a:r>
              <a:rPr lang="zh-CN" altLang="en-US" dirty="0"/>
              <a:t>队列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&amp; ADT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</a:t>
            </a:r>
            <a:r>
              <a:rPr lang="en-US" dirty="0"/>
              <a:t>Outline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439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Implementations of Stacks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Array-based stack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顺序栈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Implemented by an array or vector, essentially an array-based list with restricted operations</a:t>
            </a:r>
          </a:p>
          <a:p>
            <a:pPr lvl="2"/>
            <a:r>
              <a:rPr lang="en-US" dirty="0"/>
              <a:t>Allocate sufficient space for the stack</a:t>
            </a:r>
          </a:p>
          <a:p>
            <a:pPr lvl="1"/>
            <a:r>
              <a:rPr lang="en-US" dirty="0"/>
              <a:t>Determine </a:t>
            </a:r>
            <a:r>
              <a:rPr lang="en-US" dirty="0">
                <a:solidFill>
                  <a:srgbClr val="FF0000"/>
                </a:solidFill>
              </a:rPr>
              <a:t>which end</a:t>
            </a:r>
            <a:r>
              <a:rPr lang="en-US" dirty="0"/>
              <a:t> to be the top</a:t>
            </a:r>
          </a:p>
          <a:p>
            <a:r>
              <a:rPr lang="en-US" dirty="0"/>
              <a:t>Linked stack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链式栈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Implemented by a singly linked list, where the pointers connect from top to bottom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259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Array-Based Stack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: public Stack &lt;T&gt; {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private:</a:t>
            </a:r>
            <a:endParaRPr lang="zh-CN" altLang="en-US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max_size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the maximum number of elements</a:t>
            </a: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top;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top position (top &lt; </a:t>
            </a:r>
            <a:r>
              <a:rPr lang="en-US" altLang="zh-CN" sz="2400" b="0" dirty="0" err="1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max_size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T*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the array of elements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public:</a:t>
            </a:r>
            <a:endParaRPr lang="zh-CN" altLang="en-US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size) {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given the maximum size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max_size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= size;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top = -1;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= new T[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max_size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}	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~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() { delete []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 }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004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F0CA16-D2C5-4198-884A-923FF2CD802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The recent element pushed is 4, and the less recent elements are 3, 2, 1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15AA42-F7C5-4796-9BD2-8870D81CB26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Array-Based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B5F802-8235-45E2-9CCD-7A844C040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92D947D-B3E9-4EE6-8784-DA6234D73CE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590800"/>
            <a:ext cx="2862263" cy="3067051"/>
            <a:chOff x="2931" y="1661"/>
            <a:chExt cx="1803" cy="1932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66343C1-317C-475C-9927-FCFE8401C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022"/>
              <a:ext cx="1076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FD6C8BA-8477-4EAE-9292-D31B935F4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750"/>
              <a:ext cx="1076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4AD9C24-D29C-472E-B923-1CE99590F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478"/>
              <a:ext cx="1076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1C5FEF7-E0EE-4661-B6DB-472E8DF41A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89" y="2160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en-US" altLang="zh-CN" sz="2400" dirty="0">
                  <a:latin typeface="Arial" panose="020B0604020202020204" pitchFamily="34" charset="0"/>
                  <a:ea typeface="楷体_GB2312" charset="0"/>
                  <a:cs typeface="Arial" panose="020B0604020202020204" pitchFamily="34" charset="0"/>
                </a:rPr>
                <a:t>top</a:t>
              </a: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ECFAE74D-D979-479B-A0B5-8A34BB581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2341"/>
              <a:ext cx="3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673EFC-A00B-451F-A6BB-D8CF4E6573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22" y="3093"/>
              <a:ext cx="7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Arial" panose="020B0604020202020204" pitchFamily="34" charset="0"/>
                  <a:ea typeface="楷体_GB2312" charset="0"/>
                  <a:cs typeface="Arial" panose="020B0604020202020204" pitchFamily="34" charset="0"/>
                </a:rPr>
                <a:t>bottom</a:t>
              </a:r>
              <a:endParaRPr kumimoji="1" lang="zh-CN" altLang="en-US" sz="2400" dirty="0">
                <a:latin typeface="Arial" panose="020B0604020202020204" pitchFamily="34" charset="0"/>
                <a:ea typeface="楷体_GB2312" charset="0"/>
                <a:cs typeface="Arial" panose="020B0604020202020204" pitchFamily="34" charset="0"/>
              </a:endParaRP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DEEC939A-B3A9-4BE4-97C0-CEA9A9E91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3241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E32430BA-0522-4C5B-82F4-5E22907758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2205"/>
              <a:ext cx="1083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EFB1E0BF-D3D0-4401-B390-EE243E541A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933"/>
              <a:ext cx="1083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14">
              <a:extLst>
                <a:ext uri="{FF2B5EF4-FFF2-40B4-BE49-F238E27FC236}">
                  <a16:creationId xmlns:a16="http://schemas.microsoft.com/office/drawing/2014/main" id="{BC98E34A-B00D-4FA1-8D7E-CA1976B22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1661"/>
              <a:ext cx="1083" cy="29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kumimoji="1" lang="zh-CN" alt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67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881189" y="1428750"/>
            <a:ext cx="8137525" cy="3455988"/>
            <a:chOff x="204" y="2160"/>
            <a:chExt cx="4751" cy="190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30" y="3691"/>
              <a:ext cx="442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782" y="3691"/>
              <a:ext cx="148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930" y="3414"/>
              <a:ext cx="442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82" y="3414"/>
              <a:ext cx="148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30" y="3138"/>
              <a:ext cx="442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782" y="3138"/>
              <a:ext cx="148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2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930" y="2812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782" y="2812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3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30" y="2486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82" y="2486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4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930" y="2160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82" y="2160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5</a:t>
              </a: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782" y="2160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782" y="3974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782" y="2160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930" y="2160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372" y="2160"/>
              <a:ext cx="0" cy="1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930" y="2160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782" y="2486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930" y="2486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782" y="2812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930" y="281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82" y="3138"/>
              <a:ext cx="0" cy="27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930" y="3138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782" y="3414"/>
              <a:ext cx="0" cy="27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930" y="3414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782" y="3691"/>
              <a:ext cx="0" cy="28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2" name="Line 31"/>
            <p:cNvSpPr>
              <a:spLocks noChangeShapeType="1"/>
            </p:cNvSpPr>
            <p:nvPr/>
          </p:nvSpPr>
          <p:spPr bwMode="auto">
            <a:xfrm>
              <a:off x="930" y="3691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930" y="3974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19" y="4065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04" y="3838"/>
              <a:ext cx="69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>
                  <a:latin typeface="Arial Narrow"/>
                  <a:cs typeface="Arial Narrow"/>
                </a:rPr>
                <a:t>s.top</a:t>
              </a:r>
              <a:r>
                <a:rPr lang="en-US" altLang="zh-CN" sz="2000" dirty="0">
                  <a:latin typeface="Arial Narrow"/>
                  <a:cs typeface="Arial Narrow"/>
                </a:rPr>
                <a:t> = -1</a:t>
              </a: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1688" y="3838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1474" y="3657"/>
              <a:ext cx="68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>
                  <a:latin typeface="Arial Narrow"/>
                  <a:cs typeface="Arial Narrow"/>
                </a:rPr>
                <a:t>s.top</a:t>
              </a:r>
              <a:r>
                <a:rPr lang="en-US" altLang="zh-CN" sz="2000" dirty="0">
                  <a:latin typeface="Arial Narrow"/>
                  <a:cs typeface="Arial Narrow"/>
                </a:rPr>
                <a:t> = 0</a:t>
              </a: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345" y="3672"/>
              <a:ext cx="44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A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198" y="3672"/>
              <a:ext cx="14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345" y="3369"/>
              <a:ext cx="44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B</a:t>
              </a:r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3198" y="3369"/>
              <a:ext cx="1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3345" y="3067"/>
              <a:ext cx="44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C</a:t>
              </a: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3198" y="3067"/>
              <a:ext cx="14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2</a:t>
              </a:r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3345" y="2765"/>
              <a:ext cx="44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D</a:t>
              </a:r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3198" y="2765"/>
              <a:ext cx="14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3</a:t>
              </a: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3345" y="2462"/>
              <a:ext cx="442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E</a:t>
              </a: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198" y="2462"/>
              <a:ext cx="147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4</a:t>
              </a: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345" y="2160"/>
              <a:ext cx="44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F</a:t>
              </a: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198" y="2160"/>
              <a:ext cx="147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5</a:t>
              </a:r>
            </a:p>
          </p:txBody>
        </p:sp>
        <p:sp>
          <p:nvSpPr>
            <p:cNvPr id="50" name="Line 49"/>
            <p:cNvSpPr>
              <a:spLocks noChangeShapeType="1"/>
            </p:cNvSpPr>
            <p:nvPr/>
          </p:nvSpPr>
          <p:spPr bwMode="auto">
            <a:xfrm>
              <a:off x="3198" y="2160"/>
              <a:ext cx="1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1" name="Line 50"/>
            <p:cNvSpPr>
              <a:spLocks noChangeShapeType="1"/>
            </p:cNvSpPr>
            <p:nvPr/>
          </p:nvSpPr>
          <p:spPr bwMode="auto">
            <a:xfrm>
              <a:off x="3198" y="3974"/>
              <a:ext cx="147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>
              <a:off x="3198" y="2160"/>
              <a:ext cx="0" cy="3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>
              <a:off x="3345" y="2160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3787" y="2160"/>
              <a:ext cx="0" cy="1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345" y="2160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198" y="2462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345" y="246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198" y="2765"/>
              <a:ext cx="0" cy="3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>
              <a:off x="3345" y="2765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198" y="3067"/>
              <a:ext cx="0" cy="3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345" y="3067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>
              <a:off x="3198" y="3369"/>
              <a:ext cx="0" cy="303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345" y="3369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>
              <a:off x="3198" y="3672"/>
              <a:ext cx="0" cy="302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3345" y="367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6" name="Line 65"/>
            <p:cNvSpPr>
              <a:spLocks noChangeShapeType="1"/>
            </p:cNvSpPr>
            <p:nvPr/>
          </p:nvSpPr>
          <p:spPr bwMode="auto">
            <a:xfrm>
              <a:off x="3345" y="3974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7" name="Line 66"/>
            <p:cNvSpPr>
              <a:spLocks noChangeShapeType="1"/>
            </p:cNvSpPr>
            <p:nvPr/>
          </p:nvSpPr>
          <p:spPr bwMode="auto">
            <a:xfrm>
              <a:off x="2880" y="2387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68" name="Text Box 67"/>
            <p:cNvSpPr txBox="1">
              <a:spLocks noChangeArrowheads="1"/>
            </p:cNvSpPr>
            <p:nvPr/>
          </p:nvSpPr>
          <p:spPr bwMode="auto">
            <a:xfrm>
              <a:off x="2699" y="2160"/>
              <a:ext cx="68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>
                  <a:latin typeface="Arial Narrow"/>
                  <a:cs typeface="Arial Narrow"/>
                </a:rPr>
                <a:t>s.top</a:t>
              </a:r>
              <a:r>
                <a:rPr lang="en-US" altLang="zh-CN" sz="2000" dirty="0">
                  <a:latin typeface="Arial Narrow"/>
                  <a:cs typeface="Arial Narrow"/>
                </a:rPr>
                <a:t> = 5</a:t>
              </a:r>
            </a:p>
          </p:txBody>
        </p:sp>
        <p:sp>
          <p:nvSpPr>
            <p:cNvPr id="69" name="Rectangle 68"/>
            <p:cNvSpPr>
              <a:spLocks noChangeArrowheads="1"/>
            </p:cNvSpPr>
            <p:nvPr/>
          </p:nvSpPr>
          <p:spPr bwMode="auto">
            <a:xfrm>
              <a:off x="2154" y="3695"/>
              <a:ext cx="442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A</a:t>
              </a: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006" y="3695"/>
              <a:ext cx="148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54" y="3416"/>
              <a:ext cx="44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2006" y="3416"/>
              <a:ext cx="148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2154" y="3138"/>
              <a:ext cx="442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2006" y="3138"/>
              <a:ext cx="14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2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2154" y="2812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2006" y="2812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3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2154" y="2486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2006" y="2486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4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154" y="2160"/>
              <a:ext cx="44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2006" y="2160"/>
              <a:ext cx="14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5</a:t>
              </a:r>
            </a:p>
          </p:txBody>
        </p:sp>
        <p:sp>
          <p:nvSpPr>
            <p:cNvPr id="81" name="Line 80"/>
            <p:cNvSpPr>
              <a:spLocks noChangeShapeType="1"/>
            </p:cNvSpPr>
            <p:nvPr/>
          </p:nvSpPr>
          <p:spPr bwMode="auto">
            <a:xfrm>
              <a:off x="2006" y="2160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2" name="Line 81"/>
            <p:cNvSpPr>
              <a:spLocks noChangeShapeType="1"/>
            </p:cNvSpPr>
            <p:nvPr/>
          </p:nvSpPr>
          <p:spPr bwMode="auto">
            <a:xfrm>
              <a:off x="2006" y="3953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3" name="Line 82"/>
            <p:cNvSpPr>
              <a:spLocks noChangeShapeType="1"/>
            </p:cNvSpPr>
            <p:nvPr/>
          </p:nvSpPr>
          <p:spPr bwMode="auto">
            <a:xfrm>
              <a:off x="2006" y="2160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4" name="Line 83"/>
            <p:cNvSpPr>
              <a:spLocks noChangeShapeType="1"/>
            </p:cNvSpPr>
            <p:nvPr/>
          </p:nvSpPr>
          <p:spPr bwMode="auto">
            <a:xfrm>
              <a:off x="2154" y="2160"/>
              <a:ext cx="0" cy="1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5" name="Line 84"/>
            <p:cNvSpPr>
              <a:spLocks noChangeShapeType="1"/>
            </p:cNvSpPr>
            <p:nvPr/>
          </p:nvSpPr>
          <p:spPr bwMode="auto">
            <a:xfrm>
              <a:off x="2596" y="2160"/>
              <a:ext cx="0" cy="179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6" name="Line 85"/>
            <p:cNvSpPr>
              <a:spLocks noChangeShapeType="1"/>
            </p:cNvSpPr>
            <p:nvPr/>
          </p:nvSpPr>
          <p:spPr bwMode="auto">
            <a:xfrm>
              <a:off x="2154" y="2160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7" name="Line 86"/>
            <p:cNvSpPr>
              <a:spLocks noChangeShapeType="1"/>
            </p:cNvSpPr>
            <p:nvPr/>
          </p:nvSpPr>
          <p:spPr bwMode="auto">
            <a:xfrm>
              <a:off x="2006" y="2486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8" name="Line 87"/>
            <p:cNvSpPr>
              <a:spLocks noChangeShapeType="1"/>
            </p:cNvSpPr>
            <p:nvPr/>
          </p:nvSpPr>
          <p:spPr bwMode="auto">
            <a:xfrm>
              <a:off x="2154" y="2486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89" name="Line 88"/>
            <p:cNvSpPr>
              <a:spLocks noChangeShapeType="1"/>
            </p:cNvSpPr>
            <p:nvPr/>
          </p:nvSpPr>
          <p:spPr bwMode="auto">
            <a:xfrm>
              <a:off x="2006" y="2812"/>
              <a:ext cx="0" cy="3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0" name="Line 89"/>
            <p:cNvSpPr>
              <a:spLocks noChangeShapeType="1"/>
            </p:cNvSpPr>
            <p:nvPr/>
          </p:nvSpPr>
          <p:spPr bwMode="auto">
            <a:xfrm>
              <a:off x="2154" y="281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>
              <a:off x="2006" y="3138"/>
              <a:ext cx="0" cy="27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2" name="Line 91"/>
            <p:cNvSpPr>
              <a:spLocks noChangeShapeType="1"/>
            </p:cNvSpPr>
            <p:nvPr/>
          </p:nvSpPr>
          <p:spPr bwMode="auto">
            <a:xfrm>
              <a:off x="2154" y="3138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3" name="Line 92"/>
            <p:cNvSpPr>
              <a:spLocks noChangeShapeType="1"/>
            </p:cNvSpPr>
            <p:nvPr/>
          </p:nvSpPr>
          <p:spPr bwMode="auto">
            <a:xfrm>
              <a:off x="2006" y="3416"/>
              <a:ext cx="0" cy="279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4" name="Line 93"/>
            <p:cNvSpPr>
              <a:spLocks noChangeShapeType="1"/>
            </p:cNvSpPr>
            <p:nvPr/>
          </p:nvSpPr>
          <p:spPr bwMode="auto">
            <a:xfrm>
              <a:off x="2154" y="3416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006" y="3695"/>
              <a:ext cx="0" cy="25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>
              <a:off x="2154" y="3695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7" name="Line 96"/>
            <p:cNvSpPr>
              <a:spLocks noChangeShapeType="1"/>
            </p:cNvSpPr>
            <p:nvPr/>
          </p:nvSpPr>
          <p:spPr bwMode="auto">
            <a:xfrm>
              <a:off x="2154" y="3953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98" name="Rectangle 97"/>
            <p:cNvSpPr>
              <a:spLocks noChangeArrowheads="1"/>
            </p:cNvSpPr>
            <p:nvPr/>
          </p:nvSpPr>
          <p:spPr bwMode="auto">
            <a:xfrm>
              <a:off x="4513" y="3677"/>
              <a:ext cx="4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A</a:t>
              </a:r>
            </a:p>
          </p:txBody>
        </p:sp>
        <p:sp>
          <p:nvSpPr>
            <p:cNvPr id="99" name="Rectangle 98"/>
            <p:cNvSpPr>
              <a:spLocks noChangeArrowheads="1"/>
            </p:cNvSpPr>
            <p:nvPr/>
          </p:nvSpPr>
          <p:spPr bwMode="auto">
            <a:xfrm>
              <a:off x="4365" y="3677"/>
              <a:ext cx="1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0</a:t>
              </a:r>
            </a:p>
          </p:txBody>
        </p:sp>
        <p:sp>
          <p:nvSpPr>
            <p:cNvPr id="100" name="Rectangle 99"/>
            <p:cNvSpPr>
              <a:spLocks noChangeArrowheads="1"/>
            </p:cNvSpPr>
            <p:nvPr/>
          </p:nvSpPr>
          <p:spPr bwMode="auto">
            <a:xfrm>
              <a:off x="4513" y="3379"/>
              <a:ext cx="442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B</a:t>
              </a:r>
            </a:p>
          </p:txBody>
        </p:sp>
        <p:sp>
          <p:nvSpPr>
            <p:cNvPr id="101" name="Rectangle 100"/>
            <p:cNvSpPr>
              <a:spLocks noChangeArrowheads="1"/>
            </p:cNvSpPr>
            <p:nvPr/>
          </p:nvSpPr>
          <p:spPr bwMode="auto">
            <a:xfrm>
              <a:off x="4365" y="3379"/>
              <a:ext cx="14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102" name="Rectangle 101"/>
            <p:cNvSpPr>
              <a:spLocks noChangeArrowheads="1"/>
            </p:cNvSpPr>
            <p:nvPr/>
          </p:nvSpPr>
          <p:spPr bwMode="auto">
            <a:xfrm>
              <a:off x="4513" y="3082"/>
              <a:ext cx="4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C</a:t>
              </a:r>
            </a:p>
          </p:txBody>
        </p:sp>
        <p:sp>
          <p:nvSpPr>
            <p:cNvPr id="103" name="Rectangle 102"/>
            <p:cNvSpPr>
              <a:spLocks noChangeArrowheads="1"/>
            </p:cNvSpPr>
            <p:nvPr/>
          </p:nvSpPr>
          <p:spPr bwMode="auto">
            <a:xfrm>
              <a:off x="4365" y="3082"/>
              <a:ext cx="1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2</a:t>
              </a:r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4513" y="2785"/>
              <a:ext cx="4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D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4365" y="2785"/>
              <a:ext cx="1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3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4513" y="2457"/>
              <a:ext cx="442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4365" y="2457"/>
              <a:ext cx="148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4</a:t>
              </a: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4513" y="2160"/>
              <a:ext cx="44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endParaRPr lang="zh-CN" altLang="en-US" sz="2000">
                <a:latin typeface="Arial Narrow"/>
                <a:cs typeface="Arial Narrow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4365" y="2160"/>
              <a:ext cx="14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/>
            <a:p>
              <a:pPr algn="ctr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charset="0"/>
                <a:buNone/>
              </a:pPr>
              <a:r>
                <a:rPr lang="en-US" altLang="zh-CN" sz="2000">
                  <a:latin typeface="Arial Narrow"/>
                  <a:cs typeface="Arial Narrow"/>
                </a:rPr>
                <a:t>5</a:t>
              </a:r>
            </a:p>
          </p:txBody>
        </p:sp>
        <p:sp>
          <p:nvSpPr>
            <p:cNvPr id="110" name="Line 109"/>
            <p:cNvSpPr>
              <a:spLocks noChangeShapeType="1"/>
            </p:cNvSpPr>
            <p:nvPr/>
          </p:nvSpPr>
          <p:spPr bwMode="auto">
            <a:xfrm>
              <a:off x="4365" y="2160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1" name="Line 110"/>
            <p:cNvSpPr>
              <a:spLocks noChangeShapeType="1"/>
            </p:cNvSpPr>
            <p:nvPr/>
          </p:nvSpPr>
          <p:spPr bwMode="auto">
            <a:xfrm>
              <a:off x="4365" y="3974"/>
              <a:ext cx="14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2" name="Line 111"/>
            <p:cNvSpPr>
              <a:spLocks noChangeShapeType="1"/>
            </p:cNvSpPr>
            <p:nvPr/>
          </p:nvSpPr>
          <p:spPr bwMode="auto">
            <a:xfrm>
              <a:off x="4365" y="2160"/>
              <a:ext cx="0" cy="2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3" name="Line 112"/>
            <p:cNvSpPr>
              <a:spLocks noChangeShapeType="1"/>
            </p:cNvSpPr>
            <p:nvPr/>
          </p:nvSpPr>
          <p:spPr bwMode="auto">
            <a:xfrm>
              <a:off x="4513" y="2160"/>
              <a:ext cx="0" cy="18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4" name="Line 113"/>
            <p:cNvSpPr>
              <a:spLocks noChangeShapeType="1"/>
            </p:cNvSpPr>
            <p:nvPr/>
          </p:nvSpPr>
          <p:spPr bwMode="auto">
            <a:xfrm>
              <a:off x="4955" y="2160"/>
              <a:ext cx="0" cy="181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5" name="Line 114"/>
            <p:cNvSpPr>
              <a:spLocks noChangeShapeType="1"/>
            </p:cNvSpPr>
            <p:nvPr/>
          </p:nvSpPr>
          <p:spPr bwMode="auto">
            <a:xfrm>
              <a:off x="4513" y="2160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6" name="Line 115"/>
            <p:cNvSpPr>
              <a:spLocks noChangeShapeType="1"/>
            </p:cNvSpPr>
            <p:nvPr/>
          </p:nvSpPr>
          <p:spPr bwMode="auto">
            <a:xfrm>
              <a:off x="4365" y="2457"/>
              <a:ext cx="0" cy="32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7" name="Line 116"/>
            <p:cNvSpPr>
              <a:spLocks noChangeShapeType="1"/>
            </p:cNvSpPr>
            <p:nvPr/>
          </p:nvSpPr>
          <p:spPr bwMode="auto">
            <a:xfrm>
              <a:off x="4513" y="2457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8" name="Line 117"/>
            <p:cNvSpPr>
              <a:spLocks noChangeShapeType="1"/>
            </p:cNvSpPr>
            <p:nvPr/>
          </p:nvSpPr>
          <p:spPr bwMode="auto">
            <a:xfrm>
              <a:off x="4365" y="2785"/>
              <a:ext cx="0" cy="2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19" name="Line 118"/>
            <p:cNvSpPr>
              <a:spLocks noChangeShapeType="1"/>
            </p:cNvSpPr>
            <p:nvPr/>
          </p:nvSpPr>
          <p:spPr bwMode="auto">
            <a:xfrm>
              <a:off x="4513" y="2785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0" name="Line 119"/>
            <p:cNvSpPr>
              <a:spLocks noChangeShapeType="1"/>
            </p:cNvSpPr>
            <p:nvPr/>
          </p:nvSpPr>
          <p:spPr bwMode="auto">
            <a:xfrm>
              <a:off x="4365" y="3082"/>
              <a:ext cx="0" cy="2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1" name="Line 120"/>
            <p:cNvSpPr>
              <a:spLocks noChangeShapeType="1"/>
            </p:cNvSpPr>
            <p:nvPr/>
          </p:nvSpPr>
          <p:spPr bwMode="auto">
            <a:xfrm>
              <a:off x="4513" y="308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2" name="Line 121"/>
            <p:cNvSpPr>
              <a:spLocks noChangeShapeType="1"/>
            </p:cNvSpPr>
            <p:nvPr/>
          </p:nvSpPr>
          <p:spPr bwMode="auto">
            <a:xfrm>
              <a:off x="4365" y="3379"/>
              <a:ext cx="0" cy="29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4513" y="3379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4" name="Line 123"/>
            <p:cNvSpPr>
              <a:spLocks noChangeShapeType="1"/>
            </p:cNvSpPr>
            <p:nvPr/>
          </p:nvSpPr>
          <p:spPr bwMode="auto">
            <a:xfrm>
              <a:off x="4365" y="3677"/>
              <a:ext cx="0" cy="297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5" name="Line 124"/>
            <p:cNvSpPr>
              <a:spLocks noChangeShapeType="1"/>
            </p:cNvSpPr>
            <p:nvPr/>
          </p:nvSpPr>
          <p:spPr bwMode="auto">
            <a:xfrm>
              <a:off x="4513" y="3677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6" name="Line 125"/>
            <p:cNvSpPr>
              <a:spLocks noChangeShapeType="1"/>
            </p:cNvSpPr>
            <p:nvPr/>
          </p:nvSpPr>
          <p:spPr bwMode="auto">
            <a:xfrm>
              <a:off x="4513" y="3974"/>
              <a:ext cx="4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7" name="Line 126"/>
            <p:cNvSpPr>
              <a:spLocks noChangeShapeType="1"/>
            </p:cNvSpPr>
            <p:nvPr/>
          </p:nvSpPr>
          <p:spPr bwMode="auto">
            <a:xfrm>
              <a:off x="3969" y="2976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Arial Narrow"/>
                <a:cs typeface="Arial Narrow"/>
              </a:endParaRPr>
            </a:p>
          </p:txBody>
        </p:sp>
        <p:sp>
          <p:nvSpPr>
            <p:cNvPr id="128" name="Text Box 127"/>
            <p:cNvSpPr txBox="1">
              <a:spLocks noChangeArrowheads="1"/>
            </p:cNvSpPr>
            <p:nvPr/>
          </p:nvSpPr>
          <p:spPr bwMode="auto">
            <a:xfrm>
              <a:off x="3833" y="2750"/>
              <a:ext cx="6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 err="1">
                  <a:latin typeface="Arial Narrow"/>
                  <a:cs typeface="Arial Narrow"/>
                </a:rPr>
                <a:t>s.top</a:t>
              </a:r>
              <a:r>
                <a:rPr lang="en-US" altLang="zh-CN" sz="2000" dirty="0">
                  <a:latin typeface="Arial Narrow"/>
                  <a:cs typeface="Arial Narrow"/>
                </a:rPr>
                <a:t> = 3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Illustration of an Array-Based Stack</a:t>
            </a:r>
          </a:p>
        </p:txBody>
      </p:sp>
      <p:sp>
        <p:nvSpPr>
          <p:cNvPr id="129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0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Overflow/Underflow of Stacks</a:t>
            </a:r>
            <a:endParaRPr kumimoji="1"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Overflow (</a:t>
            </a:r>
            <a:r>
              <a:rPr lang="zh-CN" altLang="en-US" dirty="0">
                <a:latin typeface="宋体"/>
                <a:ea typeface="宋体"/>
                <a:cs typeface="宋体"/>
              </a:rPr>
              <a:t>上溢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perform a push in a full stack (array-based)</a:t>
            </a:r>
          </a:p>
          <a:p>
            <a:r>
              <a:rPr lang="en-US" dirty="0"/>
              <a:t>Underflow (</a:t>
            </a:r>
            <a:r>
              <a:rPr lang="zh-CN" altLang="en-US" dirty="0">
                <a:latin typeface="宋体"/>
                <a:ea typeface="宋体"/>
                <a:cs typeface="宋体"/>
              </a:rPr>
              <a:t>下漏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perform a pop in an empty stack (either array-based or linked)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26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void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&lt;T&gt;::push(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const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T&amp; item) 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check overflow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if (top+1 &gt;=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max_size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) {</a:t>
            </a:r>
            <a:endParaRPr lang="en-US" altLang="zh-CN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cerr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&lt;&lt; ”overflow" &lt;&lt;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endl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assert(false);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push a new element, and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update the top position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[++top] = item;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Push Operation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32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void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&lt;T&gt;::pop() {</a:t>
            </a:r>
            <a:endParaRPr lang="zh-CN" altLang="en-US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check underflow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if (top &lt; 0) {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cerr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&lt;&lt; “empty stack” &lt;&lt;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endl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assert(false);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pop the top element, and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update the top position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item =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[top--];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089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024064" y="1428750"/>
            <a:ext cx="8137525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T&amp; </a:t>
            </a:r>
            <a:r>
              <a:rPr lang="en-US" altLang="zh-CN" sz="240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ArrayStack</a:t>
            </a: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&lt;T&gt;::top()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check empty stack</a:t>
            </a:r>
            <a:endParaRPr lang="zh-CN" altLang="en-US" sz="240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if (top &lt; 0) {</a:t>
            </a:r>
            <a:endParaRPr lang="zh-CN" altLang="en-US" sz="240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cerr</a:t>
            </a: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&lt;&lt; ”empty stack"&lt;&lt; </a:t>
            </a:r>
            <a:r>
              <a:rPr lang="en-US" altLang="zh-CN" sz="240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endl</a:t>
            </a: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assert(false);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}</a:t>
            </a:r>
            <a:endParaRPr lang="en-US" altLang="zh-CN" sz="240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item = </a:t>
            </a:r>
            <a:r>
              <a:rPr lang="en-US" altLang="zh-CN" sz="240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st</a:t>
            </a: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[top]; </a:t>
            </a:r>
            <a:r>
              <a:rPr lang="en-US" altLang="zh-CN" sz="240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return the top element</a:t>
            </a:r>
            <a:endParaRPr lang="en-US" altLang="zh-CN" sz="240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Access the Top Element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96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Restricted Lists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Insertions and deletions can only be performed in one end (or the </a:t>
            </a:r>
            <a:r>
              <a:rPr lang="en-US" dirty="0">
                <a:solidFill>
                  <a:srgbClr val="FF0000"/>
                </a:solidFill>
              </a:rPr>
              <a:t>top</a:t>
            </a:r>
            <a:r>
              <a:rPr lang="en-US" dirty="0"/>
              <a:t>)</a:t>
            </a:r>
          </a:p>
          <a:p>
            <a:r>
              <a:rPr lang="en-US" dirty="0"/>
              <a:t>Queue</a:t>
            </a:r>
          </a:p>
          <a:p>
            <a:pPr lvl="1"/>
            <a:r>
              <a:rPr lang="en-US" dirty="0"/>
              <a:t>Insert at the end of the list (</a:t>
            </a:r>
            <a:r>
              <a:rPr lang="en-US" dirty="0">
                <a:solidFill>
                  <a:srgbClr val="FF0000"/>
                </a:solidFill>
              </a:rPr>
              <a:t>rear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Delete/access at the start of the list (</a:t>
            </a:r>
            <a:r>
              <a:rPr lang="en-US" dirty="0">
                <a:solidFill>
                  <a:srgbClr val="FF0000"/>
                </a:solidFill>
              </a:rPr>
              <a:t>front</a:t>
            </a:r>
            <a:r>
              <a:rPr lang="en-US" dirty="0"/>
              <a:t>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554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return the number of elements</a:t>
            </a:r>
            <a:endParaRPr lang="zh-CN" altLang="en-US" sz="2400" b="0" dirty="0">
              <a:solidFill>
                <a:srgbClr val="00B05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size_type</a:t>
            </a: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ArrayStack</a:t>
            </a: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&lt;T&gt;::size() {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return (top+1);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b="0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// return true if the stack is empty</a:t>
            </a:r>
            <a:endParaRPr lang="zh-CN" altLang="en-US" sz="2400" b="0" dirty="0">
              <a:solidFill>
                <a:srgbClr val="00B050"/>
              </a:solidFill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bool </a:t>
            </a:r>
            <a:r>
              <a:rPr lang="en-US" altLang="zh-CN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ArrayStack</a:t>
            </a: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&lt;T&gt;::empty() {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 return size()==0;</a:t>
            </a:r>
          </a:p>
          <a:p>
            <a:pPr marL="0" lvl="1" indent="0" eaLnBrk="1" hangingPunct="1">
              <a:lnSpc>
                <a:spcPct val="90000"/>
              </a:lnSpc>
              <a:buClr>
                <a:schemeClr val="accent1"/>
              </a:buClr>
              <a:buSzPct val="65000"/>
              <a:buNone/>
            </a:pPr>
            <a:r>
              <a:rPr lang="en-US" altLang="zh-CN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Other Operations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05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Linked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838200" y="1484784"/>
            <a:ext cx="4704408" cy="4712400"/>
          </a:xfrm>
        </p:spPr>
        <p:txBody>
          <a:bodyPr/>
          <a:lstStyle/>
          <a:p>
            <a:r>
              <a:rPr lang="en-US" dirty="0"/>
              <a:t>Implemented by a singly linked list</a:t>
            </a:r>
          </a:p>
          <a:p>
            <a:r>
              <a:rPr lang="en-US" dirty="0"/>
              <a:t>The pointers point </a:t>
            </a:r>
            <a:r>
              <a:rPr lang="en-US" dirty="0">
                <a:solidFill>
                  <a:srgbClr val="FF0000"/>
                </a:solidFill>
              </a:rPr>
              <a:t>from the top to the bottom</a:t>
            </a:r>
          </a:p>
        </p:txBody>
      </p:sp>
      <p:sp>
        <p:nvSpPr>
          <p:cNvPr id="2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grpSp>
        <p:nvGrpSpPr>
          <p:cNvPr id="4" name="Group 3"/>
          <p:cNvGrpSpPr/>
          <p:nvPr/>
        </p:nvGrpSpPr>
        <p:grpSpPr>
          <a:xfrm>
            <a:off x="5820420" y="836713"/>
            <a:ext cx="4164013" cy="4716463"/>
            <a:chOff x="4143375" y="565150"/>
            <a:chExt cx="4164013" cy="4716463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4143375" y="1166813"/>
              <a:ext cx="1103313" cy="7386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>
                  <a:latin typeface="Times New Roman" charset="0"/>
                </a:rPr>
                <a:t>          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72213" y="1139825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k</a:t>
              </a:r>
              <a:r>
                <a:rPr kumimoji="1" lang="en-US" altLang="zh-CN" sz="2400" baseline="-25000">
                  <a:latin typeface="Times New Roman" charset="0"/>
                </a:rPr>
                <a:t>i+2</a:t>
              </a:r>
              <a:r>
                <a:rPr kumimoji="1" lang="en-US" altLang="zh-CN" sz="2400">
                  <a:latin typeface="Times New Roman" charset="0"/>
                </a:rPr>
                <a:t>                       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7496175" y="1166813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                        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76975" y="2147888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k</a:t>
              </a:r>
              <a:r>
                <a:rPr kumimoji="1" lang="en-US" altLang="zh-CN" sz="2400" baseline="-25000">
                  <a:latin typeface="Times New Roman" charset="0"/>
                </a:rPr>
                <a:t>i+1</a:t>
              </a:r>
              <a:r>
                <a:rPr kumimoji="1" lang="en-US" altLang="zh-CN" sz="2400">
                  <a:latin typeface="Times New Roman" charset="0"/>
                </a:rPr>
                <a:t>                      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496175" y="2147888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                        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496175" y="3138488"/>
              <a:ext cx="736600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                        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6276975" y="3138488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k</a:t>
              </a:r>
              <a:r>
                <a:rPr kumimoji="1" lang="en-US" altLang="zh-CN" sz="2400" baseline="-25000">
                  <a:latin typeface="Times New Roman" charset="0"/>
                </a:rPr>
                <a:t>i   </a:t>
              </a:r>
              <a:r>
                <a:rPr kumimoji="1" lang="en-US" altLang="zh-CN" sz="2400">
                  <a:latin typeface="Times New Roman" charset="0"/>
                </a:rPr>
                <a:t>                    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6200775" y="4814888"/>
              <a:ext cx="11779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k</a:t>
              </a:r>
              <a:r>
                <a:rPr kumimoji="1" lang="en-US" altLang="zh-CN" sz="2400" baseline="-25000">
                  <a:latin typeface="Times New Roman" charset="0"/>
                </a:rPr>
                <a:t>0</a:t>
              </a:r>
              <a:r>
                <a:rPr kumimoji="1" lang="en-US" altLang="zh-CN" sz="2400">
                  <a:latin typeface="Times New Roman" charset="0"/>
                </a:rPr>
                <a:t>                      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419975" y="4814888"/>
              <a:ext cx="809625" cy="4667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latin typeface="Times New Roman" charset="0"/>
                  <a:sym typeface="Symbol" charset="0"/>
                </a:rPr>
                <a:t>^</a:t>
              </a:r>
              <a:r>
                <a:rPr kumimoji="1" lang="en-US" altLang="zh-CN" sz="2400" b="1" dirty="0">
                  <a:latin typeface="Times New Roman" charset="0"/>
                </a:rPr>
                <a:t>                       </a:t>
              </a: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903788" y="1428750"/>
              <a:ext cx="13255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7877175" y="1471613"/>
              <a:ext cx="1588" cy="73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6" name="AutoShape 14"/>
            <p:cNvCxnSpPr>
              <a:cxnSpLocks noChangeShapeType="1"/>
              <a:stCxn id="15" idx="1"/>
              <a:endCxn id="8" idx="1"/>
            </p:cNvCxnSpPr>
            <p:nvPr/>
          </p:nvCxnSpPr>
          <p:spPr bwMode="auto">
            <a:xfrm rot="5400000">
              <a:off x="6659563" y="1162050"/>
              <a:ext cx="836612" cy="1601788"/>
            </a:xfrm>
            <a:prstGeom prst="curvedConnector4">
              <a:avLst>
                <a:gd name="adj1" fmla="val 36051"/>
                <a:gd name="adj2" fmla="val 11427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7800975" y="2462213"/>
              <a:ext cx="1588" cy="968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" name="AutoShape 16"/>
            <p:cNvCxnSpPr>
              <a:cxnSpLocks noChangeShapeType="1"/>
              <a:stCxn id="17" idx="1"/>
              <a:endCxn id="11" idx="1"/>
            </p:cNvCxnSpPr>
            <p:nvPr/>
          </p:nvCxnSpPr>
          <p:spPr bwMode="auto">
            <a:xfrm rot="5400000">
              <a:off x="6633369" y="2202656"/>
              <a:ext cx="812800" cy="1525588"/>
            </a:xfrm>
            <a:prstGeom prst="curvedConnector4">
              <a:avLst>
                <a:gd name="adj1" fmla="val 35546"/>
                <a:gd name="adj2" fmla="val 11498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7800975" y="3452813"/>
              <a:ext cx="1588" cy="146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" name="AutoShape 18"/>
            <p:cNvCxnSpPr>
              <a:cxnSpLocks noChangeShapeType="1"/>
              <a:stCxn id="19" idx="1"/>
              <a:endCxn id="12" idx="1"/>
            </p:cNvCxnSpPr>
            <p:nvPr/>
          </p:nvCxnSpPr>
          <p:spPr bwMode="auto">
            <a:xfrm rot="5400000">
              <a:off x="6276975" y="3522663"/>
              <a:ext cx="1449387" cy="1601788"/>
            </a:xfrm>
            <a:prstGeom prst="curvedConnector4">
              <a:avLst>
                <a:gd name="adj1" fmla="val 41949"/>
                <a:gd name="adj2" fmla="val 114273"/>
              </a:avLst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219575" y="1555750"/>
              <a:ext cx="10302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top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6429375" y="571500"/>
              <a:ext cx="882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data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424738" y="565150"/>
              <a:ext cx="8826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charset="0"/>
                </a:rPr>
                <a:t>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983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Creation of a Linked Stack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template &lt;class T&gt;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 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LinkedStack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: public Stack &lt;T&gt;  {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private:</a:t>
            </a:r>
            <a:endParaRPr lang="zh-CN" altLang="en-US" sz="18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LinkNode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&lt;T&gt;*	top;	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a pointer to the top node</a:t>
            </a:r>
            <a:endParaRPr lang="zh-CN" altLang="en-US" sz="18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		size;	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the size of the stack</a:t>
            </a:r>
            <a:endParaRPr lang="zh-CN" altLang="en-US" sz="18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endParaRPr lang="en-US" altLang="zh-CN" sz="18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public:</a:t>
            </a:r>
            <a:endParaRPr lang="zh-CN" altLang="en-US" sz="18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LinkedStack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(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int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defSize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) { 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constructor</a:t>
            </a:r>
            <a:endParaRPr lang="zh-CN" altLang="en-US" sz="18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top = NULL;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	size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~</a:t>
            </a:r>
            <a:r>
              <a:rPr lang="en-US" altLang="zh-CN" sz="18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LinkedStack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() { </a:t>
            </a:r>
            <a:r>
              <a:rPr lang="en-US" altLang="zh-CN" sz="18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</a:t>
            </a:r>
            <a:r>
              <a:rPr lang="en-US" altLang="zh-CN" sz="1800" b="0" dirty="0" err="1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deconstructor</a:t>
            </a:r>
            <a:endParaRPr lang="zh-CN" altLang="en-US" sz="18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	</a:t>
            </a: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clear();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64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Push Operation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void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LinkedStack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&lt;T&gt;::push(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const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T&amp; item)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LinkNode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&lt;T&gt;*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tmp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=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			new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LinkNode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&lt;T&gt;(item, top);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top =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tmp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size++;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17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Pop Operation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void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LinkedStack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&lt;T&gt;::pop()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LinkNode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&lt;T&gt; *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tmp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if (size == 0) {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check emptiness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cerr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&lt;&lt; “empty stack” &lt;&lt;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endl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  assert(false);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}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tmp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= top-&gt;next;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//save the new top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delete top;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release the old top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top =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tmp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set the new top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size--;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decrease the stack size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932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37A5D-B8CE-4D54-AA4D-42C3D88E3AF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Time efficiency</a:t>
            </a:r>
          </a:p>
          <a:p>
            <a:pPr lvl="1"/>
            <a:r>
              <a:rPr lang="en-US" altLang="zh-CN" dirty="0"/>
              <a:t>All operations are in O(1)</a:t>
            </a:r>
          </a:p>
          <a:p>
            <a:pPr lvl="1"/>
            <a:r>
              <a:rPr lang="en-US" altLang="zh-CN" dirty="0"/>
              <a:t>No big difference</a:t>
            </a:r>
          </a:p>
          <a:p>
            <a:r>
              <a:rPr lang="en-US" altLang="zh-CN" dirty="0"/>
              <a:t>Space efficiency</a:t>
            </a:r>
          </a:p>
          <a:p>
            <a:pPr lvl="1"/>
            <a:r>
              <a:rPr lang="en-US" altLang="zh-CN" dirty="0"/>
              <a:t>Array-based stacks must estimate the size of array</a:t>
            </a:r>
          </a:p>
          <a:p>
            <a:pPr lvl="1"/>
            <a:r>
              <a:rPr lang="en-US" altLang="zh-CN" dirty="0"/>
              <a:t>Linked stacks support variable lengths, but have structural overhead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3402E22-BDAB-4ED6-B20E-BA31F2CCC1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of Array-Based Stack and Linked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C832D-C170-4385-99EC-C5EBCF588D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09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78E05-BF6B-4E29-B798-11F43260AE9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In practice, array-based stacks are more widely used than linked stacks</a:t>
            </a:r>
          </a:p>
          <a:p>
            <a:pPr lvl="1"/>
            <a:r>
              <a:rPr lang="en-US" altLang="zh-CN" dirty="0"/>
              <a:t>Low storage overhead</a:t>
            </a:r>
          </a:p>
          <a:p>
            <a:pPr lvl="1"/>
            <a:r>
              <a:rPr lang="en-US" altLang="zh-CN" dirty="0"/>
              <a:t>Array-based stacks can quickly locate and access the internal elements</a:t>
            </a:r>
          </a:p>
          <a:p>
            <a:pPr lvl="2"/>
            <a:r>
              <a:rPr lang="en-US" altLang="zh-CN" dirty="0"/>
              <a:t>The access time is O(1) for array-based stacks, but the linked stacks take O(k) time to access the k-</a:t>
            </a:r>
            <a:r>
              <a:rPr lang="en-US" altLang="zh-CN" dirty="0" err="1"/>
              <a:t>th</a:t>
            </a:r>
            <a:r>
              <a:rPr lang="en-US" altLang="zh-CN" dirty="0"/>
              <a:t> element from the top</a:t>
            </a:r>
          </a:p>
          <a:p>
            <a:pPr lvl="2"/>
            <a:r>
              <a:rPr lang="en-US" altLang="zh-CN" dirty="0"/>
              <a:t>Generally, “access internal elements” are not allowed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28F15F-BC8D-4AA5-A3F7-24CA044E4D0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Comparison of Array-Based Stack and Linked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87A96E-40E5-4A05-9470-296B03BF7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28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(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Implementations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Applications</a:t>
            </a:r>
          </a:p>
          <a:p>
            <a:r>
              <a:rPr lang="en-US" dirty="0"/>
              <a:t>Queue (</a:t>
            </a:r>
            <a:r>
              <a:rPr lang="zh-CN" altLang="en-US" dirty="0"/>
              <a:t>队列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&amp; ADT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</a:t>
            </a:r>
            <a:r>
              <a:rPr lang="en-US" dirty="0"/>
              <a:t>Outline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912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Applications of Stacks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Number system conversion</a:t>
            </a:r>
          </a:p>
          <a:p>
            <a:pPr lvl="1"/>
            <a:r>
              <a:rPr lang="en-US" sz="3200" dirty="0"/>
              <a:t>Evaluating expressions</a:t>
            </a:r>
          </a:p>
          <a:p>
            <a:pPr lvl="1"/>
            <a:r>
              <a:rPr lang="en-US" sz="3200" dirty="0"/>
              <a:t>Managing subprogram/function call</a:t>
            </a:r>
          </a:p>
          <a:p>
            <a:pPr lvl="1"/>
            <a:r>
              <a:rPr lang="en-US" sz="3200" dirty="0"/>
              <a:t>Eliminating recursions</a:t>
            </a:r>
          </a:p>
          <a:p>
            <a:pPr lvl="1"/>
            <a:r>
              <a:rPr lang="en-US" sz="3200" dirty="0"/>
              <a:t>Depth-first search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928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Number System Conversion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a nonnegative decimal number to a representation in other number systems</a:t>
            </a:r>
          </a:p>
          <a:p>
            <a:pPr lvl="1"/>
            <a:r>
              <a:rPr lang="en-US" dirty="0"/>
              <a:t>For example, to convert a decimal number to an octal number: (66)</a:t>
            </a:r>
            <a:r>
              <a:rPr lang="en-US" baseline="-25000" dirty="0"/>
              <a:t>10</a:t>
            </a:r>
            <a:r>
              <a:rPr lang="en-US" dirty="0"/>
              <a:t>=(102)</a:t>
            </a:r>
            <a:r>
              <a:rPr lang="en-US" baseline="-25000" dirty="0"/>
              <a:t>8</a:t>
            </a:r>
          </a:p>
          <a:p>
            <a:pPr lvl="2"/>
            <a:r>
              <a:rPr lang="en-US" dirty="0"/>
              <a:t>66 / 8 = 8 remainder 2</a:t>
            </a:r>
          </a:p>
          <a:p>
            <a:pPr lvl="2"/>
            <a:r>
              <a:rPr lang="en-US" dirty="0"/>
              <a:t>8 / 8 = 1 remainder 0</a:t>
            </a:r>
          </a:p>
          <a:p>
            <a:pPr lvl="2"/>
            <a:r>
              <a:rPr lang="en-US" dirty="0"/>
              <a:t>1 / 8 = 0 remainder 1</a:t>
            </a:r>
          </a:p>
          <a:p>
            <a:pPr lvl="2"/>
            <a:r>
              <a:rPr lang="en-US" dirty="0"/>
              <a:t>The result is a reversed order of the remainders: 102</a:t>
            </a:r>
          </a:p>
          <a:p>
            <a:pPr lvl="1"/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46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Stack (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Operations &amp; ADT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Applications</a:t>
            </a:r>
          </a:p>
          <a:p>
            <a:r>
              <a:rPr lang="en-US" dirty="0"/>
              <a:t>Queue (</a:t>
            </a:r>
            <a:r>
              <a:rPr lang="zh-CN" altLang="en-US" dirty="0"/>
              <a:t>队列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Operations &amp; ADT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Today’s </a:t>
            </a:r>
            <a:r>
              <a:rPr lang="en-US" dirty="0"/>
              <a:t>Outline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469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209800" y="1556793"/>
            <a:ext cx="613102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Braces, parentheses, brackets, begin, ends must match each other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2286000" y="2683768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{ [ ( ) ] } ]      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286000" y="3645024"/>
            <a:ext cx="563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[ { ] } ( )</a:t>
            </a: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209800" y="4581128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check using stacks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Symbol Matching</a:t>
            </a:r>
            <a:endParaRPr kumimoji="1" lang="zh-CN" altLang="en-US" dirty="0"/>
          </a:p>
        </p:txBody>
      </p:sp>
      <p:sp>
        <p:nvSpPr>
          <p:cNvPr id="7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012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135187" y="2548618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Push [,    Push {,    Pop,    Pop,    Push (,    Pop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048000" y="3503626"/>
            <a:ext cx="1524000" cy="1447800"/>
            <a:chOff x="480" y="1488"/>
            <a:chExt cx="960" cy="912"/>
          </a:xfrm>
        </p:grpSpPr>
        <p:grpSp>
          <p:nvGrpSpPr>
            <p:cNvPr id="54277" name="Group 5"/>
            <p:cNvGrpSpPr>
              <a:grpSpLocks/>
            </p:cNvGrpSpPr>
            <p:nvPr/>
          </p:nvGrpSpPr>
          <p:grpSpPr bwMode="auto">
            <a:xfrm>
              <a:off x="480" y="1488"/>
              <a:ext cx="960" cy="912"/>
              <a:chOff x="480" y="1488"/>
              <a:chExt cx="960" cy="912"/>
            </a:xfrm>
          </p:grpSpPr>
          <p:sp>
            <p:nvSpPr>
              <p:cNvPr id="54278" name="Line 6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79" name="Line 7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0" name="Line 8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81" name="Group 9"/>
            <p:cNvGrpSpPr>
              <a:grpSpLocks/>
            </p:cNvGrpSpPr>
            <p:nvPr/>
          </p:nvGrpSpPr>
          <p:grpSpPr bwMode="auto">
            <a:xfrm>
              <a:off x="480" y="1680"/>
              <a:ext cx="960" cy="576"/>
              <a:chOff x="480" y="1680"/>
              <a:chExt cx="960" cy="576"/>
            </a:xfrm>
          </p:grpSpPr>
          <p:sp>
            <p:nvSpPr>
              <p:cNvPr id="54282" name="Line 10"/>
              <p:cNvSpPr>
                <a:spLocks noChangeShapeType="1"/>
              </p:cNvSpPr>
              <p:nvPr/>
            </p:nvSpPr>
            <p:spPr bwMode="auto">
              <a:xfrm>
                <a:off x="480" y="22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3" name="Line 11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4" name="Line 12"/>
              <p:cNvSpPr>
                <a:spLocks noChangeShapeType="1"/>
              </p:cNvSpPr>
              <p:nvPr/>
            </p:nvSpPr>
            <p:spPr bwMode="auto">
              <a:xfrm>
                <a:off x="480" y="196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5" name="Line 13"/>
              <p:cNvSpPr>
                <a:spLocks noChangeShapeType="1"/>
              </p:cNvSpPr>
              <p:nvPr/>
            </p:nvSpPr>
            <p:spPr bwMode="auto">
              <a:xfrm>
                <a:off x="480" y="18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</p:grpSp>
      <p:grpSp>
        <p:nvGrpSpPr>
          <p:cNvPr id="54287" name="Group 15"/>
          <p:cNvGrpSpPr>
            <a:grpSpLocks/>
          </p:cNvGrpSpPr>
          <p:nvPr/>
        </p:nvGrpSpPr>
        <p:grpSpPr bwMode="auto">
          <a:xfrm>
            <a:off x="7696200" y="3553513"/>
            <a:ext cx="1524000" cy="1447800"/>
            <a:chOff x="480" y="1488"/>
            <a:chExt cx="960" cy="912"/>
          </a:xfrm>
        </p:grpSpPr>
        <p:grpSp>
          <p:nvGrpSpPr>
            <p:cNvPr id="54288" name="Group 16"/>
            <p:cNvGrpSpPr>
              <a:grpSpLocks/>
            </p:cNvGrpSpPr>
            <p:nvPr/>
          </p:nvGrpSpPr>
          <p:grpSpPr bwMode="auto">
            <a:xfrm>
              <a:off x="480" y="1488"/>
              <a:ext cx="960" cy="912"/>
              <a:chOff x="480" y="1488"/>
              <a:chExt cx="960" cy="912"/>
            </a:xfrm>
          </p:grpSpPr>
          <p:sp>
            <p:nvSpPr>
              <p:cNvPr id="54289" name="Line 17"/>
              <p:cNvSpPr>
                <a:spLocks noChangeShapeType="1"/>
              </p:cNvSpPr>
              <p:nvPr/>
            </p:nvSpPr>
            <p:spPr bwMode="auto">
              <a:xfrm>
                <a:off x="480" y="148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0" name="Line 18"/>
              <p:cNvSpPr>
                <a:spLocks noChangeShapeType="1"/>
              </p:cNvSpPr>
              <p:nvPr/>
            </p:nvSpPr>
            <p:spPr bwMode="auto">
              <a:xfrm>
                <a:off x="480" y="240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1" name="Line 19"/>
              <p:cNvSpPr>
                <a:spLocks noChangeShapeType="1"/>
              </p:cNvSpPr>
              <p:nvPr/>
            </p:nvSpPr>
            <p:spPr bwMode="auto">
              <a:xfrm>
                <a:off x="1440" y="1488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  <p:grpSp>
          <p:nvGrpSpPr>
            <p:cNvPr id="54292" name="Group 20"/>
            <p:cNvGrpSpPr>
              <a:grpSpLocks/>
            </p:cNvGrpSpPr>
            <p:nvPr/>
          </p:nvGrpSpPr>
          <p:grpSpPr bwMode="auto">
            <a:xfrm>
              <a:off x="480" y="1680"/>
              <a:ext cx="960" cy="576"/>
              <a:chOff x="480" y="1680"/>
              <a:chExt cx="960" cy="576"/>
            </a:xfrm>
          </p:grpSpPr>
          <p:sp>
            <p:nvSpPr>
              <p:cNvPr id="54293" name="Line 21"/>
              <p:cNvSpPr>
                <a:spLocks noChangeShapeType="1"/>
              </p:cNvSpPr>
              <p:nvPr/>
            </p:nvSpPr>
            <p:spPr bwMode="auto">
              <a:xfrm>
                <a:off x="480" y="225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4" name="Line 22"/>
              <p:cNvSpPr>
                <a:spLocks noChangeShapeType="1"/>
              </p:cNvSpPr>
              <p:nvPr/>
            </p:nvSpPr>
            <p:spPr bwMode="auto">
              <a:xfrm>
                <a:off x="480" y="211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5" name="Line 23"/>
              <p:cNvSpPr>
                <a:spLocks noChangeShapeType="1"/>
              </p:cNvSpPr>
              <p:nvPr/>
            </p:nvSpPr>
            <p:spPr bwMode="auto">
              <a:xfrm>
                <a:off x="480" y="1968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6" name="Line 24"/>
              <p:cNvSpPr>
                <a:spLocks noChangeShapeType="1"/>
              </p:cNvSpPr>
              <p:nvPr/>
            </p:nvSpPr>
            <p:spPr bwMode="auto">
              <a:xfrm>
                <a:off x="480" y="18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  <p:sp>
            <p:nvSpPr>
              <p:cNvPr id="54297" name="Line 25"/>
              <p:cNvSpPr>
                <a:spLocks noChangeShapeType="1"/>
              </p:cNvSpPr>
              <p:nvPr/>
            </p:nvSpPr>
            <p:spPr bwMode="auto">
              <a:xfrm>
                <a:off x="480" y="1680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2000">
                  <a:latin typeface="Arial Narrow" panose="020B0606020202030204" pitchFamily="34" charset="0"/>
                </a:endParaRPr>
              </a:p>
            </p:txBody>
          </p:sp>
        </p:grpSp>
      </p:grpSp>
      <p:sp>
        <p:nvSpPr>
          <p:cNvPr id="54309" name="Text Box 37"/>
          <p:cNvSpPr txBox="1">
            <a:spLocks noChangeArrowheads="1"/>
          </p:cNvSpPr>
          <p:nvPr/>
        </p:nvSpPr>
        <p:spPr bwMode="auto">
          <a:xfrm>
            <a:off x="3276600" y="5103826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>
                <a:latin typeface="Arial Narrow" panose="020B0606020202030204" pitchFamily="34" charset="0"/>
              </a:rPr>
              <a:t>Push [</a:t>
            </a:r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5715001" y="5077513"/>
            <a:ext cx="7938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Arial Narrow" panose="020B0606020202030204" pitchFamily="34" charset="0"/>
              </a:rPr>
              <a:t>Push {</a:t>
            </a: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8153400" y="5077513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Pop</a:t>
            </a: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3657600" y="4646626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rial Narrow"/>
              </a:rPr>
              <a:t>[</a:t>
            </a:r>
          </a:p>
        </p:txBody>
      </p:sp>
      <p:grpSp>
        <p:nvGrpSpPr>
          <p:cNvPr id="54316" name="Group 44"/>
          <p:cNvGrpSpPr>
            <a:grpSpLocks/>
          </p:cNvGrpSpPr>
          <p:nvPr/>
        </p:nvGrpSpPr>
        <p:grpSpPr bwMode="auto">
          <a:xfrm>
            <a:off x="5334000" y="3553513"/>
            <a:ext cx="1524000" cy="1543050"/>
            <a:chOff x="2352" y="1440"/>
            <a:chExt cx="960" cy="972"/>
          </a:xfrm>
        </p:grpSpPr>
        <p:grpSp>
          <p:nvGrpSpPr>
            <p:cNvPr id="54317" name="Group 45"/>
            <p:cNvGrpSpPr>
              <a:grpSpLocks/>
            </p:cNvGrpSpPr>
            <p:nvPr/>
          </p:nvGrpSpPr>
          <p:grpSpPr bwMode="auto">
            <a:xfrm>
              <a:off x="2352" y="1440"/>
              <a:ext cx="960" cy="912"/>
              <a:chOff x="480" y="1488"/>
              <a:chExt cx="960" cy="912"/>
            </a:xfrm>
          </p:grpSpPr>
          <p:grpSp>
            <p:nvGrpSpPr>
              <p:cNvPr id="54318" name="Group 46"/>
              <p:cNvGrpSpPr>
                <a:grpSpLocks/>
              </p:cNvGrpSpPr>
              <p:nvPr/>
            </p:nvGrpSpPr>
            <p:grpSpPr bwMode="auto">
              <a:xfrm>
                <a:off x="480" y="1488"/>
                <a:ext cx="960" cy="912"/>
                <a:chOff x="480" y="1488"/>
                <a:chExt cx="960" cy="912"/>
              </a:xfrm>
            </p:grpSpPr>
            <p:sp>
              <p:nvSpPr>
                <p:cNvPr id="54319" name="Line 47"/>
                <p:cNvSpPr>
                  <a:spLocks noChangeShapeType="1"/>
                </p:cNvSpPr>
                <p:nvPr/>
              </p:nvSpPr>
              <p:spPr bwMode="auto">
                <a:xfrm>
                  <a:off x="480" y="1488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0" name="Line 48"/>
                <p:cNvSpPr>
                  <a:spLocks noChangeShapeType="1"/>
                </p:cNvSpPr>
                <p:nvPr/>
              </p:nvSpPr>
              <p:spPr bwMode="auto">
                <a:xfrm>
                  <a:off x="480" y="2400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1" name="Line 49"/>
                <p:cNvSpPr>
                  <a:spLocks noChangeShapeType="1"/>
                </p:cNvSpPr>
                <p:nvPr/>
              </p:nvSpPr>
              <p:spPr bwMode="auto">
                <a:xfrm>
                  <a:off x="1440" y="1488"/>
                  <a:ext cx="0" cy="9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</p:grpSp>
          <p:grpSp>
            <p:nvGrpSpPr>
              <p:cNvPr id="54322" name="Group 50"/>
              <p:cNvGrpSpPr>
                <a:grpSpLocks/>
              </p:cNvGrpSpPr>
              <p:nvPr/>
            </p:nvGrpSpPr>
            <p:grpSpPr bwMode="auto">
              <a:xfrm>
                <a:off x="480" y="1680"/>
                <a:ext cx="960" cy="576"/>
                <a:chOff x="480" y="1680"/>
                <a:chExt cx="960" cy="576"/>
              </a:xfrm>
            </p:grpSpPr>
            <p:sp>
              <p:nvSpPr>
                <p:cNvPr id="54323" name="Line 51"/>
                <p:cNvSpPr>
                  <a:spLocks noChangeShapeType="1"/>
                </p:cNvSpPr>
                <p:nvPr/>
              </p:nvSpPr>
              <p:spPr bwMode="auto">
                <a:xfrm>
                  <a:off x="480" y="225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4" name="Line 52"/>
                <p:cNvSpPr>
                  <a:spLocks noChangeShapeType="1"/>
                </p:cNvSpPr>
                <p:nvPr/>
              </p:nvSpPr>
              <p:spPr bwMode="auto">
                <a:xfrm>
                  <a:off x="480" y="2112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5" name="Line 53"/>
                <p:cNvSpPr>
                  <a:spLocks noChangeShapeType="1"/>
                </p:cNvSpPr>
                <p:nvPr/>
              </p:nvSpPr>
              <p:spPr bwMode="auto">
                <a:xfrm>
                  <a:off x="480" y="1968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6" name="Line 54"/>
                <p:cNvSpPr>
                  <a:spLocks noChangeShapeType="1"/>
                </p:cNvSpPr>
                <p:nvPr/>
              </p:nvSpPr>
              <p:spPr bwMode="auto">
                <a:xfrm>
                  <a:off x="480" y="1824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  <p:sp>
              <p:nvSpPr>
                <p:cNvPr id="54327" name="Line 55"/>
                <p:cNvSpPr>
                  <a:spLocks noChangeShapeType="1"/>
                </p:cNvSpPr>
                <p:nvPr/>
              </p:nvSpPr>
              <p:spPr bwMode="auto">
                <a:xfrm>
                  <a:off x="480" y="1680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sz="2000">
                    <a:latin typeface="Arial Narrow" panose="020B0606020202030204" pitchFamily="34" charset="0"/>
                  </a:endParaRPr>
                </a:p>
              </p:txBody>
            </p:sp>
          </p:grpSp>
        </p:grpSp>
        <p:sp>
          <p:nvSpPr>
            <p:cNvPr id="54328" name="Text Box 56"/>
            <p:cNvSpPr txBox="1">
              <a:spLocks noChangeArrowheads="1"/>
            </p:cNvSpPr>
            <p:nvPr/>
          </p:nvSpPr>
          <p:spPr bwMode="auto">
            <a:xfrm>
              <a:off x="2688" y="216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Arial Narrow" panose="020B0606020202030204" pitchFamily="34" charset="0"/>
                  <a:cs typeface="Arial Narrow"/>
                </a:rPr>
                <a:t>[</a:t>
              </a:r>
            </a:p>
          </p:txBody>
        </p:sp>
      </p:grpSp>
      <p:sp>
        <p:nvSpPr>
          <p:cNvPr id="54329" name="Text Box 57"/>
          <p:cNvSpPr txBox="1">
            <a:spLocks noChangeArrowheads="1"/>
          </p:cNvSpPr>
          <p:nvPr/>
        </p:nvSpPr>
        <p:spPr bwMode="auto">
          <a:xfrm>
            <a:off x="5867400" y="4467913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  <a:cs typeface="Arial Narrow"/>
              </a:rPr>
              <a:t>{</a:t>
            </a:r>
          </a:p>
        </p:txBody>
      </p:sp>
      <p:grpSp>
        <p:nvGrpSpPr>
          <p:cNvPr id="54346" name="Group 74"/>
          <p:cNvGrpSpPr>
            <a:grpSpLocks/>
          </p:cNvGrpSpPr>
          <p:nvPr/>
        </p:nvGrpSpPr>
        <p:grpSpPr bwMode="auto">
          <a:xfrm>
            <a:off x="8229600" y="4467913"/>
            <a:ext cx="304800" cy="628650"/>
            <a:chOff x="864" y="3552"/>
            <a:chExt cx="192" cy="396"/>
          </a:xfrm>
        </p:grpSpPr>
        <p:sp>
          <p:nvSpPr>
            <p:cNvPr id="54347" name="Text Box 75"/>
            <p:cNvSpPr txBox="1">
              <a:spLocks noChangeArrowheads="1"/>
            </p:cNvSpPr>
            <p:nvPr/>
          </p:nvSpPr>
          <p:spPr bwMode="auto">
            <a:xfrm>
              <a:off x="864" y="3696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2000" dirty="0">
                  <a:latin typeface="Arial Narrow" panose="020B0606020202030204" pitchFamily="34" charset="0"/>
                  <a:cs typeface="Arial Narrow"/>
                </a:rPr>
                <a:t>[</a:t>
              </a:r>
            </a:p>
          </p:txBody>
        </p:sp>
        <p:sp>
          <p:nvSpPr>
            <p:cNvPr id="54348" name="Text Box 76"/>
            <p:cNvSpPr txBox="1">
              <a:spLocks noChangeArrowheads="1"/>
            </p:cNvSpPr>
            <p:nvPr/>
          </p:nvSpPr>
          <p:spPr bwMode="auto">
            <a:xfrm>
              <a:off x="864" y="3552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 sz="2000">
                <a:latin typeface="Arial Narrow" panose="020B0606020202030204" pitchFamily="34" charset="0"/>
              </a:endParaRPr>
            </a:p>
          </p:txBody>
        </p:sp>
      </p:grpSp>
      <p:sp>
        <p:nvSpPr>
          <p:cNvPr id="54349" name="Text Box 77"/>
          <p:cNvSpPr txBox="1">
            <a:spLocks noChangeArrowheads="1"/>
          </p:cNvSpPr>
          <p:nvPr/>
        </p:nvSpPr>
        <p:spPr bwMode="auto">
          <a:xfrm>
            <a:off x="7886701" y="3149184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Get {</a:t>
            </a:r>
          </a:p>
        </p:txBody>
      </p:sp>
      <p:sp>
        <p:nvSpPr>
          <p:cNvPr id="54366" name="Text Box 94"/>
          <p:cNvSpPr txBox="1">
            <a:spLocks noChangeArrowheads="1"/>
          </p:cNvSpPr>
          <p:nvPr/>
        </p:nvSpPr>
        <p:spPr bwMode="auto">
          <a:xfrm>
            <a:off x="2182688" y="1239144"/>
            <a:ext cx="8305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dirty="0">
                <a:latin typeface="Arial Narrow" panose="020B0606020202030204" pitchFamily="34" charset="0"/>
              </a:rPr>
              <a:t>Check brace, bracket parentheses matching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[</a:t>
            </a:r>
            <a:r>
              <a:rPr lang="en-US" sz="32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a+b</a:t>
            </a:r>
            <a:r>
              <a:rPr lang="en-US" sz="3200" dirty="0">
                <a:solidFill>
                  <a:schemeClr val="tx1"/>
                </a:solidFill>
                <a:latin typeface="Arial Narrow" panose="020B0606020202030204" pitchFamily="34" charset="0"/>
              </a:rPr>
              <a:t>{1*2]9*1}+(2-1)</a:t>
            </a:r>
          </a:p>
        </p:txBody>
      </p:sp>
      <p:sp>
        <p:nvSpPr>
          <p:cNvPr id="54367" name="Text Box 95"/>
          <p:cNvSpPr txBox="1">
            <a:spLocks noChangeArrowheads="1"/>
          </p:cNvSpPr>
          <p:nvPr/>
        </p:nvSpPr>
        <p:spPr bwMode="auto">
          <a:xfrm>
            <a:off x="2906589" y="5600254"/>
            <a:ext cx="68579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Oops! Something wrong, was expecting [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8810CF-D661-4EDA-B9D2-ADFDEF430E34}"/>
              </a:ext>
            </a:extLst>
          </p:cNvPr>
          <p:cNvCxnSpPr>
            <a:cxnSpLocks/>
          </p:cNvCxnSpPr>
          <p:nvPr/>
        </p:nvCxnSpPr>
        <p:spPr>
          <a:xfrm flipV="1">
            <a:off x="8382000" y="3439214"/>
            <a:ext cx="0" cy="12453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C8166C7-BCE6-40B6-81DA-1FF460F2E73D}"/>
              </a:ext>
            </a:extLst>
          </p:cNvPr>
          <p:cNvCxnSpPr>
            <a:cxnSpLocks/>
          </p:cNvCxnSpPr>
          <p:nvPr/>
        </p:nvCxnSpPr>
        <p:spPr>
          <a:xfrm flipH="1">
            <a:off x="3657600" y="2179244"/>
            <a:ext cx="1219200" cy="399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F57142D-6363-479B-869B-C57AFA830982}"/>
              </a:ext>
            </a:extLst>
          </p:cNvPr>
          <p:cNvCxnSpPr>
            <a:cxnSpLocks/>
          </p:cNvCxnSpPr>
          <p:nvPr/>
        </p:nvCxnSpPr>
        <p:spPr>
          <a:xfrm flipH="1">
            <a:off x="4876800" y="2179242"/>
            <a:ext cx="685800" cy="399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A3C2F6E-06BF-40DB-AC27-6433455EC86F}"/>
              </a:ext>
            </a:extLst>
          </p:cNvPr>
          <p:cNvCxnSpPr>
            <a:cxnSpLocks/>
          </p:cNvCxnSpPr>
          <p:nvPr/>
        </p:nvCxnSpPr>
        <p:spPr>
          <a:xfrm flipH="1">
            <a:off x="5692472" y="2218892"/>
            <a:ext cx="430916" cy="42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FFDB932-67A2-43A3-A1DD-E1BD791E9EAC}"/>
              </a:ext>
            </a:extLst>
          </p:cNvPr>
          <p:cNvCxnSpPr>
            <a:cxnSpLocks/>
            <a:endCxn id="54275" idx="0"/>
          </p:cNvCxnSpPr>
          <p:nvPr/>
        </p:nvCxnSpPr>
        <p:spPr>
          <a:xfrm flipH="1">
            <a:off x="6335587" y="2201176"/>
            <a:ext cx="446214" cy="347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10F54EB-CFA6-4570-9BCA-6668C4475C49}"/>
              </a:ext>
            </a:extLst>
          </p:cNvPr>
          <p:cNvCxnSpPr>
            <a:cxnSpLocks/>
          </p:cNvCxnSpPr>
          <p:nvPr/>
        </p:nvCxnSpPr>
        <p:spPr>
          <a:xfrm>
            <a:off x="7162800" y="2193251"/>
            <a:ext cx="154690" cy="410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7BCE082-4363-4AAF-A183-6CC81C6C8C0C}"/>
              </a:ext>
            </a:extLst>
          </p:cNvPr>
          <p:cNvCxnSpPr>
            <a:cxnSpLocks/>
          </p:cNvCxnSpPr>
          <p:nvPr/>
        </p:nvCxnSpPr>
        <p:spPr>
          <a:xfrm>
            <a:off x="7631543" y="2133419"/>
            <a:ext cx="488343" cy="43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95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309" grpId="0" autoUpdateAnimBg="0"/>
      <p:bldP spid="54310" grpId="0"/>
      <p:bldP spid="54312" grpId="0" autoUpdateAnimBg="0"/>
      <p:bldP spid="54315" grpId="0" autoUpdateAnimBg="0"/>
      <p:bldP spid="54329" grpId="0" autoUpdateAnimBg="0"/>
      <p:bldP spid="54349" grpId="0" autoUpdateAnimBg="0"/>
      <p:bldP spid="54366" grpId="0" autoUpdateAnimBg="0"/>
      <p:bldP spid="5436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1F34B-61E0-45EB-93A3-B7ABF1782E6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Start from beginning of the string</a:t>
            </a:r>
          </a:p>
          <a:p>
            <a:r>
              <a:rPr lang="en-US" altLang="zh-CN" dirty="0"/>
              <a:t>When encountering a opening symbol</a:t>
            </a:r>
          </a:p>
          <a:p>
            <a:pPr lvl="1"/>
            <a:r>
              <a:rPr lang="en-US" altLang="zh-CN" dirty="0"/>
              <a:t>Push the opening parenthesis/bracket/brace in the stack, and ignore the alphabets</a:t>
            </a:r>
          </a:p>
          <a:p>
            <a:r>
              <a:rPr lang="en-US" altLang="zh-CN" dirty="0"/>
              <a:t>When encountering a closing symbol</a:t>
            </a:r>
          </a:p>
          <a:p>
            <a:pPr lvl="1"/>
            <a:r>
              <a:rPr lang="en-US" altLang="zh-CN" dirty="0"/>
              <a:t>If stack is empty, report an error</a:t>
            </a:r>
          </a:p>
          <a:p>
            <a:pPr lvl="1"/>
            <a:r>
              <a:rPr lang="en-US" altLang="zh-CN" dirty="0"/>
              <a:t>Pop an element from the stack</a:t>
            </a:r>
          </a:p>
          <a:p>
            <a:pPr lvl="2"/>
            <a:r>
              <a:rPr lang="en-US" altLang="zh-CN" dirty="0"/>
              <a:t>If it is the corresponding opening symbol, fine</a:t>
            </a:r>
          </a:p>
          <a:p>
            <a:pPr lvl="2"/>
            <a:r>
              <a:rPr lang="en-US" altLang="zh-CN" dirty="0"/>
              <a:t>Otherwise, report an error</a:t>
            </a:r>
          </a:p>
          <a:p>
            <a:r>
              <a:rPr lang="en-US" altLang="zh-CN" dirty="0"/>
              <a:t>What is the complexity of the operation?</a:t>
            </a:r>
          </a:p>
          <a:p>
            <a:pPr lvl="1"/>
            <a:r>
              <a:rPr lang="en-US" altLang="zh-CN" dirty="0"/>
              <a:t>O(n)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FFD7A7-565F-45AC-9D13-4603703623C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Symbol Matching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317E20-604A-49B0-820D-DE295A863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564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363696-6C79-42BA-A60B-D888A9C3AC3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Check whether HTML labels are correct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A553E4-3DDB-4286-9BD9-4852BD3FFF7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Another Example: HTML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C8F19F-7C47-4F32-88C7-88E773AF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A5F62B-7C39-4933-90A5-DCD3EA0DD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2590800"/>
            <a:ext cx="4004702" cy="31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354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484EEF-C6E8-421B-A06A-5306F9A0EA0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Infix expression</a:t>
            </a:r>
          </a:p>
          <a:p>
            <a:r>
              <a:rPr lang="en-US" altLang="zh-CN" dirty="0"/>
              <a:t>Prefix expression</a:t>
            </a:r>
          </a:p>
          <a:p>
            <a:pPr lvl="1"/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FF0000"/>
                </a:solidFill>
              </a:rPr>
              <a:t>parentheses-free</a:t>
            </a:r>
            <a:r>
              <a:rPr kumimoji="1" lang="en-US" altLang="zh-CN" dirty="0"/>
              <a:t> expression</a:t>
            </a:r>
          </a:p>
          <a:p>
            <a:pPr lvl="1"/>
            <a:r>
              <a:rPr kumimoji="1" lang="en-US" altLang="zh-CN" dirty="0"/>
              <a:t>a.k.a., Polish (Warsaw) notation</a:t>
            </a:r>
          </a:p>
          <a:p>
            <a:pPr lvl="1"/>
            <a:r>
              <a:rPr lang="en-US" altLang="zh-CN" dirty="0"/>
              <a:t>[Lukasiewicz, 1929]</a:t>
            </a:r>
          </a:p>
          <a:p>
            <a:r>
              <a:rPr lang="en-US" altLang="zh-CN" dirty="0"/>
              <a:t>Postfix expression</a:t>
            </a:r>
          </a:p>
          <a:p>
            <a:pPr lvl="1"/>
            <a:r>
              <a:rPr lang="en-US" altLang="zh-CN" dirty="0"/>
              <a:t>a.k.a., reverse Polish notation</a:t>
            </a:r>
          </a:p>
          <a:p>
            <a:pPr lvl="1"/>
            <a:r>
              <a:rPr lang="en-US" altLang="zh-CN" dirty="0"/>
              <a:t>[Hamblin, 1957]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550234-5307-4077-80F4-5BDA03AFBE3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Arithmetic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3C3C6D-FF92-4727-BA7C-5B7F9A1F0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677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E4F46-1C93-4E26-AD3C-50641514466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Infix expressions</a:t>
            </a:r>
          </a:p>
          <a:p>
            <a:pPr lvl="1"/>
            <a:r>
              <a:rPr lang="en-US" altLang="zh-CN" dirty="0"/>
              <a:t>23 + (34 * 45) / (5 + 6 + 7)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Postfix expressions</a:t>
            </a:r>
          </a:p>
          <a:p>
            <a:pPr lvl="1"/>
            <a:r>
              <a:rPr lang="en-US" altLang="zh-CN" dirty="0"/>
              <a:t>23  34  45  *  5  6  +  7  +  /  +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78218D5-A912-4E04-9DA7-C811203966B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Evaluating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E08A5-D872-4E31-AF01-95FEA49E6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252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5613D-09F8-4240-85C1-5795E520205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‘(‘ and ‘)’ have the highest precedence</a:t>
            </a:r>
          </a:p>
          <a:p>
            <a:r>
              <a:rPr lang="en-US" altLang="zh-CN" dirty="0"/>
              <a:t>‘*’, ‘/’ have lower precedence than ‘(’, ‘)’</a:t>
            </a:r>
          </a:p>
          <a:p>
            <a:r>
              <a:rPr lang="en-US" altLang="zh-CN" dirty="0"/>
              <a:t>‘+’, ‘-’ have lower precedence than ‘*’, ‘/’</a:t>
            </a:r>
          </a:p>
          <a:p>
            <a:r>
              <a:rPr lang="en-US" altLang="zh-CN" dirty="0"/>
              <a:t>Operations of the same precedence in an expression are performed from left to right</a:t>
            </a:r>
          </a:p>
          <a:p>
            <a:endParaRPr lang="en-US" altLang="zh-CN" dirty="0"/>
          </a:p>
          <a:p>
            <a:r>
              <a:rPr lang="en-US" altLang="zh-CN" dirty="0"/>
              <a:t>23 + (34*45) / (5+6+7) = ?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9D84891-5F10-47E7-8D48-3DDFBC8A4B5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Evaluating Infix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13A2BB-C04E-4CE4-96BB-3F6E0F619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8ED1F08-2B17-460A-84EE-50E6B764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638801"/>
            <a:ext cx="81343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Human readable, but not friendly for computers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704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4C436-4C69-4F20-BB8E-2F8F36705C7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23  34  45  *  5  6  +  7  +  /  + = ?</a:t>
            </a:r>
          </a:p>
          <a:p>
            <a:r>
              <a:rPr lang="en-US" altLang="zh-CN" dirty="0"/>
              <a:t>Loop: read the symbol sequence of the expression (assuming ended with ‘=’), and analyze according to the current symbol being read</a:t>
            </a:r>
          </a:p>
          <a:p>
            <a:pPr lvl="1"/>
            <a:r>
              <a:rPr lang="en-US" altLang="zh-CN" dirty="0"/>
              <a:t>If it is an operand, push it in the stack</a:t>
            </a:r>
          </a:p>
          <a:p>
            <a:pPr lvl="1"/>
            <a:r>
              <a:rPr lang="en-US" altLang="zh-CN" dirty="0"/>
              <a:t>If it is an operator, pop two elements, compute the result with this operator; and then push the result in the stack</a:t>
            </a:r>
          </a:p>
          <a:p>
            <a:r>
              <a:rPr lang="en-US" altLang="zh-CN" dirty="0"/>
              <a:t>Repeat until the symbol ‘=’ is read.</a:t>
            </a:r>
          </a:p>
          <a:p>
            <a:r>
              <a:rPr lang="en-US" altLang="zh-CN" dirty="0"/>
              <a:t>The top element is the value of the expression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31502C-E822-491B-962F-112191B3DF0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Evaluating Postfix Expressions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667E2-EDB8-4131-80B3-2BDFC7D8B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00845DE-C1ED-4AE7-AB10-D880E631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786735"/>
            <a:ext cx="632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Simple for computers</a:t>
            </a:r>
            <a:endParaRPr 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63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F0258-00C2-4899-B669-7D29AABE7AC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43E8CE-FD86-4BCA-A1C2-72423A34B9B4}"/>
              </a:ext>
            </a:extLst>
          </p:cNvPr>
          <p:cNvSpPr txBox="1">
            <a:spLocks noChangeArrowheads="1"/>
          </p:cNvSpPr>
          <p:nvPr/>
        </p:nvSpPr>
        <p:spPr>
          <a:xfrm>
            <a:off x="1411623" y="1620739"/>
            <a:ext cx="4319553" cy="768249"/>
          </a:xfrm>
          <a:prstGeom prst="rect">
            <a:avLst/>
          </a:prstGeom>
          <a:noFill/>
        </p:spPr>
        <p:txBody>
          <a:bodyPr vert="horz" lIns="121904" tIns="60952" rIns="121904" bIns="60952" rtlCol="0">
            <a:normAutofit/>
          </a:bodyPr>
          <a:lstStyle/>
          <a:p>
            <a:pPr marL="457154" indent="-457154" defTabSz="1219078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zh-CN" sz="3200" b="1" dirty="0">
                <a:latin typeface="Lucida Fax" panose="02060602050505020204" pitchFamily="18" charset="0"/>
                <a:ea typeface="微软雅黑" pitchFamily="34" charset="-122"/>
              </a:rPr>
              <a:t>Postfix Expression</a:t>
            </a:r>
            <a:r>
              <a:rPr lang="zh-CN" altLang="en-US" sz="3200" b="1" dirty="0">
                <a:latin typeface="Lucida Fax" panose="02060602050505020204" pitchFamily="18" charset="0"/>
                <a:ea typeface="微软雅黑" pitchFamily="34" charset="-122"/>
              </a:rPr>
              <a:t>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6542C-5052-47A5-9B17-26A0ED8CE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4007F398-0478-4671-BBC0-8F041C9987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7505982"/>
              </p:ext>
            </p:extLst>
          </p:nvPr>
        </p:nvGraphicFramePr>
        <p:xfrm>
          <a:off x="4593549" y="3111816"/>
          <a:ext cx="1105595" cy="2909992"/>
        </p:xfrm>
        <a:graphic>
          <a:graphicData uri="http://schemas.openxmlformats.org/drawingml/2006/table">
            <a:tbl>
              <a:tblPr/>
              <a:tblGrid>
                <a:gridCol w="110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F0D905CE-6BF2-4D2F-8529-9299BCA51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8103" y="2332084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Lucida Fax" panose="02060602050505020204" pitchFamily="18" charset="0"/>
                <a:ea typeface="微软雅黑" pitchFamily="34" charset="-122"/>
              </a:rPr>
              <a:t>23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1D211E2-421C-41EB-A241-8484887F6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511" y="2334200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/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F73E430-EFD5-4C42-B664-EC5DD0A0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012" y="233208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Lucida Fax" panose="02060602050505020204" pitchFamily="18" charset="0"/>
                <a:ea typeface="微软雅黑" pitchFamily="34" charset="-122"/>
              </a:rPr>
              <a:t>45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1924EEC-CA1E-4DD3-B5F6-E22AD8FB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920" y="2332084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E3504EC-BAB7-48F0-831D-74FADCAF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32" y="2332084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9570E1A3-3FEB-41DD-BA82-91579116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487" y="2334200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Lucida Fax" panose="02060602050505020204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5629111-91B9-462D-B96A-8709CB16D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585" y="233208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  <a:cs typeface="Arial" charset="0"/>
              </a:rPr>
              <a:t>*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0D0A384-A446-48EC-8398-A9ACA6748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499" y="233208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1387BF08-42A7-4B6F-9BC7-77FD2BAB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407" y="2334200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CA50151-2218-47B1-9E53-77A0E593E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9828" y="233208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E509F18D-D8EF-4F0F-9146-90C97052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115" y="2332084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>
                <a:latin typeface="Lucida Fax" panose="02060602050505020204" pitchFamily="18" charset="0"/>
                <a:ea typeface="微软雅黑" pitchFamily="34" charset="-122"/>
              </a:rPr>
              <a:t>34</a:t>
            </a:r>
          </a:p>
        </p:txBody>
      </p:sp>
      <p:sp>
        <p:nvSpPr>
          <p:cNvPr id="18" name="Rectangle 53">
            <a:extLst>
              <a:ext uri="{FF2B5EF4-FFF2-40B4-BE49-F238E27FC236}">
                <a16:creationId xmlns:a16="http://schemas.microsoft.com/office/drawing/2014/main" id="{EB728394-59E4-4C6B-A23A-9786E9AE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599" y="3220939"/>
            <a:ext cx="1872669" cy="7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80436" indent="-480436">
              <a:spcBef>
                <a:spcPct val="200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3200" b="1" dirty="0">
                <a:latin typeface="Lucida Fax" panose="02060602050505020204" pitchFamily="18" charset="0"/>
                <a:ea typeface="微软雅黑" pitchFamily="34" charset="-122"/>
              </a:rPr>
              <a:t>Stack</a:t>
            </a:r>
            <a:endParaRPr lang="zh-CN" altLang="en-US" sz="3200" b="1" dirty="0"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9" name="Rectangle 55">
            <a:extLst>
              <a:ext uri="{FF2B5EF4-FFF2-40B4-BE49-F238E27FC236}">
                <a16:creationId xmlns:a16="http://schemas.microsoft.com/office/drawing/2014/main" id="{034A3F8A-89B6-41FC-9C14-289E8AC94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23" y="321782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Lucida Fax" panose="02060602050505020204" pitchFamily="18" charset="0"/>
                <a:ea typeface="微软雅黑" pitchFamily="34" charset="-122"/>
              </a:rPr>
              <a:t>1530</a:t>
            </a:r>
          </a:p>
        </p:txBody>
      </p:sp>
      <p:sp>
        <p:nvSpPr>
          <p:cNvPr id="20" name="Rectangle 56">
            <a:extLst>
              <a:ext uri="{FF2B5EF4-FFF2-40B4-BE49-F238E27FC236}">
                <a16:creationId xmlns:a16="http://schemas.microsoft.com/office/drawing/2014/main" id="{8ABC4133-DC94-4BDA-BF47-68B8FAB47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23" y="3216766"/>
            <a:ext cx="624336" cy="4804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Lucida Fax" panose="02060602050505020204" pitchFamily="18" charset="0"/>
                <a:ea typeface="微软雅黑" pitchFamily="34" charset="-122"/>
              </a:rPr>
              <a:t>11</a:t>
            </a:r>
          </a:p>
        </p:txBody>
      </p:sp>
      <p:sp>
        <p:nvSpPr>
          <p:cNvPr id="21" name="Rectangle 57">
            <a:extLst>
              <a:ext uri="{FF2B5EF4-FFF2-40B4-BE49-F238E27FC236}">
                <a16:creationId xmlns:a16="http://schemas.microsoft.com/office/drawing/2014/main" id="{B53FCBBD-D507-4F49-885E-08EECAE69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0795" y="3216766"/>
            <a:ext cx="624336" cy="4804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Lucida Fax" panose="02060602050505020204" pitchFamily="18" charset="0"/>
                <a:ea typeface="微软雅黑" pitchFamily="34" charset="-122"/>
              </a:rPr>
              <a:t>18</a:t>
            </a:r>
          </a:p>
        </p:txBody>
      </p:sp>
      <p:sp>
        <p:nvSpPr>
          <p:cNvPr id="22" name="Rectangle 58">
            <a:extLst>
              <a:ext uri="{FF2B5EF4-FFF2-40B4-BE49-F238E27FC236}">
                <a16:creationId xmlns:a16="http://schemas.microsoft.com/office/drawing/2014/main" id="{80D457EE-3204-4FF3-8C56-4A7F7FFC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24" y="3217824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Lucida Fax" panose="02060602050505020204" pitchFamily="18" charset="0"/>
                <a:ea typeface="微软雅黑" pitchFamily="34" charset="-122"/>
              </a:rPr>
              <a:t>85</a:t>
            </a:r>
          </a:p>
        </p:txBody>
      </p:sp>
      <p:sp>
        <p:nvSpPr>
          <p:cNvPr id="23" name="Rectangle 59">
            <a:extLst>
              <a:ext uri="{FF2B5EF4-FFF2-40B4-BE49-F238E27FC236}">
                <a16:creationId xmlns:a16="http://schemas.microsoft.com/office/drawing/2014/main" id="{CE0419E4-F655-4805-94D6-CE12217F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8823" y="321782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dirty="0">
                <a:latin typeface="Lucida Fax" panose="02060602050505020204" pitchFamily="18" charset="0"/>
                <a:ea typeface="微软雅黑" pitchFamily="34" charset="-122"/>
              </a:rPr>
              <a:t>108</a:t>
            </a:r>
          </a:p>
        </p:txBody>
      </p:sp>
      <p:sp>
        <p:nvSpPr>
          <p:cNvPr id="24" name="Rectangle 53">
            <a:extLst>
              <a:ext uri="{FF2B5EF4-FFF2-40B4-BE49-F238E27FC236}">
                <a16:creationId xmlns:a16="http://schemas.microsoft.com/office/drawing/2014/main" id="{E7D07070-6635-4E7E-AF92-EA7DB284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733800"/>
            <a:ext cx="2975646" cy="7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80436" indent="-480436">
              <a:spcBef>
                <a:spcPct val="200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3200" b="1" dirty="0">
                <a:latin typeface="Lucida Fax" panose="02060602050505020204" pitchFamily="18" charset="0"/>
                <a:ea typeface="微软雅黑" pitchFamily="34" charset="-122"/>
              </a:rPr>
              <a:t>Calculation</a:t>
            </a:r>
            <a:endParaRPr lang="zh-CN" altLang="en-US" sz="3200" b="1" dirty="0"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99E272F-7535-47DC-8C8D-5F16CB01F648}"/>
              </a:ext>
            </a:extLst>
          </p:cNvPr>
          <p:cNvSpPr/>
          <p:nvPr/>
        </p:nvSpPr>
        <p:spPr bwMode="auto">
          <a:xfrm>
            <a:off x="7355223" y="3217704"/>
            <a:ext cx="2000275" cy="503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99B1097-1A45-4E19-AEA9-A833C72BB7CA}"/>
              </a:ext>
            </a:extLst>
          </p:cNvPr>
          <p:cNvSpPr/>
          <p:nvPr/>
        </p:nvSpPr>
        <p:spPr bwMode="auto">
          <a:xfrm>
            <a:off x="9353838" y="3217704"/>
            <a:ext cx="896986" cy="50367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9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48148E-6 L 0.13581 0.45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4" y="2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8073 0.381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6" y="1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0.02566 0.29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83 0.29537 L 0.29336 0.1282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20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73 0.38148 L 0.29518 0.1282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6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0324 L 0.28489 0.133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80" y="6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38177 0.2523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845 0.292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32" y="14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48148E-6 L -0.13971 0.2136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92" y="1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71 0.21366 L 0.13177 0.1289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68" y="-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463 0.2993 L 0.13568 0.1282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6 0.00324 L 0.1276 0.13079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1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3806 0.16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4 0.00278 L -0.24192 0.213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74" y="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92 0.2132 L 0.02565 0.1263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72" y="-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77 0.16805 L -0.16133 -0.00301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1758 0.12407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2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-0.3806 0.166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36" y="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06 0.17013 L -0.09726 -0.00093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-8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177 0.25231 L -0.16133 -0.00093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16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625 L -0.03529 0.1261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88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38177 0.25231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1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295 0.25023 L -0.11524 -0.00301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581 0.45995 L 0.35182 0.12685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4" y="-1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417 L -0.09258 0.12824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6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-0.38177 0.33078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089" y="1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8" grpId="0"/>
      <p:bldP spid="8" grpId="1"/>
      <p:bldP spid="9" grpId="0"/>
      <p:bldP spid="9" grpId="1"/>
      <p:bldP spid="9" grpId="2"/>
      <p:bldP spid="10" grpId="0"/>
      <p:bldP spid="10" grpId="1"/>
      <p:bldP spid="10" grpId="2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7" grpId="2"/>
      <p:bldP spid="19" grpId="0"/>
      <p:bldP spid="19" grpId="1"/>
      <p:bldP spid="19" grpId="2"/>
      <p:bldP spid="19" grpId="3"/>
      <p:bldP spid="20" grpId="0"/>
      <p:bldP spid="20" grpId="1"/>
      <p:bldP spid="20" grpId="2"/>
      <p:bldP spid="20" grpId="3"/>
      <p:bldP spid="21" grpId="0"/>
      <p:bldP spid="21" grpId="1"/>
      <p:bldP spid="21" grpId="2"/>
      <p:bldP spid="21" grpId="3"/>
      <p:bldP spid="22" grpId="0"/>
      <p:bldP spid="22" grpId="1"/>
      <p:bldP spid="22" grpId="2"/>
      <p:bldP spid="22" grpId="3"/>
      <p:bldP spid="23" grpId="0"/>
      <p:bldP spid="23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AC6A-EDC3-450A-821B-6C361478EFE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Converting Infix to Postfix</a:t>
            </a:r>
            <a:endParaRPr lang="zh-CN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34B7A8-42BA-44DE-8E8F-967BFF365408}"/>
              </a:ext>
            </a:extLst>
          </p:cNvPr>
          <p:cNvSpPr txBox="1">
            <a:spLocks/>
          </p:cNvSpPr>
          <p:nvPr/>
        </p:nvSpPr>
        <p:spPr>
          <a:xfrm>
            <a:off x="2152650" y="1371600"/>
            <a:ext cx="78867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(1) Initialize a stack.</a:t>
            </a:r>
          </a:p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(2) Read a symbol</a:t>
            </a:r>
          </a:p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   (2.1) If it is an </a:t>
            </a:r>
            <a:r>
              <a:rPr lang="en-US" sz="2000" kern="0" dirty="0">
                <a:solidFill>
                  <a:srgbClr val="0070C0"/>
                </a:solidFill>
              </a:rPr>
              <a:t>operand</a:t>
            </a:r>
            <a:r>
              <a:rPr lang="en-US" sz="2000" kern="0" dirty="0"/>
              <a:t>, place onto the output.</a:t>
            </a:r>
          </a:p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   (2.2) If it is an </a:t>
            </a:r>
            <a:r>
              <a:rPr lang="en-US" sz="2000" kern="0" dirty="0">
                <a:solidFill>
                  <a:srgbClr val="0070C0"/>
                </a:solidFill>
              </a:rPr>
              <a:t>operator</a:t>
            </a:r>
          </a:p>
          <a:p>
            <a:pPr marL="539750" indent="0">
              <a:buFont typeface="Wingdings" pitchFamily="2" charset="2"/>
              <a:buNone/>
            </a:pPr>
            <a:r>
              <a:rPr lang="en-US" sz="2000" b="0" kern="0" dirty="0">
                <a:cs typeface="ＭＳ Ｐゴシック" charset="0"/>
              </a:rPr>
              <a:t>(a) If it is a closing parenthesis, then pop the stack, write symbols, until an opening parenthesis is encountered.</a:t>
            </a:r>
          </a:p>
          <a:p>
            <a:pPr marL="561975" lvl="1" indent="0">
              <a:buFont typeface="Wingdings" pitchFamily="2" charset="2"/>
              <a:buNone/>
            </a:pPr>
            <a:r>
              <a:rPr lang="en-US" sz="2000" kern="0" dirty="0">
                <a:solidFill>
                  <a:srgbClr val="FF0000"/>
                </a:solidFill>
              </a:rPr>
              <a:t>	Remark: The '(' is popped, but not written as output.</a:t>
            </a:r>
          </a:p>
          <a:p>
            <a:pPr marL="561975" lvl="1" indent="0">
              <a:buFont typeface="Wingdings" pitchFamily="2" charset="2"/>
              <a:buNone/>
            </a:pPr>
            <a:r>
              <a:rPr lang="en-US" sz="2000" kern="0" dirty="0"/>
              <a:t>(b</a:t>
            </a:r>
            <a:r>
              <a:rPr lang="en-US" sz="2000" kern="0" dirty="0">
                <a:cs typeface="ＭＳ Ｐゴシック" charset="0"/>
              </a:rPr>
              <a:t>) If it is any other symbol, such as  '+', '*', '(', pop entries from the stack until an entry of lower priority is found, or '(' is found. When the popping </a:t>
            </a:r>
            <a:r>
              <a:rPr lang="en-US" sz="2000" kern="0" dirty="0"/>
              <a:t>is done, push the operator onto </a:t>
            </a:r>
            <a:r>
              <a:rPr lang="en-US" sz="2000" kern="0"/>
              <a:t>the stack.</a:t>
            </a:r>
            <a:endParaRPr lang="en-US" sz="2000" kern="0" dirty="0"/>
          </a:p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(3) </a:t>
            </a:r>
            <a:r>
              <a:rPr lang="en-US" sz="2000" kern="0" dirty="0" err="1"/>
              <a:t>Goto</a:t>
            </a:r>
            <a:r>
              <a:rPr lang="en-US" sz="2000" kern="0" dirty="0"/>
              <a:t> step (2).</a:t>
            </a:r>
          </a:p>
          <a:p>
            <a:pPr marL="130175" indent="0">
              <a:buFont typeface="Wingdings" pitchFamily="2" charset="2"/>
              <a:buNone/>
            </a:pPr>
            <a:r>
              <a:rPr lang="en-US" sz="2000" kern="0" dirty="0"/>
              <a:t>(4) </a:t>
            </a:r>
            <a:r>
              <a:rPr lang="en-US" altLang="zh-CN" sz="2000" kern="0" dirty="0"/>
              <a:t>W</a:t>
            </a:r>
            <a:r>
              <a:rPr lang="en-US" sz="2000" kern="0" dirty="0"/>
              <a:t>hen reach the end of input, pop the stack until it is empty, and write symbols to the output.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D0958-819B-41B7-96FC-660C3EF41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26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4B623-58DE-406C-8A50-D67B905A952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3366FF"/>
                </a:solidFill>
              </a:rPr>
              <a:t>L</a:t>
            </a:r>
            <a:r>
              <a:rPr lang="en-US" altLang="zh-CN" dirty="0"/>
              <a:t>ast </a:t>
            </a:r>
            <a:r>
              <a:rPr lang="en-US" altLang="zh-CN" dirty="0">
                <a:solidFill>
                  <a:srgbClr val="3366FF"/>
                </a:solidFill>
              </a:rPr>
              <a:t>I</a:t>
            </a:r>
            <a:r>
              <a:rPr lang="en-US" altLang="zh-CN" dirty="0"/>
              <a:t>n </a:t>
            </a:r>
            <a:r>
              <a:rPr lang="en-US" altLang="zh-CN" dirty="0">
                <a:solidFill>
                  <a:srgbClr val="3366FF"/>
                </a:solidFill>
              </a:rPr>
              <a:t>F</a:t>
            </a:r>
            <a:r>
              <a:rPr lang="en-US" altLang="zh-CN" dirty="0"/>
              <a:t>irst </a:t>
            </a:r>
            <a:r>
              <a:rPr lang="en-US" altLang="zh-CN" dirty="0">
                <a:solidFill>
                  <a:srgbClr val="3366FF"/>
                </a:solidFill>
              </a:rPr>
              <a:t>O</a:t>
            </a:r>
            <a:r>
              <a:rPr lang="en-US" altLang="zh-CN" dirty="0"/>
              <a:t>ut (LIFO)</a:t>
            </a:r>
          </a:p>
          <a:p>
            <a:pPr lvl="1"/>
            <a:r>
              <a:rPr lang="en-US" altLang="zh-CN" dirty="0"/>
              <a:t>access to the most recently added item only</a:t>
            </a:r>
          </a:p>
          <a:p>
            <a:pPr lvl="1"/>
            <a:r>
              <a:rPr lang="en-US" altLang="zh-CN" dirty="0"/>
              <a:t>a.k.a., </a:t>
            </a:r>
            <a:r>
              <a:rPr lang="en-US" altLang="zh-CN" dirty="0">
                <a:solidFill>
                  <a:srgbClr val="FF0000"/>
                </a:solidFill>
              </a:rPr>
              <a:t>push-down list, LIFO list</a:t>
            </a:r>
          </a:p>
          <a:p>
            <a:r>
              <a:rPr lang="en-US" altLang="zh-CN" dirty="0"/>
              <a:t>Major elements in a stack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Top</a:t>
            </a:r>
            <a:r>
              <a:rPr lang="en-US" altLang="zh-CN" dirty="0"/>
              <a:t> element: the only accessible element</a:t>
            </a:r>
          </a:p>
          <a:p>
            <a:pPr lvl="2"/>
            <a:r>
              <a:rPr lang="en-US" altLang="zh-CN" dirty="0"/>
              <a:t>To insert an element is called “</a:t>
            </a:r>
            <a:r>
              <a:rPr lang="en-US" altLang="zh-CN" dirty="0">
                <a:solidFill>
                  <a:srgbClr val="FF0000"/>
                </a:solidFill>
              </a:rPr>
              <a:t>push</a:t>
            </a:r>
            <a:r>
              <a:rPr lang="en-US" altLang="zh-CN" dirty="0"/>
              <a:t>”</a:t>
            </a:r>
          </a:p>
          <a:p>
            <a:pPr lvl="2"/>
            <a:r>
              <a:rPr lang="en-US" altLang="zh-CN" dirty="0"/>
              <a:t>To delete an element is called “</a:t>
            </a:r>
            <a:r>
              <a:rPr lang="en-US" altLang="zh-CN" dirty="0">
                <a:solidFill>
                  <a:srgbClr val="FF0000"/>
                </a:solidFill>
              </a:rPr>
              <a:t>pop</a:t>
            </a:r>
            <a:r>
              <a:rPr lang="en-US" altLang="zh-CN" dirty="0"/>
              <a:t>”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14EC46-1B97-4F83-BA49-97422A59339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FE076-0E7F-4FE7-9C14-23838DB5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C00CD84-5B33-480F-ACD2-7727CA9A0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1844824"/>
            <a:ext cx="244227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7410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0414-7FB3-46AF-B8B1-6137FDE89E8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Evaluating Expressions</a:t>
            </a:r>
            <a:endParaRPr lang="zh-CN" alt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31DCA77-3EFE-47DF-A709-B6B7DD92010E}"/>
              </a:ext>
            </a:extLst>
          </p:cNvPr>
          <p:cNvSpPr txBox="1">
            <a:spLocks/>
          </p:cNvSpPr>
          <p:nvPr/>
        </p:nvSpPr>
        <p:spPr>
          <a:xfrm>
            <a:off x="685800" y="1676400"/>
            <a:ext cx="798195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/>
              <a:t>Infix expression</a:t>
            </a:r>
          </a:p>
          <a:p>
            <a:endParaRPr lang="en-US" kern="0"/>
          </a:p>
          <a:p>
            <a:endParaRPr lang="en-US" kern="0"/>
          </a:p>
          <a:p>
            <a:endParaRPr lang="en-US" kern="0"/>
          </a:p>
          <a:p>
            <a:r>
              <a:rPr lang="en-US" kern="0"/>
              <a:t>Postfix expression</a:t>
            </a:r>
            <a:endParaRPr lang="en-US" kern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22407D-A1F9-43C8-B8C2-4D1F9C7CD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041CA48-EF6C-4693-98D8-3D2D3031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943" y="5010795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23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220AEB5-D961-43DA-B15C-FE184C9B1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351" y="5012911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/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E663813-6185-4AC7-AC3A-6BA5CEAD6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52" y="5010795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45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99BC9EA-F71F-49E1-ADFE-C47E9B6D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760" y="5010795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2D0886F-4D23-4098-BED5-345B88A0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772" y="5010795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27F5E30-A5AA-4762-A470-0086AAA9F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327" y="5012911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61C70DE-0DCD-452F-810C-F8F5C0F8B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425" y="5010795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  <a:cs typeface="Arial" charset="0"/>
              </a:rPr>
              <a:t>*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7F5CD69-9BA5-450A-AE44-B387A6D3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339" y="5010795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F7DB5D19-4C10-4ECE-9ECC-9F3B59DB7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2247" y="5012911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1FD011D2-E534-4C87-9922-E0EDAFDA1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668" y="5010795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-</a:t>
            </a:r>
            <a:endParaRPr lang="zh-CN" altLang="en-US" sz="2800" b="1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884489F-3097-4172-B6BC-BE4A399AF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955" y="5010795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34</a:t>
            </a: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F6D87553-4882-46A6-9415-5C7A31B9B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19400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2F59BB3-C9C4-466C-AA66-04893CB7D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449" y="280949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)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94632FB-60CE-492D-A76D-4AB1F9BA3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18" y="281306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45</a:t>
            </a: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C936F57F-1923-48F7-8EA0-76092E91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1533" y="2841286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5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25B57322-A186-48C6-B713-A176C47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790" y="2841286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6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BA77BCE8-8C68-4ADB-A53C-3C145705F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3750" y="284128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7</a:t>
            </a:r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4F70B876-932F-435F-A3CE-2768795E1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8526" y="2819400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  <a:cs typeface="Arial" charset="0"/>
              </a:rPr>
              <a:t>*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1993001A-469A-4D48-B163-E08B952E7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136" y="2820849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-</a:t>
            </a:r>
            <a:endParaRPr lang="zh-CN" altLang="en-US" sz="2800" b="1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682D9D04-CBC8-4BA7-9045-47FFD2F9F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335" y="2820849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347212BC-CC9E-4EB1-AE75-96CDDDE3B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205" y="2810397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358270A1-7550-447F-B67E-873535A09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5934" y="2813066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latin typeface="Lucida Fax" panose="02060602050505020204" pitchFamily="18" charset="0"/>
                <a:ea typeface="微软雅黑" pitchFamily="34" charset="-122"/>
              </a:rPr>
              <a:t>34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10E8A90A-0EBB-4BF2-A7A3-B2E6ACC3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476" y="282996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/</a:t>
            </a:r>
          </a:p>
        </p:txBody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A113A244-28E5-43EA-9357-D6482B1ED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42" y="2819400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(</a:t>
            </a:r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BB36A5B4-E704-4D21-9090-2AC148039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65" y="282151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)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30DCCA2E-286D-4C4F-A285-2C1C916A6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4739" y="282996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(</a:t>
            </a:r>
          </a:p>
        </p:txBody>
      </p:sp>
      <p:graphicFrame>
        <p:nvGraphicFramePr>
          <p:cNvPr id="32" name="Group 35">
            <a:extLst>
              <a:ext uri="{FF2B5EF4-FFF2-40B4-BE49-F238E27FC236}">
                <a16:creationId xmlns:a16="http://schemas.microsoft.com/office/drawing/2014/main" id="{B64436F0-1B3C-49A1-9576-358077C99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9473383"/>
              </p:ext>
            </p:extLst>
          </p:nvPr>
        </p:nvGraphicFramePr>
        <p:xfrm>
          <a:off x="9582581" y="2570337"/>
          <a:ext cx="1105595" cy="2909992"/>
        </p:xfrm>
        <a:graphic>
          <a:graphicData uri="http://schemas.openxmlformats.org/drawingml/2006/table">
            <a:tbl>
              <a:tblPr/>
              <a:tblGrid>
                <a:gridCol w="1105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3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zh-CN" altLang="zh-CN" sz="2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L="97225" marR="97225" marT="48612" marB="48612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Rectangle 53">
            <a:extLst>
              <a:ext uri="{FF2B5EF4-FFF2-40B4-BE49-F238E27FC236}">
                <a16:creationId xmlns:a16="http://schemas.microsoft.com/office/drawing/2014/main" id="{B2BCADFF-344A-450A-AD94-C3B7AA1D9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1277" y="1828607"/>
            <a:ext cx="1872669" cy="768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80436" indent="-480436">
              <a:spcBef>
                <a:spcPct val="20000"/>
              </a:spcBef>
              <a:buClr>
                <a:srgbClr val="CC0000"/>
              </a:buClr>
              <a:buSzPct val="80000"/>
              <a:defRPr/>
            </a:pPr>
            <a:r>
              <a:rPr lang="en-US" altLang="zh-CN" sz="3200" b="1" dirty="0">
                <a:latin typeface="Lucida Fax" panose="02060602050505020204" pitchFamily="18" charset="0"/>
                <a:ea typeface="微软雅黑" pitchFamily="34" charset="-122"/>
              </a:rPr>
              <a:t>Stack</a:t>
            </a:r>
            <a:endParaRPr lang="zh-CN" altLang="en-US" sz="3200" b="1" dirty="0"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34" name="Rectangle 13">
            <a:extLst>
              <a:ext uri="{FF2B5EF4-FFF2-40B4-BE49-F238E27FC236}">
                <a16:creationId xmlns:a16="http://schemas.microsoft.com/office/drawing/2014/main" id="{94947157-A0CD-4D65-8BD6-FD3577DFC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275" y="492642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28444370-3AAB-44D8-B820-18DBF776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275" y="4318094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(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B229F5DB-22AB-467D-A79A-E559EFCE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275" y="3838202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  <a:cs typeface="Arial" charset="0"/>
              </a:rPr>
              <a:t>*</a:t>
            </a:r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ACF80707-40C9-4396-8020-7EABFA87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275" y="4305620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/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708F907D-CEF5-4F07-8FFE-083D9011F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1636" y="377477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(</a:t>
            </a:r>
          </a:p>
        </p:txBody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id="{FF5A1577-776A-4E1E-973E-4BB36E7F7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275" y="3190316"/>
            <a:ext cx="624336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-</a:t>
            </a:r>
            <a:endParaRPr lang="zh-CN" altLang="en-US" sz="2800" b="1" dirty="0">
              <a:solidFill>
                <a:srgbClr val="FF0000"/>
              </a:solidFill>
              <a:latin typeface="Lucida Fax" panose="02060602050505020204" pitchFamily="18" charset="0"/>
              <a:ea typeface="微软雅黑" pitchFamily="34" charset="-122"/>
            </a:endParaRPr>
          </a:p>
        </p:txBody>
      </p:sp>
      <p:sp>
        <p:nvSpPr>
          <p:cNvPr id="40" name="Rectangle 12">
            <a:extLst>
              <a:ext uri="{FF2B5EF4-FFF2-40B4-BE49-F238E27FC236}">
                <a16:creationId xmlns:a16="http://schemas.microsoft.com/office/drawing/2014/main" id="{A843617E-2571-4434-B6D1-C88E6D4B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1608" y="3177842"/>
            <a:ext cx="624335" cy="47830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Lucida Fax" panose="02060602050505020204" pitchFamily="18" charset="0"/>
                <a:ea typeface="微软雅黑" pitchFamily="34" charset="-122"/>
              </a:rPr>
              <a:t>＋</a:t>
            </a:r>
          </a:p>
        </p:txBody>
      </p:sp>
    </p:spTree>
    <p:extLst>
      <p:ext uri="{BB962C8B-B14F-4D97-AF65-F5344CB8AC3E}">
        <p14:creationId xmlns:p14="http://schemas.microsoft.com/office/powerpoint/2010/main" val="23285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8" grpId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0" grpId="1"/>
      <p:bldP spid="31" grpId="0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0ADB0D-5144-4E63-AC17-28F76A969D0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Weiss, “DS &amp; Algo. Analysis in C++” (3</a:t>
            </a:r>
            <a:r>
              <a:rPr lang="en-US" altLang="zh-CN" baseline="30000" dirty="0"/>
              <a:t>rd</a:t>
            </a:r>
            <a:r>
              <a:rPr lang="en-US" altLang="zh-CN" dirty="0"/>
              <a:t> ed.)</a:t>
            </a:r>
          </a:p>
          <a:p>
            <a:pPr lvl="1"/>
            <a:r>
              <a:rPr lang="en-US" altLang="zh-CN" dirty="0"/>
              <a:t>Section 3.6.1 Stack Model</a:t>
            </a:r>
          </a:p>
          <a:p>
            <a:pPr lvl="1"/>
            <a:r>
              <a:rPr lang="en-US" altLang="zh-CN" dirty="0"/>
              <a:t>Section 3.6.2 Implementation of Stacks</a:t>
            </a:r>
          </a:p>
          <a:p>
            <a:pPr lvl="1"/>
            <a:r>
              <a:rPr lang="en-US" altLang="zh-CN" dirty="0"/>
              <a:t>Section 3.6.3 Applications</a:t>
            </a:r>
          </a:p>
          <a:p>
            <a:r>
              <a:rPr lang="en-US" altLang="zh-CN" dirty="0"/>
              <a:t>“A brief history of the stack”, </a:t>
            </a:r>
            <a:r>
              <a:rPr lang="en-US" altLang="zh-CN" dirty="0" err="1"/>
              <a:t>Sten</a:t>
            </a:r>
            <a:r>
              <a:rPr lang="en-US" altLang="zh-CN" dirty="0"/>
              <a:t> </a:t>
            </a:r>
            <a:r>
              <a:rPr lang="en-US" altLang="zh-CN" dirty="0" err="1"/>
              <a:t>Henriksson</a:t>
            </a:r>
            <a:endParaRPr lang="en-US" altLang="zh-CN" dirty="0"/>
          </a:p>
          <a:p>
            <a:r>
              <a:rPr lang="en-US" altLang="zh-CN" dirty="0"/>
              <a:t>Source code</a:t>
            </a:r>
          </a:p>
          <a:p>
            <a:pPr lvl="1"/>
            <a:r>
              <a:rPr lang="en-US" altLang="zh-CN" dirty="0">
                <a:hlinkClick r:id="rId2"/>
              </a:rPr>
              <a:t>https://github.com/gcc-mirror/gcc/blob/master/libstdc%2B%2B-v3/include/bits/stl_stack.h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8C2087-98C8-4A5A-BD68-2BD9EBDC2E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Recommended Readings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306FF2-4985-4940-965E-8E37BC92F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13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B2B2B2"/>
                </a:solidFill>
              </a:rPr>
              <a:t>Stack (</a:t>
            </a:r>
            <a:r>
              <a:rPr lang="zh-CN" altLang="en-US" strike="sngStrike" dirty="0">
                <a:solidFill>
                  <a:srgbClr val="B2B2B2"/>
                </a:solidFill>
              </a:rPr>
              <a:t>栈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  <a:endParaRPr lang="en-US" strike="sngStrike" dirty="0">
              <a:solidFill>
                <a:srgbClr val="B2B2B2"/>
              </a:solidFill>
            </a:endParaRP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Implementations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Applications</a:t>
            </a:r>
          </a:p>
          <a:p>
            <a:r>
              <a:rPr lang="en-US" dirty="0">
                <a:solidFill>
                  <a:srgbClr val="FF0000"/>
                </a:solidFill>
              </a:rPr>
              <a:t>Queue (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Operations &amp; ADT</a:t>
            </a:r>
          </a:p>
          <a:p>
            <a:pPr lvl="1"/>
            <a:r>
              <a:rPr lang="en-US" dirty="0"/>
              <a:t>Implementations</a:t>
            </a:r>
          </a:p>
          <a:p>
            <a:pPr lvl="1"/>
            <a:r>
              <a:rPr lang="en-US" dirty="0"/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36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7351B-9B7C-4AB9-9CA5-D13E328F1B6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Queue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9D33C-BBC5-4EDF-8A3F-09624BB0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46325" y="1352480"/>
            <a:ext cx="7499350" cy="4499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1FF99-2ADC-4F06-8157-B81CF456C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9E47BD8-98AA-4CE8-8708-8B632E8E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73859"/>
            <a:ext cx="95472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  <a:defRPr/>
            </a:pPr>
            <a:r>
              <a:rPr lang="en-US" altLang="zh-CN" sz="1600" dirty="0">
                <a:solidFill>
                  <a:srgbClr val="000000"/>
                </a:solidFill>
                <a:latin typeface="Arial"/>
                <a:ea typeface="华文行楷" pitchFamily="2" charset="-122"/>
                <a:cs typeface="Arial"/>
              </a:rPr>
              <a:t>http://therabbitway.com/blog/2013/01/18/the-rabbit-ways-6-step-productivity-system/fifoqueue/</a:t>
            </a:r>
            <a:endParaRPr lang="zh-CN" altLang="en-US" sz="1600" dirty="0">
              <a:solidFill>
                <a:srgbClr val="000000"/>
              </a:solidFill>
              <a:latin typeface="Arial"/>
              <a:ea typeface="华文行楷" pitchFamily="2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4711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4BCB6F-FD7F-46D2-A848-EA783DB2FE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3627711"/>
            <a:ext cx="10516800" cy="2568941"/>
          </a:xfrm>
        </p:spPr>
        <p:txBody>
          <a:bodyPr/>
          <a:lstStyle/>
          <a:p>
            <a:r>
              <a:rPr lang="en-US" altLang="zh-CN" dirty="0"/>
              <a:t>The end for </a:t>
            </a:r>
            <a:r>
              <a:rPr lang="en-US" altLang="zh-CN" dirty="0">
                <a:solidFill>
                  <a:srgbClr val="0070C0"/>
                </a:solidFill>
              </a:rPr>
              <a:t>deletion</a:t>
            </a:r>
            <a:r>
              <a:rPr lang="en-US" altLang="zh-CN" dirty="0"/>
              <a:t> is the </a:t>
            </a:r>
            <a:r>
              <a:rPr lang="en-US" altLang="zh-CN" dirty="0">
                <a:solidFill>
                  <a:srgbClr val="FF0000"/>
                </a:solidFill>
              </a:rPr>
              <a:t>front</a:t>
            </a:r>
          </a:p>
          <a:p>
            <a:r>
              <a:rPr lang="en-US" altLang="zh-CN" dirty="0"/>
              <a:t>The other end for </a:t>
            </a:r>
            <a:r>
              <a:rPr lang="en-US" altLang="zh-CN" dirty="0">
                <a:solidFill>
                  <a:srgbClr val="0070C0"/>
                </a:solidFill>
              </a:rPr>
              <a:t>insertion</a:t>
            </a:r>
            <a:r>
              <a:rPr lang="en-US" altLang="zh-CN" dirty="0"/>
              <a:t> is the </a:t>
            </a:r>
            <a:r>
              <a:rPr lang="en-US" altLang="zh-CN" dirty="0">
                <a:solidFill>
                  <a:srgbClr val="FF0000"/>
                </a:solidFill>
              </a:rPr>
              <a:t>rear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Empty queue</a:t>
            </a:r>
            <a:r>
              <a:rPr lang="en-US" altLang="zh-CN" dirty="0"/>
              <a:t>: a queue without any element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F22CF54-C46B-40EA-980B-0546A14E481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Illustration of a Queue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3D34-80C5-4A2C-901D-A30ADDB17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A4DD8490-F04E-4B2B-B7BF-99E14E70F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15001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3D77E7AA-7313-4ECF-BEC2-6018D920D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88" y="2185988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1C04A314-AB67-44EA-9404-F6D0B1EE8C21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4026298" y="2559497"/>
            <a:ext cx="61555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+mn-lt"/>
                <a:ea typeface="楷体_GB2312" pitchFamily="49" charset="-122"/>
              </a:rPr>
              <a:t>front</a:t>
            </a:r>
            <a:endParaRPr kumimoji="1" lang="zh-CN" altLang="en-US" sz="2800" dirty="0">
              <a:latin typeface="+mn-lt"/>
              <a:ea typeface="楷体_GB2312" pitchFamily="49" charset="-122"/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C3C697B8-0798-4954-B5B3-5C95F1E3CC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705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513E699F-7E93-464A-AB8A-17BAE1E4A403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6480374" y="2559497"/>
            <a:ext cx="61555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dirty="0">
                <a:latin typeface="+mn-lt"/>
                <a:ea typeface="楷体_GB2312" pitchFamily="49" charset="-122"/>
              </a:rPr>
              <a:t>rear</a:t>
            </a:r>
            <a:endParaRPr kumimoji="1" lang="zh-CN" altLang="en-US" sz="2800" dirty="0">
              <a:latin typeface="+mn-lt"/>
              <a:ea typeface="楷体_GB2312" pitchFamily="49" charset="-122"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4934271D-84AD-4D65-A0A7-3E1BEF3339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5450" y="2362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D9DC16AF-6FCB-4B28-B0D9-621216C94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76" y="1524000"/>
            <a:ext cx="16664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err="1">
                <a:latin typeface="+mn-lt"/>
                <a:ea typeface="+mj-ea"/>
              </a:rPr>
              <a:t>enqueue</a:t>
            </a:r>
            <a:endParaRPr kumimoji="1" lang="zh-CN" altLang="en-US" sz="2800" dirty="0">
              <a:latin typeface="+mn-lt"/>
              <a:ea typeface="+mj-ea"/>
            </a:endParaRPr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AF33BE2A-B11A-4BD7-B43B-3AC452F9BA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8850" y="206692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1A2F7933-946E-4B2E-9C23-12FB85A7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1533525"/>
            <a:ext cx="1743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dirty="0" err="1">
                <a:latin typeface="+mn-lt"/>
                <a:ea typeface="楷体_GB2312" pitchFamily="49" charset="-122"/>
              </a:rPr>
              <a:t>dequeue</a:t>
            </a:r>
            <a:endParaRPr kumimoji="1" lang="zh-CN" altLang="en-US" sz="2800" dirty="0">
              <a:latin typeface="+mn-lt"/>
              <a:ea typeface="楷体_GB2312" pitchFamily="49" charset="-122"/>
            </a:endParaRPr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87B5EAB9-CC14-43FE-BA71-9C8E1D269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3050" y="206692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3">
            <a:extLst>
              <a:ext uri="{FF2B5EF4-FFF2-40B4-BE49-F238E27FC236}">
                <a16:creationId xmlns:a16="http://schemas.microsoft.com/office/drawing/2014/main" id="{48602A7D-55CC-4134-AD1E-211584A5C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1573213"/>
            <a:ext cx="2857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+mn-lt"/>
              </a:rPr>
              <a:t>k</a:t>
            </a:r>
            <a:r>
              <a:rPr kumimoji="1" lang="en-US" altLang="zh-CN" sz="2400" baseline="-25000" dirty="0">
                <a:latin typeface="+mn-lt"/>
              </a:rPr>
              <a:t>0</a:t>
            </a:r>
            <a:r>
              <a:rPr kumimoji="1" lang="en-US" altLang="zh-CN" sz="2400" dirty="0">
                <a:latin typeface="+mn-lt"/>
              </a:rPr>
              <a:t>  k</a:t>
            </a:r>
            <a:r>
              <a:rPr kumimoji="1" lang="en-US" altLang="zh-CN" sz="2400" baseline="-25000" dirty="0">
                <a:latin typeface="+mn-lt"/>
              </a:rPr>
              <a:t>1</a:t>
            </a:r>
            <a:r>
              <a:rPr kumimoji="1" lang="en-US" altLang="zh-CN" sz="2400" dirty="0">
                <a:latin typeface="+mn-lt"/>
              </a:rPr>
              <a:t>  k</a:t>
            </a:r>
            <a:r>
              <a:rPr kumimoji="1" lang="en-US" altLang="zh-CN" sz="2400" baseline="-25000" dirty="0">
                <a:latin typeface="+mn-lt"/>
              </a:rPr>
              <a:t>2</a:t>
            </a:r>
            <a:r>
              <a:rPr kumimoji="1" lang="en-US" altLang="zh-CN" sz="2400" dirty="0">
                <a:latin typeface="+mn-lt"/>
              </a:rPr>
              <a:t>  ….  k</a:t>
            </a:r>
            <a:r>
              <a:rPr kumimoji="1" lang="en-US" altLang="zh-CN" sz="2400" baseline="-25000" dirty="0">
                <a:latin typeface="+mn-lt"/>
              </a:rPr>
              <a:t>n-1</a:t>
            </a:r>
          </a:p>
        </p:txBody>
      </p:sp>
    </p:spTree>
    <p:extLst>
      <p:ext uri="{BB962C8B-B14F-4D97-AF65-F5344CB8AC3E}">
        <p14:creationId xmlns:p14="http://schemas.microsoft.com/office/powerpoint/2010/main" val="2659400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F0412-97C0-42AC-9424-6178078F8E3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First In, First Out (FIFO)</a:t>
            </a:r>
          </a:p>
          <a:p>
            <a:pPr lvl="1"/>
            <a:r>
              <a:rPr lang="en-US" altLang="zh-CN" dirty="0"/>
              <a:t>A list with restricted access</a:t>
            </a:r>
          </a:p>
          <a:p>
            <a:pPr lvl="2"/>
            <a:r>
              <a:rPr lang="en-US" altLang="zh-CN" dirty="0"/>
              <a:t>Release elements in the order of arrival</a:t>
            </a:r>
          </a:p>
          <a:p>
            <a:pPr lvl="2"/>
            <a:r>
              <a:rPr lang="en-US" altLang="zh-CN" dirty="0"/>
              <a:t>Insertion at one end</a:t>
            </a:r>
          </a:p>
          <a:p>
            <a:pPr lvl="2"/>
            <a:r>
              <a:rPr lang="en-US" altLang="zh-CN" dirty="0"/>
              <a:t>Deletion at the other end</a:t>
            </a:r>
          </a:p>
          <a:p>
            <a:r>
              <a:rPr lang="en-US" altLang="zh-CN" dirty="0"/>
              <a:t>Major elements</a:t>
            </a:r>
          </a:p>
          <a:p>
            <a:pPr lvl="1"/>
            <a:r>
              <a:rPr lang="en-US" altLang="zh-CN" dirty="0"/>
              <a:t>Front</a:t>
            </a:r>
          </a:p>
          <a:p>
            <a:pPr lvl="1"/>
            <a:r>
              <a:rPr lang="en-US" altLang="zh-CN" dirty="0"/>
              <a:t>Rear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DCD9B60-857B-42D2-8C2D-B684734A135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Queue Definition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E65712-AC4B-413F-BD9B-0F9CFFEFF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6769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C07CE-2FEE-40A0-A8CB-E624B8EA5A7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enqueue()</a:t>
            </a:r>
          </a:p>
          <a:p>
            <a:r>
              <a:rPr lang="en-US" altLang="zh-CN" dirty="0"/>
              <a:t>dequeue()</a:t>
            </a:r>
          </a:p>
          <a:p>
            <a:r>
              <a:rPr lang="en-US" altLang="zh-CN" dirty="0"/>
              <a:t>front()</a:t>
            </a:r>
          </a:p>
          <a:p>
            <a:r>
              <a:rPr lang="en-US" altLang="zh-CN" dirty="0" err="1"/>
              <a:t>isEmpty</a:t>
            </a:r>
            <a:r>
              <a:rPr lang="en-US" altLang="zh-CN" dirty="0"/>
              <a:t>() or length()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C3D89A0-FDEB-4594-A063-F0B670457EF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Operations of a Queue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3D000E-FDCB-433A-9D34-3B7BBC0AF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3367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A0D639-56EF-4F54-9225-092D884A88F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&lt;class T&gt;  class Queue  {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endParaRPr lang="zh-CN" altLang="en-US" sz="2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insert an element at the rear</a:t>
            </a:r>
            <a:endParaRPr lang="en-US" altLang="zh-CN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enqueue(const T item);</a:t>
            </a:r>
            <a:endParaRPr lang="en-US" altLang="zh-CN" sz="2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remove an element at the front</a:t>
            </a:r>
            <a:endParaRPr lang="en-US" altLang="zh-CN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dequeue(T&amp; item);</a:t>
            </a:r>
            <a:endParaRPr lang="en-US" altLang="zh-CN" sz="2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 reference to the front element</a:t>
            </a:r>
            <a:endParaRPr lang="en-US" altLang="zh-CN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bool front(T&amp; item);</a:t>
            </a:r>
            <a:endParaRPr lang="en-US" altLang="zh-CN" sz="2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the #elements in the queue</a:t>
            </a:r>
            <a:endParaRPr lang="en-US" altLang="zh-CN" sz="2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length();</a:t>
            </a:r>
            <a:endParaRPr lang="zh-CN" altLang="en-US" sz="2800" b="0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E40672-5CBB-4315-AFDC-14402E088CB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Queue ADT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822040-ED71-4881-BADA-BFC94529B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96716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7D12D2-8C22-4A00-9840-AF3A884BB6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Stack (</a:t>
            </a:r>
            <a:r>
              <a:rPr lang="zh-CN" altLang="en-US" strike="sngStrike" dirty="0">
                <a:solidFill>
                  <a:srgbClr val="B2B2B2"/>
                </a:solidFill>
              </a:rPr>
              <a:t>栈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Implementations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Applications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Queue (</a:t>
            </a:r>
            <a:r>
              <a:rPr lang="zh-CN" altLang="en-US" strike="sngStrike" dirty="0">
                <a:solidFill>
                  <a:srgbClr val="B2B2B2"/>
                </a:solidFill>
              </a:rPr>
              <a:t>队列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altLang="zh-CN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Implementations</a:t>
            </a:r>
          </a:p>
          <a:p>
            <a:pPr lvl="1"/>
            <a:r>
              <a:rPr lang="en-US" altLang="zh-CN" dirty="0"/>
              <a:t>Applications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20D7F9-436E-4192-852A-2621DA18B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E3E2F0-79A0-458D-B43A-9EA11BA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7486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D5F719-E2C2-478A-951A-6C1B91040FB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Array-based queue</a:t>
            </a:r>
          </a:p>
          <a:p>
            <a:pPr lvl="1"/>
            <a:r>
              <a:rPr lang="en-US" altLang="zh-CN" dirty="0"/>
              <a:t>How to avoid false overflow?</a:t>
            </a:r>
          </a:p>
          <a:p>
            <a:pPr lvl="2"/>
            <a:r>
              <a:rPr lang="en-US" altLang="zh-CN" dirty="0"/>
              <a:t>(will be explained soon)</a:t>
            </a:r>
          </a:p>
          <a:p>
            <a:r>
              <a:rPr lang="en-US" altLang="zh-CN" dirty="0"/>
              <a:t>Linked queue</a:t>
            </a:r>
          </a:p>
          <a:p>
            <a:pPr lvl="1"/>
            <a:r>
              <a:rPr lang="en-US" altLang="zh-CN" dirty="0"/>
              <a:t>Implemented as a singly linked list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F16355E-B747-41DD-8466-0466E97A543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Implementation of Queues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D6EE87-9E8A-4FFF-A054-E9AD583D1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78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40BE8-53F5-46F7-940D-DAE18E58215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484784"/>
            <a:ext cx="7118351" cy="47124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The next element to be popped is the recently pushed element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The first element is at the bottom of stack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dirty="0"/>
              <a:t>A stack without any element is called an “</a:t>
            </a:r>
            <a:r>
              <a:rPr lang="en-US" altLang="zh-CN" sz="3200" dirty="0">
                <a:solidFill>
                  <a:srgbClr val="3366FF"/>
                </a:solidFill>
              </a:rPr>
              <a:t>empty stack</a:t>
            </a:r>
            <a:r>
              <a:rPr lang="en-US" altLang="zh-CN" sz="3200" dirty="0"/>
              <a:t>”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8842CFE-2415-4020-BD57-E642DE838EC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Illustration of a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30EE1-D471-4043-96D7-83CC942CB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5" name="Group 17">
            <a:extLst>
              <a:ext uri="{FF2B5EF4-FFF2-40B4-BE49-F238E27FC236}">
                <a16:creationId xmlns:a16="http://schemas.microsoft.com/office/drawing/2014/main" id="{E5F9D38C-32AF-411F-82C5-11110832DA08}"/>
              </a:ext>
            </a:extLst>
          </p:cNvPr>
          <p:cNvGrpSpPr>
            <a:grpSpLocks/>
          </p:cNvGrpSpPr>
          <p:nvPr/>
        </p:nvGrpSpPr>
        <p:grpSpPr bwMode="auto">
          <a:xfrm>
            <a:off x="7956551" y="1778000"/>
            <a:ext cx="3625849" cy="3302000"/>
            <a:chOff x="3000" y="1888"/>
            <a:chExt cx="2284" cy="2080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882C0230-C3F1-4B8B-B411-DBC728904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459"/>
              <a:ext cx="1083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Arial"/>
                  <a:cs typeface="Arial"/>
                </a:rPr>
                <a:t>k</a:t>
              </a:r>
              <a:r>
                <a:rPr kumimoji="1" lang="en-US" altLang="zh-CN" sz="2800" baseline="-25000" dirty="0">
                  <a:latin typeface="Arial"/>
                  <a:cs typeface="Arial"/>
                </a:rPr>
                <a:t>0</a:t>
              </a:r>
              <a:endParaRPr kumimoji="1" lang="en-US" altLang="zh-CN" sz="2800" dirty="0">
                <a:latin typeface="Arial"/>
                <a:cs typeface="Arial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BA26E957-FCDA-4544-8793-2301DE99B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129"/>
              <a:ext cx="1083" cy="3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Arial"/>
                  <a:cs typeface="Arial"/>
                </a:rPr>
                <a:t>k</a:t>
              </a:r>
              <a:r>
                <a:rPr kumimoji="1" lang="en-US" altLang="zh-CN" sz="2800" baseline="-25000" dirty="0">
                  <a:latin typeface="Arial"/>
                  <a:cs typeface="Arial"/>
                </a:rPr>
                <a:t>1</a:t>
              </a:r>
              <a:endParaRPr kumimoji="1" lang="en-US" altLang="zh-CN" sz="2800" dirty="0">
                <a:latin typeface="Arial"/>
                <a:cs typeface="Arial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A178A1FF-4D19-458B-B78F-6F1D38673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795"/>
              <a:ext cx="1083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Arial"/>
                  <a:cs typeface="Arial"/>
                </a:rPr>
                <a:t>...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005F22FF-9EFC-4D07-8DCE-DE64237F2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2478"/>
              <a:ext cx="1083" cy="3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latin typeface="Arial"/>
                  <a:cs typeface="Arial"/>
                </a:rPr>
                <a:t>k</a:t>
              </a:r>
              <a:r>
                <a:rPr kumimoji="1" lang="en-US" altLang="zh-CN" sz="2800" baseline="-25000" dirty="0">
                  <a:latin typeface="Arial"/>
                  <a:cs typeface="Arial"/>
                </a:rPr>
                <a:t>n-1</a:t>
              </a:r>
              <a:endParaRPr kumimoji="1" lang="en-US" altLang="zh-CN" sz="2800" dirty="0">
                <a:latin typeface="Arial"/>
                <a:cs typeface="Arial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70F0CA5-F717-4518-81E5-003A0235F8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971" y="2341"/>
              <a:ext cx="3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楷体_GB2312" charset="0"/>
                  <a:cs typeface="Arial"/>
                </a:rPr>
                <a:t>top</a:t>
              </a:r>
              <a:endParaRPr kumimoji="1" lang="zh-CN" altLang="en-US" sz="2400" dirty="0">
                <a:latin typeface="Arial"/>
                <a:ea typeface="楷体_GB2312" charset="0"/>
                <a:cs typeface="Arial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1CA28568-3DA3-4ED1-BB89-9F08369F5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2" y="2508"/>
              <a:ext cx="34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B89120-83CD-4640-83CB-A9DA2502F4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791" y="3468"/>
              <a:ext cx="7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Arial"/>
                  <a:ea typeface="楷体_GB2312" charset="0"/>
                  <a:cs typeface="Arial"/>
                </a:rPr>
                <a:t>bottom</a:t>
              </a:r>
              <a:endParaRPr kumimoji="1" lang="zh-CN" altLang="en-US" sz="2400" dirty="0">
                <a:latin typeface="Arial"/>
                <a:ea typeface="楷体_GB2312" charset="0"/>
                <a:cs typeface="Arial"/>
              </a:endParaRPr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A31D506F-D8D4-4D84-AAFA-2590E6FB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7" y="3649"/>
              <a:ext cx="31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FD51AAFA-8BB0-43DB-ABAB-38D109F00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2160"/>
              <a:ext cx="244" cy="33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C238F7A0-A6FE-40B6-9AB4-5D2B29A6BC6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24" y="2204"/>
              <a:ext cx="333" cy="24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DDF74DD8-F6DB-4EFD-BE28-9DC40EE64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888"/>
              <a:ext cx="6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Arial"/>
                  <a:ea typeface="楷体_GB2312" charset="0"/>
                  <a:cs typeface="Arial"/>
                </a:rPr>
                <a:t>pop</a:t>
              </a:r>
              <a:endParaRPr kumimoji="1" lang="zh-CN" altLang="en-US" sz="2400" dirty="0">
                <a:latin typeface="Arial"/>
                <a:ea typeface="楷体_GB2312" charset="0"/>
                <a:cs typeface="Arial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DE4D09B8-D451-48B2-9F8E-AD8BD4A2E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4" y="1888"/>
              <a:ext cx="5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latin typeface="Arial"/>
                  <a:ea typeface="楷体_GB2312" charset="0"/>
                  <a:cs typeface="Arial"/>
                </a:rPr>
                <a:t>push</a:t>
              </a:r>
              <a:endParaRPr kumimoji="1" lang="zh-CN" altLang="en-US" sz="2400" dirty="0">
                <a:latin typeface="Arial"/>
                <a:ea typeface="楷体_GB2312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6092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EA4709-FA5B-4FCE-8F81-2953DC799FA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Implemented by array-based list</a:t>
            </a:r>
          </a:p>
          <a:p>
            <a:pPr lvl="1"/>
            <a:r>
              <a:rPr lang="en-US" altLang="zh-CN" dirty="0"/>
              <a:t>Store elements in an array</a:t>
            </a:r>
          </a:p>
          <a:p>
            <a:pPr lvl="1"/>
            <a:r>
              <a:rPr lang="en-US" altLang="zh-CN" dirty="0"/>
              <a:t>Two extra variables to indicate the front and rear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480FC74-9E8B-4865-93B0-E17EB7329DA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Array-Based Queue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B9E9A-E3D5-46C8-BAD2-60D0A5B0F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91773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1CB08-FEB6-4781-A584-652C319CA82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Array-Based Queue</a:t>
            </a:r>
            <a:endParaRPr lang="zh-CN" alt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CB42B0FD-5EF8-4507-A58C-4F4B635AA67F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714500"/>
            <a:ext cx="838200" cy="3048000"/>
            <a:chOff x="2112" y="1056"/>
            <a:chExt cx="528" cy="192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57B51AF7-6E77-4C8C-BE4C-684EDEB69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4EACAC77-87FD-45A3-889F-8CACAE55B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06556E5-81F3-4FC0-A84B-9DE817BAA6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64A7465A-7690-445D-B461-250C17D51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23BF4C6A-964D-4F62-A118-A46821D80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3036C81E-0FCD-43FC-B453-DE4665D59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C1ABBC8B-825C-469C-85DE-C89C10EE00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92B78877-961C-48BE-ABB6-14F20A9C9C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405E69-5D21-4275-9E15-C9FF08B49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14" name="Group 12">
            <a:extLst>
              <a:ext uri="{FF2B5EF4-FFF2-40B4-BE49-F238E27FC236}">
                <a16:creationId xmlns:a16="http://schemas.microsoft.com/office/drawing/2014/main" id="{27832293-DE07-4995-964E-146BE76AF10E}"/>
              </a:ext>
            </a:extLst>
          </p:cNvPr>
          <p:cNvGrpSpPr>
            <a:grpSpLocks/>
          </p:cNvGrpSpPr>
          <p:nvPr/>
        </p:nvGrpSpPr>
        <p:grpSpPr bwMode="auto">
          <a:xfrm>
            <a:off x="6310313" y="1714500"/>
            <a:ext cx="838200" cy="3048000"/>
            <a:chOff x="2112" y="1056"/>
            <a:chExt cx="528" cy="1920"/>
          </a:xfrm>
        </p:grpSpPr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0A59DEDD-A6B3-48E6-97E3-D1FCA293F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9DBCE076-36F8-4016-BB12-0E62EF862C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7CA4E6DE-C719-4FCF-A288-D4AB4132B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866648D4-8D84-4B9C-AAC2-F5799C4E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F2BAEB2D-317D-465E-A188-AC00B9FC8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47A15C51-3069-4586-B4E7-54BD62341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E99ABD8B-2404-4414-8A92-0CD802F9D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0138EEC5-B87D-44D3-A165-0CF37E267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" name="Group 21">
            <a:extLst>
              <a:ext uri="{FF2B5EF4-FFF2-40B4-BE49-F238E27FC236}">
                <a16:creationId xmlns:a16="http://schemas.microsoft.com/office/drawing/2014/main" id="{7EEBB382-F007-441D-8291-39E4BA8A7CC8}"/>
              </a:ext>
            </a:extLst>
          </p:cNvPr>
          <p:cNvGrpSpPr>
            <a:grpSpLocks/>
          </p:cNvGrpSpPr>
          <p:nvPr/>
        </p:nvGrpSpPr>
        <p:grpSpPr bwMode="auto">
          <a:xfrm>
            <a:off x="8596313" y="1785938"/>
            <a:ext cx="838200" cy="3048000"/>
            <a:chOff x="2112" y="1056"/>
            <a:chExt cx="528" cy="1920"/>
          </a:xfrm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0F853440-A2FA-4A39-B7CA-C7DEEEE5A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368F5389-6780-4DA3-A9D0-DD34600AF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D8E7C2EC-2493-47F0-A20E-BDEA282B5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07780165-3CD3-495A-BF82-F4E9D3B02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15F5029E-68E9-4E09-B112-D99ED22D5E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>
              <a:extLst>
                <a:ext uri="{FF2B5EF4-FFF2-40B4-BE49-F238E27FC236}">
                  <a16:creationId xmlns:a16="http://schemas.microsoft.com/office/drawing/2014/main" id="{751C6BDE-13E2-42F1-B7FA-1BFAEAFD2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D2BED8A1-8CF3-4AAE-B7A7-5BC62B6C7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A721BF4B-3476-41BC-BE14-218B066C8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" name="Text Box 30">
            <a:extLst>
              <a:ext uri="{FF2B5EF4-FFF2-40B4-BE49-F238E27FC236}">
                <a16:creationId xmlns:a16="http://schemas.microsoft.com/office/drawing/2014/main" id="{A4B304E6-771E-4E34-AE10-1FD35CE5E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325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7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F66207AA-5CD2-4E10-874E-662E57B68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4000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6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CA9092F4-0BF8-498D-AC84-E4B8F6CC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619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DB7E79-F8A4-4BB2-977C-07CFC39AE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3238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4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D292DDF2-44B7-4EC0-932A-C3C93851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801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3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9808EE28-80AF-4DCB-BDBD-AF72A026D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476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2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97CC8FE2-9843-4F04-95C7-E628CCA41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2039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343F496B-AF91-4D76-9E69-D140770A0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988" y="16589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B94A7A78-A05B-46EB-B065-1E6685C62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89" y="1485901"/>
            <a:ext cx="92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Q.front</a:t>
            </a:r>
          </a:p>
          <a:p>
            <a:pPr eaLnBrk="1" hangingPunct="1"/>
            <a:r>
              <a:rPr kumimoji="1" lang="en-US" altLang="zh-CN" sz="2000">
                <a:latin typeface="Times New Roman" pitchFamily="18" charset="0"/>
              </a:rPr>
              <a:t>Q.rear</a:t>
            </a:r>
          </a:p>
        </p:txBody>
      </p:sp>
      <p:sp>
        <p:nvSpPr>
          <p:cNvPr id="41" name="Line 39">
            <a:extLst>
              <a:ext uri="{FF2B5EF4-FFF2-40B4-BE49-F238E27FC236}">
                <a16:creationId xmlns:a16="http://schemas.microsoft.com/office/drawing/2014/main" id="{5BE9ECDE-3EA8-4706-BB14-249CAE25CF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17907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40">
            <a:extLst>
              <a:ext uri="{FF2B5EF4-FFF2-40B4-BE49-F238E27FC236}">
                <a16:creationId xmlns:a16="http://schemas.microsoft.com/office/drawing/2014/main" id="{C7334329-4507-4A9E-AD60-12DD6245681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1943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41">
            <a:extLst>
              <a:ext uri="{FF2B5EF4-FFF2-40B4-BE49-F238E27FC236}">
                <a16:creationId xmlns:a16="http://schemas.microsoft.com/office/drawing/2014/main" id="{B6E30FA6-ED21-408A-83ED-67E391A00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16383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4" name="Text Box 42">
            <a:extLst>
              <a:ext uri="{FF2B5EF4-FFF2-40B4-BE49-F238E27FC236}">
                <a16:creationId xmlns:a16="http://schemas.microsoft.com/office/drawing/2014/main" id="{B8283935-6A0C-462D-A101-64BD9FAA7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20193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5" name="Text Box 43">
            <a:extLst>
              <a:ext uri="{FF2B5EF4-FFF2-40B4-BE49-F238E27FC236}">
                <a16:creationId xmlns:a16="http://schemas.microsoft.com/office/drawing/2014/main" id="{939141F1-8E47-4E7E-809E-B977A5E49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8913" y="24003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46" name="Group 44">
            <a:extLst>
              <a:ext uri="{FF2B5EF4-FFF2-40B4-BE49-F238E27FC236}">
                <a16:creationId xmlns:a16="http://schemas.microsoft.com/office/drawing/2014/main" id="{39CD4947-84C9-4FAC-8EDE-290B58348CBC}"/>
              </a:ext>
            </a:extLst>
          </p:cNvPr>
          <p:cNvGrpSpPr>
            <a:grpSpLocks/>
          </p:cNvGrpSpPr>
          <p:nvPr/>
        </p:nvGrpSpPr>
        <p:grpSpPr bwMode="auto">
          <a:xfrm>
            <a:off x="5395914" y="1562101"/>
            <a:ext cx="923925" cy="396875"/>
            <a:chOff x="2736" y="2640"/>
            <a:chExt cx="582" cy="250"/>
          </a:xfrm>
        </p:grpSpPr>
        <p:sp>
          <p:nvSpPr>
            <p:cNvPr id="47" name="Text Box 45">
              <a:extLst>
                <a:ext uri="{FF2B5EF4-FFF2-40B4-BE49-F238E27FC236}">
                  <a16:creationId xmlns:a16="http://schemas.microsoft.com/office/drawing/2014/main" id="{F904331A-893F-4378-9EDA-10B901336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Q.front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89DB35B-188E-49FF-888F-779D3BF35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9" name="Group 47">
            <a:extLst>
              <a:ext uri="{FF2B5EF4-FFF2-40B4-BE49-F238E27FC236}">
                <a16:creationId xmlns:a16="http://schemas.microsoft.com/office/drawing/2014/main" id="{0EA74811-A4CB-4516-A9D4-024F2B0C41D9}"/>
              </a:ext>
            </a:extLst>
          </p:cNvPr>
          <p:cNvGrpSpPr>
            <a:grpSpLocks/>
          </p:cNvGrpSpPr>
          <p:nvPr/>
        </p:nvGrpSpPr>
        <p:grpSpPr bwMode="auto">
          <a:xfrm>
            <a:off x="5472113" y="2765426"/>
            <a:ext cx="838200" cy="396875"/>
            <a:chOff x="2784" y="1920"/>
            <a:chExt cx="528" cy="250"/>
          </a:xfrm>
        </p:grpSpPr>
        <p:sp>
          <p:nvSpPr>
            <p:cNvPr id="50" name="Text Box 48">
              <a:extLst>
                <a:ext uri="{FF2B5EF4-FFF2-40B4-BE49-F238E27FC236}">
                  <a16:creationId xmlns:a16="http://schemas.microsoft.com/office/drawing/2014/main" id="{C4B345F1-4341-487D-9C8B-AEC404269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920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Q.rear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1" name="Line 49">
              <a:extLst>
                <a:ext uri="{FF2B5EF4-FFF2-40B4-BE49-F238E27FC236}">
                  <a16:creationId xmlns:a16="http://schemas.microsoft.com/office/drawing/2014/main" id="{3701D73F-9C41-4CF2-AD30-4E0B92387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2" name="Group 50">
            <a:extLst>
              <a:ext uri="{FF2B5EF4-FFF2-40B4-BE49-F238E27FC236}">
                <a16:creationId xmlns:a16="http://schemas.microsoft.com/office/drawing/2014/main" id="{4BD2AE3D-4B09-471D-BBD6-09A4E19C4D07}"/>
              </a:ext>
            </a:extLst>
          </p:cNvPr>
          <p:cNvGrpSpPr>
            <a:grpSpLocks/>
          </p:cNvGrpSpPr>
          <p:nvPr/>
        </p:nvGrpSpPr>
        <p:grpSpPr bwMode="auto">
          <a:xfrm>
            <a:off x="7758113" y="4300539"/>
            <a:ext cx="838200" cy="396875"/>
            <a:chOff x="2784" y="1920"/>
            <a:chExt cx="528" cy="250"/>
          </a:xfrm>
        </p:grpSpPr>
        <p:sp>
          <p:nvSpPr>
            <p:cNvPr id="53" name="Text Box 51">
              <a:extLst>
                <a:ext uri="{FF2B5EF4-FFF2-40B4-BE49-F238E27FC236}">
                  <a16:creationId xmlns:a16="http://schemas.microsoft.com/office/drawing/2014/main" id="{F27DDBBE-6558-43CE-9496-89A1EAF08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920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Q.rear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4" name="Line 52">
              <a:extLst>
                <a:ext uri="{FF2B5EF4-FFF2-40B4-BE49-F238E27FC236}">
                  <a16:creationId xmlns:a16="http://schemas.microsoft.com/office/drawing/2014/main" id="{10EC4CFC-729B-4381-8CE2-5D05993A04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5" name="Group 53">
            <a:extLst>
              <a:ext uri="{FF2B5EF4-FFF2-40B4-BE49-F238E27FC236}">
                <a16:creationId xmlns:a16="http://schemas.microsoft.com/office/drawing/2014/main" id="{EE9F1928-4496-4A83-A2FE-C17E9780A528}"/>
              </a:ext>
            </a:extLst>
          </p:cNvPr>
          <p:cNvGrpSpPr>
            <a:grpSpLocks/>
          </p:cNvGrpSpPr>
          <p:nvPr/>
        </p:nvGrpSpPr>
        <p:grpSpPr bwMode="auto">
          <a:xfrm>
            <a:off x="7681914" y="3462339"/>
            <a:ext cx="923925" cy="396875"/>
            <a:chOff x="2736" y="2640"/>
            <a:chExt cx="582" cy="250"/>
          </a:xfrm>
        </p:grpSpPr>
        <p:sp>
          <p:nvSpPr>
            <p:cNvPr id="56" name="Text Box 54">
              <a:extLst>
                <a:ext uri="{FF2B5EF4-FFF2-40B4-BE49-F238E27FC236}">
                  <a16:creationId xmlns:a16="http://schemas.microsoft.com/office/drawing/2014/main" id="{0881F9B4-8D9F-41F0-98B1-6C492610A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4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Q.front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7" name="Line 55">
              <a:extLst>
                <a:ext uri="{FF2B5EF4-FFF2-40B4-BE49-F238E27FC236}">
                  <a16:creationId xmlns:a16="http://schemas.microsoft.com/office/drawing/2014/main" id="{98570965-1FE0-4B06-B536-5A615B1F7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56">
            <a:extLst>
              <a:ext uri="{FF2B5EF4-FFF2-40B4-BE49-F238E27FC236}">
                <a16:creationId xmlns:a16="http://schemas.microsoft.com/office/drawing/2014/main" id="{879BA969-30D5-441B-924B-886964DC7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763" y="39957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59" name="Text Box 57">
            <a:extLst>
              <a:ext uri="{FF2B5EF4-FFF2-40B4-BE49-F238E27FC236}">
                <a16:creationId xmlns:a16="http://schemas.microsoft.com/office/drawing/2014/main" id="{A3B4A2A7-722E-4580-A55C-D7C1BE1C9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616" y="4929189"/>
            <a:ext cx="104227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400" dirty="0">
                <a:latin typeface="+mn-lt"/>
                <a:ea typeface="楷体_GB2312" pitchFamily="49" charset="-122"/>
              </a:rPr>
              <a:t>empty</a:t>
            </a:r>
          </a:p>
          <a:p>
            <a:pPr algn="ctr" eaLnBrk="1" hangingPunct="1"/>
            <a:r>
              <a:rPr kumimoji="1" lang="en-US" altLang="zh-CN" sz="2400" dirty="0">
                <a:latin typeface="+mn-lt"/>
                <a:ea typeface="楷体_GB2312" pitchFamily="49" charset="-122"/>
              </a:rPr>
              <a:t>queue</a:t>
            </a:r>
            <a:endParaRPr kumimoji="1" lang="zh-CN" altLang="en-US" sz="2400" dirty="0">
              <a:latin typeface="+mn-lt"/>
              <a:ea typeface="楷体_GB2312" pitchFamily="49" charset="-122"/>
            </a:endParaRPr>
          </a:p>
        </p:txBody>
      </p:sp>
      <p:sp>
        <p:nvSpPr>
          <p:cNvPr id="60" name="Text Box 60">
            <a:extLst>
              <a:ext uri="{FF2B5EF4-FFF2-40B4-BE49-F238E27FC236}">
                <a16:creationId xmlns:a16="http://schemas.microsoft.com/office/drawing/2014/main" id="{4B6694B1-A2F7-430D-80A7-2E73B8768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8713" y="361473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92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58" grpId="0"/>
      <p:bldP spid="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Queue Overflow &amp; Underflow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Overflow</a:t>
            </a:r>
          </a:p>
          <a:p>
            <a:pPr lvl="1"/>
            <a:r>
              <a:rPr lang="en-US" altLang="zh-CN" dirty="0"/>
              <a:t>Trying to insert an element onto a full queue</a:t>
            </a:r>
          </a:p>
          <a:p>
            <a:r>
              <a:rPr lang="en-US" altLang="zh-CN" dirty="0"/>
              <a:t>Underflow</a:t>
            </a:r>
          </a:p>
          <a:p>
            <a:pPr lvl="1"/>
            <a:r>
              <a:rPr lang="en-US" altLang="zh-CN" dirty="0"/>
              <a:t>Trying to delete an element from an empty queue</a:t>
            </a:r>
          </a:p>
          <a:p>
            <a:r>
              <a:rPr lang="en-US" altLang="zh-CN" dirty="0"/>
              <a:t>False overflow</a:t>
            </a:r>
          </a:p>
          <a:p>
            <a:pPr lvl="1"/>
            <a:r>
              <a:rPr lang="en-US" altLang="zh-CN" dirty="0"/>
              <a:t>Trying to </a:t>
            </a:r>
            <a:r>
              <a:rPr lang="en-US" altLang="zh-CN" dirty="0" err="1"/>
              <a:t>enqueue</a:t>
            </a:r>
            <a:r>
              <a:rPr lang="en-US" altLang="zh-CN" dirty="0"/>
              <a:t> an element when</a:t>
            </a:r>
          </a:p>
          <a:p>
            <a:pPr lvl="2"/>
            <a:r>
              <a:rPr lang="en-US" altLang="zh-CN" dirty="0"/>
              <a:t>rear == </a:t>
            </a:r>
            <a:r>
              <a:rPr lang="en-US" altLang="zh-CN" dirty="0" err="1"/>
              <a:t>array_size</a:t>
            </a:r>
            <a:r>
              <a:rPr lang="en-US" altLang="zh-CN" dirty="0"/>
              <a:t>, but</a:t>
            </a:r>
          </a:p>
          <a:p>
            <a:pPr lvl="2"/>
            <a:r>
              <a:rPr lang="en-US" altLang="zh-CN" dirty="0"/>
              <a:t>there are still empty slots before front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53411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70D2-F0E0-4568-A5F4-2FEEBF5543B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Definition of Array-Based Queue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3B942715-C5A0-439E-8E99-6381127FA5B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class </a:t>
            </a:r>
            <a:r>
              <a:rPr lang="en-US" altLang="zh-CN" sz="3200" b="0" dirty="0" err="1"/>
              <a:t>arrQueue</a:t>
            </a:r>
            <a:r>
              <a:rPr lang="en-US" altLang="zh-CN" sz="3200" b="0" dirty="0"/>
              <a:t>: public Queue&lt;T&gt; {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private: 	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	</a:t>
            </a:r>
            <a:r>
              <a:rPr lang="en-US" altLang="zh-CN" sz="3200" b="0" dirty="0" err="1"/>
              <a:t>mSize</a:t>
            </a:r>
            <a:r>
              <a:rPr lang="en-US" altLang="zh-CN" sz="3200" b="0" dirty="0"/>
              <a:t>; 		</a:t>
            </a:r>
            <a:r>
              <a:rPr lang="en-US" altLang="zh-CN" sz="3200" b="0" dirty="0">
                <a:solidFill>
                  <a:srgbClr val="008000"/>
                </a:solidFill>
              </a:rPr>
              <a:t>// the array size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	front;		</a:t>
            </a:r>
            <a:r>
              <a:rPr lang="en-US" altLang="zh-CN" sz="3200" b="0" dirty="0">
                <a:solidFill>
                  <a:srgbClr val="008000"/>
                </a:solidFill>
              </a:rPr>
              <a:t>// the index of the current front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	rear;		</a:t>
            </a:r>
            <a:r>
              <a:rPr lang="en-US" altLang="zh-CN" sz="3200" b="0" dirty="0">
                <a:solidFill>
                  <a:srgbClr val="008000"/>
                </a:solidFill>
              </a:rPr>
              <a:t>// the index of the next rear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</a:t>
            </a:r>
            <a:r>
              <a:rPr lang="en-US" altLang="zh-CN" sz="3200" b="0" dirty="0"/>
              <a:t>T 	*</a:t>
            </a:r>
            <a:r>
              <a:rPr lang="en-US" altLang="zh-CN" sz="3200" b="0" dirty="0" err="1"/>
              <a:t>qu</a:t>
            </a:r>
            <a:r>
              <a:rPr lang="en-US" altLang="zh-CN" sz="3200" b="0" dirty="0"/>
              <a:t>;		</a:t>
            </a:r>
            <a:r>
              <a:rPr lang="en-US" altLang="zh-CN" sz="3200" b="0" dirty="0">
                <a:solidFill>
                  <a:srgbClr val="008000"/>
                </a:solidFill>
              </a:rPr>
              <a:t>// an array of type T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public: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   	</a:t>
            </a:r>
            <a:r>
              <a:rPr lang="en-US" altLang="zh-CN" sz="3200" b="0" dirty="0" err="1"/>
              <a:t>arrQueue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size)  {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	</a:t>
            </a:r>
            <a:r>
              <a:rPr lang="en-US" altLang="zh-CN" sz="3200" b="0" dirty="0" err="1"/>
              <a:t>mSize</a:t>
            </a:r>
            <a:r>
              <a:rPr lang="en-US" altLang="zh-CN" sz="3200" b="0" dirty="0"/>
              <a:t> = size +1;	</a:t>
            </a:r>
            <a:r>
              <a:rPr lang="en-US" altLang="zh-CN" sz="3200" b="0" dirty="0">
                <a:solidFill>
                  <a:srgbClr val="008000"/>
                </a:solidFill>
              </a:rPr>
              <a:t>// to distinguish a full queue from an empty queue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	</a:t>
            </a:r>
            <a:r>
              <a:rPr lang="en-US" altLang="zh-CN" sz="3200" b="0" dirty="0" err="1"/>
              <a:t>qu</a:t>
            </a:r>
            <a:r>
              <a:rPr lang="en-US" altLang="zh-CN" sz="3200" b="0" dirty="0"/>
              <a:t> = new T [</a:t>
            </a:r>
            <a:r>
              <a:rPr lang="en-US" altLang="zh-CN" sz="3200" b="0" dirty="0" err="1"/>
              <a:t>mSize</a:t>
            </a:r>
            <a:r>
              <a:rPr lang="en-US" altLang="zh-CN" sz="3200" b="0" dirty="0"/>
              <a:t>];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	front = rear =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   	~</a:t>
            </a:r>
            <a:r>
              <a:rPr lang="en-US" altLang="zh-CN" sz="3200" b="0" dirty="0" err="1"/>
              <a:t>arrQueue</a:t>
            </a:r>
            <a:r>
              <a:rPr lang="en-US" altLang="zh-CN" sz="3200" b="0" dirty="0"/>
              <a:t>()  {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	</a:t>
            </a:r>
            <a:r>
              <a:rPr lang="en-US" altLang="zh-CN" sz="3200" b="0" dirty="0"/>
              <a:t>delete [] </a:t>
            </a:r>
            <a:r>
              <a:rPr lang="en-US" altLang="zh-CN" sz="3200" b="0" dirty="0" err="1"/>
              <a:t>qu</a:t>
            </a:r>
            <a:r>
              <a:rPr lang="en-US" altLang="zh-CN" sz="3200" b="0" dirty="0"/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AFFBF-993D-4B5F-86D9-13EC82197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8355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091A4-0C2C-4EEF-89D6-1B67A964FE0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Enqueue a New Element</a:t>
            </a:r>
            <a:endParaRPr lang="zh-CN" altLang="en-US" dirty="0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1A5E6B80-C047-4FBF-9647-FCB6D78A5BC9}"/>
              </a:ext>
            </a:extLst>
          </p:cNvPr>
          <p:cNvGrpSpPr>
            <a:grpSpLocks/>
          </p:cNvGrpSpPr>
          <p:nvPr/>
        </p:nvGrpSpPr>
        <p:grpSpPr bwMode="auto">
          <a:xfrm>
            <a:off x="2238375" y="1607667"/>
            <a:ext cx="2089150" cy="3694113"/>
            <a:chOff x="521" y="1421"/>
            <a:chExt cx="1316" cy="2327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05D3703-8931-49E7-A8BA-3B852D3AA9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2" y="1421"/>
              <a:ext cx="535" cy="2327"/>
              <a:chOff x="2112" y="1056"/>
              <a:chExt cx="528" cy="1920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82523F72-9FF7-4787-8669-762CE86374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6" name="Line 6">
                <a:extLst>
                  <a:ext uri="{FF2B5EF4-FFF2-40B4-BE49-F238E27FC236}">
                    <a16:creationId xmlns:a16="http://schemas.microsoft.com/office/drawing/2014/main" id="{960A41FE-6169-4424-B9BD-5619C517ED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7" name="Line 7">
                <a:extLst>
                  <a:ext uri="{FF2B5EF4-FFF2-40B4-BE49-F238E27FC236}">
                    <a16:creationId xmlns:a16="http://schemas.microsoft.com/office/drawing/2014/main" id="{6DE0CA84-1323-4F89-8810-3B31D82BCE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8" name="Line 8">
                <a:extLst>
                  <a:ext uri="{FF2B5EF4-FFF2-40B4-BE49-F238E27FC236}">
                    <a16:creationId xmlns:a16="http://schemas.microsoft.com/office/drawing/2014/main" id="{31861589-F848-42FF-9806-0E8E7136D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19" name="Line 9">
                <a:extLst>
                  <a:ext uri="{FF2B5EF4-FFF2-40B4-BE49-F238E27FC236}">
                    <a16:creationId xmlns:a16="http://schemas.microsoft.com/office/drawing/2014/main" id="{65BD9899-EB66-42B7-9E1E-831391B825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20" name="Line 10">
                <a:extLst>
                  <a:ext uri="{FF2B5EF4-FFF2-40B4-BE49-F238E27FC236}">
                    <a16:creationId xmlns:a16="http://schemas.microsoft.com/office/drawing/2014/main" id="{5663EA18-45AD-43E4-A7C0-B88B01989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21" name="Line 11">
                <a:extLst>
                  <a:ext uri="{FF2B5EF4-FFF2-40B4-BE49-F238E27FC236}">
                    <a16:creationId xmlns:a16="http://schemas.microsoft.com/office/drawing/2014/main" id="{7E042334-7E1F-4D87-B552-F56D41E87F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22" name="Line 12">
                <a:extLst>
                  <a:ext uri="{FF2B5EF4-FFF2-40B4-BE49-F238E27FC236}">
                    <a16:creationId xmlns:a16="http://schemas.microsoft.com/office/drawing/2014/main" id="{6C29F629-52AB-4CFE-8842-7C5E38738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</p:grp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C2E2B629-2A11-4D1A-9C52-0C7A915C09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752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68A76796-CBE6-4EE6-B865-B1AFBFC48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025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FC7FB925-3046-4B69-A07E-2402E305C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341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0" name="Text Box 16">
              <a:extLst>
                <a:ext uri="{FF2B5EF4-FFF2-40B4-BE49-F238E27FC236}">
                  <a16:creationId xmlns:a16="http://schemas.microsoft.com/office/drawing/2014/main" id="{6E6483F0-ADA5-4101-A1A2-CFEFEFC743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631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D903C07B-1AD3-422F-A487-9C7343490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1641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"/>
                  <a:cs typeface="Arial"/>
                </a:rPr>
                <a:t>front</a:t>
              </a:r>
            </a:p>
          </p:txBody>
        </p:sp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C32AA0C2-F41B-4451-8BAC-AE1FB3488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1806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"/>
                <a:cs typeface="Arial"/>
              </a:endParaRPr>
            </a:p>
          </p:txBody>
        </p:sp>
        <p:sp>
          <p:nvSpPr>
            <p:cNvPr id="13" name="Text Box 19">
              <a:extLst>
                <a:ext uri="{FF2B5EF4-FFF2-40B4-BE49-F238E27FC236}">
                  <a16:creationId xmlns:a16="http://schemas.microsoft.com/office/drawing/2014/main" id="{7ED89542-B762-4366-A0DD-187127E41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2808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rear</a:t>
              </a:r>
            </a:p>
          </p:txBody>
        </p:sp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3F044E5D-B6F2-4FFA-B9E7-3BFF15071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0" y="2973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"/>
                <a:cs typeface="Arial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46E644-B3C8-43B9-8E74-DDBFA42B7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74EA1056-6D28-4F51-BA8F-C1EFB06A6040}"/>
              </a:ext>
            </a:extLst>
          </p:cNvPr>
          <p:cNvGrpSpPr>
            <a:grpSpLocks/>
          </p:cNvGrpSpPr>
          <p:nvPr/>
        </p:nvGrpSpPr>
        <p:grpSpPr bwMode="auto">
          <a:xfrm>
            <a:off x="7207251" y="1679104"/>
            <a:ext cx="2087563" cy="3694112"/>
            <a:chOff x="3515" y="1389"/>
            <a:chExt cx="1315" cy="2327"/>
          </a:xfrm>
        </p:grpSpPr>
        <p:grpSp>
          <p:nvGrpSpPr>
            <p:cNvPr id="24" name="Group 22">
              <a:extLst>
                <a:ext uri="{FF2B5EF4-FFF2-40B4-BE49-F238E27FC236}">
                  <a16:creationId xmlns:a16="http://schemas.microsoft.com/office/drawing/2014/main" id="{604B85D9-D361-440C-B384-37679ABBD7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5" y="1389"/>
              <a:ext cx="535" cy="2327"/>
              <a:chOff x="2112" y="1056"/>
              <a:chExt cx="528" cy="1920"/>
            </a:xfrm>
          </p:grpSpPr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6DA3A299-3108-427B-97C8-09B2FE0A2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35" name="Line 24">
                <a:extLst>
                  <a:ext uri="{FF2B5EF4-FFF2-40B4-BE49-F238E27FC236}">
                    <a16:creationId xmlns:a16="http://schemas.microsoft.com/office/drawing/2014/main" id="{925A6293-816E-4937-97A0-85D60AACD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36" name="Line 25">
                <a:extLst>
                  <a:ext uri="{FF2B5EF4-FFF2-40B4-BE49-F238E27FC236}">
                    <a16:creationId xmlns:a16="http://schemas.microsoft.com/office/drawing/2014/main" id="{ECDDB956-3254-4DD8-B60E-3DDAFDE75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37" name="Line 26">
                <a:extLst>
                  <a:ext uri="{FF2B5EF4-FFF2-40B4-BE49-F238E27FC236}">
                    <a16:creationId xmlns:a16="http://schemas.microsoft.com/office/drawing/2014/main" id="{DEA850B0-0E30-427E-8DB2-A07737380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38" name="Line 27">
                <a:extLst>
                  <a:ext uri="{FF2B5EF4-FFF2-40B4-BE49-F238E27FC236}">
                    <a16:creationId xmlns:a16="http://schemas.microsoft.com/office/drawing/2014/main" id="{5CD14694-A2C2-4782-AFE9-240811B6B8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39" name="Line 28">
                <a:extLst>
                  <a:ext uri="{FF2B5EF4-FFF2-40B4-BE49-F238E27FC236}">
                    <a16:creationId xmlns:a16="http://schemas.microsoft.com/office/drawing/2014/main" id="{20545893-0455-4425-9D4F-B6215BF9AB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40" name="Line 29">
                <a:extLst>
                  <a:ext uri="{FF2B5EF4-FFF2-40B4-BE49-F238E27FC236}">
                    <a16:creationId xmlns:a16="http://schemas.microsoft.com/office/drawing/2014/main" id="{08CD045F-8E85-4C10-B2AE-A66260272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  <p:sp>
            <p:nvSpPr>
              <p:cNvPr id="41" name="Line 30">
                <a:extLst>
                  <a:ext uri="{FF2B5EF4-FFF2-40B4-BE49-F238E27FC236}">
                    <a16:creationId xmlns:a16="http://schemas.microsoft.com/office/drawing/2014/main" id="{3F641264-5D11-423F-B5FD-006CF162ED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"/>
                  <a:cs typeface="Arial"/>
                </a:endParaRPr>
              </a:p>
            </p:txBody>
          </p:sp>
        </p:grpSp>
        <p:sp>
          <p:nvSpPr>
            <p:cNvPr id="25" name="Text Box 31">
              <a:extLst>
                <a:ext uri="{FF2B5EF4-FFF2-40B4-BE49-F238E27FC236}">
                  <a16:creationId xmlns:a16="http://schemas.microsoft.com/office/drawing/2014/main" id="{653504F8-A691-40D6-B2FB-7D6FB90AF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1720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6" name="Text Box 32">
              <a:extLst>
                <a:ext uri="{FF2B5EF4-FFF2-40B4-BE49-F238E27FC236}">
                  <a16:creationId xmlns:a16="http://schemas.microsoft.com/office/drawing/2014/main" id="{1189BEF8-7A14-4A43-BAFB-D18A46778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1993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CCB31F97-7978-413E-8C4A-09DC2D85F6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309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8" name="Text Box 34">
              <a:extLst>
                <a:ext uri="{FF2B5EF4-FFF2-40B4-BE49-F238E27FC236}">
                  <a16:creationId xmlns:a16="http://schemas.microsoft.com/office/drawing/2014/main" id="{A1E1B3F8-6CE2-4E42-9D7C-94725DBC9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" y="2599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1C7CEAFE-BD9D-439F-AF60-944D82611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609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front</a:t>
              </a:r>
            </a:p>
          </p:txBody>
        </p:sp>
        <p:sp>
          <p:nvSpPr>
            <p:cNvPr id="30" name="Line 36">
              <a:extLst>
                <a:ext uri="{FF2B5EF4-FFF2-40B4-BE49-F238E27FC236}">
                  <a16:creationId xmlns:a16="http://schemas.microsoft.com/office/drawing/2014/main" id="{9ED0C830-C7C2-41DA-BA42-82BBF8D05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8" y="177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"/>
                <a:cs typeface="Arial"/>
              </a:endParaRPr>
            </a:p>
          </p:txBody>
        </p:sp>
        <p:sp>
          <p:nvSpPr>
            <p:cNvPr id="31" name="Text Box 37">
              <a:extLst>
                <a:ext uri="{FF2B5EF4-FFF2-40B4-BE49-F238E27FC236}">
                  <a16:creationId xmlns:a16="http://schemas.microsoft.com/office/drawing/2014/main" id="{4388853A-794B-4936-B8A6-90CB0B3FC2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113"/>
              <a:ext cx="5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rear</a:t>
              </a: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6F812152-FA28-481E-A588-1EB1BA0EAF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3" y="3278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"/>
                <a:cs typeface="Arial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9657495F-F3C5-46B5-82A1-8253D4D99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2886"/>
              <a:ext cx="2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"/>
                  <a:cs typeface="Arial"/>
                </a:rPr>
                <a:t>5</a:t>
              </a:r>
            </a:p>
          </p:txBody>
        </p:sp>
      </p:grpSp>
      <p:grpSp>
        <p:nvGrpSpPr>
          <p:cNvPr id="42" name="Group 40">
            <a:extLst>
              <a:ext uri="{FF2B5EF4-FFF2-40B4-BE49-F238E27FC236}">
                <a16:creationId xmlns:a16="http://schemas.microsoft.com/office/drawing/2014/main" id="{861B4742-7122-445D-A1A1-DA38D38CD161}"/>
              </a:ext>
            </a:extLst>
          </p:cNvPr>
          <p:cNvGrpSpPr>
            <a:grpSpLocks/>
          </p:cNvGrpSpPr>
          <p:nvPr/>
        </p:nvGrpSpPr>
        <p:grpSpPr bwMode="auto">
          <a:xfrm>
            <a:off x="4830763" y="2831629"/>
            <a:ext cx="2233612" cy="1077912"/>
            <a:chOff x="2018" y="2115"/>
            <a:chExt cx="1407" cy="679"/>
          </a:xfrm>
        </p:grpSpPr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A6EF78EE-9414-48D5-ABD4-AD1089CF0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32"/>
              <a:ext cx="1361" cy="362"/>
            </a:xfrm>
            <a:prstGeom prst="rightArrow">
              <a:avLst>
                <a:gd name="adj1" fmla="val 50000"/>
                <a:gd name="adj2" fmla="val 93992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4" name="Text Box 42">
              <a:extLst>
                <a:ext uri="{FF2B5EF4-FFF2-40B4-BE49-F238E27FC236}">
                  <a16:creationId xmlns:a16="http://schemas.microsoft.com/office/drawing/2014/main" id="{C30F3630-6347-4BD7-9EFA-7D1855CCD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2115"/>
              <a:ext cx="111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dirty="0" err="1"/>
                <a:t>enqueue</a:t>
              </a:r>
              <a:r>
                <a:rPr lang="en-US" altLang="zh-CN" sz="2400" dirty="0"/>
                <a:t> 5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1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Array-Based Queue: </a:t>
            </a:r>
            <a:r>
              <a:rPr lang="en-US" altLang="zh-CN" dirty="0" err="1"/>
              <a:t>Enqueue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 err="1">
                <a:latin typeface="Arial"/>
                <a:cs typeface="Arial"/>
              </a:rPr>
              <a:t>bool</a:t>
            </a:r>
            <a:r>
              <a:rPr lang="en-US" altLang="zh-CN" sz="2400" b="0" dirty="0">
                <a:latin typeface="Arial"/>
                <a:cs typeface="Arial"/>
              </a:rPr>
              <a:t> </a:t>
            </a:r>
            <a:r>
              <a:rPr lang="en-US" altLang="zh-CN" sz="2400" b="0" dirty="0" err="1">
                <a:latin typeface="Arial"/>
                <a:cs typeface="Arial"/>
              </a:rPr>
              <a:t>arrQueue</a:t>
            </a:r>
            <a:r>
              <a:rPr lang="en-US" altLang="zh-CN" sz="2400" b="0" dirty="0">
                <a:latin typeface="Arial"/>
                <a:cs typeface="Arial"/>
              </a:rPr>
              <a:t>&lt;T&gt; :: </a:t>
            </a:r>
            <a:r>
              <a:rPr lang="en-US" altLang="zh-CN" sz="2400" b="0" dirty="0" err="1">
                <a:latin typeface="Arial"/>
                <a:cs typeface="Arial"/>
              </a:rPr>
              <a:t>enqueue</a:t>
            </a:r>
            <a:r>
              <a:rPr lang="en-US" altLang="zh-CN" sz="2400" b="0" dirty="0">
                <a:latin typeface="Arial"/>
                <a:cs typeface="Arial"/>
              </a:rPr>
              <a:t>(</a:t>
            </a:r>
            <a:r>
              <a:rPr lang="en-US" altLang="zh-CN" sz="2400" b="0" dirty="0" err="1">
                <a:latin typeface="Arial"/>
                <a:cs typeface="Arial"/>
              </a:rPr>
              <a:t>const</a:t>
            </a:r>
            <a:r>
              <a:rPr lang="en-US" altLang="zh-CN" sz="2400" b="0" dirty="0">
                <a:latin typeface="Arial"/>
                <a:cs typeface="Arial"/>
              </a:rPr>
              <a:t> T item) 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 	if (((rear + 1 ) % </a:t>
            </a:r>
            <a:r>
              <a:rPr lang="en-US" altLang="zh-CN" sz="2400" b="0" dirty="0" err="1">
                <a:latin typeface="Arial"/>
                <a:cs typeface="Arial"/>
              </a:rPr>
              <a:t>mSize</a:t>
            </a:r>
            <a:r>
              <a:rPr lang="en-US" altLang="zh-CN" sz="2400" b="0" dirty="0">
                <a:latin typeface="Arial"/>
                <a:cs typeface="Arial"/>
              </a:rPr>
              <a:t>) == front) {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		</a:t>
            </a:r>
            <a:r>
              <a:rPr lang="en-US" altLang="zh-CN" sz="2400" b="0" dirty="0" err="1">
                <a:latin typeface="Arial"/>
                <a:cs typeface="Arial"/>
              </a:rPr>
              <a:t>cout</a:t>
            </a:r>
            <a:r>
              <a:rPr lang="en-US" altLang="zh-CN" sz="2400" b="0" dirty="0">
                <a:latin typeface="Arial"/>
                <a:cs typeface="Arial"/>
              </a:rPr>
              <a:t> &lt;&lt; ”warning: queue is full" &lt;&lt; </a:t>
            </a:r>
            <a:r>
              <a:rPr lang="en-US" altLang="zh-CN" sz="2400" b="0" dirty="0" err="1">
                <a:latin typeface="Arial"/>
                <a:cs typeface="Arial"/>
              </a:rPr>
              <a:t>endl</a:t>
            </a:r>
            <a:r>
              <a:rPr lang="en-US" altLang="zh-CN" sz="2400" b="0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		return false;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	}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	</a:t>
            </a:r>
            <a:r>
              <a:rPr lang="en-US" altLang="zh-CN" sz="2400" b="0" dirty="0" err="1">
                <a:latin typeface="Arial"/>
                <a:cs typeface="Arial"/>
              </a:rPr>
              <a:t>qu</a:t>
            </a:r>
            <a:r>
              <a:rPr lang="en-US" altLang="zh-CN" sz="2400" b="0" dirty="0">
                <a:latin typeface="Arial"/>
                <a:cs typeface="Arial"/>
              </a:rPr>
              <a:t>[rear] = item;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	rear = (rear +1) % </a:t>
            </a:r>
            <a:r>
              <a:rPr lang="en-US" altLang="zh-CN" sz="2400" b="0" dirty="0" err="1">
                <a:latin typeface="Arial"/>
                <a:cs typeface="Arial"/>
              </a:rPr>
              <a:t>mSize</a:t>
            </a:r>
            <a:r>
              <a:rPr lang="en-US" altLang="zh-CN" sz="2400" b="0" dirty="0">
                <a:latin typeface="Arial"/>
                <a:cs typeface="Arial"/>
              </a:rPr>
              <a:t>;	</a:t>
            </a:r>
            <a:r>
              <a:rPr lang="en-US" altLang="zh-CN" sz="2400" b="0" dirty="0">
                <a:solidFill>
                  <a:srgbClr val="008000"/>
                </a:solidFill>
                <a:latin typeface="Arial"/>
                <a:cs typeface="Arial"/>
              </a:rPr>
              <a:t>// circular successor</a:t>
            </a:r>
            <a:endParaRPr lang="zh-CN" altLang="en-US" sz="2400" b="0" dirty="0">
              <a:solidFill>
                <a:srgbClr val="008000"/>
              </a:solidFill>
              <a:latin typeface="Arial"/>
              <a:cs typeface="Arial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zh-CN" altLang="en-US" sz="2400" b="0" dirty="0">
                <a:latin typeface="Arial"/>
                <a:cs typeface="Arial"/>
              </a:rPr>
              <a:t>	</a:t>
            </a:r>
            <a:r>
              <a:rPr lang="en-US" altLang="zh-CN" sz="2400" b="0" dirty="0">
                <a:latin typeface="Arial"/>
                <a:cs typeface="Arial"/>
              </a:rPr>
              <a:t>return true;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zh-CN" sz="2400" b="0" dirty="0">
                <a:latin typeface="Arial"/>
                <a:cs typeface="Arial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AFF52523-766F-4E2B-B84C-D232C1901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7591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Array-Based Queue: </a:t>
            </a:r>
            <a:r>
              <a:rPr lang="en-US" altLang="zh-CN" dirty="0" err="1"/>
              <a:t>Dequeue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 err="1"/>
              <a:t>bool</a:t>
            </a:r>
            <a:r>
              <a:rPr lang="en-US" altLang="zh-CN" sz="2400" b="0" dirty="0"/>
              <a:t> </a:t>
            </a:r>
            <a:r>
              <a:rPr lang="en-US" altLang="zh-CN" sz="2400" b="0" dirty="0" err="1"/>
              <a:t>arrQueue</a:t>
            </a:r>
            <a:r>
              <a:rPr lang="en-US" altLang="zh-CN" sz="2400" b="0" dirty="0"/>
              <a:t>&lt;T&gt; :: </a:t>
            </a:r>
            <a:r>
              <a:rPr lang="en-US" altLang="zh-CN" sz="2400" b="0" dirty="0" err="1"/>
              <a:t>dequeue</a:t>
            </a:r>
            <a:r>
              <a:rPr lang="en-US" altLang="zh-CN" sz="2400" b="0" dirty="0"/>
              <a:t>(T&amp; item)  {</a:t>
            </a:r>
            <a:endParaRPr lang="zh-CN" altLang="en-US" sz="2400" b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0" dirty="0"/>
              <a:t>	</a:t>
            </a:r>
            <a:r>
              <a:rPr lang="en-US" altLang="zh-CN" sz="2400" b="0" dirty="0"/>
              <a:t>if ( front == rear) 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	</a:t>
            </a:r>
            <a:r>
              <a:rPr lang="en-US" altLang="zh-CN" sz="2400" b="0" dirty="0" err="1"/>
              <a:t>cout</a:t>
            </a:r>
            <a:r>
              <a:rPr lang="en-US" altLang="zh-CN" sz="2400" b="0" dirty="0"/>
              <a:t> &lt;&lt; ”warning: queue is empty" &lt;&lt; </a:t>
            </a:r>
            <a:r>
              <a:rPr lang="en-US" altLang="zh-CN" sz="2400" b="0" dirty="0" err="1"/>
              <a:t>endl</a:t>
            </a:r>
            <a:r>
              <a:rPr lang="en-US" altLang="zh-CN" sz="2400" b="0" dirty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	return false;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item = </a:t>
            </a:r>
            <a:r>
              <a:rPr lang="en-US" altLang="zh-CN" sz="2400" b="0" dirty="0" err="1"/>
              <a:t>qu</a:t>
            </a:r>
            <a:r>
              <a:rPr lang="en-US" altLang="zh-CN" sz="2400" b="0" dirty="0"/>
              <a:t>[front];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front = (front +1) % </a:t>
            </a:r>
            <a:r>
              <a:rPr lang="en-US" altLang="zh-CN" sz="2400" b="0" dirty="0" err="1"/>
              <a:t>mSize</a:t>
            </a:r>
            <a:r>
              <a:rPr lang="en-US" altLang="zh-CN" sz="2400" b="0" dirty="0"/>
              <a:t>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	return true;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0" dirty="0"/>
              <a:t> 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7401E32-5A8B-489D-AA97-C6138C132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24513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360738" y="1738314"/>
            <a:ext cx="436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Arial Narrow"/>
              <a:cs typeface="Arial Narrow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78201" y="2171701"/>
            <a:ext cx="43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Arial Narrow"/>
              <a:cs typeface="Arial Narrow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Queue Operations</a:t>
            </a:r>
            <a:endParaRPr lang="zh-CN" altLang="en-US" dirty="0"/>
          </a:p>
        </p:txBody>
      </p:sp>
      <p:sp>
        <p:nvSpPr>
          <p:cNvPr id="70" name="灯片编号占位符 3">
            <a:extLst>
              <a:ext uri="{FF2B5EF4-FFF2-40B4-BE49-F238E27FC236}">
                <a16:creationId xmlns:a16="http://schemas.microsoft.com/office/drawing/2014/main" id="{B540FB77-68F2-436D-922C-F5C2B84AC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60738" y="2673351"/>
            <a:ext cx="436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Arial Narrow"/>
              <a:cs typeface="Arial Narrow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78201" y="3133726"/>
            <a:ext cx="4365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400">
              <a:latin typeface="Arial Narrow"/>
              <a:cs typeface="Arial Narrow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524001" y="1500188"/>
            <a:ext cx="1908175" cy="3600450"/>
            <a:chOff x="249" y="1026"/>
            <a:chExt cx="1306" cy="2327"/>
          </a:xfrm>
        </p:grpSpPr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020" y="1026"/>
              <a:ext cx="535" cy="2327"/>
              <a:chOff x="2112" y="1056"/>
              <a:chExt cx="528" cy="1920"/>
            </a:xfrm>
          </p:grpSpPr>
          <p:sp>
            <p:nvSpPr>
              <p:cNvPr id="14" name="Rectangle 9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0" name="Line 15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10" name="Text Box 17"/>
            <p:cNvSpPr txBox="1">
              <a:spLocks noChangeArrowheads="1"/>
            </p:cNvSpPr>
            <p:nvPr/>
          </p:nvSpPr>
          <p:spPr bwMode="auto">
            <a:xfrm>
              <a:off x="249" y="1246"/>
              <a:ext cx="50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662" y="1411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12" name="Text Box 19"/>
            <p:cNvSpPr txBox="1">
              <a:spLocks noChangeArrowheads="1"/>
            </p:cNvSpPr>
            <p:nvPr/>
          </p:nvSpPr>
          <p:spPr bwMode="auto">
            <a:xfrm>
              <a:off x="295" y="1434"/>
              <a:ext cx="50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657" y="1525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8112126" y="1500188"/>
            <a:ext cx="2016125" cy="3600450"/>
            <a:chOff x="4150" y="1162"/>
            <a:chExt cx="1270" cy="2268"/>
          </a:xfrm>
        </p:grpSpPr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903" y="1162"/>
              <a:ext cx="517" cy="2268"/>
              <a:chOff x="2112" y="1056"/>
              <a:chExt cx="528" cy="1920"/>
            </a:xfrm>
          </p:grpSpPr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4150" y="2478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4549" y="2639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26" name="Text Box 33"/>
            <p:cNvSpPr txBox="1">
              <a:spLocks noChangeArrowheads="1"/>
            </p:cNvSpPr>
            <p:nvPr/>
          </p:nvSpPr>
          <p:spPr bwMode="auto">
            <a:xfrm>
              <a:off x="4195" y="2659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4558" y="2795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5808664" y="1500188"/>
            <a:ext cx="2016125" cy="3600450"/>
            <a:chOff x="521" y="1421"/>
            <a:chExt cx="1316" cy="2327"/>
          </a:xfrm>
        </p:grpSpPr>
        <p:grpSp>
          <p:nvGrpSpPr>
            <p:cNvPr id="37" name="Group 36"/>
            <p:cNvGrpSpPr>
              <a:grpSpLocks/>
            </p:cNvGrpSpPr>
            <p:nvPr/>
          </p:nvGrpSpPr>
          <p:grpSpPr bwMode="auto">
            <a:xfrm>
              <a:off x="1302" y="1421"/>
              <a:ext cx="535" cy="2327"/>
              <a:chOff x="2112" y="1056"/>
              <a:chExt cx="528" cy="1920"/>
            </a:xfrm>
          </p:grpSpPr>
          <p:sp>
            <p:nvSpPr>
              <p:cNvPr id="46" name="Rectangle 37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0" name="Line 41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1" name="Line 42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2" name="Line 43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3" name="Line 44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38" name="Text Box 45"/>
            <p:cNvSpPr txBox="1">
              <a:spLocks noChangeArrowheads="1"/>
            </p:cNvSpPr>
            <p:nvPr/>
          </p:nvSpPr>
          <p:spPr bwMode="auto">
            <a:xfrm>
              <a:off x="1429" y="1752"/>
              <a:ext cx="2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1</a:t>
              </a: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1440" y="2025"/>
              <a:ext cx="2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2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1429" y="2341"/>
              <a:ext cx="2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3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1440" y="2631"/>
              <a:ext cx="27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4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521" y="1641"/>
              <a:ext cx="506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934" y="1806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44" name="Text Box 51"/>
            <p:cNvSpPr txBox="1">
              <a:spLocks noChangeArrowheads="1"/>
            </p:cNvSpPr>
            <p:nvPr/>
          </p:nvSpPr>
          <p:spPr bwMode="auto">
            <a:xfrm>
              <a:off x="567" y="2808"/>
              <a:ext cx="50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980" y="2973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</p:grp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3575050" y="1500189"/>
            <a:ext cx="1943100" cy="3621087"/>
            <a:chOff x="1202" y="1207"/>
            <a:chExt cx="1306" cy="2327"/>
          </a:xfrm>
        </p:grpSpPr>
        <p:grpSp>
          <p:nvGrpSpPr>
            <p:cNvPr id="55" name="Group 54"/>
            <p:cNvGrpSpPr>
              <a:grpSpLocks/>
            </p:cNvGrpSpPr>
            <p:nvPr/>
          </p:nvGrpSpPr>
          <p:grpSpPr bwMode="auto">
            <a:xfrm>
              <a:off x="1973" y="1207"/>
              <a:ext cx="535" cy="2327"/>
              <a:chOff x="2112" y="1056"/>
              <a:chExt cx="528" cy="1920"/>
            </a:xfrm>
          </p:grpSpPr>
          <p:sp>
            <p:nvSpPr>
              <p:cNvPr id="61" name="Rectangle 55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2" name="Line 56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3" name="Line 57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4" name="Line 58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5" name="Line 59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6" name="Line 60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7" name="Line 61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68" name="Line 62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1202" y="1427"/>
              <a:ext cx="506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57" name="Line 64"/>
            <p:cNvSpPr>
              <a:spLocks noChangeShapeType="1"/>
            </p:cNvSpPr>
            <p:nvPr/>
          </p:nvSpPr>
          <p:spPr bwMode="auto">
            <a:xfrm>
              <a:off x="1615" y="1592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auto">
            <a:xfrm>
              <a:off x="1247" y="1888"/>
              <a:ext cx="505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59" name="Line 66"/>
            <p:cNvSpPr>
              <a:spLocks noChangeShapeType="1"/>
            </p:cNvSpPr>
            <p:nvPr/>
          </p:nvSpPr>
          <p:spPr bwMode="auto">
            <a:xfrm>
              <a:off x="1609" y="1978"/>
              <a:ext cx="3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60" name="Text Box 67"/>
            <p:cNvSpPr txBox="1">
              <a:spLocks noChangeArrowheads="1"/>
            </p:cNvSpPr>
            <p:nvPr/>
          </p:nvSpPr>
          <p:spPr bwMode="auto">
            <a:xfrm>
              <a:off x="2109" y="1525"/>
              <a:ext cx="362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7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856538" y="1643063"/>
            <a:ext cx="2044700" cy="3600450"/>
            <a:chOff x="3515" y="1137"/>
            <a:chExt cx="1288" cy="2268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286" y="3122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4286" y="2838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286" y="2555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286" y="2271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286" y="1988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4286" y="1704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286" y="1421"/>
              <a:ext cx="5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grpSp>
          <p:nvGrpSpPr>
            <p:cNvPr id="12" name="Group 11"/>
            <p:cNvGrpSpPr>
              <a:grpSpLocks/>
            </p:cNvGrpSpPr>
            <p:nvPr/>
          </p:nvGrpSpPr>
          <p:grpSpPr bwMode="auto">
            <a:xfrm>
              <a:off x="3515" y="1137"/>
              <a:ext cx="1288" cy="2268"/>
              <a:chOff x="3515" y="1137"/>
              <a:chExt cx="1288" cy="2268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4286" y="1137"/>
                <a:ext cx="517" cy="22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515" y="1570"/>
                <a:ext cx="48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 Narrow"/>
                    <a:cs typeface="Arial Narrow"/>
                  </a:rPr>
                  <a:t>front</a:t>
                </a:r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>
                <a:off x="3923" y="1751"/>
                <a:ext cx="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3560" y="1751"/>
                <a:ext cx="48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400">
                    <a:latin typeface="Arial Narrow"/>
                    <a:cs typeface="Arial Narrow"/>
                  </a:rPr>
                  <a:t>rear</a:t>
                </a:r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3923" y="1907"/>
                <a:ext cx="3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</p:grpSp>
      <p:grpSp>
        <p:nvGrpSpPr>
          <p:cNvPr id="18" name="Group 17"/>
          <p:cNvGrpSpPr>
            <a:grpSpLocks/>
          </p:cNvGrpSpPr>
          <p:nvPr/>
        </p:nvGrpSpPr>
        <p:grpSpPr bwMode="auto">
          <a:xfrm>
            <a:off x="1881189" y="1571625"/>
            <a:ext cx="2016125" cy="3600450"/>
            <a:chOff x="204" y="1026"/>
            <a:chExt cx="1270" cy="2268"/>
          </a:xfrm>
        </p:grpSpPr>
        <p:grpSp>
          <p:nvGrpSpPr>
            <p:cNvPr id="19" name="Group 18"/>
            <p:cNvGrpSpPr>
              <a:grpSpLocks/>
            </p:cNvGrpSpPr>
            <p:nvPr/>
          </p:nvGrpSpPr>
          <p:grpSpPr bwMode="auto">
            <a:xfrm>
              <a:off x="957" y="1026"/>
              <a:ext cx="517" cy="2268"/>
              <a:chOff x="2112" y="1056"/>
              <a:chExt cx="528" cy="1920"/>
            </a:xfrm>
          </p:grpSpPr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6" name="Line 20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0" name="Line 24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1" name="Line 25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32" name="Line 26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20" name="Text Box 27"/>
            <p:cNvSpPr txBox="1">
              <a:spLocks noChangeArrowheads="1"/>
            </p:cNvSpPr>
            <p:nvPr/>
          </p:nvSpPr>
          <p:spPr bwMode="auto">
            <a:xfrm>
              <a:off x="204" y="2342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603" y="250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22" name="Text Box 29"/>
            <p:cNvSpPr txBox="1">
              <a:spLocks noChangeArrowheads="1"/>
            </p:cNvSpPr>
            <p:nvPr/>
          </p:nvSpPr>
          <p:spPr bwMode="auto">
            <a:xfrm>
              <a:off x="249" y="2750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612" y="2840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24" name="Text Box 31"/>
            <p:cNvSpPr txBox="1">
              <a:spLocks noChangeArrowheads="1"/>
            </p:cNvSpPr>
            <p:nvPr/>
          </p:nvSpPr>
          <p:spPr bwMode="auto">
            <a:xfrm>
              <a:off x="1066" y="2478"/>
              <a:ext cx="31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5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Queue Operations</a:t>
            </a:r>
            <a:endParaRPr lang="zh-CN" altLang="en-US" dirty="0"/>
          </a:p>
        </p:txBody>
      </p:sp>
      <p:sp>
        <p:nvSpPr>
          <p:cNvPr id="53" name="灯片编号占位符 3">
            <a:extLst>
              <a:ext uri="{FF2B5EF4-FFF2-40B4-BE49-F238E27FC236}">
                <a16:creationId xmlns:a16="http://schemas.microsoft.com/office/drawing/2014/main" id="{33364F8A-18F2-4FEE-A357-8F0A0120B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4832351" y="1571626"/>
            <a:ext cx="2016125" cy="3630613"/>
            <a:chOff x="1655" y="1026"/>
            <a:chExt cx="1270" cy="2287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408" y="1026"/>
              <a:ext cx="517" cy="2268"/>
              <a:chOff x="2112" y="1056"/>
              <a:chExt cx="528" cy="1920"/>
            </a:xfrm>
          </p:grpSpPr>
          <p:sp>
            <p:nvSpPr>
              <p:cNvPr id="44" name="Rectangle 34"/>
              <p:cNvSpPr>
                <a:spLocks noChangeArrowheads="1"/>
              </p:cNvSpPr>
              <p:nvPr/>
            </p:nvSpPr>
            <p:spPr bwMode="auto">
              <a:xfrm>
                <a:off x="2112" y="1056"/>
                <a:ext cx="52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5" name="Line 35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7" name="Line 37"/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8" name="Line 38"/>
              <p:cNvSpPr>
                <a:spLocks noChangeShapeType="1"/>
              </p:cNvSpPr>
              <p:nvPr/>
            </p:nvSpPr>
            <p:spPr bwMode="auto">
              <a:xfrm>
                <a:off x="2112" y="201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49" name="Line 39"/>
              <p:cNvSpPr>
                <a:spLocks noChangeShapeType="1"/>
              </p:cNvSpPr>
              <p:nvPr/>
            </p:nvSpPr>
            <p:spPr bwMode="auto">
              <a:xfrm>
                <a:off x="2112" y="177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0" name="Line 40"/>
              <p:cNvSpPr>
                <a:spLocks noChangeShapeType="1"/>
              </p:cNvSpPr>
              <p:nvPr/>
            </p:nvSpPr>
            <p:spPr bwMode="auto">
              <a:xfrm>
                <a:off x="2112" y="153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  <p:sp>
            <p:nvSpPr>
              <p:cNvPr id="51" name="Line 41"/>
              <p:cNvSpPr>
                <a:spLocks noChangeShapeType="1"/>
              </p:cNvSpPr>
              <p:nvPr/>
            </p:nvSpPr>
            <p:spPr bwMode="auto">
              <a:xfrm>
                <a:off x="2112" y="1296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2400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1655" y="2342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front</a:t>
              </a:r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2054" y="2503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1701" y="1616"/>
              <a:ext cx="4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rear</a:t>
              </a: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2064" y="1752"/>
              <a:ext cx="3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Arial Narrow"/>
                <a:cs typeface="Arial Narrow"/>
              </a:endParaRPr>
            </a:p>
          </p:txBody>
        </p: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517" y="2478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5</a:t>
              </a:r>
            </a:p>
          </p:txBody>
        </p:sp>
        <p:sp>
          <p:nvSpPr>
            <p:cNvPr id="40" name="Text Box 47"/>
            <p:cNvSpPr txBox="1">
              <a:spLocks noChangeArrowheads="1"/>
            </p:cNvSpPr>
            <p:nvPr/>
          </p:nvSpPr>
          <p:spPr bwMode="auto">
            <a:xfrm>
              <a:off x="2517" y="2750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6</a:t>
              </a:r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2517" y="3022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7</a:t>
              </a:r>
            </a:p>
          </p:txBody>
        </p:sp>
        <p:sp>
          <p:nvSpPr>
            <p:cNvPr id="42" name="Text Box 49"/>
            <p:cNvSpPr txBox="1">
              <a:spLocks noChangeArrowheads="1"/>
            </p:cNvSpPr>
            <p:nvPr/>
          </p:nvSpPr>
          <p:spPr bwMode="auto">
            <a:xfrm>
              <a:off x="2517" y="1071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8</a:t>
              </a:r>
            </a:p>
          </p:txBody>
        </p:sp>
        <p:sp>
          <p:nvSpPr>
            <p:cNvPr id="43" name="Text Box 50"/>
            <p:cNvSpPr txBox="1">
              <a:spLocks noChangeArrowheads="1"/>
            </p:cNvSpPr>
            <p:nvPr/>
          </p:nvSpPr>
          <p:spPr bwMode="auto">
            <a:xfrm>
              <a:off x="2517" y="1344"/>
              <a:ext cx="27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latin typeface="Arial Narrow"/>
                  <a:cs typeface="Arial Narrow"/>
                </a:rPr>
                <a:t>9</a:t>
              </a:r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E5E35-042C-4BD8-9964-8480888C328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21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Linked 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A singly linked queue</a:t>
            </a:r>
          </a:p>
          <a:p>
            <a:r>
              <a:rPr lang="en-US" altLang="zh-CN" dirty="0"/>
              <a:t>Nodes are linked from the front to the rear</a:t>
            </a:r>
            <a:endParaRPr lang="zh-CN" altLang="en-US" dirty="0"/>
          </a:p>
        </p:txBody>
      </p:sp>
      <p:sp>
        <p:nvSpPr>
          <p:cNvPr id="29" name="灯片编号占位符 3">
            <a:extLst>
              <a:ext uri="{FF2B5EF4-FFF2-40B4-BE49-F238E27FC236}">
                <a16:creationId xmlns:a16="http://schemas.microsoft.com/office/drawing/2014/main" id="{8389D9FA-90D4-47F9-A5C0-DCA5C1A24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238375" y="3068614"/>
            <a:ext cx="7448550" cy="2160587"/>
            <a:chOff x="567" y="1752"/>
            <a:chExt cx="4692" cy="136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567" y="1752"/>
              <a:ext cx="4692" cy="1350"/>
              <a:chOff x="204" y="1536"/>
              <a:chExt cx="4692" cy="1350"/>
            </a:xfrm>
          </p:grpSpPr>
          <p:sp>
            <p:nvSpPr>
              <p:cNvPr id="11" name="Text Box 6"/>
              <p:cNvSpPr txBox="1">
                <a:spLocks noChangeArrowheads="1"/>
              </p:cNvSpPr>
              <p:nvPr/>
            </p:nvSpPr>
            <p:spPr bwMode="auto">
              <a:xfrm>
                <a:off x="567" y="1979"/>
                <a:ext cx="499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          </a:t>
                </a:r>
              </a:p>
            </p:txBody>
          </p:sp>
          <p:sp>
            <p:nvSpPr>
              <p:cNvPr id="12" name="Text Box 7"/>
              <p:cNvSpPr txBox="1">
                <a:spLocks noChangeArrowheads="1"/>
              </p:cNvSpPr>
              <p:nvPr/>
            </p:nvSpPr>
            <p:spPr bwMode="auto">
              <a:xfrm>
                <a:off x="576" y="2586"/>
                <a:ext cx="762" cy="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 </a:t>
                </a:r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0</a:t>
                </a:r>
                <a:r>
                  <a:rPr kumimoji="1" lang="en-US" altLang="zh-CN" sz="2400" b="1">
                    <a:latin typeface="Times New Roman" pitchFamily="18" charset="0"/>
                  </a:rPr>
                  <a:t>         </a:t>
                </a:r>
              </a:p>
            </p:txBody>
          </p:sp>
          <p:sp>
            <p:nvSpPr>
              <p:cNvPr id="13" name="Text Box 8"/>
              <p:cNvSpPr txBox="1">
                <a:spLocks noChangeArrowheads="1"/>
              </p:cNvSpPr>
              <p:nvPr/>
            </p:nvSpPr>
            <p:spPr bwMode="auto">
              <a:xfrm>
                <a:off x="1558" y="2592"/>
                <a:ext cx="714" cy="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 </a:t>
                </a:r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  <a:r>
                  <a:rPr kumimoji="1" lang="en-US" altLang="zh-CN" sz="2400" b="1">
                    <a:latin typeface="Times New Roman" pitchFamily="18" charset="0"/>
                  </a:rPr>
                  <a:t>        </a:t>
                </a:r>
              </a:p>
            </p:txBody>
          </p:sp>
          <p:sp>
            <p:nvSpPr>
              <p:cNvPr id="14" name="Text Box 9"/>
              <p:cNvSpPr txBox="1">
                <a:spLocks noChangeArrowheads="1"/>
              </p:cNvSpPr>
              <p:nvPr/>
            </p:nvSpPr>
            <p:spPr bwMode="auto">
              <a:xfrm>
                <a:off x="2614" y="2592"/>
                <a:ext cx="762" cy="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 </a:t>
                </a:r>
                <a:r>
                  <a:rPr kumimoji="1" lang="en-US" altLang="zh-CN" sz="2400">
                    <a:latin typeface="Times New Roman" pitchFamily="18" charset="0"/>
                  </a:rPr>
                  <a:t>  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  <a:r>
                  <a:rPr kumimoji="1" lang="en-US" altLang="zh-CN" sz="2400" b="1">
                    <a:latin typeface="Times New Roman" pitchFamily="18" charset="0"/>
                  </a:rPr>
                  <a:t>       </a:t>
                </a:r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4150" y="2592"/>
                <a:ext cx="746" cy="29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400" b="1">
                    <a:latin typeface="Times New Roman" pitchFamily="18" charset="0"/>
                  </a:rPr>
                  <a:t>  </a:t>
                </a:r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n-1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16" name="Line 11"/>
              <p:cNvSpPr>
                <a:spLocks noChangeShapeType="1"/>
              </p:cNvSpPr>
              <p:nvPr/>
            </p:nvSpPr>
            <p:spPr bwMode="auto">
              <a:xfrm>
                <a:off x="1152" y="2736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2"/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>
                <a:off x="3792" y="273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3456" y="2496"/>
                <a:ext cx="3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….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567" y="1752"/>
                <a:ext cx="499" cy="4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>
                    <a:latin typeface="Times New Roman" pitchFamily="18" charset="0"/>
                  </a:rPr>
                  <a:t>          </a:t>
                </a: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839" y="2069"/>
                <a:ext cx="358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8"/>
              <p:cNvSpPr>
                <a:spLocks noChangeShapeType="1"/>
              </p:cNvSpPr>
              <p:nvPr/>
            </p:nvSpPr>
            <p:spPr bwMode="auto">
              <a:xfrm flipH="1">
                <a:off x="204" y="1888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24" name="AutoShape 19"/>
              <p:cNvCxnSpPr>
                <a:cxnSpLocks noChangeShapeType="1"/>
                <a:stCxn id="23" idx="1"/>
                <a:endCxn id="12" idx="1"/>
              </p:cNvCxnSpPr>
              <p:nvPr/>
            </p:nvCxnSpPr>
            <p:spPr bwMode="auto">
              <a:xfrm rot="16200000" flipH="1">
                <a:off x="-33" y="2125"/>
                <a:ext cx="845" cy="37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4422" y="2069"/>
                <a:ext cx="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Text Box 21"/>
              <p:cNvSpPr txBox="1">
                <a:spLocks noChangeArrowheads="1"/>
              </p:cNvSpPr>
              <p:nvPr/>
            </p:nvSpPr>
            <p:spPr bwMode="auto">
              <a:xfrm>
                <a:off x="288" y="1536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f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40" y="1929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6" name="Line 23"/>
            <p:cNvSpPr>
              <a:spLocks noChangeShapeType="1"/>
            </p:cNvSpPr>
            <p:nvPr/>
          </p:nvSpPr>
          <p:spPr bwMode="auto">
            <a:xfrm>
              <a:off x="1383" y="2795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24"/>
            <p:cNvSpPr>
              <a:spLocks noChangeShapeType="1"/>
            </p:cNvSpPr>
            <p:nvPr/>
          </p:nvSpPr>
          <p:spPr bwMode="auto">
            <a:xfrm>
              <a:off x="2336" y="284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5"/>
            <p:cNvSpPr>
              <a:spLocks noChangeShapeType="1"/>
            </p:cNvSpPr>
            <p:nvPr/>
          </p:nvSpPr>
          <p:spPr bwMode="auto">
            <a:xfrm>
              <a:off x="3424" y="279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6"/>
            <p:cNvSpPr>
              <a:spLocks noChangeShapeType="1"/>
            </p:cNvSpPr>
            <p:nvPr/>
          </p:nvSpPr>
          <p:spPr bwMode="auto">
            <a:xfrm>
              <a:off x="4967" y="284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5012" y="2795"/>
              <a:ext cx="20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dirty="0">
                  <a:latin typeface="Times New Roman" pitchFamily="18" charset="0"/>
                  <a:sym typeface="Symbol" pitchFamily="18" charset="2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97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of a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  <a:p>
            <a:r>
              <a:rPr lang="en-US" dirty="0"/>
              <a:t>pop</a:t>
            </a:r>
          </a:p>
          <a:p>
            <a:r>
              <a:rPr lang="en-US" dirty="0"/>
              <a:t>top</a:t>
            </a:r>
          </a:p>
          <a:p>
            <a:r>
              <a:rPr lang="en-US" dirty="0"/>
              <a:t>empty (or size)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451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Definition of Linked 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template &lt;class T&gt;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class </a:t>
            </a:r>
            <a:r>
              <a:rPr lang="en-US" altLang="zh-CN" sz="3200" b="0" dirty="0" err="1"/>
              <a:t>LnkQueue</a:t>
            </a:r>
            <a:r>
              <a:rPr lang="en-US" altLang="zh-CN" sz="3200" b="0" dirty="0"/>
              <a:t>: public Queue &lt;T&gt; {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private: 	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	size; 		</a:t>
            </a:r>
            <a:r>
              <a:rPr lang="en-US" altLang="zh-CN" sz="3200" b="0" dirty="0">
                <a:solidFill>
                  <a:srgbClr val="008000"/>
                </a:solidFill>
              </a:rPr>
              <a:t>// the number of elements in the queue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Link&lt;T&gt;* front;	</a:t>
            </a:r>
            <a:r>
              <a:rPr lang="en-US" altLang="zh-CN" sz="3200" b="0" dirty="0">
                <a:solidFill>
                  <a:srgbClr val="008000"/>
                </a:solidFill>
              </a:rPr>
              <a:t>// the node at the front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</a:t>
            </a:r>
            <a:r>
              <a:rPr lang="en-US" altLang="zh-CN" sz="3200" b="0" dirty="0"/>
              <a:t>Link&lt;T&gt;* rear;		</a:t>
            </a:r>
            <a:r>
              <a:rPr lang="en-US" altLang="zh-CN" sz="3200" b="0" dirty="0">
                <a:solidFill>
                  <a:srgbClr val="008000"/>
                </a:solidFill>
              </a:rPr>
              <a:t>// the node at the rear</a:t>
            </a:r>
            <a:endParaRPr lang="zh-CN" altLang="en-US" sz="3200" b="0" dirty="0">
              <a:solidFill>
                <a:srgbClr val="008000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public: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 	</a:t>
            </a:r>
            <a:r>
              <a:rPr lang="en-US" altLang="zh-CN" sz="3200" b="0" dirty="0" err="1"/>
              <a:t>LnkQueue</a:t>
            </a:r>
            <a:r>
              <a:rPr lang="en-US" altLang="zh-CN" sz="3200" b="0" dirty="0"/>
              <a:t>(</a:t>
            </a:r>
            <a:r>
              <a:rPr lang="en-US" altLang="zh-CN" sz="3200" b="0" dirty="0" err="1"/>
              <a:t>int</a:t>
            </a:r>
            <a:r>
              <a:rPr lang="en-US" altLang="zh-CN" sz="3200" b="0" dirty="0"/>
              <a:t> size)  {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	</a:t>
            </a:r>
            <a:r>
              <a:rPr lang="en-US" altLang="zh-CN" sz="3200" b="0" dirty="0"/>
              <a:t>size = 0;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	front = rear = NULL;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   	~</a:t>
            </a:r>
            <a:r>
              <a:rPr lang="en-US" altLang="zh-CN" sz="3200" b="0" dirty="0" err="1"/>
              <a:t>LnkQueue</a:t>
            </a:r>
            <a:r>
              <a:rPr lang="en-US" altLang="zh-CN" sz="3200" b="0" dirty="0"/>
              <a:t>()  {</a:t>
            </a:r>
            <a:endParaRPr lang="zh-CN" altLang="en-US" sz="3200" b="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/>
              <a:t>		</a:t>
            </a:r>
            <a:r>
              <a:rPr lang="en-US" altLang="zh-CN" sz="3200" b="0" dirty="0"/>
              <a:t>clear();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/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66887ED-8EF8-4E66-9CC1-3D4F8CA6D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7423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Linked Queue: </a:t>
            </a:r>
            <a:r>
              <a:rPr lang="en-US" altLang="zh-CN" dirty="0" err="1"/>
              <a:t>Enqueue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 err="1">
                <a:latin typeface="Arial"/>
                <a:ea typeface="宋体" charset="0"/>
                <a:cs typeface="Arial"/>
              </a:rPr>
              <a:t>bool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2400" b="0" dirty="0" err="1">
                <a:latin typeface="Arial"/>
                <a:ea typeface="宋体" charset="0"/>
                <a:cs typeface="Arial"/>
              </a:rPr>
              <a:t>LnkQueue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 &lt;T&gt; :: </a:t>
            </a:r>
            <a:r>
              <a:rPr lang="en-US" altLang="zh-CN" sz="2400" b="0" dirty="0" err="1">
                <a:latin typeface="Arial"/>
                <a:ea typeface="宋体" charset="0"/>
                <a:cs typeface="Arial"/>
              </a:rPr>
              <a:t>enqueue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(</a:t>
            </a:r>
            <a:r>
              <a:rPr lang="en-US" altLang="zh-CN" sz="2400" b="0" dirty="0" err="1">
                <a:latin typeface="Arial"/>
                <a:ea typeface="宋体" charset="0"/>
                <a:cs typeface="Arial"/>
              </a:rPr>
              <a:t>const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 T item) { 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if (rear == NULL) 	{	</a:t>
            </a:r>
            <a:r>
              <a:rPr lang="en-US" altLang="zh-CN" sz="2400" b="0" dirty="0">
                <a:solidFill>
                  <a:srgbClr val="008000"/>
                </a:solidFill>
                <a:latin typeface="Arial"/>
                <a:ea typeface="宋体" charset="0"/>
                <a:cs typeface="Arial"/>
              </a:rPr>
              <a:t>// check empty queue</a:t>
            </a:r>
            <a:endParaRPr lang="zh-CN" altLang="en-US" sz="2400" b="0" dirty="0">
              <a:solidFill>
                <a:srgbClr val="008000"/>
              </a:solidFill>
              <a:latin typeface="Arial"/>
              <a:ea typeface="宋体" charset="0"/>
              <a:cs typeface="Arial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b="0" dirty="0">
                <a:latin typeface="Arial"/>
                <a:ea typeface="宋体" charset="0"/>
                <a:cs typeface="Arial"/>
              </a:rPr>
              <a:t>			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front = rear = new Link&lt;T&gt; (item, NULL);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else  {				</a:t>
            </a:r>
            <a:r>
              <a:rPr lang="en-US" altLang="zh-CN" sz="2400" b="0" dirty="0">
                <a:solidFill>
                  <a:srgbClr val="008000"/>
                </a:solidFill>
                <a:latin typeface="Arial"/>
                <a:ea typeface="宋体" charset="0"/>
                <a:cs typeface="Arial"/>
              </a:rPr>
              <a:t>// </a:t>
            </a:r>
            <a:r>
              <a:rPr lang="en-US" altLang="zh-CN" sz="2400" b="0" dirty="0" err="1">
                <a:solidFill>
                  <a:srgbClr val="008000"/>
                </a:solidFill>
                <a:latin typeface="Arial"/>
                <a:ea typeface="宋体" charset="0"/>
                <a:cs typeface="Arial"/>
              </a:rPr>
              <a:t>enqueue</a:t>
            </a:r>
            <a:endParaRPr lang="zh-CN" altLang="en-US" sz="2400" b="0" dirty="0">
              <a:solidFill>
                <a:srgbClr val="008000"/>
              </a:solidFill>
              <a:latin typeface="Arial"/>
              <a:ea typeface="宋体" charset="0"/>
              <a:cs typeface="Arial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400" b="0" dirty="0">
                <a:latin typeface="Arial"/>
                <a:ea typeface="宋体" charset="0"/>
                <a:cs typeface="Arial"/>
              </a:rPr>
              <a:t>			</a:t>
            </a:r>
            <a:r>
              <a:rPr lang="en-US" altLang="zh-CN" sz="2400" b="0" dirty="0">
                <a:latin typeface="Arial"/>
                <a:ea typeface="宋体" charset="0"/>
                <a:cs typeface="Arial"/>
              </a:rPr>
              <a:t>rear-&gt; next = new Link&lt;T&gt; (item, NULL); 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	rear = rear -&gt;next;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size++;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		return true;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b="0" dirty="0">
                <a:latin typeface="Arial"/>
                <a:ea typeface="宋体" charset="0"/>
                <a:cs typeface="Arial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F73FE85-E8BA-4B67-BFF7-16599DA6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1358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Linked Queue: </a:t>
            </a:r>
            <a:r>
              <a:rPr lang="en-US" altLang="zh-CN" dirty="0" err="1"/>
              <a:t>Dequeue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bool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lnkQueue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&lt;T&gt; :: 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dequeue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(T&amp; item)  {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Link&lt;T&gt; *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tmp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if (size == 0)  {	</a:t>
            </a:r>
            <a:r>
              <a:rPr lang="en-US" altLang="zh-CN" sz="3200" b="0" dirty="0">
                <a:solidFill>
                  <a:srgbClr val="008000"/>
                </a:solidFill>
                <a:latin typeface="Arial"/>
                <a:ea typeface="宋体" charset="0"/>
                <a:cs typeface="Arial"/>
              </a:rPr>
              <a:t>// check empty queue</a:t>
            </a:r>
            <a:endParaRPr lang="zh-CN" altLang="en-US" sz="3200" b="0" dirty="0">
              <a:solidFill>
                <a:srgbClr val="008000"/>
              </a:solidFill>
              <a:latin typeface="Arial"/>
              <a:ea typeface="宋体" charset="0"/>
              <a:cs typeface="Arial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3200" b="0" dirty="0">
                <a:latin typeface="Arial"/>
                <a:ea typeface="宋体" charset="0"/>
                <a:cs typeface="Arial"/>
              </a:rPr>
              <a:t>			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cout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&lt;&lt; ”empty queue" &lt;&lt; 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endl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	return false;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}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item = front-&gt;data;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tmp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= front;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front = front -&gt; next;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delete </a:t>
            </a:r>
            <a:r>
              <a:rPr lang="en-US" altLang="zh-CN" sz="3200" b="0" dirty="0" err="1">
                <a:latin typeface="Arial"/>
                <a:ea typeface="宋体" charset="0"/>
                <a:cs typeface="Arial"/>
              </a:rPr>
              <a:t>tmp</a:t>
            </a:r>
            <a:r>
              <a:rPr lang="en-US" altLang="zh-CN" sz="3200" b="0" dirty="0">
                <a:latin typeface="Arial"/>
                <a:ea typeface="宋体" charset="0"/>
                <a:cs typeface="Arial"/>
              </a:rPr>
              <a:t>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if (front == NULL)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                 rear = NULL;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        	size--;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		return true;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3200" b="0" dirty="0">
                <a:latin typeface="Arial"/>
                <a:ea typeface="宋体" charset="0"/>
                <a:cs typeface="Arial"/>
              </a:rPr>
              <a:t>}</a:t>
            </a: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EA256ACE-E0BA-475E-9975-F605B2A7D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926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E59286-243E-4DB7-8555-2D5F26A69F4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Array-based queue</a:t>
            </a:r>
          </a:p>
          <a:p>
            <a:pPr lvl="1"/>
            <a:r>
              <a:rPr kumimoji="1" lang="en-US" altLang="zh-CN" dirty="0"/>
              <a:t>A fixed-size of space</a:t>
            </a:r>
          </a:p>
          <a:p>
            <a:pPr lvl="1"/>
            <a:r>
              <a:rPr kumimoji="1" lang="en-US" altLang="zh-CN" dirty="0"/>
              <a:t>Direct access to internal elements</a:t>
            </a:r>
          </a:p>
          <a:p>
            <a:r>
              <a:rPr kumimoji="1" lang="en-US" altLang="zh-CN" dirty="0"/>
              <a:t>Linked queue</a:t>
            </a:r>
          </a:p>
          <a:p>
            <a:pPr lvl="1"/>
            <a:r>
              <a:rPr kumimoji="1" lang="en-US" altLang="zh-CN" dirty="0"/>
              <a:t>Adaptive to handle massive enqueue operations in a short period</a:t>
            </a:r>
          </a:p>
          <a:p>
            <a:pPr lvl="1"/>
            <a:r>
              <a:rPr kumimoji="1" lang="en-US" altLang="zh-CN" dirty="0"/>
              <a:t>No direct access to internal elements</a:t>
            </a:r>
            <a:endParaRPr kumimoji="1" lang="zh-CN" altLang="en-US" dirty="0"/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C121248-03B5-406A-801A-1CDC9DCBA46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Comparison of Array-Based Queue and Linked Queue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91F634-E273-468D-9E23-15E10B1FC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1830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trike="sngStrike" dirty="0">
                <a:solidFill>
                  <a:srgbClr val="B2B2B2"/>
                </a:solidFill>
              </a:rPr>
              <a:t>Stack (</a:t>
            </a:r>
            <a:r>
              <a:rPr lang="zh-CN" altLang="en-US" strike="sngStrike" dirty="0">
                <a:solidFill>
                  <a:srgbClr val="B2B2B2"/>
                </a:solidFill>
              </a:rPr>
              <a:t>栈</a:t>
            </a:r>
            <a:r>
              <a:rPr lang="en-US" altLang="zh-CN" strike="sngStrike" dirty="0">
                <a:solidFill>
                  <a:srgbClr val="B2B2B2"/>
                </a:solidFill>
              </a:rPr>
              <a:t>)</a:t>
            </a:r>
            <a:endParaRPr lang="en-US" strike="sngStrike" dirty="0">
              <a:solidFill>
                <a:srgbClr val="B2B2B2"/>
              </a:solidFill>
            </a:endParaRP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Implementations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Applications</a:t>
            </a:r>
          </a:p>
          <a:p>
            <a:r>
              <a:rPr lang="en-US" strike="sngStrike" dirty="0">
                <a:solidFill>
                  <a:srgbClr val="B2B2B2"/>
                </a:solidFill>
              </a:rPr>
              <a:t>Queue (</a:t>
            </a:r>
            <a:r>
              <a:rPr lang="zh-CN" altLang="en-US" strike="sngStrike" dirty="0">
                <a:solidFill>
                  <a:srgbClr val="B2B2B2"/>
                </a:solidFill>
              </a:rPr>
              <a:t>队列</a:t>
            </a:r>
            <a:r>
              <a:rPr lang="en-US" strike="sngStrike" dirty="0">
                <a:solidFill>
                  <a:srgbClr val="B2B2B2"/>
                </a:solidFill>
              </a:rPr>
              <a:t>)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Operations &amp; ADT</a:t>
            </a:r>
          </a:p>
          <a:p>
            <a:pPr lvl="1"/>
            <a:r>
              <a:rPr lang="en-US" strike="sngStrike" dirty="0">
                <a:solidFill>
                  <a:srgbClr val="B2B2B2"/>
                </a:solidFill>
              </a:rPr>
              <a:t>Implementations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Applications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7740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Real-World Applications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The FIFO property</a:t>
            </a:r>
          </a:p>
          <a:p>
            <a:r>
              <a:rPr kumimoji="1" lang="en-US" altLang="zh-CN" dirty="0"/>
              <a:t>Scheduling and buffering</a:t>
            </a:r>
          </a:p>
          <a:p>
            <a:pPr lvl="1"/>
            <a:r>
              <a:rPr kumimoji="1" lang="en-US" altLang="zh-CN" dirty="0"/>
              <a:t>Message buffering</a:t>
            </a:r>
          </a:p>
          <a:p>
            <a:pPr lvl="1"/>
            <a:r>
              <a:rPr kumimoji="1" lang="en-US" altLang="zh-CN" dirty="0"/>
              <a:t>Email buffering</a:t>
            </a:r>
          </a:p>
          <a:p>
            <a:pPr lvl="1"/>
            <a:r>
              <a:rPr kumimoji="1" lang="en-US" altLang="zh-CN" dirty="0"/>
              <a:t>Communications between devices</a:t>
            </a:r>
          </a:p>
          <a:p>
            <a:pPr lvl="1"/>
            <a:r>
              <a:rPr kumimoji="1" lang="en-US" altLang="zh-CN" dirty="0"/>
              <a:t>Resource management in OS</a:t>
            </a:r>
          </a:p>
          <a:p>
            <a:r>
              <a:rPr kumimoji="1" lang="en-US" altLang="zh-CN" dirty="0"/>
              <a:t>Breath-first search (BFS)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951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Queue with </a:t>
            </a:r>
            <a:r>
              <a:rPr kumimoji="1" lang="en-US" altLang="zh-CN" dirty="0" err="1"/>
              <a:t>find_min</a:t>
            </a:r>
            <a:r>
              <a:rPr kumimoji="1" lang="en-US" altLang="zh-CN" dirty="0"/>
              <a:t> in O(1)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Return the min value of the queue (without removing it)</a:t>
            </a:r>
          </a:p>
        </p:txBody>
      </p:sp>
      <p:sp>
        <p:nvSpPr>
          <p:cNvPr id="19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7892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Queue with </a:t>
            </a:r>
            <a:r>
              <a:rPr kumimoji="1" lang="en-US" altLang="zh-CN" dirty="0" err="1"/>
              <a:t>find_min</a:t>
            </a:r>
            <a:r>
              <a:rPr kumimoji="1" lang="en-US" altLang="zh-CN" dirty="0"/>
              <a:t> in O(1)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Return the min value of the queue (without removing it)</a:t>
            </a:r>
          </a:p>
          <a:p>
            <a:r>
              <a:rPr lang="en-US" altLang="zh-CN" sz="2800" dirty="0"/>
              <a:t>Hint-1: simulate a queue </a:t>
            </a:r>
            <a:r>
              <a:rPr lang="en-US" altLang="zh-CN" sz="2800"/>
              <a:t>with stack(s)</a:t>
            </a:r>
          </a:p>
          <a:p>
            <a:r>
              <a:rPr lang="en-US" altLang="zh-CN" sz="2800" dirty="0"/>
              <a:t>Hint-2: </a:t>
            </a:r>
            <a:r>
              <a:rPr lang="en-US" altLang="zh-CN" sz="2800" dirty="0" err="1"/>
              <a:t>find_min</a:t>
            </a:r>
            <a:r>
              <a:rPr lang="en-US" altLang="zh-CN" sz="2800" dirty="0"/>
              <a:t> for stack?</a:t>
            </a:r>
          </a:p>
          <a:p>
            <a:r>
              <a:rPr lang="en-US" altLang="zh-CN" sz="2800" dirty="0"/>
              <a:t>Hint-3: Implement queue using two stacks</a:t>
            </a:r>
          </a:p>
          <a:p>
            <a:r>
              <a:rPr lang="en-US" altLang="zh-CN" sz="2800" dirty="0"/>
              <a:t>Complexity analysis</a:t>
            </a:r>
          </a:p>
          <a:p>
            <a:pPr lvl="1"/>
            <a:r>
              <a:rPr lang="en-US" altLang="zh-CN" sz="2400" dirty="0"/>
              <a:t>How many </a:t>
            </a:r>
            <a:r>
              <a:rPr lang="en-US" altLang="zh-CN" sz="2400" dirty="0" err="1"/>
              <a:t>enqueue</a:t>
            </a:r>
            <a:r>
              <a:rPr lang="en-US" altLang="zh-CN" sz="2400" dirty="0"/>
              <a:t>/</a:t>
            </a:r>
            <a:r>
              <a:rPr lang="en-US" altLang="zh-CN" sz="2400" dirty="0" err="1"/>
              <a:t>dequeue</a:t>
            </a:r>
            <a:r>
              <a:rPr lang="en-US" altLang="zh-CN" sz="2400" dirty="0"/>
              <a:t> operations?</a:t>
            </a:r>
          </a:p>
          <a:p>
            <a:pPr lvl="1"/>
            <a:r>
              <a:rPr lang="en-US" altLang="zh-CN" sz="2400" dirty="0"/>
              <a:t>How many comparisons in the min </a:t>
            </a:r>
            <a:r>
              <a:rPr lang="en-US" altLang="zh-CN" sz="2400" dirty="0" err="1"/>
              <a:t>deque</a:t>
            </a:r>
            <a:r>
              <a:rPr lang="en-US" altLang="zh-CN" sz="2400" dirty="0"/>
              <a:t>?</a:t>
            </a:r>
          </a:p>
          <a:p>
            <a:pPr lvl="1"/>
            <a:r>
              <a:rPr lang="en-US" altLang="zh-CN" sz="2400" dirty="0"/>
              <a:t>Amortized complexity is O(1)</a:t>
            </a:r>
            <a:endParaRPr lang="zh-CN" altLang="en-US" sz="2400" dirty="0"/>
          </a:p>
        </p:txBody>
      </p:sp>
      <p:sp>
        <p:nvSpPr>
          <p:cNvPr id="19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7872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Variant 1: Double-ended queue (deque)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E375B2-A775-4750-AE76-9BAF455F4989}"/>
              </a:ext>
            </a:extLst>
          </p:cNvPr>
          <p:cNvSpPr/>
          <p:nvPr/>
        </p:nvSpPr>
        <p:spPr>
          <a:xfrm>
            <a:off x="3636978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33DEBA-37ED-45CC-AC14-61971EC6ACB9}"/>
              </a:ext>
            </a:extLst>
          </p:cNvPr>
          <p:cNvSpPr/>
          <p:nvPr/>
        </p:nvSpPr>
        <p:spPr>
          <a:xfrm>
            <a:off x="4411010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E697BD-37B5-42F1-B68B-711F2209DFC8}"/>
              </a:ext>
            </a:extLst>
          </p:cNvPr>
          <p:cNvSpPr/>
          <p:nvPr/>
        </p:nvSpPr>
        <p:spPr>
          <a:xfrm>
            <a:off x="5185042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4A1568-C615-4C7C-810B-2B73488F7CB3}"/>
              </a:ext>
            </a:extLst>
          </p:cNvPr>
          <p:cNvSpPr/>
          <p:nvPr/>
        </p:nvSpPr>
        <p:spPr>
          <a:xfrm>
            <a:off x="6043294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F4663-7E8A-4A7B-A8CF-89A660B065DD}"/>
              </a:ext>
            </a:extLst>
          </p:cNvPr>
          <p:cNvSpPr/>
          <p:nvPr/>
        </p:nvSpPr>
        <p:spPr>
          <a:xfrm>
            <a:off x="6817326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8DF12-018B-4E93-A649-F875B6A48707}"/>
              </a:ext>
            </a:extLst>
          </p:cNvPr>
          <p:cNvSpPr/>
          <p:nvPr/>
        </p:nvSpPr>
        <p:spPr>
          <a:xfrm>
            <a:off x="7591358" y="3581400"/>
            <a:ext cx="609600" cy="15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062E9E-DD02-4779-85DB-5988788B63FB}"/>
              </a:ext>
            </a:extLst>
          </p:cNvPr>
          <p:cNvSpPr/>
          <p:nvPr/>
        </p:nvSpPr>
        <p:spPr>
          <a:xfrm>
            <a:off x="3338546" y="2760402"/>
            <a:ext cx="13096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Front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275D883-76F9-4194-81C6-6413EF352587}"/>
              </a:ext>
            </a:extLst>
          </p:cNvPr>
          <p:cNvSpPr/>
          <p:nvPr/>
        </p:nvSpPr>
        <p:spPr>
          <a:xfrm>
            <a:off x="7315200" y="2735759"/>
            <a:ext cx="11557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Back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AF0E5EB-49EE-4620-8479-B03674341ED1}"/>
              </a:ext>
            </a:extLst>
          </p:cNvPr>
          <p:cNvCxnSpPr>
            <a:cxnSpLocks/>
          </p:cNvCxnSpPr>
          <p:nvPr/>
        </p:nvCxnSpPr>
        <p:spPr>
          <a:xfrm flipH="1" flipV="1">
            <a:off x="2626339" y="3460618"/>
            <a:ext cx="788230" cy="539867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E9E06C-451C-4684-A87B-5E926F176DB5}"/>
              </a:ext>
            </a:extLst>
          </p:cNvPr>
          <p:cNvCxnSpPr>
            <a:cxnSpLocks/>
          </p:cNvCxnSpPr>
          <p:nvPr/>
        </p:nvCxnSpPr>
        <p:spPr>
          <a:xfrm flipH="1">
            <a:off x="2600096" y="4477828"/>
            <a:ext cx="840719" cy="603702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EFC759-6009-417D-BD71-663650ECC0A4}"/>
              </a:ext>
            </a:extLst>
          </p:cNvPr>
          <p:cNvCxnSpPr>
            <a:cxnSpLocks/>
          </p:cNvCxnSpPr>
          <p:nvPr/>
        </p:nvCxnSpPr>
        <p:spPr>
          <a:xfrm flipV="1">
            <a:off x="8365390" y="3429001"/>
            <a:ext cx="622130" cy="639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0DA198D-2B15-404C-8B73-0B786BAA9CBF}"/>
              </a:ext>
            </a:extLst>
          </p:cNvPr>
          <p:cNvCxnSpPr>
            <a:cxnSpLocks/>
          </p:cNvCxnSpPr>
          <p:nvPr/>
        </p:nvCxnSpPr>
        <p:spPr>
          <a:xfrm>
            <a:off x="8365390" y="4343401"/>
            <a:ext cx="741378" cy="4362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97430DA9-6555-4D66-8C58-24686CF74DF3}"/>
              </a:ext>
            </a:extLst>
          </p:cNvPr>
          <p:cNvSpPr/>
          <p:nvPr/>
        </p:nvSpPr>
        <p:spPr>
          <a:xfrm>
            <a:off x="1710801" y="2752640"/>
            <a:ext cx="1358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Insert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1E13149-4B06-4820-9763-D351B8CFDEBE}"/>
              </a:ext>
            </a:extLst>
          </p:cNvPr>
          <p:cNvSpPr/>
          <p:nvPr/>
        </p:nvSpPr>
        <p:spPr>
          <a:xfrm>
            <a:off x="1831225" y="5081530"/>
            <a:ext cx="1486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Delete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120E8E2-486E-477F-AD1C-547007AF038E}"/>
              </a:ext>
            </a:extLst>
          </p:cNvPr>
          <p:cNvSpPr/>
          <p:nvPr/>
        </p:nvSpPr>
        <p:spPr>
          <a:xfrm>
            <a:off x="8812373" y="2797314"/>
            <a:ext cx="13587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Insert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F1998DF-ECC7-4B1E-BD80-154DF9685CBF}"/>
              </a:ext>
            </a:extLst>
          </p:cNvPr>
          <p:cNvSpPr/>
          <p:nvPr/>
        </p:nvSpPr>
        <p:spPr>
          <a:xfrm>
            <a:off x="8932797" y="4843490"/>
            <a:ext cx="14863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000" dirty="0">
                <a:solidFill>
                  <a:schemeClr val="tx1"/>
                </a:solidFill>
              </a:rPr>
              <a:t>Delete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占位符 2">
            <a:extLst>
              <a:ext uri="{FF2B5EF4-FFF2-40B4-BE49-F238E27FC236}">
                <a16:creationId xmlns:a16="http://schemas.microsoft.com/office/drawing/2014/main" id="{D9739879-4931-4D37-82E7-6F1A98FDF05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Insertion/deletion are restricted at both ends</a:t>
            </a:r>
          </a:p>
        </p:txBody>
      </p:sp>
    </p:spTree>
    <p:extLst>
      <p:ext uri="{BB962C8B-B14F-4D97-AF65-F5344CB8AC3E}">
        <p14:creationId xmlns:p14="http://schemas.microsoft.com/office/powerpoint/2010/main" val="18586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516E9-1A75-43F7-827F-8D5BC7B48E7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Undo /</a:t>
            </a:r>
            <a:r>
              <a:rPr lang="zh-CN" altLang="en-US" dirty="0"/>
              <a:t> </a:t>
            </a:r>
            <a:r>
              <a:rPr lang="en-US" altLang="zh-CN" dirty="0"/>
              <a:t>Redo</a:t>
            </a:r>
          </a:p>
          <a:p>
            <a:endParaRPr lang="en-US" altLang="zh-CN" dirty="0"/>
          </a:p>
          <a:p>
            <a:r>
              <a:rPr lang="en-US" altLang="zh-CN" dirty="0"/>
              <a:t>Web browsing history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3273A3-B6C4-428B-9524-2BED59DA382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Applications of Deque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FF318E-8E9A-4171-A462-3C53BDADC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544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Stack ADT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template &lt;class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value_type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&gt;</a:t>
            </a: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class Stack { </a:t>
            </a: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public: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insert a new element at the top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void push(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const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value_type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&amp; item);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	 // remove the element at the top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void pop();</a:t>
            </a:r>
          </a:p>
          <a:p>
            <a:pPr marL="98425" indent="-98425" eaLnBrk="1" hangingPunct="1"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return a reference to the top element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value_type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&amp; top();</a:t>
            </a:r>
            <a:endParaRPr lang="en-US" altLang="zh-CN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// test whether it is empty</a:t>
            </a:r>
            <a:endParaRPr lang="en-US" altLang="zh-CN" sz="2400" b="0" dirty="0"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bool empty();</a:t>
            </a: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>
                <a:solidFill>
                  <a:srgbClr val="008000"/>
                </a:solidFill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// return the number of elements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 </a:t>
            </a:r>
            <a:r>
              <a:rPr lang="en-US" altLang="zh-CN" sz="2400" b="0" dirty="0" err="1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size_type</a:t>
            </a: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 size();</a:t>
            </a:r>
            <a:endParaRPr lang="zh-CN" altLang="en-US" sz="2400" b="0" dirty="0">
              <a:solidFill>
                <a:srgbClr val="008000"/>
              </a:solidFill>
              <a:latin typeface="Courier New" panose="02070309020205020404" pitchFamily="49" charset="0"/>
              <a:ea typeface="宋体" charset="0"/>
              <a:cs typeface="Courier New" panose="02070309020205020404" pitchFamily="49" charset="0"/>
            </a:endParaRPr>
          </a:p>
          <a:p>
            <a:pPr marL="98425" indent="-98425" eaLnBrk="1" hangingPunct="1">
              <a:buNone/>
            </a:pPr>
            <a:r>
              <a:rPr lang="en-US" altLang="zh-CN" sz="2400" b="0" dirty="0">
                <a:latin typeface="Courier New" panose="02070309020205020404" pitchFamily="49" charset="0"/>
                <a:ea typeface="宋体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2531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38376" y="1052744"/>
            <a:ext cx="2965980" cy="3527988"/>
            <a:chOff x="3456" y="374"/>
            <a:chExt cx="2242" cy="2842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3456" y="1488"/>
              <a:ext cx="1728" cy="1728"/>
              <a:chOff x="2064" y="1152"/>
              <a:chExt cx="1968" cy="1968"/>
            </a:xfrm>
          </p:grpSpPr>
          <p:grpSp>
            <p:nvGrpSpPr>
              <p:cNvPr id="14" name="Group 4"/>
              <p:cNvGrpSpPr>
                <a:grpSpLocks/>
              </p:cNvGrpSpPr>
              <p:nvPr/>
            </p:nvGrpSpPr>
            <p:grpSpPr bwMode="auto">
              <a:xfrm>
                <a:off x="2064" y="1152"/>
                <a:ext cx="1968" cy="1968"/>
                <a:chOff x="2064" y="1152"/>
                <a:chExt cx="1968" cy="1968"/>
              </a:xfrm>
            </p:grpSpPr>
            <p:sp>
              <p:nvSpPr>
                <p:cNvPr id="23" name="Oval 5"/>
                <p:cNvSpPr>
                  <a:spLocks noChangeArrowheads="1"/>
                </p:cNvSpPr>
                <p:nvPr/>
              </p:nvSpPr>
              <p:spPr bwMode="auto">
                <a:xfrm>
                  <a:off x="2064" y="1152"/>
                  <a:ext cx="1968" cy="196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24" name="Oval 6"/>
                <p:cNvSpPr>
                  <a:spLocks noChangeArrowheads="1"/>
                </p:cNvSpPr>
                <p:nvPr/>
              </p:nvSpPr>
              <p:spPr bwMode="auto">
                <a:xfrm>
                  <a:off x="2725" y="1820"/>
                  <a:ext cx="624" cy="62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15" name="Line 7"/>
              <p:cNvSpPr>
                <a:spLocks noChangeShapeType="1"/>
              </p:cNvSpPr>
              <p:nvPr/>
            </p:nvSpPr>
            <p:spPr bwMode="auto">
              <a:xfrm>
                <a:off x="3050" y="1163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8"/>
              <p:cNvSpPr>
                <a:spLocks noChangeShapeType="1"/>
              </p:cNvSpPr>
              <p:nvPr/>
            </p:nvSpPr>
            <p:spPr bwMode="auto">
              <a:xfrm>
                <a:off x="3039" y="2437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9"/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flipH="1">
                <a:off x="3264" y="1440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flipH="1">
                <a:off x="2352" y="2352"/>
                <a:ext cx="480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2352" y="1488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011" y="838"/>
              <a:ext cx="687" cy="545"/>
              <a:chOff x="2505" y="319"/>
              <a:chExt cx="687" cy="545"/>
            </a:xfrm>
          </p:grpSpPr>
          <p:sp>
            <p:nvSpPr>
              <p:cNvPr id="12" name="Text Box 16"/>
              <p:cNvSpPr txBox="1">
                <a:spLocks noChangeArrowheads="1"/>
              </p:cNvSpPr>
              <p:nvPr/>
            </p:nvSpPr>
            <p:spPr bwMode="auto">
              <a:xfrm>
                <a:off x="2505" y="319"/>
                <a:ext cx="687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err="1">
                    <a:latin typeface="+mn-lt"/>
                  </a:rPr>
                  <a:t>Q.rear</a:t>
                </a:r>
                <a:endParaRPr kumimoji="1" lang="en-US" altLang="zh-CN" sz="2400" dirty="0">
                  <a:latin typeface="+mn-lt"/>
                </a:endParaRPr>
              </a:p>
            </p:txBody>
          </p:sp>
          <p:sp>
            <p:nvSpPr>
              <p:cNvPr id="13" name="Rectangle 17"/>
              <p:cNvSpPr>
                <a:spLocks noChangeArrowheads="1"/>
              </p:cNvSpPr>
              <p:nvPr/>
            </p:nvSpPr>
            <p:spPr bwMode="auto">
              <a:xfrm>
                <a:off x="2640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4281" y="374"/>
              <a:ext cx="730" cy="538"/>
              <a:chOff x="3609" y="374"/>
              <a:chExt cx="730" cy="538"/>
            </a:xfrm>
          </p:grpSpPr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3609" y="374"/>
                <a:ext cx="730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err="1">
                    <a:latin typeface="+mn-lt"/>
                  </a:rPr>
                  <a:t>Q.front</a:t>
                </a:r>
                <a:endParaRPr kumimoji="1" lang="en-US" altLang="zh-CN" sz="2400" dirty="0">
                  <a:latin typeface="+mn-lt"/>
                </a:endParaRPr>
              </a:p>
            </p:txBody>
          </p:sp>
          <p:sp>
            <p:nvSpPr>
              <p:cNvPr id="11" name="Rectangle 20"/>
              <p:cNvSpPr>
                <a:spLocks noChangeArrowheads="1"/>
              </p:cNvSpPr>
              <p:nvPr/>
            </p:nvSpPr>
            <p:spPr bwMode="auto">
              <a:xfrm>
                <a:off x="3792" y="672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8" name="Line 21"/>
            <p:cNvSpPr>
              <a:spLocks noChangeShapeType="1"/>
            </p:cNvSpPr>
            <p:nvPr/>
          </p:nvSpPr>
          <p:spPr bwMode="auto">
            <a:xfrm flipH="1">
              <a:off x="4560" y="768"/>
              <a:ext cx="9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 flipH="1">
              <a:off x="4800" y="1248"/>
              <a:ext cx="57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23"/>
          <p:cNvGrpSpPr>
            <a:grpSpLocks/>
          </p:cNvGrpSpPr>
          <p:nvPr/>
        </p:nvGrpSpPr>
        <p:grpSpPr bwMode="auto">
          <a:xfrm>
            <a:off x="6559550" y="1197326"/>
            <a:ext cx="3397972" cy="3256407"/>
            <a:chOff x="1536" y="1590"/>
            <a:chExt cx="2473" cy="2442"/>
          </a:xfrm>
        </p:grpSpPr>
        <p:grpSp>
          <p:nvGrpSpPr>
            <p:cNvPr id="26" name="Group 24"/>
            <p:cNvGrpSpPr>
              <a:grpSpLocks/>
            </p:cNvGrpSpPr>
            <p:nvPr/>
          </p:nvGrpSpPr>
          <p:grpSpPr bwMode="auto">
            <a:xfrm>
              <a:off x="1536" y="2352"/>
              <a:ext cx="1632" cy="1680"/>
              <a:chOff x="2112" y="2640"/>
              <a:chExt cx="1632" cy="1680"/>
            </a:xfrm>
          </p:grpSpPr>
          <p:grpSp>
            <p:nvGrpSpPr>
              <p:cNvPr id="35" name="Group 25"/>
              <p:cNvGrpSpPr>
                <a:grpSpLocks/>
              </p:cNvGrpSpPr>
              <p:nvPr/>
            </p:nvGrpSpPr>
            <p:grpSpPr bwMode="auto">
              <a:xfrm>
                <a:off x="2112" y="2640"/>
                <a:ext cx="1632" cy="1680"/>
                <a:chOff x="2064" y="1152"/>
                <a:chExt cx="1968" cy="1968"/>
              </a:xfrm>
            </p:grpSpPr>
            <p:grpSp>
              <p:nvGrpSpPr>
                <p:cNvPr id="43" name="Group 26"/>
                <p:cNvGrpSpPr>
                  <a:grpSpLocks/>
                </p:cNvGrpSpPr>
                <p:nvPr/>
              </p:nvGrpSpPr>
              <p:grpSpPr bwMode="auto">
                <a:xfrm>
                  <a:off x="2064" y="1152"/>
                  <a:ext cx="1968" cy="1968"/>
                  <a:chOff x="2064" y="1152"/>
                  <a:chExt cx="1968" cy="1968"/>
                </a:xfrm>
              </p:grpSpPr>
              <p:sp>
                <p:nvSpPr>
                  <p:cNvPr id="52" name="Oval 2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152"/>
                    <a:ext cx="1968" cy="196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/>
                  </a:p>
                </p:txBody>
              </p:sp>
              <p:sp>
                <p:nvSpPr>
                  <p:cNvPr id="53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2725" y="1820"/>
                    <a:ext cx="624" cy="62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/>
                  </a:p>
                </p:txBody>
              </p:sp>
            </p:grpSp>
            <p:sp>
              <p:nvSpPr>
                <p:cNvPr id="44" name="Line 29"/>
                <p:cNvSpPr>
                  <a:spLocks noChangeShapeType="1"/>
                </p:cNvSpPr>
                <p:nvPr/>
              </p:nvSpPr>
              <p:spPr bwMode="auto">
                <a:xfrm>
                  <a:off x="3050" y="1163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30"/>
                <p:cNvSpPr>
                  <a:spLocks noChangeShapeType="1"/>
                </p:cNvSpPr>
                <p:nvPr/>
              </p:nvSpPr>
              <p:spPr bwMode="auto">
                <a:xfrm>
                  <a:off x="3039" y="2437"/>
                  <a:ext cx="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Line 31"/>
                <p:cNvSpPr>
                  <a:spLocks noChangeShapeType="1"/>
                </p:cNvSpPr>
                <p:nvPr/>
              </p:nvSpPr>
              <p:spPr bwMode="auto">
                <a:xfrm>
                  <a:off x="2064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Line 32"/>
                <p:cNvSpPr>
                  <a:spLocks noChangeShapeType="1"/>
                </p:cNvSpPr>
                <p:nvPr/>
              </p:nvSpPr>
              <p:spPr bwMode="auto">
                <a:xfrm>
                  <a:off x="3360" y="2160"/>
                  <a:ext cx="67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3264" y="1440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352" y="2352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Line 35"/>
                <p:cNvSpPr>
                  <a:spLocks noChangeShapeType="1"/>
                </p:cNvSpPr>
                <p:nvPr/>
              </p:nvSpPr>
              <p:spPr bwMode="auto">
                <a:xfrm>
                  <a:off x="2352" y="1488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Line 36"/>
                <p:cNvSpPr>
                  <a:spLocks noChangeShapeType="1"/>
                </p:cNvSpPr>
                <p:nvPr/>
              </p:nvSpPr>
              <p:spPr bwMode="auto">
                <a:xfrm>
                  <a:off x="3264" y="2400"/>
                  <a:ext cx="432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6" name="Text Box 37"/>
              <p:cNvSpPr txBox="1">
                <a:spLocks noChangeArrowheads="1"/>
              </p:cNvSpPr>
              <p:nvPr/>
            </p:nvSpPr>
            <p:spPr bwMode="auto">
              <a:xfrm>
                <a:off x="3025" y="2784"/>
                <a:ext cx="31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1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2593" y="2832"/>
                <a:ext cx="31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2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8" name="Text Box 39"/>
              <p:cNvSpPr txBox="1">
                <a:spLocks noChangeArrowheads="1"/>
              </p:cNvSpPr>
              <p:nvPr/>
            </p:nvSpPr>
            <p:spPr bwMode="auto">
              <a:xfrm>
                <a:off x="3312" y="3505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7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2976" y="3840"/>
                <a:ext cx="31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6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0" name="Text Box 41"/>
              <p:cNvSpPr txBox="1">
                <a:spLocks noChangeArrowheads="1"/>
              </p:cNvSpPr>
              <p:nvPr/>
            </p:nvSpPr>
            <p:spPr bwMode="auto">
              <a:xfrm>
                <a:off x="2593" y="3840"/>
                <a:ext cx="319" cy="3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5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2304" y="3505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4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  <p:sp>
            <p:nvSpPr>
              <p:cNvPr id="42" name="Text Box 43"/>
              <p:cNvSpPr txBox="1">
                <a:spLocks noChangeArrowheads="1"/>
              </p:cNvSpPr>
              <p:nvPr/>
            </p:nvSpPr>
            <p:spPr bwMode="auto">
              <a:xfrm>
                <a:off x="2256" y="3168"/>
                <a:ext cx="32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400">
                    <a:latin typeface="Times New Roman" pitchFamily="18" charset="0"/>
                  </a:rPr>
                  <a:t>k</a:t>
                </a:r>
                <a:r>
                  <a:rPr kumimoji="1" lang="en-US" altLang="zh-CN" sz="2400" baseline="-25000">
                    <a:latin typeface="Times New Roman" pitchFamily="18" charset="0"/>
                  </a:rPr>
                  <a:t>3</a:t>
                </a:r>
                <a:endParaRPr kumimoji="1" lang="en-US" altLang="zh-CN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7" name="Group 44"/>
            <p:cNvGrpSpPr>
              <a:grpSpLocks/>
            </p:cNvGrpSpPr>
            <p:nvPr/>
          </p:nvGrpSpPr>
          <p:grpSpPr bwMode="auto">
            <a:xfrm>
              <a:off x="2592" y="1590"/>
              <a:ext cx="703" cy="522"/>
              <a:chOff x="3648" y="390"/>
              <a:chExt cx="703" cy="522"/>
            </a:xfrm>
          </p:grpSpPr>
          <p:sp>
            <p:nvSpPr>
              <p:cNvPr id="33" name="Text Box 45"/>
              <p:cNvSpPr txBox="1">
                <a:spLocks noChangeArrowheads="1"/>
              </p:cNvSpPr>
              <p:nvPr/>
            </p:nvSpPr>
            <p:spPr bwMode="auto">
              <a:xfrm>
                <a:off x="3648" y="390"/>
                <a:ext cx="703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err="1">
                    <a:latin typeface="+mn-lt"/>
                  </a:rPr>
                  <a:t>Q.front</a:t>
                </a:r>
                <a:endParaRPr kumimoji="1" lang="en-US" altLang="zh-CN" sz="2400" dirty="0">
                  <a:latin typeface="+mn-lt"/>
                </a:endParaRPr>
              </a:p>
            </p:txBody>
          </p:sp>
          <p:sp>
            <p:nvSpPr>
              <p:cNvPr id="34" name="Rectangle 46"/>
              <p:cNvSpPr>
                <a:spLocks noChangeArrowheads="1"/>
              </p:cNvSpPr>
              <p:nvPr/>
            </p:nvSpPr>
            <p:spPr bwMode="auto">
              <a:xfrm>
                <a:off x="3792" y="672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grpSp>
          <p:nvGrpSpPr>
            <p:cNvPr id="28" name="Group 47"/>
            <p:cNvGrpSpPr>
              <a:grpSpLocks/>
            </p:cNvGrpSpPr>
            <p:nvPr/>
          </p:nvGrpSpPr>
          <p:grpSpPr bwMode="auto">
            <a:xfrm>
              <a:off x="3347" y="2561"/>
              <a:ext cx="662" cy="474"/>
              <a:chOff x="2462" y="300"/>
              <a:chExt cx="726" cy="564"/>
            </a:xfrm>
          </p:grpSpPr>
          <p:sp>
            <p:nvSpPr>
              <p:cNvPr id="31" name="Text Box 48"/>
              <p:cNvSpPr txBox="1">
                <a:spLocks noChangeArrowheads="1"/>
              </p:cNvSpPr>
              <p:nvPr/>
            </p:nvSpPr>
            <p:spPr bwMode="auto">
              <a:xfrm>
                <a:off x="2462" y="300"/>
                <a:ext cx="726" cy="3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1" hangingPunct="1"/>
                <a:r>
                  <a:rPr kumimoji="1" lang="en-US" altLang="zh-CN" sz="2000" dirty="0" err="1">
                    <a:latin typeface="+mn-lt"/>
                  </a:rPr>
                  <a:t>Q.rear</a:t>
                </a:r>
                <a:endParaRPr kumimoji="1" lang="en-US" altLang="zh-CN" sz="2400" dirty="0">
                  <a:latin typeface="+mn-lt"/>
                </a:endParaRPr>
              </a:p>
            </p:txBody>
          </p:sp>
          <p:sp>
            <p:nvSpPr>
              <p:cNvPr id="32" name="Rectangle 49"/>
              <p:cNvSpPr>
                <a:spLocks noChangeArrowheads="1"/>
              </p:cNvSpPr>
              <p:nvPr/>
            </p:nvSpPr>
            <p:spPr bwMode="auto">
              <a:xfrm>
                <a:off x="2640" y="624"/>
                <a:ext cx="384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sz="1400"/>
              </a:p>
            </p:txBody>
          </p:sp>
        </p:grp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H="1">
              <a:off x="2688" y="1968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 flipH="1">
              <a:off x="3120" y="2928"/>
              <a:ext cx="52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Variant 2: </a:t>
            </a:r>
            <a:r>
              <a:rPr lang="en-US" altLang="zh-CN" dirty="0"/>
              <a:t>Circular Queue</a:t>
            </a:r>
            <a:endParaRPr lang="zh-CN" altLang="en-US" dirty="0"/>
          </a:p>
        </p:txBody>
      </p:sp>
      <p:sp>
        <p:nvSpPr>
          <p:cNvPr id="56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2667000" y="4910933"/>
            <a:ext cx="26100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Empty queue:</a:t>
            </a:r>
          </a:p>
          <a:p>
            <a:pPr eaLnBrk="1" hangingPunct="1"/>
            <a:r>
              <a:rPr kumimoji="1" lang="en-US" altLang="zh-CN" sz="2400" dirty="0" err="1">
                <a:latin typeface="+mn-lt"/>
              </a:rPr>
              <a:t>Q.rear</a:t>
            </a:r>
            <a:r>
              <a:rPr kumimoji="1" lang="zh-CN" altLang="en-US" sz="2400" dirty="0">
                <a:latin typeface="+mn-lt"/>
              </a:rPr>
              <a:t> </a:t>
            </a:r>
            <a:r>
              <a:rPr kumimoji="1" lang="en-US" altLang="zh-CN" sz="2400" dirty="0">
                <a:latin typeface="+mn-lt"/>
              </a:rPr>
              <a:t>==  </a:t>
            </a:r>
            <a:r>
              <a:rPr kumimoji="1" lang="en-US" altLang="zh-CN" sz="2400" dirty="0" err="1">
                <a:latin typeface="+mn-lt"/>
              </a:rPr>
              <a:t>Q.front</a:t>
            </a:r>
            <a:endParaRPr kumimoji="1" lang="zh-CN" altLang="en-US" sz="2400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5" name="Text Box 53"/>
          <p:cNvSpPr txBox="1">
            <a:spLocks noChangeArrowheads="1"/>
          </p:cNvSpPr>
          <p:nvPr/>
        </p:nvSpPr>
        <p:spPr bwMode="auto">
          <a:xfrm>
            <a:off x="6738939" y="4839494"/>
            <a:ext cx="3571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Full queue:</a:t>
            </a:r>
            <a:endParaRPr kumimoji="1" lang="zh-CN" altLang="en-US" sz="2400" dirty="0">
              <a:latin typeface="+mn-lt"/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dirty="0">
                <a:latin typeface="+mn-lt"/>
              </a:rPr>
              <a:t>(Q.rear+1) mod M</a:t>
            </a:r>
          </a:p>
          <a:p>
            <a:pPr eaLnBrk="1" hangingPunct="1"/>
            <a:r>
              <a:rPr kumimoji="1" lang="en-US" altLang="zh-CN" sz="2400" dirty="0">
                <a:latin typeface="+mn-lt"/>
              </a:rPr>
              <a:t>== </a:t>
            </a:r>
            <a:r>
              <a:rPr kumimoji="1" lang="en-US" altLang="zh-CN" sz="2400" dirty="0" err="1">
                <a:latin typeface="+mn-lt"/>
              </a:rPr>
              <a:t>Q.front</a:t>
            </a:r>
            <a:endParaRPr kumimoji="1"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65099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713788" y="1568450"/>
            <a:ext cx="838200" cy="3048000"/>
            <a:chOff x="2112" y="1056"/>
            <a:chExt cx="528" cy="192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3148013" y="1797050"/>
            <a:ext cx="838200" cy="3048000"/>
            <a:chOff x="2112" y="1056"/>
            <a:chExt cx="528" cy="192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Circular Queue: Implementation</a:t>
            </a:r>
            <a:endParaRPr lang="zh-CN" altLang="en-US" dirty="0"/>
          </a:p>
        </p:txBody>
      </p:sp>
      <p:sp>
        <p:nvSpPr>
          <p:cNvPr id="60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8937625" y="1497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8953500" y="1878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8953500" y="2259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810501" y="2928939"/>
            <a:ext cx="923925" cy="396875"/>
            <a:chOff x="2736" y="2640"/>
            <a:chExt cx="582" cy="250"/>
          </a:xfrm>
        </p:grpSpPr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736" y="264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Q.front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283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7886700" y="2487614"/>
            <a:ext cx="838200" cy="396875"/>
            <a:chOff x="2784" y="1920"/>
            <a:chExt cx="528" cy="250"/>
          </a:xfrm>
        </p:grpSpPr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784" y="1920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Q.rear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2832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309813" y="1628776"/>
            <a:ext cx="838200" cy="396875"/>
            <a:chOff x="2784" y="1920"/>
            <a:chExt cx="528" cy="250"/>
          </a:xfrm>
        </p:grpSpPr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2784" y="1920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Q.rear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832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233614" y="3473451"/>
            <a:ext cx="923925" cy="396875"/>
            <a:chOff x="2736" y="2640"/>
            <a:chExt cx="582" cy="250"/>
          </a:xfrm>
        </p:grpSpPr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2736" y="2640"/>
              <a:ext cx="5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Q.front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2832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3300413" y="4387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3300413" y="4006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8390854" y="4869161"/>
            <a:ext cx="15215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C00000"/>
                </a:solidFill>
                <a:latin typeface="+mn-lt"/>
                <a:ea typeface="楷体_GB2312" pitchFamily="49" charset="-122"/>
              </a:rPr>
              <a:t>full queue</a:t>
            </a:r>
            <a:endParaRPr kumimoji="1" lang="zh-CN" altLang="en-US" sz="2400" dirty="0">
              <a:solidFill>
                <a:srgbClr val="C00000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8953500" y="3021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8953500" y="3402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1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8953500" y="3783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2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8953500" y="4164013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3</a:t>
            </a:r>
            <a:endParaRPr kumimoji="1" lang="en-US" altLang="zh-CN" sz="2400">
              <a:latin typeface="Times New Roman" pitchFamily="18" charset="0"/>
            </a:endParaRP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5667375" y="1643063"/>
            <a:ext cx="838200" cy="3048000"/>
            <a:chOff x="2112" y="1056"/>
            <a:chExt cx="528" cy="1920"/>
          </a:xfrm>
        </p:grpSpPr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2112" y="1056"/>
              <a:ext cx="52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112" y="27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112" y="24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2112" y="225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2112" y="201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2112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1"/>
            <p:cNvSpPr>
              <a:spLocks noChangeShapeType="1"/>
            </p:cNvSpPr>
            <p:nvPr/>
          </p:nvSpPr>
          <p:spPr bwMode="auto">
            <a:xfrm>
              <a:off x="2112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112" y="129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" name="Group 53"/>
          <p:cNvGrpSpPr>
            <a:grpSpLocks/>
          </p:cNvGrpSpPr>
          <p:nvPr/>
        </p:nvGrpSpPr>
        <p:grpSpPr bwMode="auto">
          <a:xfrm>
            <a:off x="4829175" y="1779589"/>
            <a:ext cx="838200" cy="396875"/>
            <a:chOff x="2784" y="1920"/>
            <a:chExt cx="528" cy="250"/>
          </a:xfrm>
        </p:grpSpPr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2784" y="1920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latin typeface="Times New Roman" pitchFamily="18" charset="0"/>
                </a:rPr>
                <a:t>Q.rear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2832" y="216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" name="Line 56"/>
          <p:cNvSpPr>
            <a:spLocks noChangeShapeType="1"/>
          </p:cNvSpPr>
          <p:nvPr/>
        </p:nvSpPr>
        <p:spPr bwMode="auto">
          <a:xfrm>
            <a:off x="4981575" y="22526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57"/>
          <p:cNvSpPr txBox="1">
            <a:spLocks noChangeArrowheads="1"/>
          </p:cNvSpPr>
          <p:nvPr/>
        </p:nvSpPr>
        <p:spPr bwMode="auto">
          <a:xfrm>
            <a:off x="4600575" y="2176464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Q.front</a:t>
            </a:r>
          </a:p>
        </p:txBody>
      </p:sp>
      <p:sp>
        <p:nvSpPr>
          <p:cNvPr id="58" name="Text Box 58"/>
          <p:cNvSpPr txBox="1">
            <a:spLocks noChangeArrowheads="1"/>
          </p:cNvSpPr>
          <p:nvPr/>
        </p:nvSpPr>
        <p:spPr bwMode="auto">
          <a:xfrm>
            <a:off x="5138510" y="4878389"/>
            <a:ext cx="19656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楷体_GB2312" pitchFamily="49" charset="-122"/>
              </a:rPr>
              <a:t>empty queue</a:t>
            </a:r>
            <a:endParaRPr kumimoji="1" lang="zh-CN" altLang="en-US" sz="2400" dirty="0">
              <a:solidFill>
                <a:srgbClr val="0000FF"/>
              </a:solidFill>
              <a:latin typeface="+mn-lt"/>
              <a:ea typeface="楷体_GB2312" pitchFamily="49" charset="-122"/>
            </a:endParaRPr>
          </a:p>
        </p:txBody>
      </p:sp>
      <p:sp>
        <p:nvSpPr>
          <p:cNvPr id="59" name="Text Box 59"/>
          <p:cNvSpPr txBox="1">
            <a:spLocks noChangeArrowheads="1"/>
          </p:cNvSpPr>
          <p:nvPr/>
        </p:nvSpPr>
        <p:spPr bwMode="auto">
          <a:xfrm>
            <a:off x="3300413" y="362585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400">
                <a:latin typeface="Times New Roman" pitchFamily="18" charset="0"/>
              </a:rPr>
              <a:t>k</a:t>
            </a:r>
            <a:r>
              <a:rPr kumimoji="1" lang="en-US" altLang="zh-CN" sz="2400" baseline="-25000">
                <a:latin typeface="Times New Roman" pitchFamily="18" charset="0"/>
              </a:rPr>
              <a:t>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E0FD5-01E7-44B8-9D1E-57C9F9C45F6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08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39" grpId="0"/>
      <p:bldP spid="40" grpId="0"/>
      <p:bldP spid="41" grpId="0"/>
      <p:bldP spid="42" grpId="0"/>
      <p:bldP spid="43" grpId="0"/>
      <p:bldP spid="56" grpId="0" animBg="1"/>
      <p:bldP spid="57" grpId="0"/>
      <p:bldP spid="5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8F977-B3C8-4524-A3C7-89C10BF69F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Inter-Thread Communication: Lock Free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41A3CD-FA08-4A74-A48C-28DAE6CEF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524000"/>
            <a:ext cx="7545067" cy="445047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C8E4AB-B314-4CC0-BA45-60669C8AF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grpSp>
        <p:nvGrpSpPr>
          <p:cNvPr id="65" name="Group 2">
            <a:extLst>
              <a:ext uri="{FF2B5EF4-FFF2-40B4-BE49-F238E27FC236}">
                <a16:creationId xmlns:a16="http://schemas.microsoft.com/office/drawing/2014/main" id="{424C7253-ECFB-4943-8950-2ABA246C1500}"/>
              </a:ext>
            </a:extLst>
          </p:cNvPr>
          <p:cNvGrpSpPr>
            <a:grpSpLocks/>
          </p:cNvGrpSpPr>
          <p:nvPr/>
        </p:nvGrpSpPr>
        <p:grpSpPr bwMode="auto">
          <a:xfrm>
            <a:off x="8395840" y="4138009"/>
            <a:ext cx="1641230" cy="1836464"/>
            <a:chOff x="3456" y="672"/>
            <a:chExt cx="2357" cy="2544"/>
          </a:xfrm>
        </p:grpSpPr>
        <p:grpSp>
          <p:nvGrpSpPr>
            <p:cNvPr id="66" name="Group 3">
              <a:extLst>
                <a:ext uri="{FF2B5EF4-FFF2-40B4-BE49-F238E27FC236}">
                  <a16:creationId xmlns:a16="http://schemas.microsoft.com/office/drawing/2014/main" id="{F43907B6-30B3-4C7A-BAF9-3DAFF3CE07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488"/>
              <a:ext cx="1728" cy="1728"/>
              <a:chOff x="2064" y="1152"/>
              <a:chExt cx="1968" cy="1968"/>
            </a:xfrm>
          </p:grpSpPr>
          <p:grpSp>
            <p:nvGrpSpPr>
              <p:cNvPr id="75" name="Group 4">
                <a:extLst>
                  <a:ext uri="{FF2B5EF4-FFF2-40B4-BE49-F238E27FC236}">
                    <a16:creationId xmlns:a16="http://schemas.microsoft.com/office/drawing/2014/main" id="{8C4D2D77-CC87-4D52-877C-F311361498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152"/>
                <a:ext cx="1968" cy="1968"/>
                <a:chOff x="2064" y="1152"/>
                <a:chExt cx="1968" cy="1968"/>
              </a:xfrm>
            </p:grpSpPr>
            <p:sp>
              <p:nvSpPr>
                <p:cNvPr id="84" name="Oval 5">
                  <a:extLst>
                    <a:ext uri="{FF2B5EF4-FFF2-40B4-BE49-F238E27FC236}">
                      <a16:creationId xmlns:a16="http://schemas.microsoft.com/office/drawing/2014/main" id="{57109861-0384-435A-B543-0C91CAE595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152"/>
                  <a:ext cx="1968" cy="1968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85" name="Oval 6">
                  <a:extLst>
                    <a:ext uri="{FF2B5EF4-FFF2-40B4-BE49-F238E27FC236}">
                      <a16:creationId xmlns:a16="http://schemas.microsoft.com/office/drawing/2014/main" id="{94A08E47-FACE-431F-8E8E-41F06C0F9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5" y="1820"/>
                  <a:ext cx="624" cy="624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76" name="Line 7">
                <a:extLst>
                  <a:ext uri="{FF2B5EF4-FFF2-40B4-BE49-F238E27FC236}">
                    <a16:creationId xmlns:a16="http://schemas.microsoft.com/office/drawing/2014/main" id="{84538D3B-B690-484B-AE25-CB080F743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163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8">
                <a:extLst>
                  <a:ext uri="{FF2B5EF4-FFF2-40B4-BE49-F238E27FC236}">
                    <a16:creationId xmlns:a16="http://schemas.microsoft.com/office/drawing/2014/main" id="{2C2F5406-144E-4B8D-AC85-893EB37312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2437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9">
                <a:extLst>
                  <a:ext uri="{FF2B5EF4-FFF2-40B4-BE49-F238E27FC236}">
                    <a16:creationId xmlns:a16="http://schemas.microsoft.com/office/drawing/2014/main" id="{BEE5EA3C-E7D6-4051-9548-0BBE59EB8A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0">
                <a:extLst>
                  <a:ext uri="{FF2B5EF4-FFF2-40B4-BE49-F238E27FC236}">
                    <a16:creationId xmlns:a16="http://schemas.microsoft.com/office/drawing/2014/main" id="{02650257-F3CA-47C6-A56F-C1F38C95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Line 11">
                <a:extLst>
                  <a:ext uri="{FF2B5EF4-FFF2-40B4-BE49-F238E27FC236}">
                    <a16:creationId xmlns:a16="http://schemas.microsoft.com/office/drawing/2014/main" id="{EFD17924-9771-460A-99F4-E2A65DF18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1440"/>
                <a:ext cx="480" cy="48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12">
                <a:extLst>
                  <a:ext uri="{FF2B5EF4-FFF2-40B4-BE49-F238E27FC236}">
                    <a16:creationId xmlns:a16="http://schemas.microsoft.com/office/drawing/2014/main" id="{B9EEEF9F-A2C1-4820-AAAD-723E920DA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2352"/>
                <a:ext cx="480" cy="48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" name="Line 13">
                <a:extLst>
                  <a:ext uri="{FF2B5EF4-FFF2-40B4-BE49-F238E27FC236}">
                    <a16:creationId xmlns:a16="http://schemas.microsoft.com/office/drawing/2014/main" id="{9BC002C6-1E3E-4210-8F97-4D1A3C0F6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488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14">
                <a:extLst>
                  <a:ext uri="{FF2B5EF4-FFF2-40B4-BE49-F238E27FC236}">
                    <a16:creationId xmlns:a16="http://schemas.microsoft.com/office/drawing/2014/main" id="{1451B958-3804-4585-9861-90D4DC16A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26A8D79A-71DD-4548-9C59-0BFACBDC3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" y="1633"/>
              <a:ext cx="384" cy="240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72" name="Rectangle 20">
              <a:extLst>
                <a:ext uri="{FF2B5EF4-FFF2-40B4-BE49-F238E27FC236}">
                  <a16:creationId xmlns:a16="http://schemas.microsoft.com/office/drawing/2014/main" id="{6E7C0774-8955-4656-B4EF-C9296C544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384" cy="240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69" name="Line 21">
              <a:extLst>
                <a:ext uri="{FF2B5EF4-FFF2-40B4-BE49-F238E27FC236}">
                  <a16:creationId xmlns:a16="http://schemas.microsoft.com/office/drawing/2014/main" id="{1635EB1E-C7EA-484E-8B95-A58A4A8D9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768"/>
              <a:ext cx="96" cy="768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22">
              <a:extLst>
                <a:ext uri="{FF2B5EF4-FFF2-40B4-BE49-F238E27FC236}">
                  <a16:creationId xmlns:a16="http://schemas.microsoft.com/office/drawing/2014/main" id="{9F76388C-C637-437A-B49E-0CD611950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" y="1776"/>
              <a:ext cx="486" cy="2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8D63F51D-1F47-41D8-AD5D-0A0FF0A4E058}"/>
              </a:ext>
            </a:extLst>
          </p:cNvPr>
          <p:cNvCxnSpPr/>
          <p:nvPr/>
        </p:nvCxnSpPr>
        <p:spPr>
          <a:xfrm>
            <a:off x="5638800" y="5289747"/>
            <a:ext cx="2553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Text Box 45">
            <a:extLst>
              <a:ext uri="{FF2B5EF4-FFF2-40B4-BE49-F238E27FC236}">
                <a16:creationId xmlns:a16="http://schemas.microsoft.com/office/drawing/2014/main" id="{9802D8FD-E26B-46A7-BF29-FD921665D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311" y="3287720"/>
            <a:ext cx="25533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+mn-lt"/>
              </a:rPr>
              <a:t>Write (</a:t>
            </a:r>
            <a:r>
              <a:rPr kumimoji="1" lang="en-US" altLang="zh-CN" sz="2000" dirty="0" err="1">
                <a:latin typeface="+mn-lt"/>
              </a:rPr>
              <a:t>Q.front</a:t>
            </a:r>
            <a:r>
              <a:rPr kumimoji="1" lang="en-US" altLang="zh-CN" sz="2000" dirty="0">
                <a:latin typeface="+mn-lt"/>
              </a:rPr>
              <a:t>) by producer</a:t>
            </a:r>
            <a:endParaRPr kumimoji="1" lang="en-US" altLang="zh-CN" sz="2400" dirty="0">
              <a:latin typeface="+mn-lt"/>
            </a:endParaRPr>
          </a:p>
        </p:txBody>
      </p:sp>
      <p:sp>
        <p:nvSpPr>
          <p:cNvPr id="91" name="Text Box 45">
            <a:extLst>
              <a:ext uri="{FF2B5EF4-FFF2-40B4-BE49-F238E27FC236}">
                <a16:creationId xmlns:a16="http://schemas.microsoft.com/office/drawing/2014/main" id="{51EAFA52-20E1-482C-85B7-3E026E69F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4562484"/>
            <a:ext cx="1755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latin typeface="+mn-lt"/>
              </a:rPr>
              <a:t>Read (</a:t>
            </a:r>
            <a:r>
              <a:rPr kumimoji="1" lang="en-US" altLang="zh-CN" sz="2000" dirty="0" err="1">
                <a:latin typeface="+mn-lt"/>
              </a:rPr>
              <a:t>Q.rear</a:t>
            </a:r>
            <a:r>
              <a:rPr kumimoji="1" lang="en-US" altLang="zh-CN" sz="2000" dirty="0">
                <a:latin typeface="+mn-lt"/>
              </a:rPr>
              <a:t>) by consumer</a:t>
            </a:r>
            <a:endParaRPr kumimoji="1"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129114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9B9008-D068-4F2D-A308-AA1D5CD4A93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Inter-Thread Communication: Lock Free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140F0A-C587-44E0-956D-AD0AB49FA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78843"/>
            <a:ext cx="4445001" cy="250031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5ECAFB-8FA0-45CD-8D5A-50F0FC39B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DD24AB3-66A0-4AC9-BACA-9B83A5478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286000"/>
            <a:ext cx="4195440" cy="25003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22347C-A92C-406E-ACA1-4867726AE514}"/>
              </a:ext>
            </a:extLst>
          </p:cNvPr>
          <p:cNvSpPr txBox="1"/>
          <p:nvPr/>
        </p:nvSpPr>
        <p:spPr>
          <a:xfrm>
            <a:off x="571500" y="6117258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lt"/>
                <a:hlinkClick r:id="rId4"/>
              </a:rPr>
              <a:t>https://ieeexplore.ieee.org/document/5470368</a:t>
            </a:r>
            <a:r>
              <a:rPr lang="zh-CN" altLang="en-US" sz="1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2536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48C54-283E-46E9-BDAC-4C1EE340E47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Optimize Common Variables in Cache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690F6-1894-4004-A930-03BAF95F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4" y="1524000"/>
            <a:ext cx="7545067" cy="445047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478055-BD19-4A51-9EDB-AA335EAE8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B1EE050F-BF8A-47E0-B8D6-CEFFB2158ED1}"/>
              </a:ext>
            </a:extLst>
          </p:cNvPr>
          <p:cNvGrpSpPr>
            <a:grpSpLocks/>
          </p:cNvGrpSpPr>
          <p:nvPr/>
        </p:nvGrpSpPr>
        <p:grpSpPr bwMode="auto">
          <a:xfrm>
            <a:off x="8395840" y="4138009"/>
            <a:ext cx="1641230" cy="1836464"/>
            <a:chOff x="3456" y="672"/>
            <a:chExt cx="2357" cy="2544"/>
          </a:xfrm>
        </p:grpSpPr>
        <p:grpSp>
          <p:nvGrpSpPr>
            <p:cNvPr id="7" name="Group 3">
              <a:extLst>
                <a:ext uri="{FF2B5EF4-FFF2-40B4-BE49-F238E27FC236}">
                  <a16:creationId xmlns:a16="http://schemas.microsoft.com/office/drawing/2014/main" id="{BCFB36B3-CE16-4FD3-9C31-919CC6B40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488"/>
              <a:ext cx="1728" cy="1728"/>
              <a:chOff x="2064" y="1152"/>
              <a:chExt cx="1968" cy="1968"/>
            </a:xfrm>
          </p:grpSpPr>
          <p:grpSp>
            <p:nvGrpSpPr>
              <p:cNvPr id="12" name="Group 4">
                <a:extLst>
                  <a:ext uri="{FF2B5EF4-FFF2-40B4-BE49-F238E27FC236}">
                    <a16:creationId xmlns:a16="http://schemas.microsoft.com/office/drawing/2014/main" id="{78BF2955-65C8-4293-A264-5C38B165AB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152"/>
                <a:ext cx="1968" cy="1968"/>
                <a:chOff x="2064" y="1152"/>
                <a:chExt cx="1968" cy="1968"/>
              </a:xfrm>
            </p:grpSpPr>
            <p:sp>
              <p:nvSpPr>
                <p:cNvPr id="21" name="Oval 5">
                  <a:extLst>
                    <a:ext uri="{FF2B5EF4-FFF2-40B4-BE49-F238E27FC236}">
                      <a16:creationId xmlns:a16="http://schemas.microsoft.com/office/drawing/2014/main" id="{A1F738A0-9AB9-499D-AF4A-905CB639D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152"/>
                  <a:ext cx="1968" cy="1968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  <p:sp>
              <p:nvSpPr>
                <p:cNvPr id="22" name="Oval 6">
                  <a:extLst>
                    <a:ext uri="{FF2B5EF4-FFF2-40B4-BE49-F238E27FC236}">
                      <a16:creationId xmlns:a16="http://schemas.microsoft.com/office/drawing/2014/main" id="{37C5640F-9D66-4A21-AF5B-C40412A978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5" y="1820"/>
                  <a:ext cx="624" cy="624"/>
                </a:xfrm>
                <a:prstGeom prst="ellipse">
                  <a:avLst/>
                </a:prstGeom>
                <a:noFill/>
                <a:ln w="25400">
                  <a:solidFill>
                    <a:srgbClr val="0070C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/>
                </a:p>
              </p:txBody>
            </p:sp>
          </p:grpSp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2099CE7D-2B99-49C3-BCDC-A845235D2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0" y="1163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1BF46C88-E964-40E9-8F68-FE08A8AA3D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9" y="2437"/>
                <a:ext cx="0" cy="67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9">
                <a:extLst>
                  <a:ext uri="{FF2B5EF4-FFF2-40B4-BE49-F238E27FC236}">
                    <a16:creationId xmlns:a16="http://schemas.microsoft.com/office/drawing/2014/main" id="{30FB36C9-773A-4BAA-97A1-53785CB7DD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4" y="21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0">
                <a:extLst>
                  <a:ext uri="{FF2B5EF4-FFF2-40B4-BE49-F238E27FC236}">
                    <a16:creationId xmlns:a16="http://schemas.microsoft.com/office/drawing/2014/main" id="{E050AF35-6A50-427C-8AA2-B5B10AA36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160"/>
                <a:ext cx="672" cy="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1">
                <a:extLst>
                  <a:ext uri="{FF2B5EF4-FFF2-40B4-BE49-F238E27FC236}">
                    <a16:creationId xmlns:a16="http://schemas.microsoft.com/office/drawing/2014/main" id="{BC0CB823-9CEC-4A40-B24C-3E728F3F58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1440"/>
                <a:ext cx="480" cy="48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16B416DD-FF55-40DF-A3E0-36B3EE1A2E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52" y="2352"/>
                <a:ext cx="480" cy="480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6A634E11-86F7-4D27-AD87-D4685394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1488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99B58C0C-B183-49F8-991E-F2B96B3F0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432" cy="432"/>
              </a:xfrm>
              <a:prstGeom prst="line">
                <a:avLst/>
              </a:prstGeom>
              <a:noFill/>
              <a:ln w="25400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475816DD-6648-4D94-A658-E1C953105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9" y="1633"/>
              <a:ext cx="384" cy="240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9" name="Rectangle 20">
              <a:extLst>
                <a:ext uri="{FF2B5EF4-FFF2-40B4-BE49-F238E27FC236}">
                  <a16:creationId xmlns:a16="http://schemas.microsoft.com/office/drawing/2014/main" id="{018886DF-EF9A-4A9B-9339-0320968D6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672"/>
              <a:ext cx="384" cy="240"/>
            </a:xfrm>
            <a:prstGeom prst="rect">
              <a:avLst/>
            </a:prstGeom>
            <a:noFill/>
            <a:ln w="25400">
              <a:solidFill>
                <a:srgbClr val="0070C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400"/>
            </a:p>
          </p:txBody>
        </p:sp>
        <p:sp>
          <p:nvSpPr>
            <p:cNvPr id="10" name="Line 21">
              <a:extLst>
                <a:ext uri="{FF2B5EF4-FFF2-40B4-BE49-F238E27FC236}">
                  <a16:creationId xmlns:a16="http://schemas.microsoft.com/office/drawing/2014/main" id="{E22C0AE4-3F7A-4839-9E42-7B02CD28FC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768"/>
              <a:ext cx="96" cy="768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2">
              <a:extLst>
                <a:ext uri="{FF2B5EF4-FFF2-40B4-BE49-F238E27FC236}">
                  <a16:creationId xmlns:a16="http://schemas.microsoft.com/office/drawing/2014/main" id="{FE281A55-7BD9-442D-A8C2-9C5461DCB7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" y="1776"/>
              <a:ext cx="486" cy="240"/>
            </a:xfrm>
            <a:prstGeom prst="line">
              <a:avLst/>
            </a:prstGeom>
            <a:noFill/>
            <a:ln w="25400">
              <a:solidFill>
                <a:srgbClr val="0070C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175845-DCB8-4D41-BFEE-7FD9ADD0F3C5}"/>
              </a:ext>
            </a:extLst>
          </p:cNvPr>
          <p:cNvCxnSpPr/>
          <p:nvPr/>
        </p:nvCxnSpPr>
        <p:spPr>
          <a:xfrm>
            <a:off x="5638800" y="5289747"/>
            <a:ext cx="25533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 Box 45">
            <a:extLst>
              <a:ext uri="{FF2B5EF4-FFF2-40B4-BE49-F238E27FC236}">
                <a16:creationId xmlns:a16="http://schemas.microsoft.com/office/drawing/2014/main" id="{16568787-4987-4FD0-A50E-82A820EA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311" y="3287720"/>
            <a:ext cx="25533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FF0000"/>
                </a:solidFill>
                <a:latin typeface="+mn-lt"/>
              </a:rPr>
              <a:t>Write (</a:t>
            </a:r>
            <a:r>
              <a:rPr kumimoji="1" lang="en-US" altLang="zh-CN" sz="2000" dirty="0" err="1">
                <a:solidFill>
                  <a:srgbClr val="FF0000"/>
                </a:solidFill>
                <a:latin typeface="+mn-lt"/>
              </a:rPr>
              <a:t>Q.front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</a:rPr>
              <a:t>) by producer</a:t>
            </a:r>
            <a:endParaRPr kumimoji="1" lang="en-US" altLang="zh-C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5" name="Text Box 45">
            <a:extLst>
              <a:ext uri="{FF2B5EF4-FFF2-40B4-BE49-F238E27FC236}">
                <a16:creationId xmlns:a16="http://schemas.microsoft.com/office/drawing/2014/main" id="{F0966AC6-9CA4-4FFB-9846-4087184B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00" y="4562484"/>
            <a:ext cx="17556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FF0000"/>
                </a:solidFill>
                <a:latin typeface="+mn-lt"/>
              </a:rPr>
              <a:t>Read (</a:t>
            </a:r>
            <a:r>
              <a:rPr kumimoji="1" lang="en-US" altLang="zh-CN" sz="2000" dirty="0" err="1">
                <a:solidFill>
                  <a:srgbClr val="FF0000"/>
                </a:solidFill>
                <a:latin typeface="+mn-lt"/>
              </a:rPr>
              <a:t>Q.rear</a:t>
            </a:r>
            <a:r>
              <a:rPr kumimoji="1" lang="en-US" altLang="zh-CN" sz="2000" dirty="0">
                <a:solidFill>
                  <a:srgbClr val="FF0000"/>
                </a:solidFill>
                <a:latin typeface="+mn-lt"/>
              </a:rPr>
              <a:t>) by consumer</a:t>
            </a:r>
            <a:endParaRPr kumimoji="1" lang="en-US" altLang="zh-C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972DA40-579C-4A34-8CC2-5A48732D110A}"/>
              </a:ext>
            </a:extLst>
          </p:cNvPr>
          <p:cNvSpPr txBox="1"/>
          <p:nvPr/>
        </p:nvSpPr>
        <p:spPr>
          <a:xfrm>
            <a:off x="571500" y="6117258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lt"/>
                <a:hlinkClick r:id="rId3"/>
              </a:rPr>
              <a:t>https://ieeexplore.ieee.org/document/5470368</a:t>
            </a:r>
            <a:r>
              <a:rPr lang="zh-CN" altLang="en-US" sz="18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891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-0.58737 -0.08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75" y="-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85185E-6 L -0.39284 -0.272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48" y="-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62CF2-EDA9-42ED-BFD6-6D318E14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 Common Variables in Cache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13F72-FD7A-4468-8520-89E9BB99D0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8D9016-BC24-42CB-BEC4-75F2ED3E3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36282"/>
            <a:ext cx="11277600" cy="217829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59C94B-B503-4B29-A03E-B5876F879EF7}"/>
              </a:ext>
            </a:extLst>
          </p:cNvPr>
          <p:cNvCxnSpPr>
            <a:cxnSpLocks/>
          </p:cNvCxnSpPr>
          <p:nvPr/>
        </p:nvCxnSpPr>
        <p:spPr bwMode="auto">
          <a:xfrm>
            <a:off x="4191000" y="4167366"/>
            <a:ext cx="228600" cy="10142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B18CF1-F675-4011-93C3-62C58F79B767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4167366"/>
            <a:ext cx="5105400" cy="101423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 Box 45">
            <a:extLst>
              <a:ext uri="{FF2B5EF4-FFF2-40B4-BE49-F238E27FC236}">
                <a16:creationId xmlns:a16="http://schemas.microsoft.com/office/drawing/2014/main" id="{32A08823-6297-439C-99C7-C25BA990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267960"/>
            <a:ext cx="2743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Thread-Local Pointers</a:t>
            </a:r>
          </a:p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(L1 Cache)</a:t>
            </a:r>
            <a:endParaRPr kumimoji="1" lang="en-US" altLang="zh-CN" sz="24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07EA02-C908-41D6-BF74-9A6E62AA42B7}"/>
              </a:ext>
            </a:extLst>
          </p:cNvPr>
          <p:cNvCxnSpPr>
            <a:cxnSpLocks/>
          </p:cNvCxnSpPr>
          <p:nvPr/>
        </p:nvCxnSpPr>
        <p:spPr bwMode="auto">
          <a:xfrm>
            <a:off x="5334000" y="4191000"/>
            <a:ext cx="3505200" cy="1048764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697E8FB-0806-4081-AA0B-CC7E13C5058D}"/>
              </a:ext>
            </a:extLst>
          </p:cNvPr>
          <p:cNvSpPr txBox="1"/>
          <p:nvPr/>
        </p:nvSpPr>
        <p:spPr>
          <a:xfrm>
            <a:off x="571500" y="6117258"/>
            <a:ext cx="952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lt"/>
                <a:hlinkClick r:id="rId3"/>
              </a:rPr>
              <a:t>https://ieeexplore.ieee.org/document/5470368</a:t>
            </a:r>
            <a:r>
              <a:rPr lang="zh-CN" altLang="en-US" sz="1800" dirty="0">
                <a:latin typeface="+mn-lt"/>
              </a:rPr>
              <a:t> 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C0D1E8-D3E2-4EC6-BBD8-AB2E4AE45847}"/>
              </a:ext>
            </a:extLst>
          </p:cNvPr>
          <p:cNvCxnSpPr>
            <a:cxnSpLocks/>
          </p:cNvCxnSpPr>
          <p:nvPr/>
        </p:nvCxnSpPr>
        <p:spPr bwMode="auto">
          <a:xfrm flipH="1">
            <a:off x="9067800" y="4167366"/>
            <a:ext cx="1905000" cy="1072398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 Box 45">
            <a:extLst>
              <a:ext uri="{FF2B5EF4-FFF2-40B4-BE49-F238E27FC236}">
                <a16:creationId xmlns:a16="http://schemas.microsoft.com/office/drawing/2014/main" id="{8F77B675-307F-4206-8261-5487670BB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440" y="5267960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Thread-Local Barriers</a:t>
            </a:r>
          </a:p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(L1 Cache + Lazy Update)</a:t>
            </a:r>
            <a:endParaRPr kumimoji="1" lang="en-US" altLang="zh-CN" sz="24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6F85E9-D5EE-4C20-A271-EA9A7E2F9E78}"/>
              </a:ext>
            </a:extLst>
          </p:cNvPr>
          <p:cNvCxnSpPr>
            <a:cxnSpLocks/>
          </p:cNvCxnSpPr>
          <p:nvPr/>
        </p:nvCxnSpPr>
        <p:spPr bwMode="auto">
          <a:xfrm flipV="1">
            <a:off x="1219200" y="1905000"/>
            <a:ext cx="3086100" cy="167640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2C0799A-E170-42F7-AFFB-8B1EFCFFD16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724400" y="1905000"/>
            <a:ext cx="2514600" cy="1762760"/>
          </a:xfrm>
          <a:prstGeom prst="straightConnector1">
            <a:avLst/>
          </a:prstGeom>
          <a:ln>
            <a:headEnd type="none" w="med" len="med"/>
            <a:tailEnd type="triangle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 Box 45">
            <a:extLst>
              <a:ext uri="{FF2B5EF4-FFF2-40B4-BE49-F238E27FC236}">
                <a16:creationId xmlns:a16="http://schemas.microsoft.com/office/drawing/2014/main" id="{E86A7ACF-70BD-4065-99DC-31B6151E2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211689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Global Barriers</a:t>
            </a:r>
          </a:p>
          <a:p>
            <a:pPr algn="ctr" eaLnBrk="1" hangingPunct="1"/>
            <a:r>
              <a:rPr kumimoji="1" lang="en-US" altLang="zh-CN" sz="2000" dirty="0">
                <a:solidFill>
                  <a:srgbClr val="0070C0"/>
                </a:solidFill>
                <a:latin typeface="+mn-lt"/>
              </a:rPr>
              <a:t>(Lazy Update)</a:t>
            </a:r>
            <a:endParaRPr kumimoji="1" lang="en-US" altLang="zh-CN" sz="2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93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3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DB9DE-242A-4953-BE2C-980AE0C8670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10^7 messages, each has 617 bytes</a:t>
            </a:r>
          </a:p>
          <a:p>
            <a:pPr lvl="1"/>
            <a:r>
              <a:rPr lang="en-US" altLang="zh-CN" dirty="0"/>
              <a:t>&lt;30ns for each message</a:t>
            </a:r>
          </a:p>
          <a:p>
            <a:pPr lvl="1"/>
            <a:r>
              <a:rPr lang="en-US" altLang="zh-CN" dirty="0"/>
              <a:t>&gt;160 Gbps throughput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EB7EB8-602C-4267-A29E-9AE06996EE7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5FD584-F71E-4B5B-B276-DF26DFE03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706DE9-68B8-42BB-B74E-2E291515B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622" y="5257800"/>
            <a:ext cx="7081035" cy="81438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5749D0-6C98-4BDE-B500-C53948786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622" y="3429000"/>
            <a:ext cx="7081035" cy="144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83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Recommended Readings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/>
              <a:t>Weiss, “DS &amp; </a:t>
            </a:r>
            <a:r>
              <a:rPr lang="en-US" dirty="0" err="1"/>
              <a:t>Algo</a:t>
            </a:r>
            <a:r>
              <a:rPr lang="en-US" dirty="0"/>
              <a:t>. Analysis in C++” (3</a:t>
            </a:r>
            <a:r>
              <a:rPr lang="en-US" baseline="30000" dirty="0"/>
              <a:t>rd</a:t>
            </a:r>
            <a:r>
              <a:rPr lang="en-US" dirty="0"/>
              <a:t> ed.)</a:t>
            </a:r>
          </a:p>
          <a:p>
            <a:pPr lvl="1"/>
            <a:r>
              <a:rPr lang="en-US" dirty="0"/>
              <a:t>Section 3.7.1 Queue Model</a:t>
            </a:r>
          </a:p>
          <a:p>
            <a:pPr lvl="1"/>
            <a:r>
              <a:rPr lang="en-US" dirty="0"/>
              <a:t>Section 3.7.2 Array Implementation of Queues</a:t>
            </a:r>
          </a:p>
          <a:p>
            <a:pPr lvl="1"/>
            <a:r>
              <a:rPr lang="en-US" dirty="0"/>
              <a:t>Section 3.7.3 Applications of Queues</a:t>
            </a:r>
          </a:p>
          <a:p>
            <a:r>
              <a:rPr lang="en-US" dirty="0"/>
              <a:t>Source code</a:t>
            </a:r>
          </a:p>
          <a:p>
            <a:pPr lvl="1"/>
            <a:r>
              <a:rPr lang="en-US" dirty="0">
                <a:hlinkClick r:id="rId2"/>
              </a:rPr>
              <a:t>https://github.com/gcc-mirror/gcc/blob/master/libstdc%2B%2B-v3/include/bits/stl_queue.h</a:t>
            </a:r>
            <a:endParaRPr 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9355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Stack</a:t>
            </a:r>
          </a:p>
          <a:p>
            <a:pPr lvl="1"/>
            <a:r>
              <a:rPr kumimoji="1" lang="en-US" altLang="zh-CN" dirty="0"/>
              <a:t>Last In, First Out (LIFO)</a:t>
            </a:r>
          </a:p>
          <a:p>
            <a:pPr lvl="1"/>
            <a:r>
              <a:rPr kumimoji="1" lang="en-US" altLang="zh-CN" dirty="0"/>
              <a:t>Implementations: array-based and linked based</a:t>
            </a:r>
          </a:p>
          <a:p>
            <a:pPr lvl="1"/>
            <a:r>
              <a:rPr kumimoji="1" lang="en-US" altLang="zh-CN" dirty="0"/>
              <a:t>Applications</a:t>
            </a:r>
          </a:p>
          <a:p>
            <a:r>
              <a:rPr kumimoji="1" lang="en-US" altLang="zh-CN" dirty="0"/>
              <a:t>Queue</a:t>
            </a:r>
          </a:p>
          <a:p>
            <a:pPr lvl="1"/>
            <a:r>
              <a:rPr kumimoji="1" lang="en-US" altLang="zh-CN" dirty="0"/>
              <a:t>First In, First Out (FIFO)</a:t>
            </a:r>
          </a:p>
          <a:p>
            <a:pPr lvl="1"/>
            <a:r>
              <a:rPr kumimoji="1" lang="en-US" altLang="zh-CN" dirty="0"/>
              <a:t>Implementations: array-based and linked based</a:t>
            </a:r>
          </a:p>
          <a:p>
            <a:pPr lvl="1"/>
            <a:r>
              <a:rPr kumimoji="1" lang="en-US" altLang="zh-CN" dirty="0"/>
              <a:t>Applications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236524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5F640-DB84-41EE-9418-1EBC95A267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Notes: </a:t>
            </a:r>
            <a:r>
              <a:rPr lang="zh-CN" altLang="en-US" dirty="0"/>
              <a:t>虚指、实指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17E0B3-FD5F-40C7-8AEB-7059BD02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28" y="1333465"/>
            <a:ext cx="5905543" cy="491017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AC742D-0AC8-43CE-8A3E-E18D6C4B47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672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ED84BE-8596-42D8-9668-5F636C93DC6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Intermixed push and pop operations</a:t>
            </a:r>
          </a:p>
          <a:p>
            <a:r>
              <a:rPr lang="en-US" altLang="zh-CN" dirty="0"/>
              <a:t>If the push operations put 0, 1, …, 9 in order onto the stack; the pop operations print out the return values, …</a:t>
            </a:r>
          </a:p>
          <a:p>
            <a:r>
              <a:rPr lang="en-US" altLang="zh-CN" dirty="0"/>
              <a:t>What are the possible sequences?</a:t>
            </a:r>
          </a:p>
          <a:p>
            <a:pPr lvl="1"/>
            <a:r>
              <a:rPr lang="da-DK" altLang="zh-CN" dirty="0"/>
              <a:t>1 2 3 4 5 6 9 8 7 0</a:t>
            </a:r>
          </a:p>
          <a:p>
            <a:pPr lvl="1"/>
            <a:r>
              <a:rPr lang="da-DK" altLang="zh-CN" dirty="0"/>
              <a:t>0 4 6 5 3 8 1 7 2 9</a:t>
            </a:r>
          </a:p>
          <a:p>
            <a:pPr lvl="1"/>
            <a:r>
              <a:rPr lang="da-DK" altLang="zh-CN" dirty="0"/>
              <a:t>1 4 7 9 8 6 5 3 0 2</a:t>
            </a:r>
          </a:p>
          <a:p>
            <a:pPr lvl="1"/>
            <a:r>
              <a:rPr lang="da-DK" altLang="zh-CN" dirty="0"/>
              <a:t>2 1 4 3 6 5 8 7 9 0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B5CD966-74CC-4605-BF66-E4E23EB8A19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Stack: Exercise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DA4649-E9D0-4ABF-8095-29DC7D7C4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675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927E5-F79E-487D-94D7-4EDCBA08CF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More Notes: </a:t>
            </a:r>
            <a:r>
              <a:rPr lang="zh-CN" altLang="en-US" dirty="0"/>
              <a:t>虚指、实指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CC2A34-EF13-4FBD-87F1-7639B8B72C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086" y="1520088"/>
            <a:ext cx="1371600" cy="339343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5EB31F-0E01-446D-AF39-DAE05C7B3D8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38A544-CA78-467C-91C8-C63D485480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990600"/>
            <a:ext cx="1598955" cy="392292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A2213B8-63D7-4113-B160-0321A4EDA8D8}"/>
              </a:ext>
            </a:extLst>
          </p:cNvPr>
          <p:cNvSpPr txBox="1"/>
          <p:nvPr/>
        </p:nvSpPr>
        <p:spPr>
          <a:xfrm>
            <a:off x="1371600" y="5166417"/>
            <a:ext cx="365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虚指： rear 尾指针指向下一个准备入队的空位置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BE269AC-D066-49EB-9CC5-F98668E8B131}"/>
              </a:ext>
            </a:extLst>
          </p:cNvPr>
          <p:cNvSpPr txBox="1"/>
          <p:nvPr/>
        </p:nvSpPr>
        <p:spPr>
          <a:xfrm>
            <a:off x="7315200" y="5368070"/>
            <a:ext cx="434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实指， rear 尾指针指向队尾（空队列的处理）</a:t>
            </a:r>
          </a:p>
        </p:txBody>
      </p:sp>
    </p:spTree>
    <p:extLst>
      <p:ext uri="{BB962C8B-B14F-4D97-AF65-F5344CB8AC3E}">
        <p14:creationId xmlns:p14="http://schemas.microsoft.com/office/powerpoint/2010/main" val="291101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046412-093C-4F39-8619-51BB10473B7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Push order: 0 1 2 3 4 5 6 7 8 9</a:t>
            </a:r>
          </a:p>
          <a:p>
            <a:r>
              <a:rPr lang="en-US" altLang="zh-CN" dirty="0"/>
              <a:t>Pop order: </a:t>
            </a:r>
            <a:r>
              <a:rPr lang="da-DK" altLang="zh-CN" dirty="0"/>
              <a:t>0 4 6 5 3 8 1 7 2 9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7BEEA8C-E31A-491B-A56E-7C4761B1D83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Solution: Simulate A Stack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8600AA-E92B-410A-9E76-3143FA4DB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52" name="Text Box 5">
            <a:extLst>
              <a:ext uri="{FF2B5EF4-FFF2-40B4-BE49-F238E27FC236}">
                <a16:creationId xmlns:a16="http://schemas.microsoft.com/office/drawing/2014/main" id="{5A89543B-B471-48FC-86F0-1AF7B38FD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52" y="45762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4" name="Text Box 6">
            <a:extLst>
              <a:ext uri="{FF2B5EF4-FFF2-40B4-BE49-F238E27FC236}">
                <a16:creationId xmlns:a16="http://schemas.microsoft.com/office/drawing/2014/main" id="{1230E287-E1CA-4CF3-8FBA-6869C5CC1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52" y="41444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6" name="Text Box 7">
            <a:extLst>
              <a:ext uri="{FF2B5EF4-FFF2-40B4-BE49-F238E27FC236}">
                <a16:creationId xmlns:a16="http://schemas.microsoft.com/office/drawing/2014/main" id="{7DE9236F-4867-470A-8D50-D8E06B497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52" y="37126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8" name="Text Box 12">
            <a:extLst>
              <a:ext uri="{FF2B5EF4-FFF2-40B4-BE49-F238E27FC236}">
                <a16:creationId xmlns:a16="http://schemas.microsoft.com/office/drawing/2014/main" id="{CE41EB49-48CC-4558-AE48-6007E73F2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53" y="32793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AEF91D79-5E31-4245-8BD2-78D820CB7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9453" y="28194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 Box 5">
            <a:extLst>
              <a:ext uri="{FF2B5EF4-FFF2-40B4-BE49-F238E27FC236}">
                <a16:creationId xmlns:a16="http://schemas.microsoft.com/office/drawing/2014/main" id="{40EDCDC4-7517-416A-869A-2532FC0C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678" y="45762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4" name="Text Box 6">
            <a:extLst>
              <a:ext uri="{FF2B5EF4-FFF2-40B4-BE49-F238E27FC236}">
                <a16:creationId xmlns:a16="http://schemas.microsoft.com/office/drawing/2014/main" id="{32F1604F-6505-4053-8C04-FC59DA082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678" y="41444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6" name="Text Box 7">
            <a:extLst>
              <a:ext uri="{FF2B5EF4-FFF2-40B4-BE49-F238E27FC236}">
                <a16:creationId xmlns:a16="http://schemas.microsoft.com/office/drawing/2014/main" id="{70AC7C85-56A3-4902-BB7E-FD22DAF0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678" y="37126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8" name="Text Box 12">
            <a:extLst>
              <a:ext uri="{FF2B5EF4-FFF2-40B4-BE49-F238E27FC236}">
                <a16:creationId xmlns:a16="http://schemas.microsoft.com/office/drawing/2014/main" id="{062F31D6-9819-4C6A-9250-E22D4ECD7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679" y="32793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2">
            <a:extLst>
              <a:ext uri="{FF2B5EF4-FFF2-40B4-BE49-F238E27FC236}">
                <a16:creationId xmlns:a16="http://schemas.microsoft.com/office/drawing/2014/main" id="{A4937B06-B4BB-403E-995E-223D29C8E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84679" y="28194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 Box 5">
            <a:extLst>
              <a:ext uri="{FF2B5EF4-FFF2-40B4-BE49-F238E27FC236}">
                <a16:creationId xmlns:a16="http://schemas.microsoft.com/office/drawing/2014/main" id="{4CCEB109-EDA2-40B6-828B-3028304D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232" y="45762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" name="Text Box 6">
            <a:extLst>
              <a:ext uri="{FF2B5EF4-FFF2-40B4-BE49-F238E27FC236}">
                <a16:creationId xmlns:a16="http://schemas.microsoft.com/office/drawing/2014/main" id="{96C58A72-BB7E-434B-A100-A45ECD9EC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232" y="41444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Text Box 7">
            <a:extLst>
              <a:ext uri="{FF2B5EF4-FFF2-40B4-BE49-F238E27FC236}">
                <a16:creationId xmlns:a16="http://schemas.microsoft.com/office/drawing/2014/main" id="{FB047555-18A5-4207-A846-B968ADFB6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232" y="37126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8" name="Text Box 12">
            <a:extLst>
              <a:ext uri="{FF2B5EF4-FFF2-40B4-BE49-F238E27FC236}">
                <a16:creationId xmlns:a16="http://schemas.microsoft.com/office/drawing/2014/main" id="{5A3DD009-9B57-4706-8515-E37438BC4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233" y="32793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 Box 12">
            <a:extLst>
              <a:ext uri="{FF2B5EF4-FFF2-40B4-BE49-F238E27FC236}">
                <a16:creationId xmlns:a16="http://schemas.microsoft.com/office/drawing/2014/main" id="{473FF4BD-6834-458A-A370-370A1CED4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5233" y="28194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 Box 5">
            <a:extLst>
              <a:ext uri="{FF2B5EF4-FFF2-40B4-BE49-F238E27FC236}">
                <a16:creationId xmlns:a16="http://schemas.microsoft.com/office/drawing/2014/main" id="{707F68FE-3F87-4886-938C-7A4CC0D1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94" y="45694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4" name="Text Box 6">
            <a:extLst>
              <a:ext uri="{FF2B5EF4-FFF2-40B4-BE49-F238E27FC236}">
                <a16:creationId xmlns:a16="http://schemas.microsoft.com/office/drawing/2014/main" id="{A239B8B6-4A8F-4F2E-979B-C131D8D74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94" y="41376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6" name="Text Box 7">
            <a:extLst>
              <a:ext uri="{FF2B5EF4-FFF2-40B4-BE49-F238E27FC236}">
                <a16:creationId xmlns:a16="http://schemas.microsoft.com/office/drawing/2014/main" id="{2166355A-D60D-4702-B756-2A7CCBF78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94" y="37058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8" name="Text Box 12">
            <a:extLst>
              <a:ext uri="{FF2B5EF4-FFF2-40B4-BE49-F238E27FC236}">
                <a16:creationId xmlns:a16="http://schemas.microsoft.com/office/drawing/2014/main" id="{7D7918C5-31F2-4822-AE51-C30719E31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95" y="3272475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0" name="Text Box 12">
            <a:extLst>
              <a:ext uri="{FF2B5EF4-FFF2-40B4-BE49-F238E27FC236}">
                <a16:creationId xmlns:a16="http://schemas.microsoft.com/office/drawing/2014/main" id="{47160EBE-2C6C-422C-89C3-AB4B8757B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595" y="2812575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Box 5">
            <a:extLst>
              <a:ext uri="{FF2B5EF4-FFF2-40B4-BE49-F238E27FC236}">
                <a16:creationId xmlns:a16="http://schemas.microsoft.com/office/drawing/2014/main" id="{53B9CC67-EC61-4BF7-B772-315103C4E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11" y="45694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4" name="Text Box 6">
            <a:extLst>
              <a:ext uri="{FF2B5EF4-FFF2-40B4-BE49-F238E27FC236}">
                <a16:creationId xmlns:a16="http://schemas.microsoft.com/office/drawing/2014/main" id="{861CFE34-FE00-43D0-BF43-5089D6AC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11" y="41376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Text Box 7">
            <a:extLst>
              <a:ext uri="{FF2B5EF4-FFF2-40B4-BE49-F238E27FC236}">
                <a16:creationId xmlns:a16="http://schemas.microsoft.com/office/drawing/2014/main" id="{420549A5-DC4C-4F81-84E4-4FB827CCD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11" y="3705863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8" name="Text Box 12">
            <a:extLst>
              <a:ext uri="{FF2B5EF4-FFF2-40B4-BE49-F238E27FC236}">
                <a16:creationId xmlns:a16="http://schemas.microsoft.com/office/drawing/2014/main" id="{56FEFD37-7293-46F6-9EA0-41F0A7C14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12" y="3272475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" name="Text Box 12">
            <a:extLst>
              <a:ext uri="{FF2B5EF4-FFF2-40B4-BE49-F238E27FC236}">
                <a16:creationId xmlns:a16="http://schemas.microsoft.com/office/drawing/2014/main" id="{A178FA1D-3326-4BBB-8CC6-DDD4AF6EC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712" y="2812575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2DB77DA7-5B62-4636-8347-300C98667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70" y="45762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4" name="Text Box 6">
            <a:extLst>
              <a:ext uri="{FF2B5EF4-FFF2-40B4-BE49-F238E27FC236}">
                <a16:creationId xmlns:a16="http://schemas.microsoft.com/office/drawing/2014/main" id="{16C21B79-CA17-47B8-85E4-135203525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70" y="41444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16" name="Text Box 7">
            <a:extLst>
              <a:ext uri="{FF2B5EF4-FFF2-40B4-BE49-F238E27FC236}">
                <a16:creationId xmlns:a16="http://schemas.microsoft.com/office/drawing/2014/main" id="{B2B19FBD-ED7A-4873-B352-CBE6DA41A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70" y="37126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18" name="Text Box 12">
            <a:extLst>
              <a:ext uri="{FF2B5EF4-FFF2-40B4-BE49-F238E27FC236}">
                <a16:creationId xmlns:a16="http://schemas.microsoft.com/office/drawing/2014/main" id="{7C6BFF6C-CBCD-4A8B-B975-FA4B869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71" y="32793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20" name="Text Box 12">
            <a:extLst>
              <a:ext uri="{FF2B5EF4-FFF2-40B4-BE49-F238E27FC236}">
                <a16:creationId xmlns:a16="http://schemas.microsoft.com/office/drawing/2014/main" id="{D5087EFB-A7FF-4428-888A-4305EFDE8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571" y="28194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 Box 5">
            <a:extLst>
              <a:ext uri="{FF2B5EF4-FFF2-40B4-BE49-F238E27FC236}">
                <a16:creationId xmlns:a16="http://schemas.microsoft.com/office/drawing/2014/main" id="{0FDEB9DE-73AD-40C7-8BB3-7627928FD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5762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24" name="Text Box 6">
            <a:extLst>
              <a:ext uri="{FF2B5EF4-FFF2-40B4-BE49-F238E27FC236}">
                <a16:creationId xmlns:a16="http://schemas.microsoft.com/office/drawing/2014/main" id="{56F41025-7251-4C8A-AF5A-DC087240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41444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Text Box 7">
            <a:extLst>
              <a:ext uri="{FF2B5EF4-FFF2-40B4-BE49-F238E27FC236}">
                <a16:creationId xmlns:a16="http://schemas.microsoft.com/office/drawing/2014/main" id="{60ED3C72-44EB-4DE7-9BD0-5E07E08AF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3712688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Text Box 12">
            <a:extLst>
              <a:ext uri="{FF2B5EF4-FFF2-40B4-BE49-F238E27FC236}">
                <a16:creationId xmlns:a16="http://schemas.microsoft.com/office/drawing/2014/main" id="{7ADBC39F-22FA-4458-AB39-67CB2D54D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93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Text Box 12">
            <a:extLst>
              <a:ext uri="{FF2B5EF4-FFF2-40B4-BE49-F238E27FC236}">
                <a16:creationId xmlns:a16="http://schemas.microsoft.com/office/drawing/2014/main" id="{392F5397-4E14-41EE-9F1A-4DCAC4169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6096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3DFB37-AB45-4F97-8E5E-05A0044EFC61}"/>
              </a:ext>
            </a:extLst>
          </p:cNvPr>
          <p:cNvSpPr txBox="1"/>
          <p:nvPr/>
        </p:nvSpPr>
        <p:spPr>
          <a:xfrm>
            <a:off x="152400" y="5117976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1-9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1B2AAC-2FCB-4F18-978D-2B38A765EBE9}"/>
              </a:ext>
            </a:extLst>
          </p:cNvPr>
          <p:cNvSpPr txBox="1"/>
          <p:nvPr/>
        </p:nvSpPr>
        <p:spPr>
          <a:xfrm>
            <a:off x="1936570" y="512296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5-9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62E318-7060-46BB-81FC-10845674CFF1}"/>
              </a:ext>
            </a:extLst>
          </p:cNvPr>
          <p:cNvSpPr txBox="1"/>
          <p:nvPr/>
        </p:nvSpPr>
        <p:spPr>
          <a:xfrm>
            <a:off x="3588711" y="5119435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7-9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839D3F-6892-43E6-8C77-D0961B5C8B45}"/>
              </a:ext>
            </a:extLst>
          </p:cNvPr>
          <p:cNvSpPr txBox="1"/>
          <p:nvPr/>
        </p:nvSpPr>
        <p:spPr>
          <a:xfrm>
            <a:off x="5295594" y="5117975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7-9</a:t>
            </a:r>
            <a:endParaRPr lang="zh-CN" altLang="en-US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879A0C-2231-4C15-9BF9-57A03DCC0F50}"/>
              </a:ext>
            </a:extLst>
          </p:cNvPr>
          <p:cNvSpPr txBox="1"/>
          <p:nvPr/>
        </p:nvSpPr>
        <p:spPr>
          <a:xfrm>
            <a:off x="7272359" y="511797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7-9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46F312-BC27-4109-8D9E-7D8FC62F705B}"/>
              </a:ext>
            </a:extLst>
          </p:cNvPr>
          <p:cNvSpPr txBox="1"/>
          <p:nvPr/>
        </p:nvSpPr>
        <p:spPr>
          <a:xfrm>
            <a:off x="9078452" y="5117974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218B93-5548-47BC-9C48-90151FB0A8E4}"/>
              </a:ext>
            </a:extLst>
          </p:cNvPr>
          <p:cNvSpPr txBox="1"/>
          <p:nvPr/>
        </p:nvSpPr>
        <p:spPr>
          <a:xfrm>
            <a:off x="10801014" y="5128860"/>
            <a:ext cx="137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Remain:</a:t>
            </a:r>
          </a:p>
          <a:p>
            <a:pPr algn="ctr"/>
            <a:r>
              <a:rPr lang="en-US" altLang="zh-CN" sz="2800" dirty="0"/>
              <a:t>9</a:t>
            </a:r>
            <a:endParaRPr lang="zh-CN" altLang="en-US" sz="2800" dirty="0"/>
          </a:p>
        </p:txBody>
      </p:sp>
      <p:sp>
        <p:nvSpPr>
          <p:cNvPr id="53" name="Text Box 95">
            <a:extLst>
              <a:ext uri="{FF2B5EF4-FFF2-40B4-BE49-F238E27FC236}">
                <a16:creationId xmlns:a16="http://schemas.microsoft.com/office/drawing/2014/main" id="{7F1174AA-AF2E-433A-B2E7-FB4BAF8D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1906239"/>
            <a:ext cx="35596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Impossible to pop “1”</a:t>
            </a:r>
          </a:p>
        </p:txBody>
      </p:sp>
    </p:spTree>
    <p:extLst>
      <p:ext uri="{BB962C8B-B14F-4D97-AF65-F5344CB8AC3E}">
        <p14:creationId xmlns:p14="http://schemas.microsoft.com/office/powerpoint/2010/main" val="217998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6" grpId="0" animBg="1"/>
      <p:bldP spid="58" grpId="0" animBg="1"/>
      <p:bldP spid="60" grpId="0" animBg="1"/>
      <p:bldP spid="72" grpId="0" animBg="1"/>
      <p:bldP spid="74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6" grpId="0" animBg="1"/>
      <p:bldP spid="88" grpId="0" animBg="1"/>
      <p:bldP spid="90" grpId="0" animBg="1"/>
      <p:bldP spid="92" grpId="0" animBg="1"/>
      <p:bldP spid="94" grpId="0" animBg="1"/>
      <p:bldP spid="96" grpId="0" animBg="1"/>
      <p:bldP spid="98" grpId="0" animBg="1"/>
      <p:bldP spid="100" grpId="0" animBg="1"/>
      <p:bldP spid="102" grpId="0" animBg="1"/>
      <p:bldP spid="104" grpId="0" animBg="1"/>
      <p:bldP spid="106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2" grpId="0" animBg="1"/>
      <p:bldP spid="124" grpId="0" animBg="1"/>
      <p:bldP spid="126" grpId="0" animBg="1"/>
      <p:bldP spid="128" grpId="0" animBg="1"/>
      <p:bldP spid="130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53" grpId="0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12347</TotalTime>
  <Words>4072</Words>
  <Application>Microsoft Office PowerPoint</Application>
  <PresentationFormat>宽屏</PresentationFormat>
  <Paragraphs>919</Paragraphs>
  <Slides>80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7" baseType="lpstr">
      <vt:lpstr>Arial Unicode MS</vt:lpstr>
      <vt:lpstr>ＭＳ Ｐゴシック</vt:lpstr>
      <vt:lpstr>华文行楷</vt:lpstr>
      <vt:lpstr>楷体_GB2312</vt:lpstr>
      <vt:lpstr>宋体</vt:lpstr>
      <vt:lpstr>微软雅黑</vt:lpstr>
      <vt:lpstr>Arial</vt:lpstr>
      <vt:lpstr>Arial Narrow</vt:lpstr>
      <vt:lpstr>Comic Sans MS</vt:lpstr>
      <vt:lpstr>Courier New</vt:lpstr>
      <vt:lpstr>Garamond</vt:lpstr>
      <vt:lpstr>Lucida Fax</vt:lpstr>
      <vt:lpstr>Symbol</vt:lpstr>
      <vt:lpstr>Times New Roman</vt:lpstr>
      <vt:lpstr>Verdana</vt:lpstr>
      <vt:lpstr>Wingdings</vt:lpstr>
      <vt:lpstr>Edge</vt:lpstr>
      <vt:lpstr>PowerPoint 演示文稿</vt:lpstr>
      <vt:lpstr>Restricted Lists</vt:lpstr>
      <vt:lpstr>Today’s Outline</vt:lpstr>
      <vt:lpstr>Stack</vt:lpstr>
      <vt:lpstr>Illustration of a Stack</vt:lpstr>
      <vt:lpstr>Operations of a Stack</vt:lpstr>
      <vt:lpstr>Stack ADT</vt:lpstr>
      <vt:lpstr>Stack: Exercise</vt:lpstr>
      <vt:lpstr>Solution: Simulate A Stack</vt:lpstr>
      <vt:lpstr>More General Solution</vt:lpstr>
      <vt:lpstr>Today’s Outline</vt:lpstr>
      <vt:lpstr>Implementations of Stacks</vt:lpstr>
      <vt:lpstr>Array-Based Stack</vt:lpstr>
      <vt:lpstr>Array-Based Stack</vt:lpstr>
      <vt:lpstr>Illustration of an Array-Based Stack</vt:lpstr>
      <vt:lpstr>Overflow/Underflow of Stacks</vt:lpstr>
      <vt:lpstr>Push Operation</vt:lpstr>
      <vt:lpstr>Pop Operation</vt:lpstr>
      <vt:lpstr>Access the Top Element</vt:lpstr>
      <vt:lpstr>Other Operations</vt:lpstr>
      <vt:lpstr>Linked Stack</vt:lpstr>
      <vt:lpstr>Creation of a Linked Stack</vt:lpstr>
      <vt:lpstr>Push Operation</vt:lpstr>
      <vt:lpstr>Pop Operation</vt:lpstr>
      <vt:lpstr>Comparison of Array-Based Stack and Linked Stack</vt:lpstr>
      <vt:lpstr>Comparison of Array-Based Stack and Linked Stack</vt:lpstr>
      <vt:lpstr>Today’s Outline</vt:lpstr>
      <vt:lpstr>Applications of Stacks</vt:lpstr>
      <vt:lpstr>Number System Conversion</vt:lpstr>
      <vt:lpstr>Symbol Matching</vt:lpstr>
      <vt:lpstr>Example</vt:lpstr>
      <vt:lpstr>Symbol Matching</vt:lpstr>
      <vt:lpstr>Another Example: HTML</vt:lpstr>
      <vt:lpstr>Arithmetic Expressions</vt:lpstr>
      <vt:lpstr>Evaluating Expressions</vt:lpstr>
      <vt:lpstr>Evaluating Infix Expressions</vt:lpstr>
      <vt:lpstr>Evaluating Postfix Expressions</vt:lpstr>
      <vt:lpstr>Example</vt:lpstr>
      <vt:lpstr>Converting Infix to Postfix</vt:lpstr>
      <vt:lpstr>Evaluating Expressions</vt:lpstr>
      <vt:lpstr>Recommended Readings</vt:lpstr>
      <vt:lpstr>Outline</vt:lpstr>
      <vt:lpstr>Queue</vt:lpstr>
      <vt:lpstr>Illustration of a Queue</vt:lpstr>
      <vt:lpstr>Queue Definition</vt:lpstr>
      <vt:lpstr>Operations of a Queue</vt:lpstr>
      <vt:lpstr>Queue ADT</vt:lpstr>
      <vt:lpstr>Outline</vt:lpstr>
      <vt:lpstr>Implementation of Queues</vt:lpstr>
      <vt:lpstr>Array-Based Queue</vt:lpstr>
      <vt:lpstr>Array-Based Queue</vt:lpstr>
      <vt:lpstr>Queue Overflow &amp; Underflow</vt:lpstr>
      <vt:lpstr>Definition of Array-Based Queue</vt:lpstr>
      <vt:lpstr>Enqueue a New Element</vt:lpstr>
      <vt:lpstr>Array-Based Queue: Enqueue</vt:lpstr>
      <vt:lpstr>Array-Based Queue: Dequeue</vt:lpstr>
      <vt:lpstr>Example of Queue Operations</vt:lpstr>
      <vt:lpstr>Example of Queue Operations</vt:lpstr>
      <vt:lpstr>Linked Queue</vt:lpstr>
      <vt:lpstr>Definition of Linked Queue</vt:lpstr>
      <vt:lpstr>Linked Queue: Enqueue</vt:lpstr>
      <vt:lpstr>Linked Queue: Dequeue</vt:lpstr>
      <vt:lpstr>Comparison of Array-Based Queue and Linked Queue</vt:lpstr>
      <vt:lpstr>Outline</vt:lpstr>
      <vt:lpstr>Real-World Applications</vt:lpstr>
      <vt:lpstr>Queue with find_min in O(1)</vt:lpstr>
      <vt:lpstr>Queue with find_min in O(1)</vt:lpstr>
      <vt:lpstr>Variant 1: Double-ended queue (deque)</vt:lpstr>
      <vt:lpstr>Applications of Deque</vt:lpstr>
      <vt:lpstr>Variant 2: Circular Queue</vt:lpstr>
      <vt:lpstr>Circular Queue: Implementation</vt:lpstr>
      <vt:lpstr>Inter-Thread Communication: Lock Free</vt:lpstr>
      <vt:lpstr>Inter-Thread Communication: Lock Free</vt:lpstr>
      <vt:lpstr>Optimize Common Variables in Cache</vt:lpstr>
      <vt:lpstr>Optimize Common Variables in Cache</vt:lpstr>
      <vt:lpstr>Results</vt:lpstr>
      <vt:lpstr>Recommended Readings</vt:lpstr>
      <vt:lpstr>Summary</vt:lpstr>
      <vt:lpstr>More Notes: 虚指、实指</vt:lpstr>
      <vt:lpstr>More Notes: 虚指、实指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黄群</cp:lastModifiedBy>
  <cp:revision>1414</cp:revision>
  <cp:lastPrinted>2012-10-26T01:34:11Z</cp:lastPrinted>
  <dcterms:created xsi:type="dcterms:W3CDTF">2004-09-20T08:49:58Z</dcterms:created>
  <dcterms:modified xsi:type="dcterms:W3CDTF">2022-09-13T09:35:05Z</dcterms:modified>
</cp:coreProperties>
</file>