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92" r:id="rId2"/>
    <p:sldId id="562" r:id="rId3"/>
    <p:sldId id="563" r:id="rId4"/>
    <p:sldId id="533" r:id="rId5"/>
    <p:sldId id="554" r:id="rId6"/>
    <p:sldId id="394" r:id="rId7"/>
    <p:sldId id="395" r:id="rId8"/>
    <p:sldId id="396" r:id="rId9"/>
    <p:sldId id="555" r:id="rId10"/>
    <p:sldId id="560" r:id="rId11"/>
    <p:sldId id="397" r:id="rId12"/>
    <p:sldId id="596" r:id="rId13"/>
    <p:sldId id="600" r:id="rId14"/>
    <p:sldId id="602" r:id="rId15"/>
    <p:sldId id="561" r:id="rId16"/>
    <p:sldId id="556" r:id="rId17"/>
    <p:sldId id="597" r:id="rId18"/>
    <p:sldId id="598" r:id="rId19"/>
    <p:sldId id="564" r:id="rId20"/>
    <p:sldId id="599" r:id="rId21"/>
    <p:sldId id="429" r:id="rId22"/>
    <p:sldId id="498" r:id="rId23"/>
    <p:sldId id="520" r:id="rId24"/>
    <p:sldId id="495" r:id="rId25"/>
    <p:sldId id="496" r:id="rId26"/>
    <p:sldId id="497" r:id="rId27"/>
    <p:sldId id="559" r:id="rId28"/>
    <p:sldId id="551" r:id="rId29"/>
    <p:sldId id="565" r:id="rId30"/>
    <p:sldId id="566" r:id="rId31"/>
    <p:sldId id="567" r:id="rId32"/>
    <p:sldId id="601" r:id="rId33"/>
    <p:sldId id="604" r:id="rId34"/>
    <p:sldId id="605" r:id="rId35"/>
    <p:sldId id="606" r:id="rId36"/>
    <p:sldId id="607" r:id="rId37"/>
    <p:sldId id="609" r:id="rId38"/>
    <p:sldId id="603" r:id="rId39"/>
    <p:sldId id="611" r:id="rId40"/>
    <p:sldId id="610" r:id="rId41"/>
    <p:sldId id="614" r:id="rId42"/>
    <p:sldId id="612" r:id="rId43"/>
    <p:sldId id="615" r:id="rId44"/>
    <p:sldId id="616" r:id="rId45"/>
    <p:sldId id="617" r:id="rId46"/>
    <p:sldId id="618" r:id="rId47"/>
    <p:sldId id="626" r:id="rId48"/>
    <p:sldId id="627" r:id="rId49"/>
    <p:sldId id="624" r:id="rId50"/>
    <p:sldId id="619" r:id="rId51"/>
    <p:sldId id="621" r:id="rId52"/>
    <p:sldId id="622" r:id="rId53"/>
    <p:sldId id="623" r:id="rId54"/>
    <p:sldId id="628" r:id="rId55"/>
    <p:sldId id="625" r:id="rId5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5050"/>
    <a:srgbClr val="0000FF"/>
    <a:srgbClr val="FFFF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22" autoAdjust="0"/>
  </p:normalViewPr>
  <p:slideViewPr>
    <p:cSldViewPr>
      <p:cViewPr varScale="1">
        <p:scale>
          <a:sx n="146" d="100"/>
          <a:sy n="146" d="100"/>
        </p:scale>
        <p:origin x="226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49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dirty="0"/>
          </a:p>
        </p:txBody>
      </p:sp>
      <p:sp>
        <p:nvSpPr>
          <p:cNvPr id="819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dirty="0"/>
          </a:p>
        </p:txBody>
      </p:sp>
      <p:sp>
        <p:nvSpPr>
          <p:cNvPr id="819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dirty="0"/>
          </a:p>
        </p:txBody>
      </p:sp>
      <p:sp>
        <p:nvSpPr>
          <p:cNvPr id="819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EC486EC7-B4F1-4F04-B7FF-C486E608758D}" type="slidenum">
              <a:rPr lang="en-US"/>
              <a:pPr>
                <a:defRPr/>
              </a:pPr>
              <a:t>‹#›</a:t>
            </a:fld>
            <a:endParaRPr lang="en-US" dirty="0"/>
          </a:p>
        </p:txBody>
      </p:sp>
    </p:spTree>
    <p:extLst>
      <p:ext uri="{BB962C8B-B14F-4D97-AF65-F5344CB8AC3E}">
        <p14:creationId xmlns:p14="http://schemas.microsoft.com/office/powerpoint/2010/main" val="3452610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dirty="0"/>
          </a:p>
        </p:txBody>
      </p:sp>
      <p:sp>
        <p:nvSpPr>
          <p:cNvPr id="614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dirty="0"/>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4600D095-13D5-439B-AA5E-03D3CC9BD5C1}" type="slidenum">
              <a:rPr lang="en-US"/>
              <a:pPr>
                <a:defRPr/>
              </a:pPr>
              <a:t>‹#›</a:t>
            </a:fld>
            <a:endParaRPr lang="en-US" dirty="0"/>
          </a:p>
        </p:txBody>
      </p:sp>
    </p:spTree>
    <p:extLst>
      <p:ext uri="{BB962C8B-B14F-4D97-AF65-F5344CB8AC3E}">
        <p14:creationId xmlns:p14="http://schemas.microsoft.com/office/powerpoint/2010/main" val="6197424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00D095-13D5-439B-AA5E-03D3CC9BD5C1}" type="slidenum">
              <a:rPr lang="en-US" smtClean="0"/>
              <a:pPr>
                <a:defRPr/>
              </a:pPr>
              <a:t>1</a:t>
            </a:fld>
            <a:endParaRPr lang="en-US"/>
          </a:p>
        </p:txBody>
      </p:sp>
    </p:spTree>
    <p:extLst>
      <p:ext uri="{BB962C8B-B14F-4D97-AF65-F5344CB8AC3E}">
        <p14:creationId xmlns:p14="http://schemas.microsoft.com/office/powerpoint/2010/main" val="311417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600D095-13D5-439B-AA5E-03D3CC9BD5C1}" type="slidenum">
              <a:rPr lang="en-US" smtClean="0"/>
              <a:pPr>
                <a:defRPr/>
              </a:pPr>
              <a:t>9</a:t>
            </a:fld>
            <a:endParaRPr lang="en-US" dirty="0"/>
          </a:p>
        </p:txBody>
      </p:sp>
    </p:spTree>
    <p:extLst>
      <p:ext uri="{BB962C8B-B14F-4D97-AF65-F5344CB8AC3E}">
        <p14:creationId xmlns:p14="http://schemas.microsoft.com/office/powerpoint/2010/main" val="41866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600D095-13D5-439B-AA5E-03D3CC9BD5C1}" type="slidenum">
              <a:rPr lang="en-US" smtClean="0"/>
              <a:pPr>
                <a:defRPr/>
              </a:pPr>
              <a:t>14</a:t>
            </a:fld>
            <a:endParaRPr lang="en-US" dirty="0"/>
          </a:p>
        </p:txBody>
      </p:sp>
    </p:spTree>
    <p:extLst>
      <p:ext uri="{BB962C8B-B14F-4D97-AF65-F5344CB8AC3E}">
        <p14:creationId xmlns:p14="http://schemas.microsoft.com/office/powerpoint/2010/main" val="188170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00D095-13D5-439B-AA5E-03D3CC9BD5C1}" type="slidenum">
              <a:rPr lang="en-US" smtClean="0"/>
              <a:pPr>
                <a:defRPr/>
              </a:pPr>
              <a:t>24</a:t>
            </a:fld>
            <a:endParaRPr lang="en-US" dirty="0"/>
          </a:p>
        </p:txBody>
      </p:sp>
    </p:spTree>
    <p:extLst>
      <p:ext uri="{BB962C8B-B14F-4D97-AF65-F5344CB8AC3E}">
        <p14:creationId xmlns:p14="http://schemas.microsoft.com/office/powerpoint/2010/main" val="88254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5DD5A66-9C2F-42FF-B09E-B62E67AA1448}" type="slidenum">
              <a:rPr lang="en-US"/>
              <a:pPr>
                <a:defRPr/>
              </a:pPr>
              <a:t>‹#›</a:t>
            </a:fld>
            <a:endParaRPr lang="en-US" dirty="0"/>
          </a:p>
        </p:txBody>
      </p:sp>
    </p:spTree>
    <p:extLst>
      <p:ext uri="{BB962C8B-B14F-4D97-AF65-F5344CB8AC3E}">
        <p14:creationId xmlns:p14="http://schemas.microsoft.com/office/powerpoint/2010/main" val="50498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6A720C1-C97C-4A95-8CC7-E9C91CBF4048}" type="slidenum">
              <a:rPr lang="en-US"/>
              <a:pPr>
                <a:defRPr/>
              </a:pPr>
              <a:t>‹#›</a:t>
            </a:fld>
            <a:endParaRPr lang="en-US" dirty="0"/>
          </a:p>
        </p:txBody>
      </p:sp>
    </p:spTree>
    <p:extLst>
      <p:ext uri="{BB962C8B-B14F-4D97-AF65-F5344CB8AC3E}">
        <p14:creationId xmlns:p14="http://schemas.microsoft.com/office/powerpoint/2010/main" val="285259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6C9E9CD-6400-4048-A621-93BAB80DCE84}" type="slidenum">
              <a:rPr lang="en-US"/>
              <a:pPr>
                <a:defRPr/>
              </a:pPr>
              <a:t>‹#›</a:t>
            </a:fld>
            <a:endParaRPr lang="en-US" dirty="0"/>
          </a:p>
        </p:txBody>
      </p:sp>
    </p:spTree>
    <p:extLst>
      <p:ext uri="{BB962C8B-B14F-4D97-AF65-F5344CB8AC3E}">
        <p14:creationId xmlns:p14="http://schemas.microsoft.com/office/powerpoint/2010/main" val="2705258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7" name="Line 8"/>
          <p:cNvSpPr>
            <a:spLocks noChangeShapeType="1"/>
          </p:cNvSpPr>
          <p:nvPr/>
        </p:nvSpPr>
        <p:spPr bwMode="auto">
          <a:xfrm>
            <a:off x="457200" y="6172200"/>
            <a:ext cx="8229600" cy="0"/>
          </a:xfrm>
          <a:prstGeom prst="line">
            <a:avLst/>
          </a:prstGeom>
          <a:noFill/>
          <a:ln w="19050">
            <a:solidFill>
              <a:srgbClr val="C000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
        <p:nvSpPr>
          <p:cNvPr id="9" name="Rectangle 2"/>
          <p:cNvSpPr>
            <a:spLocks noGrp="1" noChangeArrowheads="1"/>
          </p:cNvSpPr>
          <p:nvPr>
            <p:ph type="title" idx="4294967295"/>
          </p:nvPr>
        </p:nvSpPr>
        <p:spPr>
          <a:xfrm>
            <a:off x="630000" y="363598"/>
            <a:ext cx="7887600" cy="903600"/>
          </a:xfrm>
          <a:prstGeom prst="rect">
            <a:avLst/>
          </a:prstGeom>
          <a:noFill/>
        </p:spPr>
        <p:txBody>
          <a:bodyPr anchor="ctr">
            <a:normAutofit/>
          </a:bodyPr>
          <a:lstStyle>
            <a:lvl1pPr>
              <a:defRPr b="1">
                <a:latin typeface="Arial"/>
                <a:cs typeface="Arial"/>
              </a:defRPr>
            </a:lvl1pPr>
          </a:lstStyle>
          <a:p>
            <a:r>
              <a:rPr lang="zh-CN" altLang="en-US"/>
              <a:t>单击此处编辑母版标题样式</a:t>
            </a:r>
            <a:endParaRPr lang="zh-CN" altLang="en-US" dirty="0"/>
          </a:p>
        </p:txBody>
      </p:sp>
      <p:sp>
        <p:nvSpPr>
          <p:cNvPr id="10" name="Rectangle 3"/>
          <p:cNvSpPr>
            <a:spLocks noGrp="1" noChangeArrowheads="1"/>
          </p:cNvSpPr>
          <p:nvPr>
            <p:ph type="body" idx="4294967295"/>
          </p:nvPr>
        </p:nvSpPr>
        <p:spPr>
          <a:xfrm>
            <a:off x="630000" y="1483200"/>
            <a:ext cx="7887600" cy="4713451"/>
          </a:xfrm>
          <a:prstGeom prst="rect">
            <a:avLst/>
          </a:prstGeom>
          <a:noFill/>
        </p:spPr>
        <p:txBody>
          <a:bodyPr>
            <a:normAutofit/>
          </a:bodyPr>
          <a:lstStyle>
            <a:lvl1pPr>
              <a:defRPr b="1"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Slide Number Placeholder 3">
            <a:extLst>
              <a:ext uri="{FF2B5EF4-FFF2-40B4-BE49-F238E27FC236}">
                <a16:creationId xmlns:a16="http://schemas.microsoft.com/office/drawing/2014/main" id="{D8C5E9E6-68E0-4737-B3B4-2D06FF32C996}"/>
              </a:ext>
            </a:extLst>
          </p:cNvPr>
          <p:cNvSpPr>
            <a:spLocks noGrp="1"/>
          </p:cNvSpPr>
          <p:nvPr>
            <p:ph type="sldNum" sz="quarter" idx="4"/>
          </p:nvPr>
        </p:nvSpPr>
        <p:spPr>
          <a:xfrm>
            <a:off x="6457950" y="6553200"/>
            <a:ext cx="2057400" cy="365125"/>
          </a:xfrm>
          <a:prstGeom prst="rect">
            <a:avLst/>
          </a:prstGeom>
        </p:spPr>
        <p:txBody>
          <a:bodyPr vert="horz" lIns="91440" tIns="45720" rIns="91440" bIns="45720" rtlCol="0" anchor="ctr"/>
          <a:lstStyle>
            <a:lvl1pPr algn="r">
              <a:defRPr sz="1200" b="1">
                <a:solidFill>
                  <a:schemeClr val="bg1"/>
                </a:solidFill>
              </a:defRPr>
            </a:lvl1pPr>
          </a:lstStyle>
          <a:p>
            <a:pPr>
              <a:defRPr/>
            </a:pPr>
            <a:fld id="{D62988EB-CF20-4CAC-94BF-79D0ECBB93DA}" type="slidenum">
              <a:rPr lang="en-US" altLang="zh-CN" smtClean="0"/>
              <a:pPr>
                <a:defRPr/>
              </a:pPr>
              <a:t>‹#›</a:t>
            </a:fld>
            <a:endParaRPr lang="en-US" altLang="zh-CN"/>
          </a:p>
        </p:txBody>
      </p:sp>
      <p:sp>
        <p:nvSpPr>
          <p:cNvPr id="8" name="Line 8">
            <a:extLst>
              <a:ext uri="{FF2B5EF4-FFF2-40B4-BE49-F238E27FC236}">
                <a16:creationId xmlns:a16="http://schemas.microsoft.com/office/drawing/2014/main" id="{5525F630-AA83-4674-B9D9-A118BD1AB548}"/>
              </a:ext>
            </a:extLst>
          </p:cNvPr>
          <p:cNvSpPr>
            <a:spLocks noChangeShapeType="1"/>
          </p:cNvSpPr>
          <p:nvPr userDrawn="1"/>
        </p:nvSpPr>
        <p:spPr bwMode="auto">
          <a:xfrm>
            <a:off x="457200" y="6172200"/>
            <a:ext cx="8229600" cy="0"/>
          </a:xfrm>
          <a:prstGeom prst="line">
            <a:avLst/>
          </a:prstGeom>
          <a:noFill/>
          <a:ln w="19050">
            <a:solidFill>
              <a:srgbClr val="C000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Tree>
    <p:extLst>
      <p:ext uri="{BB962C8B-B14F-4D97-AF65-F5344CB8AC3E}">
        <p14:creationId xmlns:p14="http://schemas.microsoft.com/office/powerpoint/2010/main" val="28338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FFE790D-BCFB-4008-9260-CA63AEE325FD}" type="slidenum">
              <a:rPr lang="en-US"/>
              <a:pPr>
                <a:defRPr/>
              </a:pPr>
              <a:t>‹#›</a:t>
            </a:fld>
            <a:endParaRPr lang="en-US" dirty="0"/>
          </a:p>
        </p:txBody>
      </p:sp>
    </p:spTree>
    <p:extLst>
      <p:ext uri="{BB962C8B-B14F-4D97-AF65-F5344CB8AC3E}">
        <p14:creationId xmlns:p14="http://schemas.microsoft.com/office/powerpoint/2010/main" val="382065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253C469-7C95-4280-A06B-E0B75510FD76}" type="slidenum">
              <a:rPr lang="en-US"/>
              <a:pPr>
                <a:defRPr/>
              </a:pPr>
              <a:t>‹#›</a:t>
            </a:fld>
            <a:endParaRPr lang="en-US" dirty="0"/>
          </a:p>
        </p:txBody>
      </p:sp>
    </p:spTree>
    <p:extLst>
      <p:ext uri="{BB962C8B-B14F-4D97-AF65-F5344CB8AC3E}">
        <p14:creationId xmlns:p14="http://schemas.microsoft.com/office/powerpoint/2010/main" val="10025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38DC131-9A15-4746-A2F6-35F31BCF58C6}" type="slidenum">
              <a:rPr lang="en-US"/>
              <a:pPr>
                <a:defRPr/>
              </a:pPr>
              <a:t>‹#›</a:t>
            </a:fld>
            <a:endParaRPr lang="en-US" dirty="0"/>
          </a:p>
        </p:txBody>
      </p:sp>
    </p:spTree>
    <p:extLst>
      <p:ext uri="{BB962C8B-B14F-4D97-AF65-F5344CB8AC3E}">
        <p14:creationId xmlns:p14="http://schemas.microsoft.com/office/powerpoint/2010/main" val="160648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0CFAF1C9-0564-4621-92FB-D00C85A93782}" type="slidenum">
              <a:rPr lang="en-US"/>
              <a:pPr>
                <a:defRPr/>
              </a:pPr>
              <a:t>‹#›</a:t>
            </a:fld>
            <a:endParaRPr lang="en-US" dirty="0"/>
          </a:p>
        </p:txBody>
      </p:sp>
    </p:spTree>
    <p:extLst>
      <p:ext uri="{BB962C8B-B14F-4D97-AF65-F5344CB8AC3E}">
        <p14:creationId xmlns:p14="http://schemas.microsoft.com/office/powerpoint/2010/main" val="1508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3B2E25E5-12CD-4826-A5AF-2C98E7658DA3}" type="slidenum">
              <a:rPr lang="en-US"/>
              <a:pPr>
                <a:defRPr/>
              </a:pPr>
              <a:t>‹#›</a:t>
            </a:fld>
            <a:endParaRPr lang="en-US" dirty="0"/>
          </a:p>
        </p:txBody>
      </p:sp>
    </p:spTree>
    <p:extLst>
      <p:ext uri="{BB962C8B-B14F-4D97-AF65-F5344CB8AC3E}">
        <p14:creationId xmlns:p14="http://schemas.microsoft.com/office/powerpoint/2010/main" val="371533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D8F9D020-3E06-4B10-9F51-23473D21C23E}" type="slidenum">
              <a:rPr lang="en-US"/>
              <a:pPr>
                <a:defRPr/>
              </a:pPr>
              <a:t>‹#›</a:t>
            </a:fld>
            <a:endParaRPr lang="en-US" dirty="0"/>
          </a:p>
        </p:txBody>
      </p:sp>
    </p:spTree>
    <p:extLst>
      <p:ext uri="{BB962C8B-B14F-4D97-AF65-F5344CB8AC3E}">
        <p14:creationId xmlns:p14="http://schemas.microsoft.com/office/powerpoint/2010/main" val="216803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E01BF5AF-EDEE-436D-9ACF-174E098673DB}" type="slidenum">
              <a:rPr lang="en-US"/>
              <a:pPr>
                <a:defRPr/>
              </a:pPr>
              <a:t>‹#›</a:t>
            </a:fld>
            <a:endParaRPr lang="en-US" dirty="0"/>
          </a:p>
        </p:txBody>
      </p:sp>
    </p:spTree>
    <p:extLst>
      <p:ext uri="{BB962C8B-B14F-4D97-AF65-F5344CB8AC3E}">
        <p14:creationId xmlns:p14="http://schemas.microsoft.com/office/powerpoint/2010/main" val="336333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EC4DDACC-B398-4434-9A27-1DB8A0412CE5}" type="slidenum">
              <a:rPr lang="en-US"/>
              <a:pPr>
                <a:defRPr/>
              </a:pPr>
              <a:t>‹#›</a:t>
            </a:fld>
            <a:endParaRPr lang="en-US" dirty="0"/>
          </a:p>
        </p:txBody>
      </p:sp>
    </p:spTree>
    <p:extLst>
      <p:ext uri="{BB962C8B-B14F-4D97-AF65-F5344CB8AC3E}">
        <p14:creationId xmlns:p14="http://schemas.microsoft.com/office/powerpoint/2010/main" val="223695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457200" y="6400800"/>
            <a:ext cx="5562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dirty="0"/>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C80DFAE-88B7-49D3-8F2D-B101E877E43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angqun@pk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amport.azurewebsites.net/pubs/paxos-simple.pdf" TargetMode="External"/><Relationship Id="rId2" Type="http://schemas.openxmlformats.org/officeDocument/2006/relationships/hyperlink" Target="https://lamport.azurewebsites.net/pubs/lamport-paxos.pdf"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2.png"/><Relationship Id="rId21" Type="http://schemas.openxmlformats.org/officeDocument/2006/relationships/image" Target="../media/image39.png"/><Relationship Id="rId7" Type="http://schemas.openxmlformats.org/officeDocument/2006/relationships/image" Target="../media/image251.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1.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3.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s>
</file>

<file path=ppt/slides/_rels/slide4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46.png"/><Relationship Id="rId3" Type="http://schemas.openxmlformats.org/officeDocument/2006/relationships/image" Target="../media/image22.png"/><Relationship Id="rId21" Type="http://schemas.openxmlformats.org/officeDocument/2006/relationships/image" Target="../media/image49.png"/><Relationship Id="rId7" Type="http://schemas.openxmlformats.org/officeDocument/2006/relationships/image" Target="../media/image26.png"/><Relationship Id="rId12" Type="http://schemas.openxmlformats.org/officeDocument/2006/relationships/image" Target="../media/image41.png"/><Relationship Id="rId17" Type="http://schemas.openxmlformats.org/officeDocument/2006/relationships/image" Target="../media/image45.png"/><Relationship Id="rId2" Type="http://schemas.openxmlformats.org/officeDocument/2006/relationships/image" Target="../media/image21.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51.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43.png"/><Relationship Id="rId10" Type="http://schemas.openxmlformats.org/officeDocument/2006/relationships/image" Target="../media/image29.png"/><Relationship Id="rId19" Type="http://schemas.openxmlformats.org/officeDocument/2006/relationships/image" Target="../media/image47.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image" Target="../media/image420.png"/><Relationship Id="rId18" Type="http://schemas.openxmlformats.org/officeDocument/2006/relationships/image" Target="../media/image460.png"/><Relationship Id="rId3" Type="http://schemas.openxmlformats.org/officeDocument/2006/relationships/image" Target="../media/image51.png"/><Relationship Id="rId21" Type="http://schemas.openxmlformats.org/officeDocument/2006/relationships/image" Target="../media/image490.png"/><Relationship Id="rId7" Type="http://schemas.openxmlformats.org/officeDocument/2006/relationships/image" Target="../media/image250.png"/><Relationship Id="rId12" Type="http://schemas.openxmlformats.org/officeDocument/2006/relationships/image" Target="../media/image300.png"/><Relationship Id="rId17" Type="http://schemas.openxmlformats.org/officeDocument/2006/relationships/image" Target="../media/image450.png"/><Relationship Id="rId2" Type="http://schemas.openxmlformats.org/officeDocument/2006/relationships/image" Target="../media/image50.png"/><Relationship Id="rId16" Type="http://schemas.openxmlformats.org/officeDocument/2006/relationships/image" Target="../media/image440.png"/><Relationship Id="rId20" Type="http://schemas.openxmlformats.org/officeDocument/2006/relationships/image" Target="../media/image480.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290.png"/><Relationship Id="rId5" Type="http://schemas.openxmlformats.org/officeDocument/2006/relationships/image" Target="../media/image53.png"/><Relationship Id="rId15" Type="http://schemas.openxmlformats.org/officeDocument/2006/relationships/image" Target="../media/image430.png"/><Relationship Id="rId10" Type="http://schemas.openxmlformats.org/officeDocument/2006/relationships/image" Target="../media/image280.png"/><Relationship Id="rId19" Type="http://schemas.openxmlformats.org/officeDocument/2006/relationships/image" Target="../media/image470.png"/><Relationship Id="rId4" Type="http://schemas.openxmlformats.org/officeDocument/2006/relationships/image" Target="../media/image52.png"/><Relationship Id="rId9" Type="http://schemas.openxmlformats.org/officeDocument/2006/relationships/image" Target="../media/image270.png"/><Relationship Id="rId14" Type="http://schemas.openxmlformats.org/officeDocument/2006/relationships/image" Target="../media/image320.png"/><Relationship Id="rId22" Type="http://schemas.openxmlformats.org/officeDocument/2006/relationships/image" Target="../media/image500.png"/></Relationships>
</file>

<file path=ppt/slides/_rels/slide52.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51.png"/><Relationship Id="rId21" Type="http://schemas.openxmlformats.org/officeDocument/2006/relationships/image" Target="../media/image64.png"/><Relationship Id="rId7" Type="http://schemas.openxmlformats.org/officeDocument/2006/relationships/image" Target="../media/image250.png"/><Relationship Id="rId12" Type="http://schemas.openxmlformats.org/officeDocument/2006/relationships/image" Target="../media/image55.png"/><Relationship Id="rId17" Type="http://schemas.openxmlformats.org/officeDocument/2006/relationships/image" Target="../media/image60.png"/><Relationship Id="rId25" Type="http://schemas.openxmlformats.org/officeDocument/2006/relationships/image" Target="../media/image68.png"/><Relationship Id="rId2" Type="http://schemas.openxmlformats.org/officeDocument/2006/relationships/image" Target="../media/image50.png"/><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40.png"/><Relationship Id="rId24" Type="http://schemas.openxmlformats.org/officeDocument/2006/relationships/image" Target="../media/image67.png"/><Relationship Id="rId5" Type="http://schemas.openxmlformats.org/officeDocument/2006/relationships/image" Target="../media/image53.png"/><Relationship Id="rId15" Type="http://schemas.openxmlformats.org/officeDocument/2006/relationships/image" Target="../media/image58.png"/><Relationship Id="rId23" Type="http://schemas.openxmlformats.org/officeDocument/2006/relationships/image" Target="../media/image66.png"/><Relationship Id="rId10" Type="http://schemas.openxmlformats.org/officeDocument/2006/relationships/image" Target="../media/image530.png"/><Relationship Id="rId19" Type="http://schemas.openxmlformats.org/officeDocument/2006/relationships/image" Target="../media/image62.png"/><Relationship Id="rId4" Type="http://schemas.openxmlformats.org/officeDocument/2006/relationships/image" Target="../media/image52.png"/><Relationship Id="rId9" Type="http://schemas.openxmlformats.org/officeDocument/2006/relationships/image" Target="../media/image520.png"/><Relationship Id="rId14" Type="http://schemas.openxmlformats.org/officeDocument/2006/relationships/image" Target="../media/image57.png"/><Relationship Id="rId22" Type="http://schemas.openxmlformats.org/officeDocument/2006/relationships/image" Target="../media/image6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EF720D6-AEC9-4997-8E17-32CC54C1FF79}" type="slidenum">
              <a:rPr lang="en-US"/>
              <a:pPr/>
              <a:t>1</a:t>
            </a:fld>
            <a:endParaRPr lang="en-US" dirty="0"/>
          </a:p>
        </p:txBody>
      </p:sp>
      <p:sp>
        <p:nvSpPr>
          <p:cNvPr id="18434" name="Rectangle 2"/>
          <p:cNvSpPr>
            <a:spLocks noGrp="1" noChangeArrowheads="1"/>
          </p:cNvSpPr>
          <p:nvPr>
            <p:ph type="ctrTitle"/>
          </p:nvPr>
        </p:nvSpPr>
        <p:spPr>
          <a:xfrm>
            <a:off x="152400" y="1927737"/>
            <a:ext cx="8915400" cy="1466850"/>
          </a:xfrm>
        </p:spPr>
        <p:txBody>
          <a:bodyPr/>
          <a:lstStyle/>
          <a:p>
            <a:r>
              <a:rPr lang="zh-CN" altLang="en-US" sz="4800" dirty="0"/>
              <a:t>区块链与分布式协议</a:t>
            </a:r>
            <a:endParaRPr lang="en-US" sz="4800" i="1" dirty="0">
              <a:solidFill>
                <a:schemeClr val="tx1"/>
              </a:solidFill>
            </a:endParaRPr>
          </a:p>
        </p:txBody>
      </p:sp>
      <p:sp>
        <p:nvSpPr>
          <p:cNvPr id="2052" name="Rectangle 3"/>
          <p:cNvSpPr>
            <a:spLocks noGrp="1" noChangeArrowheads="1"/>
          </p:cNvSpPr>
          <p:nvPr>
            <p:ph type="subTitle" idx="1"/>
          </p:nvPr>
        </p:nvSpPr>
        <p:spPr>
          <a:xfrm>
            <a:off x="304800" y="4038600"/>
            <a:ext cx="8610600" cy="990600"/>
          </a:xfrm>
        </p:spPr>
        <p:txBody>
          <a:bodyPr/>
          <a:lstStyle/>
          <a:p>
            <a:pPr eaLnBrk="1" hangingPunct="1"/>
            <a:r>
              <a:rPr lang="zh-CN" altLang="en-US" sz="2400" dirty="0"/>
              <a:t>黄群</a:t>
            </a:r>
            <a:endParaRPr lang="en-US" altLang="zh-CN" sz="2400" dirty="0"/>
          </a:p>
          <a:p>
            <a:pPr eaLnBrk="1" hangingPunct="1"/>
            <a:r>
              <a:rPr lang="zh-CN" altLang="en-US" sz="2400" dirty="0"/>
              <a:t>北京大学 </a:t>
            </a:r>
            <a:endParaRPr lang="en-US" altLang="zh-CN" sz="2400" dirty="0"/>
          </a:p>
          <a:p>
            <a:pPr eaLnBrk="1" hangingPunct="1"/>
            <a:r>
              <a:rPr lang="en-US" altLang="zh-CN" sz="2400" dirty="0">
                <a:hlinkClick r:id="rId3"/>
              </a:rPr>
              <a:t>huangqun@pku.edu.cn</a:t>
            </a:r>
            <a:r>
              <a:rPr lang="en-US" altLang="zh-CN" sz="2400" dirty="0"/>
              <a:t> </a:t>
            </a:r>
            <a:endParaRPr lang="en-US" sz="2400" dirty="0"/>
          </a:p>
        </p:txBody>
      </p:sp>
    </p:spTree>
    <p:extLst>
      <p:ext uri="{BB962C8B-B14F-4D97-AF65-F5344CB8AC3E}">
        <p14:creationId xmlns:p14="http://schemas.microsoft.com/office/powerpoint/2010/main" val="3935226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78BA7-7A65-4ECB-B8B0-2227B8552C55}"/>
              </a:ext>
            </a:extLst>
          </p:cNvPr>
          <p:cNvSpPr>
            <a:spLocks noGrp="1"/>
          </p:cNvSpPr>
          <p:nvPr>
            <p:ph type="title"/>
          </p:nvPr>
        </p:nvSpPr>
        <p:spPr/>
        <p:txBody>
          <a:bodyPr/>
          <a:lstStyle/>
          <a:p>
            <a:r>
              <a:rPr lang="zh-CN" altLang="en-US" dirty="0"/>
              <a:t>挖矿：矿工之间的共识</a:t>
            </a:r>
          </a:p>
        </p:txBody>
      </p:sp>
      <p:sp>
        <p:nvSpPr>
          <p:cNvPr id="3" name="内容占位符 2">
            <a:extLst>
              <a:ext uri="{FF2B5EF4-FFF2-40B4-BE49-F238E27FC236}">
                <a16:creationId xmlns:a16="http://schemas.microsoft.com/office/drawing/2014/main" id="{29CF37B4-0901-4188-A62F-62DA7D095568}"/>
              </a:ext>
            </a:extLst>
          </p:cNvPr>
          <p:cNvSpPr>
            <a:spLocks noGrp="1"/>
          </p:cNvSpPr>
          <p:nvPr>
            <p:ph idx="1"/>
          </p:nvPr>
        </p:nvSpPr>
        <p:spPr/>
        <p:txBody>
          <a:bodyPr/>
          <a:lstStyle/>
          <a:p>
            <a:r>
              <a:rPr lang="zh-CN" altLang="en-US" dirty="0"/>
              <a:t>每个矿工产生的区块并不同</a:t>
            </a:r>
            <a:endParaRPr lang="en-US" altLang="zh-CN" dirty="0"/>
          </a:p>
          <a:p>
            <a:pPr lvl="1"/>
            <a:r>
              <a:rPr lang="zh-CN" altLang="en-US" dirty="0"/>
              <a:t>接收到的交易不同</a:t>
            </a:r>
            <a:endParaRPr lang="en-US" altLang="zh-CN" dirty="0"/>
          </a:p>
          <a:p>
            <a:pPr lvl="1"/>
            <a:r>
              <a:rPr lang="zh-CN" altLang="en-US" dirty="0"/>
              <a:t>选择策略不同</a:t>
            </a:r>
            <a:endParaRPr lang="en-US" altLang="zh-CN" dirty="0"/>
          </a:p>
          <a:p>
            <a:endParaRPr lang="en-US" altLang="zh-CN" dirty="0"/>
          </a:p>
          <a:p>
            <a:r>
              <a:rPr lang="zh-CN" altLang="en-US" dirty="0"/>
              <a:t>选择哪个矿工产生的区块？</a:t>
            </a:r>
            <a:endParaRPr lang="en-US" altLang="zh-CN" dirty="0"/>
          </a:p>
          <a:p>
            <a:endParaRPr lang="en-US" altLang="zh-CN" dirty="0"/>
          </a:p>
          <a:p>
            <a:r>
              <a:rPr lang="zh-CN" altLang="en-US" dirty="0"/>
              <a:t>矿工之间通过</a:t>
            </a:r>
            <a:r>
              <a:rPr lang="zh-CN" altLang="en-US" dirty="0">
                <a:solidFill>
                  <a:srgbClr val="0070C0"/>
                </a:solidFill>
              </a:rPr>
              <a:t>“共识协议（共识机制）”</a:t>
            </a:r>
            <a:r>
              <a:rPr lang="zh-CN" altLang="en-US" dirty="0"/>
              <a:t>达成</a:t>
            </a:r>
            <a:endParaRPr lang="en-US" altLang="zh-CN" dirty="0"/>
          </a:p>
        </p:txBody>
      </p:sp>
      <p:sp>
        <p:nvSpPr>
          <p:cNvPr id="4" name="灯片编号占位符 3">
            <a:extLst>
              <a:ext uri="{FF2B5EF4-FFF2-40B4-BE49-F238E27FC236}">
                <a16:creationId xmlns:a16="http://schemas.microsoft.com/office/drawing/2014/main" id="{543C199D-EC00-476A-9CBB-E31EFA2EA6BB}"/>
              </a:ext>
            </a:extLst>
          </p:cNvPr>
          <p:cNvSpPr>
            <a:spLocks noGrp="1"/>
          </p:cNvSpPr>
          <p:nvPr>
            <p:ph type="sldNum" sz="quarter" idx="11"/>
          </p:nvPr>
        </p:nvSpPr>
        <p:spPr/>
        <p:txBody>
          <a:bodyPr/>
          <a:lstStyle/>
          <a:p>
            <a:pPr>
              <a:defRPr/>
            </a:pPr>
            <a:fld id="{3FFE790D-BCFB-4008-9260-CA63AEE325FD}" type="slidenum">
              <a:rPr lang="en-US" smtClean="0"/>
              <a:pPr>
                <a:defRPr/>
              </a:pPr>
              <a:t>10</a:t>
            </a:fld>
            <a:endParaRPr lang="en-US" dirty="0"/>
          </a:p>
        </p:txBody>
      </p:sp>
    </p:spTree>
    <p:extLst>
      <p:ext uri="{BB962C8B-B14F-4D97-AF65-F5344CB8AC3E}">
        <p14:creationId xmlns:p14="http://schemas.microsoft.com/office/powerpoint/2010/main" val="74987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145F3-0DE4-4223-8CF3-B47F5F41E926}"/>
              </a:ext>
            </a:extLst>
          </p:cNvPr>
          <p:cNvSpPr>
            <a:spLocks noGrp="1"/>
          </p:cNvSpPr>
          <p:nvPr>
            <p:ph type="title" idx="4294967295"/>
          </p:nvPr>
        </p:nvSpPr>
        <p:spPr/>
        <p:txBody>
          <a:bodyPr>
            <a:normAutofit/>
          </a:bodyPr>
          <a:lstStyle/>
          <a:p>
            <a:r>
              <a:rPr lang="en-US" altLang="zh-CN" dirty="0"/>
              <a:t>Consensus Protocols</a:t>
            </a:r>
            <a:endParaRPr lang="zh-CN" altLang="en-US" dirty="0"/>
          </a:p>
        </p:txBody>
      </p:sp>
      <p:sp>
        <p:nvSpPr>
          <p:cNvPr id="6" name="Rectangle 12">
            <a:extLst>
              <a:ext uri="{FF2B5EF4-FFF2-40B4-BE49-F238E27FC236}">
                <a16:creationId xmlns:a16="http://schemas.microsoft.com/office/drawing/2014/main" id="{F39FA626-8BFE-4886-8472-42F52521D706}"/>
              </a:ext>
            </a:extLst>
          </p:cNvPr>
          <p:cNvSpPr>
            <a:spLocks noChangeArrowheads="1"/>
          </p:cNvSpPr>
          <p:nvPr/>
        </p:nvSpPr>
        <p:spPr bwMode="auto">
          <a:xfrm>
            <a:off x="3596445" y="3429000"/>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4" name="灯片编号占位符 3">
            <a:extLst>
              <a:ext uri="{FF2B5EF4-FFF2-40B4-BE49-F238E27FC236}">
                <a16:creationId xmlns:a16="http://schemas.microsoft.com/office/drawing/2014/main" id="{74F9C459-22F7-4733-9DBA-15EECD152FDB}"/>
              </a:ext>
            </a:extLst>
          </p:cNvPr>
          <p:cNvSpPr>
            <a:spLocks noGrp="1"/>
          </p:cNvSpPr>
          <p:nvPr>
            <p:ph type="sldNum" sz="quarter" idx="4"/>
          </p:nvPr>
        </p:nvSpPr>
        <p:spPr/>
        <p:txBody>
          <a:bodyPr/>
          <a:lstStyle/>
          <a:p>
            <a:pPr>
              <a:defRPr/>
            </a:pPr>
            <a:fld id="{D62988EB-CF20-4CAC-94BF-79D0ECBB93DA}" type="slidenum">
              <a:rPr lang="en-US" altLang="zh-CN" smtClean="0"/>
              <a:pPr>
                <a:defRPr/>
              </a:pPr>
              <a:t>11</a:t>
            </a:fld>
            <a:endParaRPr lang="en-US" altLang="zh-CN"/>
          </a:p>
        </p:txBody>
      </p:sp>
      <p:sp>
        <p:nvSpPr>
          <p:cNvPr id="8" name="Rectangle 13">
            <a:extLst>
              <a:ext uri="{FF2B5EF4-FFF2-40B4-BE49-F238E27FC236}">
                <a16:creationId xmlns:a16="http://schemas.microsoft.com/office/drawing/2014/main" id="{949C5A94-7963-47D3-AEE3-38DD3865C643}"/>
              </a:ext>
            </a:extLst>
          </p:cNvPr>
          <p:cNvSpPr>
            <a:spLocks noChangeArrowheads="1"/>
          </p:cNvSpPr>
          <p:nvPr/>
        </p:nvSpPr>
        <p:spPr bwMode="auto">
          <a:xfrm>
            <a:off x="2590800" y="3429000"/>
            <a:ext cx="1016683" cy="980808"/>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Hash</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Of</a:t>
            </a:r>
          </a:p>
          <a:p>
            <a:pPr marL="0" marR="0" lvl="0" indent="0" algn="ctr" defTabSz="1219078"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Lucida Fax" pitchFamily="18" charset="0"/>
                <a:ea typeface="微软雅黑" pitchFamily="34" charset="-122"/>
              </a:rPr>
              <a:t>Previous</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Block</a:t>
            </a: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sp>
        <p:nvSpPr>
          <p:cNvPr id="10" name="Line 25">
            <a:extLst>
              <a:ext uri="{FF2B5EF4-FFF2-40B4-BE49-F238E27FC236}">
                <a16:creationId xmlns:a16="http://schemas.microsoft.com/office/drawing/2014/main" id="{2A116AEE-26B1-4A82-BEF1-E4DE43AD8433}"/>
              </a:ext>
            </a:extLst>
          </p:cNvPr>
          <p:cNvSpPr>
            <a:spLocks noChangeShapeType="1"/>
          </p:cNvSpPr>
          <p:nvPr/>
        </p:nvSpPr>
        <p:spPr bwMode="auto">
          <a:xfrm flipH="1">
            <a:off x="8059592" y="3919404"/>
            <a:ext cx="890648" cy="0"/>
          </a:xfrm>
          <a:prstGeom prst="line">
            <a:avLst/>
          </a:prstGeom>
          <a:noFill/>
          <a:ln w="47625" cap="rnd">
            <a:solidFill>
              <a:srgbClr val="1F497D"/>
            </a:solidFill>
            <a:prstDash val="sysDot"/>
            <a:round/>
            <a:headEnd/>
            <a:tailEnd type="stealth"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Lucida Fax" pitchFamily="18" charset="0"/>
              <a:ea typeface="微软雅黑" pitchFamily="34" charset="-122"/>
            </a:endParaRPr>
          </a:p>
        </p:txBody>
      </p:sp>
      <p:sp>
        <p:nvSpPr>
          <p:cNvPr id="12" name="Text Box 27">
            <a:extLst>
              <a:ext uri="{FF2B5EF4-FFF2-40B4-BE49-F238E27FC236}">
                <a16:creationId xmlns:a16="http://schemas.microsoft.com/office/drawing/2014/main" id="{BF291CDF-8F97-4183-8DBA-76C32A60FA9E}"/>
              </a:ext>
            </a:extLst>
          </p:cNvPr>
          <p:cNvSpPr txBox="1">
            <a:spLocks noChangeArrowheads="1"/>
          </p:cNvSpPr>
          <p:nvPr/>
        </p:nvSpPr>
        <p:spPr bwMode="auto">
          <a:xfrm>
            <a:off x="231212" y="2611894"/>
            <a:ext cx="228516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154" marR="0" lvl="0" indent="-457154" algn="ctr" defTabSz="1219078" eaLnBrk="1" fontAlgn="auto" latinLnBrk="0" hangingPunct="1">
              <a:lnSpc>
                <a:spcPct val="80000"/>
              </a:lnSpc>
              <a:spcBef>
                <a:spcPct val="5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srgbClr val="FF0000"/>
                </a:solidFill>
                <a:effectLst/>
                <a:uLnTx/>
                <a:uFillTx/>
                <a:latin typeface="Lucida Fax" panose="02060602050505020204" pitchFamily="18" charset="0"/>
                <a:ea typeface="微软雅黑" pitchFamily="34" charset="-122"/>
              </a:rPr>
              <a:t>Head Block</a:t>
            </a:r>
          </a:p>
        </p:txBody>
      </p:sp>
      <p:sp>
        <p:nvSpPr>
          <p:cNvPr id="14" name="Line 23">
            <a:extLst>
              <a:ext uri="{FF2B5EF4-FFF2-40B4-BE49-F238E27FC236}">
                <a16:creationId xmlns:a16="http://schemas.microsoft.com/office/drawing/2014/main" id="{46283CE6-2720-4DD6-B67D-7DFC71E8D90B}"/>
              </a:ext>
            </a:extLst>
          </p:cNvPr>
          <p:cNvSpPr>
            <a:spLocks noChangeShapeType="1"/>
          </p:cNvSpPr>
          <p:nvPr/>
        </p:nvSpPr>
        <p:spPr bwMode="auto">
          <a:xfrm flipH="1">
            <a:off x="1371600" y="2999692"/>
            <a:ext cx="0" cy="441459"/>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sp>
        <p:nvSpPr>
          <p:cNvPr id="16" name="Rectangle 12">
            <a:extLst>
              <a:ext uri="{FF2B5EF4-FFF2-40B4-BE49-F238E27FC236}">
                <a16:creationId xmlns:a16="http://schemas.microsoft.com/office/drawing/2014/main" id="{D7486E90-5546-42A3-9A07-F02297CFDB9B}"/>
              </a:ext>
            </a:extLst>
          </p:cNvPr>
          <p:cNvSpPr>
            <a:spLocks noChangeArrowheads="1"/>
          </p:cNvSpPr>
          <p:nvPr/>
        </p:nvSpPr>
        <p:spPr bwMode="auto">
          <a:xfrm>
            <a:off x="596480" y="3435114"/>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cxnSp>
        <p:nvCxnSpPr>
          <p:cNvPr id="18" name="连接符: 肘形 17">
            <a:extLst>
              <a:ext uri="{FF2B5EF4-FFF2-40B4-BE49-F238E27FC236}">
                <a16:creationId xmlns:a16="http://schemas.microsoft.com/office/drawing/2014/main" id="{BD19637F-D6B4-4409-A9F4-5F5471F4C849}"/>
              </a:ext>
            </a:extLst>
          </p:cNvPr>
          <p:cNvCxnSpPr>
            <a:cxnSpLocks/>
            <a:stCxn id="8" idx="0"/>
            <a:endCxn id="16" idx="3"/>
          </p:cNvCxnSpPr>
          <p:nvPr/>
        </p:nvCxnSpPr>
        <p:spPr>
          <a:xfrm rot="16200000" flipH="1" flipV="1">
            <a:off x="2361364" y="3187740"/>
            <a:ext cx="496518" cy="979038"/>
          </a:xfrm>
          <a:prstGeom prst="bentConnector4">
            <a:avLst>
              <a:gd name="adj1" fmla="val -46041"/>
              <a:gd name="adj2" fmla="val 7596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2">
            <a:extLst>
              <a:ext uri="{FF2B5EF4-FFF2-40B4-BE49-F238E27FC236}">
                <a16:creationId xmlns:a16="http://schemas.microsoft.com/office/drawing/2014/main" id="{F7B50414-A66E-4A99-A76D-DA822F59D131}"/>
              </a:ext>
            </a:extLst>
          </p:cNvPr>
          <p:cNvSpPr>
            <a:spLocks noChangeArrowheads="1"/>
          </p:cNvSpPr>
          <p:nvPr/>
        </p:nvSpPr>
        <p:spPr bwMode="auto">
          <a:xfrm>
            <a:off x="6547805" y="3429000"/>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22" name="Rectangle 13">
            <a:extLst>
              <a:ext uri="{FF2B5EF4-FFF2-40B4-BE49-F238E27FC236}">
                <a16:creationId xmlns:a16="http://schemas.microsoft.com/office/drawing/2014/main" id="{7AEF30D0-0E50-4B05-81D3-0DF9A25EC792}"/>
              </a:ext>
            </a:extLst>
          </p:cNvPr>
          <p:cNvSpPr>
            <a:spLocks noChangeArrowheads="1"/>
          </p:cNvSpPr>
          <p:nvPr/>
        </p:nvSpPr>
        <p:spPr bwMode="auto">
          <a:xfrm>
            <a:off x="5542160" y="3429000"/>
            <a:ext cx="1016683" cy="980808"/>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Hash</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Of</a:t>
            </a:r>
          </a:p>
          <a:p>
            <a:pPr marL="0" marR="0" lvl="0" indent="0" algn="ctr" defTabSz="1219078"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Lucida Fax" pitchFamily="18" charset="0"/>
                <a:ea typeface="微软雅黑" pitchFamily="34" charset="-122"/>
              </a:rPr>
              <a:t>Previous</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Block</a:t>
            </a: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cxnSp>
        <p:nvCxnSpPr>
          <p:cNvPr id="24" name="连接符: 肘形 23">
            <a:extLst>
              <a:ext uri="{FF2B5EF4-FFF2-40B4-BE49-F238E27FC236}">
                <a16:creationId xmlns:a16="http://schemas.microsoft.com/office/drawing/2014/main" id="{741CB9B9-C763-422D-A0D9-26FEAC0783F0}"/>
              </a:ext>
            </a:extLst>
          </p:cNvPr>
          <p:cNvCxnSpPr>
            <a:cxnSpLocks/>
            <a:stCxn id="22" idx="0"/>
            <a:endCxn id="6" idx="3"/>
          </p:cNvCxnSpPr>
          <p:nvPr/>
        </p:nvCxnSpPr>
        <p:spPr>
          <a:xfrm rot="16200000" flipH="1" flipV="1">
            <a:off x="5340084" y="3208985"/>
            <a:ext cx="490404" cy="930433"/>
          </a:xfrm>
          <a:prstGeom prst="bentConnector4">
            <a:avLst>
              <a:gd name="adj1" fmla="val -46615"/>
              <a:gd name="adj2" fmla="val 773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12">
            <a:extLst>
              <a:ext uri="{FF2B5EF4-FFF2-40B4-BE49-F238E27FC236}">
                <a16:creationId xmlns:a16="http://schemas.microsoft.com/office/drawing/2014/main" id="{29F14EE3-C76E-468A-8E45-7F4C1567BDA5}"/>
              </a:ext>
            </a:extLst>
          </p:cNvPr>
          <p:cNvSpPr>
            <a:spLocks noChangeArrowheads="1"/>
          </p:cNvSpPr>
          <p:nvPr/>
        </p:nvSpPr>
        <p:spPr bwMode="auto">
          <a:xfrm>
            <a:off x="6547806" y="5072642"/>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28" name="Rectangle 13">
            <a:extLst>
              <a:ext uri="{FF2B5EF4-FFF2-40B4-BE49-F238E27FC236}">
                <a16:creationId xmlns:a16="http://schemas.microsoft.com/office/drawing/2014/main" id="{2A62137E-438E-475A-8DB8-C5BF964A32DA}"/>
              </a:ext>
            </a:extLst>
          </p:cNvPr>
          <p:cNvSpPr>
            <a:spLocks noChangeArrowheads="1"/>
          </p:cNvSpPr>
          <p:nvPr/>
        </p:nvSpPr>
        <p:spPr bwMode="auto">
          <a:xfrm>
            <a:off x="5542161" y="5072642"/>
            <a:ext cx="1016683" cy="980808"/>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Hash</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Of</a:t>
            </a:r>
          </a:p>
          <a:p>
            <a:pPr marL="0" marR="0" lvl="0" indent="0" algn="ctr" defTabSz="1219078"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Lucida Fax" pitchFamily="18" charset="0"/>
                <a:ea typeface="微软雅黑" pitchFamily="34" charset="-122"/>
              </a:rPr>
              <a:t>Previous</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Block</a:t>
            </a: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cxnSp>
        <p:nvCxnSpPr>
          <p:cNvPr id="30" name="连接符: 肘形 29">
            <a:extLst>
              <a:ext uri="{FF2B5EF4-FFF2-40B4-BE49-F238E27FC236}">
                <a16:creationId xmlns:a16="http://schemas.microsoft.com/office/drawing/2014/main" id="{5486F745-6982-4904-B622-89AE4F199AF7}"/>
              </a:ext>
            </a:extLst>
          </p:cNvPr>
          <p:cNvCxnSpPr>
            <a:cxnSpLocks/>
            <a:stCxn id="28" idx="0"/>
            <a:endCxn id="6" idx="2"/>
          </p:cNvCxnSpPr>
          <p:nvPr/>
        </p:nvCxnSpPr>
        <p:spPr>
          <a:xfrm rot="16200000" flipV="1">
            <a:off x="4872963" y="3895102"/>
            <a:ext cx="662834" cy="1692246"/>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 Box 27">
            <a:extLst>
              <a:ext uri="{FF2B5EF4-FFF2-40B4-BE49-F238E27FC236}">
                <a16:creationId xmlns:a16="http://schemas.microsoft.com/office/drawing/2014/main" id="{AADC1770-4641-48AD-8ABE-54D0EB432D23}"/>
              </a:ext>
            </a:extLst>
          </p:cNvPr>
          <p:cNvSpPr txBox="1">
            <a:spLocks noChangeArrowheads="1"/>
          </p:cNvSpPr>
          <p:nvPr/>
        </p:nvSpPr>
        <p:spPr bwMode="auto">
          <a:xfrm>
            <a:off x="2806997" y="1467503"/>
            <a:ext cx="6487007"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154" marR="0" lvl="0" indent="-457154" algn="ctr" defTabSz="1219078" eaLnBrk="1" fontAlgn="auto" latinLnBrk="0" hangingPunct="1">
              <a:lnSpc>
                <a:spcPct val="80000"/>
              </a:lnSpc>
              <a:spcBef>
                <a:spcPct val="5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srgbClr val="FF0000"/>
                </a:solidFill>
                <a:effectLst/>
                <a:uLnTx/>
                <a:uFillTx/>
                <a:latin typeface="Lucida Fax" panose="02060602050505020204" pitchFamily="18" charset="0"/>
                <a:ea typeface="微软雅黑" pitchFamily="34" charset="-122"/>
              </a:rPr>
              <a:t>Most participants agree on this one</a:t>
            </a:r>
          </a:p>
        </p:txBody>
      </p:sp>
      <p:sp>
        <p:nvSpPr>
          <p:cNvPr id="33" name="矩形: 圆角 32">
            <a:extLst>
              <a:ext uri="{FF2B5EF4-FFF2-40B4-BE49-F238E27FC236}">
                <a16:creationId xmlns:a16="http://schemas.microsoft.com/office/drawing/2014/main" id="{C31F9B41-D3D9-4DF7-9208-03998576BEF1}"/>
              </a:ext>
            </a:extLst>
          </p:cNvPr>
          <p:cNvSpPr/>
          <p:nvPr/>
        </p:nvSpPr>
        <p:spPr>
          <a:xfrm>
            <a:off x="5157299" y="2042956"/>
            <a:ext cx="607823" cy="44145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2000" dirty="0">
              <a:solidFill>
                <a:schemeClr val="tx1"/>
              </a:solidFill>
            </a:endParaRPr>
          </a:p>
        </p:txBody>
      </p:sp>
      <p:sp>
        <p:nvSpPr>
          <p:cNvPr id="35" name="矩形: 圆角 34">
            <a:extLst>
              <a:ext uri="{FF2B5EF4-FFF2-40B4-BE49-F238E27FC236}">
                <a16:creationId xmlns:a16="http://schemas.microsoft.com/office/drawing/2014/main" id="{90CA4069-71BD-4354-AC68-9A677804EA4C}"/>
              </a:ext>
            </a:extLst>
          </p:cNvPr>
          <p:cNvSpPr/>
          <p:nvPr/>
        </p:nvSpPr>
        <p:spPr>
          <a:xfrm>
            <a:off x="6177474" y="2043645"/>
            <a:ext cx="607823" cy="44145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2000" dirty="0">
              <a:solidFill>
                <a:schemeClr val="tx1"/>
              </a:solidFill>
            </a:endParaRPr>
          </a:p>
        </p:txBody>
      </p:sp>
      <p:sp>
        <p:nvSpPr>
          <p:cNvPr id="37" name="矩形: 圆角 36">
            <a:extLst>
              <a:ext uri="{FF2B5EF4-FFF2-40B4-BE49-F238E27FC236}">
                <a16:creationId xmlns:a16="http://schemas.microsoft.com/office/drawing/2014/main" id="{3A0739B1-779E-4DB5-A723-76B5DD762A82}"/>
              </a:ext>
            </a:extLst>
          </p:cNvPr>
          <p:cNvSpPr/>
          <p:nvPr/>
        </p:nvSpPr>
        <p:spPr>
          <a:xfrm>
            <a:off x="7190281" y="2042956"/>
            <a:ext cx="607823" cy="44145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2000" dirty="0">
              <a:solidFill>
                <a:schemeClr val="tx1"/>
              </a:solidFill>
            </a:endParaRPr>
          </a:p>
        </p:txBody>
      </p:sp>
      <p:sp>
        <p:nvSpPr>
          <p:cNvPr id="39" name="矩形: 圆角 38">
            <a:extLst>
              <a:ext uri="{FF2B5EF4-FFF2-40B4-BE49-F238E27FC236}">
                <a16:creationId xmlns:a16="http://schemas.microsoft.com/office/drawing/2014/main" id="{2EF313B5-0B4B-4847-82F8-CB488A09D298}"/>
              </a:ext>
            </a:extLst>
          </p:cNvPr>
          <p:cNvSpPr/>
          <p:nvPr/>
        </p:nvSpPr>
        <p:spPr>
          <a:xfrm>
            <a:off x="8153400" y="2042955"/>
            <a:ext cx="607823" cy="44145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2000" dirty="0">
              <a:solidFill>
                <a:schemeClr val="tx1"/>
              </a:solidFill>
            </a:endParaRPr>
          </a:p>
        </p:txBody>
      </p:sp>
      <p:cxnSp>
        <p:nvCxnSpPr>
          <p:cNvPr id="41" name="直接箭头连接符 40">
            <a:extLst>
              <a:ext uri="{FF2B5EF4-FFF2-40B4-BE49-F238E27FC236}">
                <a16:creationId xmlns:a16="http://schemas.microsoft.com/office/drawing/2014/main" id="{E798CA80-BD27-4FD6-8707-3B51F414E799}"/>
              </a:ext>
            </a:extLst>
          </p:cNvPr>
          <p:cNvCxnSpPr/>
          <p:nvPr/>
        </p:nvCxnSpPr>
        <p:spPr>
          <a:xfrm>
            <a:off x="5638800" y="2611894"/>
            <a:ext cx="990600" cy="6647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直接箭头连接符 42">
            <a:extLst>
              <a:ext uri="{FF2B5EF4-FFF2-40B4-BE49-F238E27FC236}">
                <a16:creationId xmlns:a16="http://schemas.microsoft.com/office/drawing/2014/main" id="{98D7452A-BCF9-4D73-9506-BED26B0ADFFD}"/>
              </a:ext>
            </a:extLst>
          </p:cNvPr>
          <p:cNvCxnSpPr>
            <a:cxnSpLocks/>
          </p:cNvCxnSpPr>
          <p:nvPr/>
        </p:nvCxnSpPr>
        <p:spPr>
          <a:xfrm>
            <a:off x="6573506" y="2554999"/>
            <a:ext cx="320595" cy="7216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直接箭头连接符 46">
            <a:extLst>
              <a:ext uri="{FF2B5EF4-FFF2-40B4-BE49-F238E27FC236}">
                <a16:creationId xmlns:a16="http://schemas.microsoft.com/office/drawing/2014/main" id="{CB227F15-D073-497A-9427-E201889536FC}"/>
              </a:ext>
            </a:extLst>
          </p:cNvPr>
          <p:cNvCxnSpPr>
            <a:cxnSpLocks/>
          </p:cNvCxnSpPr>
          <p:nvPr/>
        </p:nvCxnSpPr>
        <p:spPr>
          <a:xfrm flipH="1">
            <a:off x="7183119" y="2554999"/>
            <a:ext cx="379970" cy="7216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直接箭头连接符 50">
            <a:extLst>
              <a:ext uri="{FF2B5EF4-FFF2-40B4-BE49-F238E27FC236}">
                <a16:creationId xmlns:a16="http://schemas.microsoft.com/office/drawing/2014/main" id="{C1054ECF-7B04-4953-9A56-B879DF70BE44}"/>
              </a:ext>
            </a:extLst>
          </p:cNvPr>
          <p:cNvCxnSpPr>
            <a:cxnSpLocks/>
          </p:cNvCxnSpPr>
          <p:nvPr/>
        </p:nvCxnSpPr>
        <p:spPr>
          <a:xfrm flipH="1">
            <a:off x="7366341" y="2596251"/>
            <a:ext cx="1151260" cy="6803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7" name="乘号 56">
            <a:extLst>
              <a:ext uri="{FF2B5EF4-FFF2-40B4-BE49-F238E27FC236}">
                <a16:creationId xmlns:a16="http://schemas.microsoft.com/office/drawing/2014/main" id="{E4B56681-CE4E-4D07-9FAB-4C44D7EA4A18}"/>
              </a:ext>
            </a:extLst>
          </p:cNvPr>
          <p:cNvSpPr/>
          <p:nvPr/>
        </p:nvSpPr>
        <p:spPr bwMode="auto">
          <a:xfrm>
            <a:off x="5867117" y="4450087"/>
            <a:ext cx="2097945" cy="1214873"/>
          </a:xfrm>
          <a:prstGeom prst="mathMultiply">
            <a:avLst>
              <a:gd name="adj1" fmla="val 19027"/>
            </a:avLst>
          </a:prstGeom>
          <a:solidFill>
            <a:srgbClr val="C0504D"/>
          </a:solidFill>
          <a:ln w="25400" cap="flat" cmpd="sng" algn="ctr">
            <a:solidFill>
              <a:srgbClr val="C0504D">
                <a:shade val="50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mn-ea"/>
              <a:cs typeface="+mn-cs"/>
            </a:endParaRPr>
          </a:p>
        </p:txBody>
      </p:sp>
      <p:cxnSp>
        <p:nvCxnSpPr>
          <p:cNvPr id="59" name="连接符: 曲线 58">
            <a:extLst>
              <a:ext uri="{FF2B5EF4-FFF2-40B4-BE49-F238E27FC236}">
                <a16:creationId xmlns:a16="http://schemas.microsoft.com/office/drawing/2014/main" id="{7D8970E5-2329-4633-97E4-E0386BA9023A}"/>
              </a:ext>
            </a:extLst>
          </p:cNvPr>
          <p:cNvCxnSpPr>
            <a:cxnSpLocks/>
            <a:stCxn id="33" idx="0"/>
            <a:endCxn id="35" idx="0"/>
          </p:cNvCxnSpPr>
          <p:nvPr/>
        </p:nvCxnSpPr>
        <p:spPr>
          <a:xfrm rot="16200000" flipH="1">
            <a:off x="5970953" y="1533213"/>
            <a:ext cx="689" cy="1020175"/>
          </a:xfrm>
          <a:prstGeom prst="curvedConnector3">
            <a:avLst>
              <a:gd name="adj1" fmla="val -33178520"/>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连接符: 曲线 62">
            <a:extLst>
              <a:ext uri="{FF2B5EF4-FFF2-40B4-BE49-F238E27FC236}">
                <a16:creationId xmlns:a16="http://schemas.microsoft.com/office/drawing/2014/main" id="{28BECE97-34F6-477A-9328-E3F9C65D6872}"/>
              </a:ext>
            </a:extLst>
          </p:cNvPr>
          <p:cNvCxnSpPr>
            <a:cxnSpLocks/>
            <a:stCxn id="35" idx="0"/>
            <a:endCxn id="37" idx="0"/>
          </p:cNvCxnSpPr>
          <p:nvPr/>
        </p:nvCxnSpPr>
        <p:spPr>
          <a:xfrm rot="5400000" flipH="1" flipV="1">
            <a:off x="6987445" y="1536898"/>
            <a:ext cx="689" cy="1012807"/>
          </a:xfrm>
          <a:prstGeom prst="curvedConnector3">
            <a:avLst>
              <a:gd name="adj1" fmla="val 33278520"/>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连接符: 曲线 67">
            <a:extLst>
              <a:ext uri="{FF2B5EF4-FFF2-40B4-BE49-F238E27FC236}">
                <a16:creationId xmlns:a16="http://schemas.microsoft.com/office/drawing/2014/main" id="{C646FE4D-3402-4CFB-B7DC-0F575DD9ACC6}"/>
              </a:ext>
            </a:extLst>
          </p:cNvPr>
          <p:cNvCxnSpPr>
            <a:cxnSpLocks/>
            <a:stCxn id="35" idx="3"/>
            <a:endCxn id="37" idx="1"/>
          </p:cNvCxnSpPr>
          <p:nvPr/>
        </p:nvCxnSpPr>
        <p:spPr>
          <a:xfrm flipV="1">
            <a:off x="6785297" y="2263686"/>
            <a:ext cx="404984" cy="689"/>
          </a:xfrm>
          <a:prstGeom prst="curvedConnector3">
            <a:avLst>
              <a:gd name="adj1" fmla="val 50000"/>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4A37BF3D-2E3D-4C3B-A8C8-7A9978E75E4C}"/>
              </a:ext>
            </a:extLst>
          </p:cNvPr>
          <p:cNvCxnSpPr>
            <a:cxnSpLocks/>
            <a:stCxn id="35" idx="1"/>
            <a:endCxn id="33" idx="3"/>
          </p:cNvCxnSpPr>
          <p:nvPr/>
        </p:nvCxnSpPr>
        <p:spPr>
          <a:xfrm rot="10800000">
            <a:off x="5765122" y="2263687"/>
            <a:ext cx="412352" cy="689"/>
          </a:xfrm>
          <a:prstGeom prst="curvedConnector3">
            <a:avLst>
              <a:gd name="adj1" fmla="val 50000"/>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连接符: 曲线 83">
            <a:extLst>
              <a:ext uri="{FF2B5EF4-FFF2-40B4-BE49-F238E27FC236}">
                <a16:creationId xmlns:a16="http://schemas.microsoft.com/office/drawing/2014/main" id="{606A1134-E259-4F61-B005-EB4ACE4EC24F}"/>
              </a:ext>
            </a:extLst>
          </p:cNvPr>
          <p:cNvCxnSpPr>
            <a:cxnSpLocks/>
            <a:stCxn id="37" idx="3"/>
            <a:endCxn id="39" idx="1"/>
          </p:cNvCxnSpPr>
          <p:nvPr/>
        </p:nvCxnSpPr>
        <p:spPr>
          <a:xfrm flipV="1">
            <a:off x="7798104" y="2263685"/>
            <a:ext cx="355296" cy="1"/>
          </a:xfrm>
          <a:prstGeom prst="curvedConnector3">
            <a:avLst>
              <a:gd name="adj1" fmla="val 50000"/>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a:extLst>
              <a:ext uri="{FF2B5EF4-FFF2-40B4-BE49-F238E27FC236}">
                <a16:creationId xmlns:a16="http://schemas.microsoft.com/office/drawing/2014/main" id="{1B9BF621-1524-41C3-97D2-1B94403D3D24}"/>
              </a:ext>
            </a:extLst>
          </p:cNvPr>
          <p:cNvCxnSpPr>
            <a:cxnSpLocks/>
            <a:stCxn id="39" idx="2"/>
            <a:endCxn id="37" idx="2"/>
          </p:cNvCxnSpPr>
          <p:nvPr/>
        </p:nvCxnSpPr>
        <p:spPr>
          <a:xfrm rot="5400000">
            <a:off x="7975753" y="2002855"/>
            <a:ext cx="1" cy="963119"/>
          </a:xfrm>
          <a:prstGeom prst="curvedConnector3">
            <a:avLst>
              <a:gd name="adj1" fmla="val 22860100000"/>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 Box 27">
            <a:extLst>
              <a:ext uri="{FF2B5EF4-FFF2-40B4-BE49-F238E27FC236}">
                <a16:creationId xmlns:a16="http://schemas.microsoft.com/office/drawing/2014/main" id="{0D3787BE-4E82-4131-81D8-BD3777300874}"/>
              </a:ext>
            </a:extLst>
          </p:cNvPr>
          <p:cNvSpPr txBox="1">
            <a:spLocks noChangeArrowheads="1"/>
          </p:cNvSpPr>
          <p:nvPr/>
        </p:nvSpPr>
        <p:spPr bwMode="auto">
          <a:xfrm>
            <a:off x="1845421" y="2901922"/>
            <a:ext cx="286178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154" marR="0" lvl="0" indent="-457154" algn="ctr" defTabSz="1219078" eaLnBrk="1" fontAlgn="auto" latinLnBrk="0" hangingPunct="1">
              <a:lnSpc>
                <a:spcPct val="80000"/>
              </a:lnSpc>
              <a:spcBef>
                <a:spcPct val="50000"/>
              </a:spcBef>
              <a:spcAft>
                <a:spcPts val="0"/>
              </a:spcAft>
              <a:buClr>
                <a:srgbClr val="800080"/>
              </a:buClr>
              <a:buSzPct val="60000"/>
              <a:buFontTx/>
              <a:buNone/>
              <a:tabLst/>
              <a:defRPr/>
            </a:pPr>
            <a:r>
              <a:rPr kumimoji="0" lang="en-US" altLang="zh-CN" sz="1800" b="1" i="0" u="none" strike="noStrike" kern="0" cap="none" spc="0" normalizeH="0" baseline="0" noProof="0" dirty="0">
                <a:ln>
                  <a:noFill/>
                </a:ln>
                <a:solidFill>
                  <a:srgbClr val="0070C0"/>
                </a:solidFill>
                <a:effectLst/>
                <a:uLnTx/>
                <a:uFillTx/>
                <a:latin typeface="Lucida Fax" panose="02060602050505020204" pitchFamily="18" charset="0"/>
                <a:ea typeface="微软雅黑" pitchFamily="34" charset="-122"/>
              </a:rPr>
              <a:t>“Hash” Pointer</a:t>
            </a:r>
          </a:p>
        </p:txBody>
      </p:sp>
    </p:spTree>
    <p:extLst>
      <p:ext uri="{BB962C8B-B14F-4D97-AF65-F5344CB8AC3E}">
        <p14:creationId xmlns:p14="http://schemas.microsoft.com/office/powerpoint/2010/main" val="311985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7" grpId="0" animBg="1"/>
      <p:bldP spid="39"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CA92-4470-4A32-8AA9-B1C8AF1F231F}"/>
              </a:ext>
            </a:extLst>
          </p:cNvPr>
          <p:cNvSpPr>
            <a:spLocks noGrp="1"/>
          </p:cNvSpPr>
          <p:nvPr>
            <p:ph type="title"/>
          </p:nvPr>
        </p:nvSpPr>
        <p:spPr/>
        <p:txBody>
          <a:bodyPr/>
          <a:lstStyle/>
          <a:p>
            <a:r>
              <a:rPr lang="zh-CN" altLang="en-US" dirty="0"/>
              <a:t>共识：分布式系统中的经典</a:t>
            </a:r>
          </a:p>
        </p:txBody>
      </p:sp>
      <p:sp>
        <p:nvSpPr>
          <p:cNvPr id="3" name="内容占位符 2">
            <a:extLst>
              <a:ext uri="{FF2B5EF4-FFF2-40B4-BE49-F238E27FC236}">
                <a16:creationId xmlns:a16="http://schemas.microsoft.com/office/drawing/2014/main" id="{AEAD5E78-BB8D-4906-AD46-6F16DE80CE4A}"/>
              </a:ext>
            </a:extLst>
          </p:cNvPr>
          <p:cNvSpPr>
            <a:spLocks noGrp="1"/>
          </p:cNvSpPr>
          <p:nvPr>
            <p:ph idx="1"/>
          </p:nvPr>
        </p:nvSpPr>
        <p:spPr/>
        <p:txBody>
          <a:bodyPr/>
          <a:lstStyle/>
          <a:p>
            <a:r>
              <a:rPr lang="zh-CN" altLang="en-US" sz="2000" dirty="0"/>
              <a:t>目标：通过一系列交互与操作，多个机器上某个变量（状态）拥有</a:t>
            </a:r>
            <a:r>
              <a:rPr lang="zh-CN" altLang="en-US" sz="2000" dirty="0">
                <a:solidFill>
                  <a:srgbClr val="0070C0"/>
                </a:solidFill>
              </a:rPr>
              <a:t>一致</a:t>
            </a:r>
            <a:r>
              <a:rPr lang="zh-CN" altLang="en-US" sz="2000" dirty="0"/>
              <a:t>的取值</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导致</a:t>
            </a:r>
            <a:r>
              <a:rPr lang="zh-CN" altLang="en-US" sz="2000" dirty="0">
                <a:solidFill>
                  <a:srgbClr val="0070C0"/>
                </a:solidFill>
              </a:rPr>
              <a:t>不一致</a:t>
            </a:r>
            <a:r>
              <a:rPr lang="zh-CN" altLang="en-US" sz="2000" dirty="0"/>
              <a:t>的原因</a:t>
            </a:r>
            <a:endParaRPr lang="en-US" altLang="zh-CN" sz="2000" dirty="0"/>
          </a:p>
          <a:p>
            <a:pPr lvl="1"/>
            <a:r>
              <a:rPr lang="zh-CN" altLang="en-US" sz="1800" dirty="0"/>
              <a:t>机器运行速度不一致</a:t>
            </a:r>
            <a:endParaRPr lang="en-US" altLang="zh-CN" sz="1800" dirty="0"/>
          </a:p>
          <a:p>
            <a:pPr lvl="1"/>
            <a:r>
              <a:rPr lang="zh-CN" altLang="en-US" sz="1800" dirty="0"/>
              <a:t>机器故障（然后恢复）</a:t>
            </a:r>
            <a:endParaRPr lang="en-US" altLang="zh-CN" sz="1800" dirty="0"/>
          </a:p>
          <a:p>
            <a:pPr lvl="1"/>
            <a:r>
              <a:rPr lang="zh-CN" altLang="en-US" sz="1800" dirty="0"/>
              <a:t>网络中断（某个</a:t>
            </a:r>
            <a:r>
              <a:rPr lang="zh-CN" altLang="en-US" sz="1800"/>
              <a:t>关键消息未收到</a:t>
            </a:r>
            <a:r>
              <a:rPr lang="zh-CN" altLang="en-US" sz="1800" dirty="0"/>
              <a:t>）</a:t>
            </a:r>
            <a:endParaRPr lang="en-US" altLang="zh-CN" sz="1800" dirty="0"/>
          </a:p>
          <a:p>
            <a:pPr lvl="1"/>
            <a:r>
              <a:rPr lang="zh-CN" altLang="en-US" sz="1800" dirty="0"/>
              <a:t>恶意节点</a:t>
            </a:r>
            <a:endParaRPr lang="en-US" altLang="zh-CN" sz="1800" dirty="0"/>
          </a:p>
          <a:p>
            <a:endParaRPr lang="zh-CN" altLang="en-US" sz="2000" dirty="0"/>
          </a:p>
        </p:txBody>
      </p:sp>
      <p:sp>
        <p:nvSpPr>
          <p:cNvPr id="4" name="灯片编号占位符 3">
            <a:extLst>
              <a:ext uri="{FF2B5EF4-FFF2-40B4-BE49-F238E27FC236}">
                <a16:creationId xmlns:a16="http://schemas.microsoft.com/office/drawing/2014/main" id="{3AE9639A-70EB-429B-9DFB-55FE3A46121E}"/>
              </a:ext>
            </a:extLst>
          </p:cNvPr>
          <p:cNvSpPr>
            <a:spLocks noGrp="1"/>
          </p:cNvSpPr>
          <p:nvPr>
            <p:ph type="sldNum" sz="quarter" idx="11"/>
          </p:nvPr>
        </p:nvSpPr>
        <p:spPr/>
        <p:txBody>
          <a:bodyPr/>
          <a:lstStyle/>
          <a:p>
            <a:pPr>
              <a:defRPr/>
            </a:pPr>
            <a:fld id="{3FFE790D-BCFB-4008-9260-CA63AEE325FD}" type="slidenum">
              <a:rPr lang="en-US" smtClean="0"/>
              <a:pPr>
                <a:defRPr/>
              </a:pPr>
              <a:t>12</a:t>
            </a:fld>
            <a:endParaRPr lang="en-US" dirty="0"/>
          </a:p>
        </p:txBody>
      </p:sp>
      <p:pic>
        <p:nvPicPr>
          <p:cNvPr id="5" name="图片 4">
            <a:extLst>
              <a:ext uri="{FF2B5EF4-FFF2-40B4-BE49-F238E27FC236}">
                <a16:creationId xmlns:a16="http://schemas.microsoft.com/office/drawing/2014/main" id="{D0511791-1CB8-40E6-9896-683263B260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004" y="2066880"/>
            <a:ext cx="513549" cy="754883"/>
          </a:xfrm>
          <a:prstGeom prst="rect">
            <a:avLst/>
          </a:prstGeom>
        </p:spPr>
      </p:pic>
      <p:pic>
        <p:nvPicPr>
          <p:cNvPr id="6" name="图片 5">
            <a:extLst>
              <a:ext uri="{FF2B5EF4-FFF2-40B4-BE49-F238E27FC236}">
                <a16:creationId xmlns:a16="http://schemas.microsoft.com/office/drawing/2014/main" id="{BA8B06F2-6228-422B-A2C9-A9E0732212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937" y="2759593"/>
            <a:ext cx="454874" cy="751728"/>
          </a:xfrm>
          <a:prstGeom prst="rect">
            <a:avLst/>
          </a:prstGeom>
        </p:spPr>
      </p:pic>
      <p:pic>
        <p:nvPicPr>
          <p:cNvPr id="7" name="图片 6">
            <a:extLst>
              <a:ext uri="{FF2B5EF4-FFF2-40B4-BE49-F238E27FC236}">
                <a16:creationId xmlns:a16="http://schemas.microsoft.com/office/drawing/2014/main" id="{5CE1B143-96C2-4CA1-A644-E24FD58AB3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5173" y="2713808"/>
            <a:ext cx="460476" cy="751727"/>
          </a:xfrm>
          <a:prstGeom prst="rect">
            <a:avLst/>
          </a:prstGeom>
        </p:spPr>
      </p:pic>
      <p:pic>
        <p:nvPicPr>
          <p:cNvPr id="8" name="图片 7">
            <a:extLst>
              <a:ext uri="{FF2B5EF4-FFF2-40B4-BE49-F238E27FC236}">
                <a16:creationId xmlns:a16="http://schemas.microsoft.com/office/drawing/2014/main" id="{89D82F6E-B5B1-4EC5-8870-7BDDE9E033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8804" y="3780608"/>
            <a:ext cx="487427" cy="796943"/>
          </a:xfrm>
          <a:prstGeom prst="rect">
            <a:avLst/>
          </a:prstGeom>
        </p:spPr>
      </p:pic>
      <p:pic>
        <p:nvPicPr>
          <p:cNvPr id="9" name="图片 8">
            <a:extLst>
              <a:ext uri="{FF2B5EF4-FFF2-40B4-BE49-F238E27FC236}">
                <a16:creationId xmlns:a16="http://schemas.microsoft.com/office/drawing/2014/main" id="{07118F02-3A17-4195-A314-AFA34628FA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7755" y="3833789"/>
            <a:ext cx="511399" cy="851492"/>
          </a:xfrm>
          <a:prstGeom prst="rect">
            <a:avLst/>
          </a:prstGeom>
        </p:spPr>
      </p:pic>
      <p:sp>
        <p:nvSpPr>
          <p:cNvPr id="10" name="文本框 9">
            <a:extLst>
              <a:ext uri="{FF2B5EF4-FFF2-40B4-BE49-F238E27FC236}">
                <a16:creationId xmlns:a16="http://schemas.microsoft.com/office/drawing/2014/main" id="{583C4B7F-45D9-4571-A4FE-12BFE17C0693}"/>
              </a:ext>
            </a:extLst>
          </p:cNvPr>
          <p:cNvSpPr txBox="1"/>
          <p:nvPr/>
        </p:nvSpPr>
        <p:spPr>
          <a:xfrm>
            <a:off x="3276600" y="3125056"/>
            <a:ext cx="2794355" cy="369332"/>
          </a:xfrm>
          <a:prstGeom prst="rect">
            <a:avLst/>
          </a:prstGeom>
          <a:noFill/>
        </p:spPr>
        <p:txBody>
          <a:bodyPr wrap="none" rtlCol="0">
            <a:spAutoFit/>
          </a:bodyPr>
          <a:lstStyle/>
          <a:p>
            <a:pPr algn="ctr"/>
            <a:r>
              <a:rPr lang="zh-CN" altLang="en-US" dirty="0"/>
              <a:t>“</a:t>
            </a:r>
            <a:r>
              <a:rPr lang="en-US" altLang="zh-CN" dirty="0"/>
              <a:t>X=1</a:t>
            </a:r>
            <a:r>
              <a:rPr lang="zh-CN" altLang="en-US" dirty="0"/>
              <a:t>”</a:t>
            </a:r>
            <a:r>
              <a:rPr lang="en-US" altLang="zh-CN" dirty="0"/>
              <a:t> </a:t>
            </a:r>
            <a:r>
              <a:rPr lang="zh-CN" altLang="en-US" dirty="0"/>
              <a:t>或 “交易</a:t>
            </a:r>
            <a:r>
              <a:rPr lang="en-US" altLang="zh-CN" dirty="0"/>
              <a:t>T</a:t>
            </a:r>
            <a:r>
              <a:rPr lang="zh-CN" altLang="en-US" dirty="0"/>
              <a:t>执行成功”</a:t>
            </a:r>
          </a:p>
        </p:txBody>
      </p:sp>
      <p:cxnSp>
        <p:nvCxnSpPr>
          <p:cNvPr id="12" name="直接连接符 11">
            <a:extLst>
              <a:ext uri="{FF2B5EF4-FFF2-40B4-BE49-F238E27FC236}">
                <a16:creationId xmlns:a16="http://schemas.microsoft.com/office/drawing/2014/main" id="{6C40A161-E63B-44B7-95B4-DC075C49A137}"/>
              </a:ext>
            </a:extLst>
          </p:cNvPr>
          <p:cNvCxnSpPr>
            <a:cxnSpLocks/>
            <a:endCxn id="10" idx="1"/>
          </p:cNvCxnSpPr>
          <p:nvPr/>
        </p:nvCxnSpPr>
        <p:spPr bwMode="auto">
          <a:xfrm>
            <a:off x="3059707" y="3247208"/>
            <a:ext cx="216893" cy="625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E8EC7A56-FE43-4248-A65D-9A46954ADC6C}"/>
              </a:ext>
            </a:extLst>
          </p:cNvPr>
          <p:cNvCxnSpPr>
            <a:cxnSpLocks/>
            <a:stCxn id="10" idx="0"/>
          </p:cNvCxnSpPr>
          <p:nvPr/>
        </p:nvCxnSpPr>
        <p:spPr bwMode="auto">
          <a:xfrm flipV="1">
            <a:off x="4673778" y="2907808"/>
            <a:ext cx="0" cy="2172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480758DB-CB69-4766-9C00-102F18A91EB0}"/>
              </a:ext>
            </a:extLst>
          </p:cNvPr>
          <p:cNvCxnSpPr>
            <a:cxnSpLocks/>
          </p:cNvCxnSpPr>
          <p:nvPr/>
        </p:nvCxnSpPr>
        <p:spPr bwMode="auto">
          <a:xfrm flipH="1">
            <a:off x="4152301" y="3704408"/>
            <a:ext cx="188503" cy="228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E4ABCC7A-2E6E-407D-97FA-C9C6B95B843B}"/>
              </a:ext>
            </a:extLst>
          </p:cNvPr>
          <p:cNvCxnSpPr>
            <a:cxnSpLocks/>
          </p:cNvCxnSpPr>
          <p:nvPr/>
        </p:nvCxnSpPr>
        <p:spPr bwMode="auto">
          <a:xfrm>
            <a:off x="4950404" y="3704408"/>
            <a:ext cx="304800" cy="2280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a:extLst>
              <a:ext uri="{FF2B5EF4-FFF2-40B4-BE49-F238E27FC236}">
                <a16:creationId xmlns:a16="http://schemas.microsoft.com/office/drawing/2014/main" id="{AE413968-9E90-4192-BB82-DD3A88AE6B83}"/>
              </a:ext>
            </a:extLst>
          </p:cNvPr>
          <p:cNvCxnSpPr>
            <a:cxnSpLocks/>
            <a:stCxn id="10" idx="3"/>
          </p:cNvCxnSpPr>
          <p:nvPr/>
        </p:nvCxnSpPr>
        <p:spPr bwMode="auto">
          <a:xfrm flipV="1">
            <a:off x="6070955" y="3247208"/>
            <a:ext cx="278789" cy="625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内容占位符 2">
            <a:extLst>
              <a:ext uri="{FF2B5EF4-FFF2-40B4-BE49-F238E27FC236}">
                <a16:creationId xmlns:a16="http://schemas.microsoft.com/office/drawing/2014/main" id="{D1B8C722-1619-4ADF-84A5-D5EF1185750C}"/>
              </a:ext>
            </a:extLst>
          </p:cNvPr>
          <p:cNvSpPr txBox="1">
            <a:spLocks/>
          </p:cNvSpPr>
          <p:nvPr/>
        </p:nvSpPr>
        <p:spPr bwMode="auto">
          <a:xfrm>
            <a:off x="4950404" y="4648200"/>
            <a:ext cx="4459297"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zh-CN" altLang="en-US" sz="2000" kern="0" dirty="0"/>
              <a:t>常用的共识算法</a:t>
            </a:r>
            <a:endParaRPr lang="en-US" altLang="zh-CN" sz="2000" kern="0" dirty="0"/>
          </a:p>
          <a:p>
            <a:pPr lvl="1"/>
            <a:r>
              <a:rPr lang="en-US" altLang="zh-CN" sz="1800" kern="0" dirty="0"/>
              <a:t>2PC</a:t>
            </a:r>
          </a:p>
          <a:p>
            <a:pPr lvl="1"/>
            <a:r>
              <a:rPr lang="en-US" altLang="zh-CN" sz="1800" kern="0" dirty="0"/>
              <a:t>3PC</a:t>
            </a:r>
          </a:p>
          <a:p>
            <a:pPr lvl="1"/>
            <a:r>
              <a:rPr lang="en-US" altLang="zh-CN" sz="1800" kern="0" dirty="0"/>
              <a:t>Raft</a:t>
            </a:r>
          </a:p>
          <a:p>
            <a:pPr lvl="1"/>
            <a:r>
              <a:rPr lang="en-US" altLang="zh-CN" sz="1800" kern="0" dirty="0" err="1"/>
              <a:t>Paxos</a:t>
            </a:r>
            <a:endParaRPr lang="en-US" altLang="zh-CN" sz="1800" kern="0" dirty="0"/>
          </a:p>
          <a:p>
            <a:pPr lvl="1"/>
            <a:r>
              <a:rPr lang="en-US" altLang="zh-CN" sz="1800" kern="0" dirty="0"/>
              <a:t>PBFT</a:t>
            </a:r>
          </a:p>
          <a:p>
            <a:endParaRPr lang="zh-CN" altLang="en-US" sz="2000" kern="0" dirty="0"/>
          </a:p>
        </p:txBody>
      </p:sp>
      <p:pic>
        <p:nvPicPr>
          <p:cNvPr id="30" name="图片 29">
            <a:extLst>
              <a:ext uri="{FF2B5EF4-FFF2-40B4-BE49-F238E27FC236}">
                <a16:creationId xmlns:a16="http://schemas.microsoft.com/office/drawing/2014/main" id="{FFE1F2AC-E872-40B0-B737-92CD8FB2C0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6855" y="2062647"/>
            <a:ext cx="513549" cy="754883"/>
          </a:xfrm>
          <a:prstGeom prst="rect">
            <a:avLst/>
          </a:prstGeom>
        </p:spPr>
      </p:pic>
      <p:pic>
        <p:nvPicPr>
          <p:cNvPr id="31" name="图片 30">
            <a:extLst>
              <a:ext uri="{FF2B5EF4-FFF2-40B4-BE49-F238E27FC236}">
                <a16:creationId xmlns:a16="http://schemas.microsoft.com/office/drawing/2014/main" id="{A34F5D77-B022-4016-A528-1D4365722B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2788" y="2755360"/>
            <a:ext cx="454874" cy="751728"/>
          </a:xfrm>
          <a:prstGeom prst="rect">
            <a:avLst/>
          </a:prstGeom>
        </p:spPr>
      </p:pic>
    </p:spTree>
    <p:extLst>
      <p:ext uri="{BB962C8B-B14F-4D97-AF65-F5344CB8AC3E}">
        <p14:creationId xmlns:p14="http://schemas.microsoft.com/office/powerpoint/2010/main" val="422842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CBCFF-6407-4E18-BBA5-D07DB707E177}"/>
              </a:ext>
            </a:extLst>
          </p:cNvPr>
          <p:cNvSpPr>
            <a:spLocks noGrp="1"/>
          </p:cNvSpPr>
          <p:nvPr>
            <p:ph type="title"/>
          </p:nvPr>
        </p:nvSpPr>
        <p:spPr/>
        <p:txBody>
          <a:bodyPr/>
          <a:lstStyle/>
          <a:p>
            <a:r>
              <a:rPr lang="en-US" altLang="zh-CN" dirty="0"/>
              <a:t>Leslie </a:t>
            </a:r>
            <a:r>
              <a:rPr lang="en-US" altLang="zh-CN" dirty="0" err="1"/>
              <a:t>Lamport</a:t>
            </a:r>
            <a:endParaRPr lang="zh-CN" altLang="en-US" dirty="0"/>
          </a:p>
        </p:txBody>
      </p:sp>
      <p:sp>
        <p:nvSpPr>
          <p:cNvPr id="3" name="内容占位符 2">
            <a:extLst>
              <a:ext uri="{FF2B5EF4-FFF2-40B4-BE49-F238E27FC236}">
                <a16:creationId xmlns:a16="http://schemas.microsoft.com/office/drawing/2014/main" id="{9FB3251E-5C0D-433F-B97A-BE4AE123A3D6}"/>
              </a:ext>
            </a:extLst>
          </p:cNvPr>
          <p:cNvSpPr>
            <a:spLocks noGrp="1"/>
          </p:cNvSpPr>
          <p:nvPr>
            <p:ph idx="1"/>
          </p:nvPr>
        </p:nvSpPr>
        <p:spPr>
          <a:xfrm>
            <a:off x="457200" y="1600200"/>
            <a:ext cx="7620000" cy="4983162"/>
          </a:xfrm>
        </p:spPr>
        <p:txBody>
          <a:bodyPr/>
          <a:lstStyle/>
          <a:p>
            <a:r>
              <a:rPr lang="en-US" altLang="zh-CN" dirty="0"/>
              <a:t>2013</a:t>
            </a:r>
            <a:r>
              <a:rPr lang="zh-CN" altLang="en-US" dirty="0"/>
              <a:t>年图灵奖得主</a:t>
            </a:r>
            <a:endParaRPr lang="en-US" altLang="zh-CN" dirty="0"/>
          </a:p>
          <a:p>
            <a:r>
              <a:rPr lang="zh-CN" altLang="en-US" dirty="0"/>
              <a:t>分布式计算领域许多问题与算法</a:t>
            </a:r>
            <a:endParaRPr lang="en-US" altLang="zh-CN" dirty="0"/>
          </a:p>
          <a:p>
            <a:pPr lvl="1"/>
            <a:r>
              <a:rPr lang="zh-CN" altLang="en-US" dirty="0"/>
              <a:t>时钟、顺序、一致性、共识</a:t>
            </a:r>
            <a:endParaRPr lang="en-US" altLang="zh-CN" dirty="0"/>
          </a:p>
          <a:p>
            <a:pPr lvl="1"/>
            <a:r>
              <a:rPr lang="en-US" altLang="zh-CN" dirty="0" err="1"/>
              <a:t>Lamport</a:t>
            </a:r>
            <a:r>
              <a:rPr lang="zh-CN" altLang="en-US" dirty="0"/>
              <a:t>时钟、向量时钟</a:t>
            </a:r>
            <a:endParaRPr lang="en-US" altLang="zh-CN" dirty="0"/>
          </a:p>
          <a:p>
            <a:pPr lvl="1"/>
            <a:r>
              <a:rPr lang="zh-CN" altLang="en-US" dirty="0"/>
              <a:t>共识算法：</a:t>
            </a:r>
            <a:r>
              <a:rPr lang="en-US" altLang="zh-CN" dirty="0" err="1"/>
              <a:t>Paxos</a:t>
            </a:r>
            <a:endParaRPr lang="en-US" altLang="zh-CN" dirty="0"/>
          </a:p>
          <a:p>
            <a:pPr lvl="1"/>
            <a:r>
              <a:rPr lang="zh-CN" altLang="en-US" dirty="0"/>
              <a:t>线程互斥：伯克利算法</a:t>
            </a:r>
            <a:endParaRPr lang="en-US" altLang="zh-CN" dirty="0"/>
          </a:p>
          <a:p>
            <a:pPr lvl="1"/>
            <a:r>
              <a:rPr lang="zh-CN" altLang="en-US" dirty="0"/>
              <a:t>一致性快照：</a:t>
            </a:r>
            <a:r>
              <a:rPr lang="en-US" altLang="zh-CN" dirty="0" err="1"/>
              <a:t>Chandy-Lamport</a:t>
            </a:r>
            <a:endParaRPr lang="en-US" altLang="zh-CN" dirty="0"/>
          </a:p>
          <a:p>
            <a:pPr lvl="1"/>
            <a:r>
              <a:rPr lang="zh-CN" altLang="en-US" dirty="0"/>
              <a:t>将</a:t>
            </a:r>
            <a:r>
              <a:rPr lang="en-US" altLang="zh-CN" dirty="0" err="1"/>
              <a:t>Tex</a:t>
            </a:r>
            <a:r>
              <a:rPr lang="zh-CN" altLang="en-US" dirty="0"/>
              <a:t>扩充为</a:t>
            </a:r>
            <a:r>
              <a:rPr lang="en-US" altLang="zh-CN" dirty="0" err="1"/>
              <a:t>LaTex</a:t>
            </a:r>
            <a:endParaRPr lang="en-US" altLang="zh-CN" sz="2800"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D17450E1-97D9-4D8F-A621-C5FFB9AF2D3B}"/>
              </a:ext>
            </a:extLst>
          </p:cNvPr>
          <p:cNvSpPr>
            <a:spLocks noGrp="1"/>
          </p:cNvSpPr>
          <p:nvPr>
            <p:ph type="sldNum" sz="quarter" idx="11"/>
          </p:nvPr>
        </p:nvSpPr>
        <p:spPr/>
        <p:txBody>
          <a:bodyPr/>
          <a:lstStyle/>
          <a:p>
            <a:pPr>
              <a:defRPr/>
            </a:pPr>
            <a:fld id="{3FFE790D-BCFB-4008-9260-CA63AEE325FD}" type="slidenum">
              <a:rPr lang="en-US" smtClean="0"/>
              <a:pPr>
                <a:defRPr/>
              </a:pPr>
              <a:t>13</a:t>
            </a:fld>
            <a:endParaRPr lang="en-US" dirty="0"/>
          </a:p>
        </p:txBody>
      </p:sp>
      <p:sp>
        <p:nvSpPr>
          <p:cNvPr id="5" name="AutoShape 2" descr="Oral History of Leslie Lamport - Part 1 - YouTube">
            <a:extLst>
              <a:ext uri="{FF2B5EF4-FFF2-40B4-BE49-F238E27FC236}">
                <a16:creationId xmlns:a16="http://schemas.microsoft.com/office/drawing/2014/main" id="{B61214EB-A92A-470F-8B8B-1ABE54070D5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About Leslie Lamport: American computer scientist (1941-) | Biography,  Facts, Career, Wiki, Life">
            <a:extLst>
              <a:ext uri="{FF2B5EF4-FFF2-40B4-BE49-F238E27FC236}">
                <a16:creationId xmlns:a16="http://schemas.microsoft.com/office/drawing/2014/main" id="{E21DAEF3-BFF1-41CE-8DEE-A4CE3650F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446742"/>
            <a:ext cx="21526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25533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F2BB0-EF67-4BD4-9066-8A394BF4AD59}"/>
              </a:ext>
            </a:extLst>
          </p:cNvPr>
          <p:cNvSpPr>
            <a:spLocks noGrp="1"/>
          </p:cNvSpPr>
          <p:nvPr>
            <p:ph type="title"/>
          </p:nvPr>
        </p:nvSpPr>
        <p:spPr/>
        <p:txBody>
          <a:bodyPr/>
          <a:lstStyle/>
          <a:p>
            <a:r>
              <a:rPr lang="zh-CN" altLang="en-US" dirty="0"/>
              <a:t>拜占庭将军问题</a:t>
            </a:r>
          </a:p>
        </p:txBody>
      </p:sp>
      <p:sp>
        <p:nvSpPr>
          <p:cNvPr id="3" name="内容占位符 2">
            <a:extLst>
              <a:ext uri="{FF2B5EF4-FFF2-40B4-BE49-F238E27FC236}">
                <a16:creationId xmlns:a16="http://schemas.microsoft.com/office/drawing/2014/main" id="{83D255A2-7C51-4D12-8BAD-082E25E9B912}"/>
              </a:ext>
            </a:extLst>
          </p:cNvPr>
          <p:cNvSpPr>
            <a:spLocks noGrp="1"/>
          </p:cNvSpPr>
          <p:nvPr>
            <p:ph idx="1"/>
          </p:nvPr>
        </p:nvSpPr>
        <p:spPr/>
        <p:txBody>
          <a:bodyPr/>
          <a:lstStyle/>
          <a:p>
            <a:r>
              <a:rPr lang="en-US" altLang="zh-CN" sz="1600" dirty="0" err="1"/>
              <a:t>Paxos</a:t>
            </a:r>
            <a:r>
              <a:rPr lang="zh-CN" altLang="en-US" sz="1600" dirty="0"/>
              <a:t>场景</a:t>
            </a:r>
            <a:endParaRPr lang="en-US" altLang="zh-CN" sz="1600" dirty="0"/>
          </a:p>
          <a:p>
            <a:pPr lvl="1"/>
            <a:r>
              <a:rPr lang="zh-CN" altLang="en-US" sz="1400" dirty="0"/>
              <a:t>机器与通信可能发生故障</a:t>
            </a:r>
            <a:endParaRPr lang="en-US" altLang="zh-CN" sz="1400" dirty="0"/>
          </a:p>
          <a:p>
            <a:pPr lvl="1"/>
            <a:r>
              <a:rPr lang="zh-CN" altLang="en-US" sz="1400" dirty="0"/>
              <a:t>但每个机器不作恶（忠实地执行预先定义好的程序）</a:t>
            </a:r>
            <a:endParaRPr lang="en-US" altLang="zh-CN" sz="1400" dirty="0"/>
          </a:p>
          <a:p>
            <a:r>
              <a:rPr lang="zh-CN" altLang="en-US" sz="1600" dirty="0"/>
              <a:t>如果机器作恶，如</a:t>
            </a:r>
            <a:endParaRPr lang="en-US" altLang="zh-CN" sz="1600" dirty="0"/>
          </a:p>
          <a:p>
            <a:pPr lvl="1"/>
            <a:r>
              <a:rPr lang="zh-CN" altLang="en-US" sz="1400" dirty="0"/>
              <a:t>故意输出错误结果</a:t>
            </a:r>
            <a:endParaRPr lang="en-US" altLang="zh-CN" sz="1400" dirty="0"/>
          </a:p>
          <a:p>
            <a:pPr lvl="1"/>
            <a:r>
              <a:rPr lang="zh-CN" altLang="en-US" sz="1400" dirty="0"/>
              <a:t>欺骗其他机器（声称</a:t>
            </a:r>
            <a:r>
              <a:rPr lang="en-US" altLang="zh-CN" sz="1400" dirty="0"/>
              <a:t>X=1</a:t>
            </a:r>
            <a:r>
              <a:rPr lang="zh-CN" altLang="en-US" sz="1400" dirty="0"/>
              <a:t>，实际上把</a:t>
            </a:r>
            <a:r>
              <a:rPr lang="en-US" altLang="zh-CN" sz="1400" dirty="0"/>
              <a:t>X</a:t>
            </a:r>
            <a:r>
              <a:rPr lang="zh-CN" altLang="en-US" sz="1400" dirty="0"/>
              <a:t>赋值为</a:t>
            </a:r>
            <a:r>
              <a:rPr lang="en-US" altLang="zh-CN" sz="1400" dirty="0"/>
              <a:t>0</a:t>
            </a:r>
            <a:r>
              <a:rPr lang="zh-CN" altLang="en-US" sz="1400" dirty="0"/>
              <a:t>）</a:t>
            </a:r>
            <a:endParaRPr lang="en-US" altLang="zh-CN" sz="1400" dirty="0"/>
          </a:p>
          <a:p>
            <a:pPr lvl="1"/>
            <a:r>
              <a:rPr lang="zh-CN" altLang="en-US" sz="1400" dirty="0"/>
              <a:t>选择性进行通信</a:t>
            </a:r>
            <a:endParaRPr lang="en-US" altLang="zh-CN" sz="1400" dirty="0"/>
          </a:p>
          <a:p>
            <a:r>
              <a:rPr lang="zh-CN" altLang="en-US" sz="1600" dirty="0"/>
              <a:t>拜占庭将军问题：</a:t>
            </a:r>
            <a:r>
              <a:rPr lang="en-US" altLang="zh-CN" sz="1600" dirty="0"/>
              <a:t>n</a:t>
            </a:r>
            <a:r>
              <a:rPr lang="zh-CN" altLang="en-US" sz="1600" dirty="0"/>
              <a:t>个将军对“进攻”或者“撤退”投票</a:t>
            </a:r>
            <a:endParaRPr lang="en-US" altLang="zh-CN" sz="1600" dirty="0"/>
          </a:p>
          <a:p>
            <a:pPr lvl="1"/>
            <a:r>
              <a:rPr lang="zh-CN" altLang="en-US" sz="1200" dirty="0"/>
              <a:t>忠诚将军：（</a:t>
            </a:r>
            <a:r>
              <a:rPr lang="en-US" altLang="zh-CN" sz="1200" dirty="0"/>
              <a:t>1</a:t>
            </a:r>
            <a:r>
              <a:rPr lang="zh-CN" altLang="en-US" sz="1200" dirty="0"/>
              <a:t>）选择行动；（</a:t>
            </a:r>
            <a:r>
              <a:rPr lang="en-US" altLang="zh-CN" sz="1200" dirty="0"/>
              <a:t>2</a:t>
            </a:r>
            <a:r>
              <a:rPr lang="zh-CN" altLang="en-US" sz="1200" dirty="0"/>
              <a:t>）把自己的选择寄给其他所有人</a:t>
            </a:r>
            <a:endParaRPr lang="en-US" altLang="zh-CN" sz="1200" dirty="0"/>
          </a:p>
          <a:p>
            <a:pPr lvl="1"/>
            <a:r>
              <a:rPr lang="zh-CN" altLang="en-US" sz="1200" dirty="0"/>
              <a:t>可能存在叛徒，导致有些将军看到的投票结果与实际不一致</a:t>
            </a:r>
            <a:endParaRPr lang="en-US" altLang="zh-CN" sz="1200" dirty="0"/>
          </a:p>
          <a:p>
            <a:r>
              <a:rPr lang="zh-CN" altLang="en-US" sz="1600" dirty="0"/>
              <a:t>拜占庭容错：如果一个协议</a:t>
            </a:r>
            <a:endParaRPr lang="en-US" altLang="zh-CN" sz="1600" dirty="0"/>
          </a:p>
          <a:p>
            <a:pPr lvl="1"/>
            <a:r>
              <a:rPr lang="zh-CN" altLang="en-US" sz="1400" dirty="0"/>
              <a:t>即使存在一定数量的叛徒，也无法影响到最后投票</a:t>
            </a:r>
          </a:p>
        </p:txBody>
      </p:sp>
      <p:sp>
        <p:nvSpPr>
          <p:cNvPr id="4" name="灯片编号占位符 3">
            <a:extLst>
              <a:ext uri="{FF2B5EF4-FFF2-40B4-BE49-F238E27FC236}">
                <a16:creationId xmlns:a16="http://schemas.microsoft.com/office/drawing/2014/main" id="{1008BED2-7DD1-4798-9C1E-2741BB3DA4B5}"/>
              </a:ext>
            </a:extLst>
          </p:cNvPr>
          <p:cNvSpPr>
            <a:spLocks noGrp="1"/>
          </p:cNvSpPr>
          <p:nvPr>
            <p:ph type="sldNum" sz="quarter" idx="11"/>
          </p:nvPr>
        </p:nvSpPr>
        <p:spPr/>
        <p:txBody>
          <a:bodyPr/>
          <a:lstStyle/>
          <a:p>
            <a:pPr>
              <a:defRPr/>
            </a:pPr>
            <a:fld id="{3FFE790D-BCFB-4008-9260-CA63AEE325FD}" type="slidenum">
              <a:rPr lang="en-US" smtClean="0"/>
              <a:pPr>
                <a:defRPr/>
              </a:pPr>
              <a:t>14</a:t>
            </a:fld>
            <a:endParaRPr lang="en-US" dirty="0"/>
          </a:p>
        </p:txBody>
      </p:sp>
      <p:pic>
        <p:nvPicPr>
          <p:cNvPr id="5" name="图片 4">
            <a:extLst>
              <a:ext uri="{FF2B5EF4-FFF2-40B4-BE49-F238E27FC236}">
                <a16:creationId xmlns:a16="http://schemas.microsoft.com/office/drawing/2014/main" id="{73475883-6FE6-4E19-8F97-4E4A2A8FF1C6}"/>
              </a:ext>
            </a:extLst>
          </p:cNvPr>
          <p:cNvPicPr>
            <a:picLocks noChangeAspect="1"/>
          </p:cNvPicPr>
          <p:nvPr/>
        </p:nvPicPr>
        <p:blipFill>
          <a:blip r:embed="rId3"/>
          <a:stretch>
            <a:fillRect/>
          </a:stretch>
        </p:blipFill>
        <p:spPr>
          <a:xfrm>
            <a:off x="6172200" y="2983882"/>
            <a:ext cx="2415955" cy="2273918"/>
          </a:xfrm>
          <a:prstGeom prst="rect">
            <a:avLst/>
          </a:prstGeom>
        </p:spPr>
      </p:pic>
      <p:pic>
        <p:nvPicPr>
          <p:cNvPr id="6" name="图片 5">
            <a:extLst>
              <a:ext uri="{FF2B5EF4-FFF2-40B4-BE49-F238E27FC236}">
                <a16:creationId xmlns:a16="http://schemas.microsoft.com/office/drawing/2014/main" id="{ECC54B2E-3205-4FFC-A515-8C6A6423D1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6539" y="2232155"/>
            <a:ext cx="460476" cy="751727"/>
          </a:xfrm>
          <a:prstGeom prst="rect">
            <a:avLst/>
          </a:prstGeom>
        </p:spPr>
      </p:pic>
      <p:pic>
        <p:nvPicPr>
          <p:cNvPr id="7" name="图片 6">
            <a:extLst>
              <a:ext uri="{FF2B5EF4-FFF2-40B4-BE49-F238E27FC236}">
                <a16:creationId xmlns:a16="http://schemas.microsoft.com/office/drawing/2014/main" id="{6FF0F3DC-7AB2-46FF-8639-5BBEABE661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2349" y="2186939"/>
            <a:ext cx="487427" cy="796943"/>
          </a:xfrm>
          <a:prstGeom prst="rect">
            <a:avLst/>
          </a:prstGeom>
        </p:spPr>
      </p:pic>
      <p:pic>
        <p:nvPicPr>
          <p:cNvPr id="8" name="图片 7">
            <a:extLst>
              <a:ext uri="{FF2B5EF4-FFF2-40B4-BE49-F238E27FC236}">
                <a16:creationId xmlns:a16="http://schemas.microsoft.com/office/drawing/2014/main" id="{2D482D41-4A7D-408A-A928-14C09834CD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22458" y="2132390"/>
            <a:ext cx="511399" cy="851492"/>
          </a:xfrm>
          <a:prstGeom prst="rect">
            <a:avLst/>
          </a:prstGeom>
        </p:spPr>
      </p:pic>
      <p:pic>
        <p:nvPicPr>
          <p:cNvPr id="9" name="图片 8">
            <a:extLst>
              <a:ext uri="{FF2B5EF4-FFF2-40B4-BE49-F238E27FC236}">
                <a16:creationId xmlns:a16="http://schemas.microsoft.com/office/drawing/2014/main" id="{CD67BC8E-E524-4612-A4B3-ABCCEAD5CD4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8755" y="2228999"/>
            <a:ext cx="513549" cy="754883"/>
          </a:xfrm>
          <a:prstGeom prst="rect">
            <a:avLst/>
          </a:prstGeom>
        </p:spPr>
      </p:pic>
      <p:cxnSp>
        <p:nvCxnSpPr>
          <p:cNvPr id="11" name="直接连接符 10">
            <a:extLst>
              <a:ext uri="{FF2B5EF4-FFF2-40B4-BE49-F238E27FC236}">
                <a16:creationId xmlns:a16="http://schemas.microsoft.com/office/drawing/2014/main" id="{1903D602-4889-41EB-8D3C-3E50B07E3F60}"/>
              </a:ext>
            </a:extLst>
          </p:cNvPr>
          <p:cNvCxnSpPr>
            <a:cxnSpLocks/>
            <a:stCxn id="9" idx="2"/>
          </p:cNvCxnSpPr>
          <p:nvPr/>
        </p:nvCxnSpPr>
        <p:spPr bwMode="auto">
          <a:xfrm>
            <a:off x="6025530" y="2983882"/>
            <a:ext cx="984870" cy="9785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7038819E-55A1-49E4-B154-164FA4DF4073}"/>
              </a:ext>
            </a:extLst>
          </p:cNvPr>
          <p:cNvCxnSpPr>
            <a:cxnSpLocks/>
            <a:stCxn id="7" idx="2"/>
          </p:cNvCxnSpPr>
          <p:nvPr/>
        </p:nvCxnSpPr>
        <p:spPr bwMode="auto">
          <a:xfrm>
            <a:off x="6906063" y="2983882"/>
            <a:ext cx="332937" cy="8902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FF8ABB6E-7BE1-437B-8C22-1B4EB5B930BA}"/>
              </a:ext>
            </a:extLst>
          </p:cNvPr>
          <p:cNvCxnSpPr>
            <a:cxnSpLocks/>
            <a:stCxn id="8" idx="2"/>
          </p:cNvCxnSpPr>
          <p:nvPr/>
        </p:nvCxnSpPr>
        <p:spPr bwMode="auto">
          <a:xfrm flipH="1">
            <a:off x="7622458" y="2983882"/>
            <a:ext cx="255700" cy="902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C8865326-2B4D-469B-8AE6-340F9CD9E832}"/>
              </a:ext>
            </a:extLst>
          </p:cNvPr>
          <p:cNvCxnSpPr>
            <a:cxnSpLocks/>
            <a:stCxn id="6" idx="2"/>
          </p:cNvCxnSpPr>
          <p:nvPr/>
        </p:nvCxnSpPr>
        <p:spPr bwMode="auto">
          <a:xfrm flipH="1">
            <a:off x="7878158" y="2983882"/>
            <a:ext cx="958619" cy="9785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a:extLst>
              <a:ext uri="{FF2B5EF4-FFF2-40B4-BE49-F238E27FC236}">
                <a16:creationId xmlns:a16="http://schemas.microsoft.com/office/drawing/2014/main" id="{A14EEDD8-5693-4100-82F0-49C436F8B96C}"/>
              </a:ext>
            </a:extLst>
          </p:cNvPr>
          <p:cNvSpPr/>
          <p:nvPr/>
        </p:nvSpPr>
        <p:spPr>
          <a:xfrm>
            <a:off x="75415" y="5830592"/>
            <a:ext cx="8991600" cy="523220"/>
          </a:xfrm>
          <a:prstGeom prst="rect">
            <a:avLst/>
          </a:prstGeom>
        </p:spPr>
        <p:txBody>
          <a:bodyPr wrap="square">
            <a:spAutoFit/>
          </a:bodyPr>
          <a:lstStyle/>
          <a:p>
            <a:pPr algn="ctr"/>
            <a:r>
              <a:rPr lang="zh-CN" altLang="en-US" sz="2800" b="1" dirty="0">
                <a:solidFill>
                  <a:srgbClr val="FF0000"/>
                </a:solidFill>
              </a:rPr>
              <a:t>区块链中的共识，就是一个典型的拜占庭将军问题</a:t>
            </a:r>
          </a:p>
        </p:txBody>
      </p:sp>
    </p:spTree>
    <p:extLst>
      <p:ext uri="{BB962C8B-B14F-4D97-AF65-F5344CB8AC3E}">
        <p14:creationId xmlns:p14="http://schemas.microsoft.com/office/powerpoint/2010/main" val="353819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E64EA-D9BF-4C4F-9005-926967237CEE}"/>
              </a:ext>
            </a:extLst>
          </p:cNvPr>
          <p:cNvSpPr>
            <a:spLocks noGrp="1"/>
          </p:cNvSpPr>
          <p:nvPr>
            <p:ph type="title"/>
          </p:nvPr>
        </p:nvSpPr>
        <p:spPr/>
        <p:txBody>
          <a:bodyPr/>
          <a:lstStyle/>
          <a:p>
            <a:r>
              <a:rPr lang="zh-CN" altLang="en-US" dirty="0"/>
              <a:t>区块链中的共识</a:t>
            </a:r>
          </a:p>
        </p:txBody>
      </p:sp>
      <p:sp>
        <p:nvSpPr>
          <p:cNvPr id="3" name="内容占位符 2">
            <a:extLst>
              <a:ext uri="{FF2B5EF4-FFF2-40B4-BE49-F238E27FC236}">
                <a16:creationId xmlns:a16="http://schemas.microsoft.com/office/drawing/2014/main" id="{3CE23ACC-024E-4235-BCBE-668E82FA95C9}"/>
              </a:ext>
            </a:extLst>
          </p:cNvPr>
          <p:cNvSpPr>
            <a:spLocks noGrp="1"/>
          </p:cNvSpPr>
          <p:nvPr>
            <p:ph idx="1"/>
          </p:nvPr>
        </p:nvSpPr>
        <p:spPr/>
        <p:txBody>
          <a:bodyPr/>
          <a:lstStyle/>
          <a:p>
            <a:r>
              <a:rPr lang="zh-CN" altLang="en-US" dirty="0"/>
              <a:t>区块链中的共识：挖矿 </a:t>
            </a:r>
            <a:r>
              <a:rPr lang="en-US" altLang="zh-CN" dirty="0"/>
              <a:t>- </a:t>
            </a:r>
            <a:r>
              <a:rPr lang="zh-CN" altLang="en-US" dirty="0"/>
              <a:t>矿工之间的</a:t>
            </a:r>
            <a:r>
              <a:rPr lang="zh-CN" altLang="en-US" dirty="0">
                <a:solidFill>
                  <a:srgbClr val="0070C0"/>
                </a:solidFill>
              </a:rPr>
              <a:t>竞争</a:t>
            </a:r>
            <a:endParaRPr lang="en-US" altLang="zh-CN" dirty="0">
              <a:solidFill>
                <a:srgbClr val="0070C0"/>
              </a:solidFill>
            </a:endParaRPr>
          </a:p>
          <a:p>
            <a:r>
              <a:rPr lang="zh-CN" altLang="en-US" dirty="0"/>
              <a:t>挖矿的本质：计算一个复杂的</a:t>
            </a:r>
            <a:r>
              <a:rPr lang="zh-CN" altLang="en-US" dirty="0">
                <a:solidFill>
                  <a:srgbClr val="FF0000"/>
                </a:solidFill>
              </a:rPr>
              <a:t>数学问题</a:t>
            </a:r>
            <a:endParaRPr lang="en-US" altLang="zh-CN" dirty="0">
              <a:solidFill>
                <a:srgbClr val="FF0000"/>
              </a:solidFill>
            </a:endParaRPr>
          </a:p>
          <a:p>
            <a:pPr lvl="1"/>
            <a:r>
              <a:rPr lang="zh-CN" altLang="en-US" dirty="0"/>
              <a:t>对于第</a:t>
            </a:r>
            <a:r>
              <a:rPr lang="en-US" altLang="zh-CN" dirty="0"/>
              <a:t>n</a:t>
            </a:r>
            <a:r>
              <a:rPr lang="zh-CN" altLang="en-US" dirty="0"/>
              <a:t>个区块，第一个解出该区块对应问题的矿工，区块将</a:t>
            </a:r>
            <a:r>
              <a:rPr lang="zh-CN" altLang="en-US" dirty="0">
                <a:solidFill>
                  <a:srgbClr val="0070C0"/>
                </a:solidFill>
              </a:rPr>
              <a:t>得到承认</a:t>
            </a:r>
            <a:endParaRPr lang="en-US" altLang="zh-CN" dirty="0">
              <a:solidFill>
                <a:srgbClr val="0070C0"/>
              </a:solidFill>
            </a:endParaRPr>
          </a:p>
          <a:p>
            <a:pPr lvl="1"/>
            <a:r>
              <a:rPr lang="zh-CN" altLang="en-US" dirty="0"/>
              <a:t>也称获得了“记账权”</a:t>
            </a:r>
            <a:endParaRPr lang="en-US" altLang="zh-CN" dirty="0"/>
          </a:p>
          <a:p>
            <a:pPr marL="0" indent="0">
              <a:buNone/>
            </a:pPr>
            <a:endParaRPr lang="en-US" altLang="zh-CN" dirty="0"/>
          </a:p>
          <a:p>
            <a:r>
              <a:rPr lang="zh-CN" altLang="en-US" dirty="0"/>
              <a:t>为什么挖矿：数字货币作为收益</a:t>
            </a:r>
            <a:endParaRPr lang="en-US" altLang="zh-CN" dirty="0"/>
          </a:p>
          <a:p>
            <a:pPr lvl="1"/>
            <a:r>
              <a:rPr lang="zh-CN" altLang="en-US" dirty="0"/>
              <a:t>该区块中所有交易的</a:t>
            </a:r>
            <a:r>
              <a:rPr lang="zh-CN" altLang="en-US" dirty="0">
                <a:solidFill>
                  <a:srgbClr val="FF0000"/>
                </a:solidFill>
              </a:rPr>
              <a:t>手续费</a:t>
            </a:r>
            <a:endParaRPr lang="en-US" altLang="zh-CN" dirty="0">
              <a:solidFill>
                <a:srgbClr val="FF0000"/>
              </a:solidFill>
            </a:endParaRPr>
          </a:p>
          <a:p>
            <a:pPr lvl="1"/>
            <a:r>
              <a:rPr lang="zh-CN" altLang="en-US" dirty="0"/>
              <a:t>区块链系统本身给与的</a:t>
            </a:r>
            <a:r>
              <a:rPr lang="zh-CN" altLang="en-US" dirty="0">
                <a:solidFill>
                  <a:srgbClr val="FF0000"/>
                </a:solidFill>
              </a:rPr>
              <a:t>奖励</a:t>
            </a:r>
          </a:p>
        </p:txBody>
      </p:sp>
      <p:sp>
        <p:nvSpPr>
          <p:cNvPr id="4" name="灯片编号占位符 3">
            <a:extLst>
              <a:ext uri="{FF2B5EF4-FFF2-40B4-BE49-F238E27FC236}">
                <a16:creationId xmlns:a16="http://schemas.microsoft.com/office/drawing/2014/main" id="{B04907F6-4245-40F9-8B54-D1A89C97E3C8}"/>
              </a:ext>
            </a:extLst>
          </p:cNvPr>
          <p:cNvSpPr>
            <a:spLocks noGrp="1"/>
          </p:cNvSpPr>
          <p:nvPr>
            <p:ph type="sldNum" sz="quarter" idx="11"/>
          </p:nvPr>
        </p:nvSpPr>
        <p:spPr/>
        <p:txBody>
          <a:bodyPr/>
          <a:lstStyle/>
          <a:p>
            <a:pPr>
              <a:defRPr/>
            </a:pPr>
            <a:fld id="{3FFE790D-BCFB-4008-9260-CA63AEE325FD}" type="slidenum">
              <a:rPr lang="en-US" smtClean="0"/>
              <a:pPr>
                <a:defRPr/>
              </a:pPr>
              <a:t>15</a:t>
            </a:fld>
            <a:endParaRPr 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EC7B25E-AE32-483A-A145-F33D7A72DAFF}"/>
                  </a:ext>
                </a:extLst>
              </p:cNvPr>
              <p:cNvSpPr txBox="1"/>
              <p:nvPr/>
            </p:nvSpPr>
            <p:spPr>
              <a:xfrm>
                <a:off x="285750" y="4063425"/>
                <a:ext cx="8572500" cy="584775"/>
              </a:xfrm>
              <a:prstGeom prst="rect">
                <a:avLst/>
              </a:prstGeom>
              <a:noFill/>
            </p:spPr>
            <p:txBody>
              <a:bodyPr wrap="square">
                <a:spAutoFit/>
              </a:bodyPr>
              <a:lstStyle/>
              <a:p>
                <a:pPr algn="ctr"/>
                <a:r>
                  <a:rPr lang="zh-CN" altLang="en-US" sz="3200" i="1" dirty="0">
                    <a:solidFill>
                      <a:srgbClr val="0070C0"/>
                    </a:solidFill>
                  </a:rPr>
                  <a:t>找到 </a:t>
                </a:r>
                <a:r>
                  <a:rPr lang="en-US" altLang="zh-CN" sz="3200" i="1" dirty="0">
                    <a:solidFill>
                      <a:srgbClr val="0070C0"/>
                    </a:solidFill>
                  </a:rPr>
                  <a:t>nonce, </a:t>
                </a:r>
                <a:r>
                  <a:rPr lang="zh-CN" altLang="en-US" sz="3200" i="1" dirty="0">
                    <a:solidFill>
                      <a:srgbClr val="0070C0"/>
                    </a:solidFill>
                  </a:rPr>
                  <a:t>使得</a:t>
                </a:r>
                <a:r>
                  <a:rPr lang="en-US" altLang="zh-CN" sz="3200" dirty="0">
                    <a:solidFill>
                      <a:srgbClr val="0070C0"/>
                    </a:solidFill>
                  </a:rPr>
                  <a:t> </a:t>
                </a:r>
                <a14:m>
                  <m:oMath xmlns:m="http://schemas.openxmlformats.org/officeDocument/2006/math">
                    <m:r>
                      <a:rPr lang="en-US" altLang="zh-CN" sz="3200" i="1">
                        <a:solidFill>
                          <a:srgbClr val="0070C0"/>
                        </a:solidFill>
                        <a:latin typeface="Cambria Math" panose="02040503050406030204" pitchFamily="18" charset="0"/>
                      </a:rPr>
                      <m:t>𝑦</m:t>
                    </m:r>
                    <m:r>
                      <a:rPr lang="en-US" altLang="zh-CN" sz="3200" i="1">
                        <a:solidFill>
                          <a:srgbClr val="0070C0"/>
                        </a:solidFill>
                        <a:latin typeface="Cambria Math" panose="02040503050406030204" pitchFamily="18" charset="0"/>
                      </a:rPr>
                      <m:t> = </m:t>
                    </m:r>
                    <m:r>
                      <a:rPr lang="en-US" altLang="zh-CN" sz="3200" i="1">
                        <a:solidFill>
                          <a:srgbClr val="0070C0"/>
                        </a:solidFill>
                        <a:latin typeface="Cambria Math" panose="02040503050406030204" pitchFamily="18" charset="0"/>
                      </a:rPr>
                      <m:t>𝐻</m:t>
                    </m:r>
                    <m:d>
                      <m:dPr>
                        <m:ctrlPr>
                          <a:rPr lang="en-US" altLang="zh-CN" sz="3200" i="1">
                            <a:solidFill>
                              <a:srgbClr val="0070C0"/>
                            </a:solidFill>
                            <a:latin typeface="Cambria Math" panose="02040503050406030204" pitchFamily="18" charset="0"/>
                          </a:rPr>
                        </m:ctrlPr>
                      </m:dPr>
                      <m:e>
                        <m:r>
                          <a:rPr lang="en-US" altLang="zh-CN" sz="3200" i="1">
                            <a:solidFill>
                              <a:srgbClr val="0070C0"/>
                            </a:solidFill>
                            <a:latin typeface="Cambria Math" panose="02040503050406030204" pitchFamily="18" charset="0"/>
                          </a:rPr>
                          <m:t>𝑥</m:t>
                        </m:r>
                        <m:r>
                          <a:rPr lang="en-US" altLang="zh-CN" sz="3200" i="1">
                            <a:solidFill>
                              <a:srgbClr val="0070C0"/>
                            </a:solidFill>
                            <a:latin typeface="Cambria Math" panose="02040503050406030204" pitchFamily="18" charset="0"/>
                          </a:rPr>
                          <m:t>, …,</m:t>
                        </m:r>
                        <m:r>
                          <a:rPr lang="en-US" altLang="zh-CN" sz="3200">
                            <a:solidFill>
                              <a:srgbClr val="0070C0"/>
                            </a:solidFill>
                            <a:latin typeface="Cambria Math" panose="02040503050406030204" pitchFamily="18" charset="0"/>
                          </a:rPr>
                          <m:t> </m:t>
                        </m:r>
                        <m:r>
                          <a:rPr lang="en-US" altLang="zh-CN" sz="3200" i="1">
                            <a:solidFill>
                              <a:srgbClr val="0070C0"/>
                            </a:solidFill>
                            <a:latin typeface="Cambria Math" panose="02040503050406030204" pitchFamily="18" charset="0"/>
                          </a:rPr>
                          <m:t>𝑛𝑜𝑛𝑐𝑒</m:t>
                        </m:r>
                      </m:e>
                    </m:d>
                  </m:oMath>
                </a14:m>
                <a:r>
                  <a:rPr lang="en-US" altLang="zh-CN" sz="3200" dirty="0">
                    <a:solidFill>
                      <a:srgbClr val="0070C0"/>
                    </a:solidFill>
                  </a:rPr>
                  <a:t> &lt; R</a:t>
                </a:r>
              </a:p>
            </p:txBody>
          </p:sp>
        </mc:Choice>
        <mc:Fallback xmlns="">
          <p:sp>
            <p:nvSpPr>
              <p:cNvPr id="6" name="文本框 5">
                <a:extLst>
                  <a:ext uri="{FF2B5EF4-FFF2-40B4-BE49-F238E27FC236}">
                    <a16:creationId xmlns:a16="http://schemas.microsoft.com/office/drawing/2014/main" id="{AEC7B25E-AE32-483A-A145-F33D7A72DAFF}"/>
                  </a:ext>
                </a:extLst>
              </p:cNvPr>
              <p:cNvSpPr txBox="1">
                <a:spLocks noRot="1" noChangeAspect="1" noMove="1" noResize="1" noEditPoints="1" noAdjustHandles="1" noChangeArrowheads="1" noChangeShapeType="1" noTextEdit="1"/>
              </p:cNvSpPr>
              <p:nvPr/>
            </p:nvSpPr>
            <p:spPr>
              <a:xfrm>
                <a:off x="285750" y="4063425"/>
                <a:ext cx="8572500" cy="584775"/>
              </a:xfrm>
              <a:prstGeom prst="rect">
                <a:avLst/>
              </a:prstGeom>
              <a:blipFill>
                <a:blip r:embed="rId2"/>
                <a:stretch>
                  <a:fillRect t="-14583" b="-3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6263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8A94C-F792-438D-84A9-CBB136A412AE}"/>
              </a:ext>
            </a:extLst>
          </p:cNvPr>
          <p:cNvSpPr>
            <a:spLocks noGrp="1"/>
          </p:cNvSpPr>
          <p:nvPr>
            <p:ph type="title"/>
          </p:nvPr>
        </p:nvSpPr>
        <p:spPr/>
        <p:txBody>
          <a:bodyPr/>
          <a:lstStyle/>
          <a:p>
            <a:r>
              <a:rPr lang="zh-CN" altLang="en-US" dirty="0"/>
              <a:t>“双花”问题</a:t>
            </a:r>
          </a:p>
        </p:txBody>
      </p:sp>
      <p:sp>
        <p:nvSpPr>
          <p:cNvPr id="3" name="内容占位符 2">
            <a:extLst>
              <a:ext uri="{FF2B5EF4-FFF2-40B4-BE49-F238E27FC236}">
                <a16:creationId xmlns:a16="http://schemas.microsoft.com/office/drawing/2014/main" id="{CFC6804D-D79C-4603-B73C-3577520E6A0A}"/>
              </a:ext>
            </a:extLst>
          </p:cNvPr>
          <p:cNvSpPr>
            <a:spLocks noGrp="1"/>
          </p:cNvSpPr>
          <p:nvPr>
            <p:ph idx="1"/>
          </p:nvPr>
        </p:nvSpPr>
        <p:spPr>
          <a:xfrm>
            <a:off x="457200" y="1600201"/>
            <a:ext cx="8229600" cy="685800"/>
          </a:xfrm>
        </p:spPr>
        <p:txBody>
          <a:bodyPr/>
          <a:lstStyle/>
          <a:p>
            <a:r>
              <a:rPr lang="zh-CN" altLang="en-US" dirty="0"/>
              <a:t>即使共识存在，也可能分出多个“岔路”</a:t>
            </a:r>
            <a:endParaRPr lang="en-US" altLang="zh-CN" dirty="0"/>
          </a:p>
          <a:p>
            <a:pPr lvl="1"/>
            <a:r>
              <a:rPr lang="zh-CN" altLang="en-US" dirty="0"/>
              <a:t>可能无意发生：刚好两个矿工同时“解题”成功</a:t>
            </a:r>
            <a:endParaRPr lang="en-US" altLang="zh-CN" dirty="0"/>
          </a:p>
          <a:p>
            <a:pPr lvl="1"/>
            <a:r>
              <a:rPr lang="zh-CN" altLang="en-US" dirty="0"/>
              <a:t>也可能故意：</a:t>
            </a:r>
            <a:r>
              <a:rPr lang="en-US" altLang="zh-CN" dirty="0"/>
              <a:t>51%</a:t>
            </a:r>
            <a:r>
              <a:rPr lang="zh-CN" altLang="en-US" dirty="0"/>
              <a:t>攻击 </a:t>
            </a:r>
            <a:r>
              <a:rPr lang="en-US" altLang="zh-CN" dirty="0"/>
              <a:t>– </a:t>
            </a:r>
            <a:r>
              <a:rPr lang="zh-CN" altLang="en-US" dirty="0"/>
              <a:t>控制大量矿工，恶意分叉</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311B2088-D859-4A34-B584-DFE8A42FD66F}"/>
              </a:ext>
            </a:extLst>
          </p:cNvPr>
          <p:cNvSpPr>
            <a:spLocks noGrp="1"/>
          </p:cNvSpPr>
          <p:nvPr>
            <p:ph type="sldNum" sz="quarter" idx="11"/>
          </p:nvPr>
        </p:nvSpPr>
        <p:spPr/>
        <p:txBody>
          <a:bodyPr/>
          <a:lstStyle/>
          <a:p>
            <a:pPr>
              <a:defRPr/>
            </a:pPr>
            <a:fld id="{3FFE790D-BCFB-4008-9260-CA63AEE325FD}" type="slidenum">
              <a:rPr lang="en-US" smtClean="0"/>
              <a:pPr>
                <a:defRPr/>
              </a:pPr>
              <a:t>16</a:t>
            </a:fld>
            <a:endParaRPr lang="en-US" dirty="0"/>
          </a:p>
        </p:txBody>
      </p:sp>
      <p:sp>
        <p:nvSpPr>
          <p:cNvPr id="6" name="矩形 5">
            <a:extLst>
              <a:ext uri="{FF2B5EF4-FFF2-40B4-BE49-F238E27FC236}">
                <a16:creationId xmlns:a16="http://schemas.microsoft.com/office/drawing/2014/main" id="{B2EA37D6-B22F-4075-A5CD-A76DF433210B}"/>
              </a:ext>
            </a:extLst>
          </p:cNvPr>
          <p:cNvSpPr/>
          <p:nvPr/>
        </p:nvSpPr>
        <p:spPr bwMode="auto">
          <a:xfrm>
            <a:off x="4178030" y="3711576"/>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DCBA8DEB-D65E-4ED0-8BD2-1FD3E0AF5F2F}"/>
              </a:ext>
            </a:extLst>
          </p:cNvPr>
          <p:cNvSpPr/>
          <p:nvPr/>
        </p:nvSpPr>
        <p:spPr bwMode="auto">
          <a:xfrm>
            <a:off x="4178030" y="4336257"/>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D113A789-952B-45C2-9E02-8AE4F0DD3902}"/>
              </a:ext>
            </a:extLst>
          </p:cNvPr>
          <p:cNvSpPr/>
          <p:nvPr/>
        </p:nvSpPr>
        <p:spPr bwMode="auto">
          <a:xfrm>
            <a:off x="4178030" y="496093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52E1B28A-F82D-420B-AFAE-7BD6B7660EF1}"/>
              </a:ext>
            </a:extLst>
          </p:cNvPr>
          <p:cNvSpPr/>
          <p:nvPr/>
        </p:nvSpPr>
        <p:spPr bwMode="auto">
          <a:xfrm>
            <a:off x="4186136" y="5585619"/>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015F4E61-5262-4ECE-99CC-F568889DD393}"/>
              </a:ext>
            </a:extLst>
          </p:cNvPr>
          <p:cNvSpPr/>
          <p:nvPr/>
        </p:nvSpPr>
        <p:spPr bwMode="auto">
          <a:xfrm>
            <a:off x="4191000" y="621030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矩形 15">
            <a:extLst>
              <a:ext uri="{FF2B5EF4-FFF2-40B4-BE49-F238E27FC236}">
                <a16:creationId xmlns:a16="http://schemas.microsoft.com/office/drawing/2014/main" id="{9E65A65D-0821-4D29-AC38-CCA5DE199646}"/>
              </a:ext>
            </a:extLst>
          </p:cNvPr>
          <p:cNvSpPr/>
          <p:nvPr/>
        </p:nvSpPr>
        <p:spPr bwMode="auto">
          <a:xfrm>
            <a:off x="5092430" y="496945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矩形 17">
            <a:extLst>
              <a:ext uri="{FF2B5EF4-FFF2-40B4-BE49-F238E27FC236}">
                <a16:creationId xmlns:a16="http://schemas.microsoft.com/office/drawing/2014/main" id="{D58B6D87-8410-41D8-AB44-C58C1C95BDBD}"/>
              </a:ext>
            </a:extLst>
          </p:cNvPr>
          <p:cNvSpPr/>
          <p:nvPr/>
        </p:nvSpPr>
        <p:spPr bwMode="auto">
          <a:xfrm>
            <a:off x="5092430" y="5585619"/>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0" name="直接箭头连接符 19">
            <a:extLst>
              <a:ext uri="{FF2B5EF4-FFF2-40B4-BE49-F238E27FC236}">
                <a16:creationId xmlns:a16="http://schemas.microsoft.com/office/drawing/2014/main" id="{1A63813F-36F9-4957-A3C6-0DC5B9B740F9}"/>
              </a:ext>
            </a:extLst>
          </p:cNvPr>
          <p:cNvCxnSpPr>
            <a:cxnSpLocks/>
            <a:stCxn id="6" idx="2"/>
            <a:endCxn id="8" idx="0"/>
          </p:cNvCxnSpPr>
          <p:nvPr/>
        </p:nvCxnSpPr>
        <p:spPr bwMode="auto">
          <a:xfrm>
            <a:off x="4444730" y="4092576"/>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1073082D-0002-4566-92B3-0D9AA2041117}"/>
              </a:ext>
            </a:extLst>
          </p:cNvPr>
          <p:cNvCxnSpPr>
            <a:cxnSpLocks/>
          </p:cNvCxnSpPr>
          <p:nvPr/>
        </p:nvCxnSpPr>
        <p:spPr bwMode="auto">
          <a:xfrm>
            <a:off x="4463374" y="4725777"/>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342F7B37-D15A-4C6F-96D9-EC943023910B}"/>
              </a:ext>
            </a:extLst>
          </p:cNvPr>
          <p:cNvCxnSpPr>
            <a:cxnSpLocks/>
          </p:cNvCxnSpPr>
          <p:nvPr/>
        </p:nvCxnSpPr>
        <p:spPr bwMode="auto">
          <a:xfrm>
            <a:off x="4463374" y="5350458"/>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C69B6C80-5F10-4091-BCCA-80304A30EBE5}"/>
              </a:ext>
            </a:extLst>
          </p:cNvPr>
          <p:cNvCxnSpPr>
            <a:cxnSpLocks/>
          </p:cNvCxnSpPr>
          <p:nvPr/>
        </p:nvCxnSpPr>
        <p:spPr bwMode="auto">
          <a:xfrm>
            <a:off x="4463374" y="5966619"/>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F4F8BB7A-7BB6-4B36-A619-97B46874D8AF}"/>
              </a:ext>
            </a:extLst>
          </p:cNvPr>
          <p:cNvCxnSpPr>
            <a:cxnSpLocks/>
            <a:stCxn id="10" idx="3"/>
            <a:endCxn id="16" idx="1"/>
          </p:cNvCxnSpPr>
          <p:nvPr/>
        </p:nvCxnSpPr>
        <p:spPr bwMode="auto">
          <a:xfrm>
            <a:off x="4711430" y="5151438"/>
            <a:ext cx="381000" cy="852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B92492F5-FF85-477E-94F5-DD0212A1E4DC}"/>
              </a:ext>
            </a:extLst>
          </p:cNvPr>
          <p:cNvCxnSpPr>
            <a:cxnSpLocks/>
            <a:stCxn id="16" idx="2"/>
            <a:endCxn id="18" idx="0"/>
          </p:cNvCxnSpPr>
          <p:nvPr/>
        </p:nvCxnSpPr>
        <p:spPr bwMode="auto">
          <a:xfrm>
            <a:off x="5359130" y="5350458"/>
            <a:ext cx="0" cy="23516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6" name="直接箭头连接符 35">
            <a:extLst>
              <a:ext uri="{FF2B5EF4-FFF2-40B4-BE49-F238E27FC236}">
                <a16:creationId xmlns:a16="http://schemas.microsoft.com/office/drawing/2014/main" id="{02065F1F-B001-4E16-A805-AE02298876B5}"/>
              </a:ext>
            </a:extLst>
          </p:cNvPr>
          <p:cNvCxnSpPr>
            <a:cxnSpLocks/>
          </p:cNvCxnSpPr>
          <p:nvPr/>
        </p:nvCxnSpPr>
        <p:spPr bwMode="auto">
          <a:xfrm flipV="1">
            <a:off x="3102981" y="5844778"/>
            <a:ext cx="922506" cy="243681"/>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37" name="文本框 36">
            <a:extLst>
              <a:ext uri="{FF2B5EF4-FFF2-40B4-BE49-F238E27FC236}">
                <a16:creationId xmlns:a16="http://schemas.microsoft.com/office/drawing/2014/main" id="{41718847-6E60-4050-9B3A-64AB899EF2FB}"/>
              </a:ext>
            </a:extLst>
          </p:cNvPr>
          <p:cNvSpPr txBox="1"/>
          <p:nvPr/>
        </p:nvSpPr>
        <p:spPr>
          <a:xfrm>
            <a:off x="1048538" y="5932205"/>
            <a:ext cx="2446505" cy="369332"/>
          </a:xfrm>
          <a:prstGeom prst="rect">
            <a:avLst/>
          </a:prstGeom>
          <a:noFill/>
        </p:spPr>
        <p:txBody>
          <a:bodyPr wrap="square" rtlCol="0">
            <a:spAutoFit/>
          </a:bodyPr>
          <a:lstStyle/>
          <a:p>
            <a:r>
              <a:rPr lang="en-US" altLang="zh-CN" dirty="0"/>
              <a:t>A</a:t>
            </a:r>
            <a:r>
              <a:rPr lang="zh-CN" altLang="en-US" dirty="0"/>
              <a:t>把全部货币转给</a:t>
            </a:r>
            <a:r>
              <a:rPr lang="en-US" altLang="zh-CN" dirty="0"/>
              <a:t>B</a:t>
            </a:r>
            <a:endParaRPr lang="zh-CN" altLang="en-US" dirty="0"/>
          </a:p>
        </p:txBody>
      </p:sp>
      <p:sp>
        <p:nvSpPr>
          <p:cNvPr id="39" name="文本框 38">
            <a:extLst>
              <a:ext uri="{FF2B5EF4-FFF2-40B4-BE49-F238E27FC236}">
                <a16:creationId xmlns:a16="http://schemas.microsoft.com/office/drawing/2014/main" id="{836D252E-2ED4-4BD8-B72F-5E1778B73811}"/>
              </a:ext>
            </a:extLst>
          </p:cNvPr>
          <p:cNvSpPr txBox="1"/>
          <p:nvPr/>
        </p:nvSpPr>
        <p:spPr>
          <a:xfrm>
            <a:off x="6464030" y="4303990"/>
            <a:ext cx="2446505" cy="369332"/>
          </a:xfrm>
          <a:prstGeom prst="rect">
            <a:avLst/>
          </a:prstGeom>
          <a:noFill/>
        </p:spPr>
        <p:txBody>
          <a:bodyPr wrap="square" rtlCol="0">
            <a:spAutoFit/>
          </a:bodyPr>
          <a:lstStyle/>
          <a:p>
            <a:r>
              <a:rPr lang="en-US" altLang="zh-CN" dirty="0"/>
              <a:t>A</a:t>
            </a:r>
            <a:r>
              <a:rPr lang="zh-CN" altLang="en-US" dirty="0"/>
              <a:t>把全部货币转给</a:t>
            </a:r>
            <a:r>
              <a:rPr lang="en-US" altLang="zh-CN" dirty="0"/>
              <a:t>C</a:t>
            </a:r>
            <a:endParaRPr lang="zh-CN" altLang="en-US" dirty="0"/>
          </a:p>
        </p:txBody>
      </p:sp>
      <p:cxnSp>
        <p:nvCxnSpPr>
          <p:cNvPr id="41" name="直接箭头连接符 40">
            <a:extLst>
              <a:ext uri="{FF2B5EF4-FFF2-40B4-BE49-F238E27FC236}">
                <a16:creationId xmlns:a16="http://schemas.microsoft.com/office/drawing/2014/main" id="{977EE57B-B3CC-4C81-8F67-3B16F568A800}"/>
              </a:ext>
            </a:extLst>
          </p:cNvPr>
          <p:cNvCxnSpPr>
            <a:cxnSpLocks/>
          </p:cNvCxnSpPr>
          <p:nvPr/>
        </p:nvCxnSpPr>
        <p:spPr bwMode="auto">
          <a:xfrm flipH="1">
            <a:off x="5721486" y="4673322"/>
            <a:ext cx="1390243" cy="499032"/>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99329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3D9F7-F8A3-4C9E-8D1A-A688CFDE50EE}"/>
              </a:ext>
            </a:extLst>
          </p:cNvPr>
          <p:cNvSpPr>
            <a:spLocks noGrp="1"/>
          </p:cNvSpPr>
          <p:nvPr>
            <p:ph type="title"/>
          </p:nvPr>
        </p:nvSpPr>
        <p:spPr/>
        <p:txBody>
          <a:bodyPr/>
          <a:lstStyle/>
          <a:p>
            <a:r>
              <a:rPr lang="zh-CN" altLang="en-US" dirty="0"/>
              <a:t>解决“双花”问题</a:t>
            </a:r>
          </a:p>
        </p:txBody>
      </p:sp>
      <p:sp>
        <p:nvSpPr>
          <p:cNvPr id="3" name="内容占位符 2">
            <a:extLst>
              <a:ext uri="{FF2B5EF4-FFF2-40B4-BE49-F238E27FC236}">
                <a16:creationId xmlns:a16="http://schemas.microsoft.com/office/drawing/2014/main" id="{D164F3BD-D80E-4F7A-896A-FEC5298F5277}"/>
              </a:ext>
            </a:extLst>
          </p:cNvPr>
          <p:cNvSpPr>
            <a:spLocks noGrp="1"/>
          </p:cNvSpPr>
          <p:nvPr>
            <p:ph idx="1"/>
          </p:nvPr>
        </p:nvSpPr>
        <p:spPr/>
        <p:txBody>
          <a:bodyPr/>
          <a:lstStyle/>
          <a:p>
            <a:r>
              <a:rPr lang="zh-CN" altLang="en-US" dirty="0"/>
              <a:t>强制机制</a:t>
            </a:r>
            <a:endParaRPr lang="en-US" altLang="zh-CN" dirty="0"/>
          </a:p>
          <a:p>
            <a:pPr lvl="1"/>
            <a:r>
              <a:rPr lang="zh-CN" altLang="en-US" dirty="0"/>
              <a:t>用户必须选择一个链条</a:t>
            </a: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AE17FE27-5295-409D-B325-F2BA762CC4B1}"/>
              </a:ext>
            </a:extLst>
          </p:cNvPr>
          <p:cNvSpPr>
            <a:spLocks noGrp="1"/>
          </p:cNvSpPr>
          <p:nvPr>
            <p:ph type="sldNum" sz="quarter" idx="11"/>
          </p:nvPr>
        </p:nvSpPr>
        <p:spPr/>
        <p:txBody>
          <a:bodyPr/>
          <a:lstStyle/>
          <a:p>
            <a:pPr>
              <a:defRPr/>
            </a:pPr>
            <a:fld id="{3FFE790D-BCFB-4008-9260-CA63AEE325FD}" type="slidenum">
              <a:rPr lang="en-US" smtClean="0"/>
              <a:pPr>
                <a:defRPr/>
              </a:pPr>
              <a:t>17</a:t>
            </a:fld>
            <a:endParaRPr lang="en-US" dirty="0"/>
          </a:p>
        </p:txBody>
      </p:sp>
      <p:sp>
        <p:nvSpPr>
          <p:cNvPr id="6" name="矩形 5">
            <a:extLst>
              <a:ext uri="{FF2B5EF4-FFF2-40B4-BE49-F238E27FC236}">
                <a16:creationId xmlns:a16="http://schemas.microsoft.com/office/drawing/2014/main" id="{9C5C0F30-9713-4D8B-87C7-0BA0E724D8F7}"/>
              </a:ext>
            </a:extLst>
          </p:cNvPr>
          <p:cNvSpPr/>
          <p:nvPr/>
        </p:nvSpPr>
        <p:spPr bwMode="auto">
          <a:xfrm>
            <a:off x="6781800" y="2346121"/>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A77B9862-2190-4010-804D-0D2A7AF355A4}"/>
              </a:ext>
            </a:extLst>
          </p:cNvPr>
          <p:cNvSpPr/>
          <p:nvPr/>
        </p:nvSpPr>
        <p:spPr bwMode="auto">
          <a:xfrm>
            <a:off x="6781800" y="2970802"/>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D3BA846D-8175-4E6A-B7D7-E18EC801F415}"/>
              </a:ext>
            </a:extLst>
          </p:cNvPr>
          <p:cNvSpPr/>
          <p:nvPr/>
        </p:nvSpPr>
        <p:spPr bwMode="auto">
          <a:xfrm>
            <a:off x="6781800" y="359548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A012A767-4059-4926-B3B0-3D4F51E74EE4}"/>
              </a:ext>
            </a:extLst>
          </p:cNvPr>
          <p:cNvSpPr/>
          <p:nvPr/>
        </p:nvSpPr>
        <p:spPr bwMode="auto">
          <a:xfrm>
            <a:off x="6789906" y="4220164"/>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5E02D41D-649D-4886-B06E-A56439CD5095}"/>
              </a:ext>
            </a:extLst>
          </p:cNvPr>
          <p:cNvSpPr/>
          <p:nvPr/>
        </p:nvSpPr>
        <p:spPr bwMode="auto">
          <a:xfrm>
            <a:off x="6794770" y="484484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矩形 15">
            <a:extLst>
              <a:ext uri="{FF2B5EF4-FFF2-40B4-BE49-F238E27FC236}">
                <a16:creationId xmlns:a16="http://schemas.microsoft.com/office/drawing/2014/main" id="{064E8A25-2133-4789-8677-7E0012D282BA}"/>
              </a:ext>
            </a:extLst>
          </p:cNvPr>
          <p:cNvSpPr/>
          <p:nvPr/>
        </p:nvSpPr>
        <p:spPr bwMode="auto">
          <a:xfrm>
            <a:off x="7696200" y="360400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矩形 17">
            <a:extLst>
              <a:ext uri="{FF2B5EF4-FFF2-40B4-BE49-F238E27FC236}">
                <a16:creationId xmlns:a16="http://schemas.microsoft.com/office/drawing/2014/main" id="{5A07D28B-B6EA-4374-B101-838E68B47A8E}"/>
              </a:ext>
            </a:extLst>
          </p:cNvPr>
          <p:cNvSpPr/>
          <p:nvPr/>
        </p:nvSpPr>
        <p:spPr bwMode="auto">
          <a:xfrm>
            <a:off x="7696200" y="4220164"/>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0" name="直接箭头连接符 19">
            <a:extLst>
              <a:ext uri="{FF2B5EF4-FFF2-40B4-BE49-F238E27FC236}">
                <a16:creationId xmlns:a16="http://schemas.microsoft.com/office/drawing/2014/main" id="{BA83DDB6-3826-4CE0-A0D0-160BF8D8473E}"/>
              </a:ext>
            </a:extLst>
          </p:cNvPr>
          <p:cNvCxnSpPr>
            <a:cxnSpLocks/>
            <a:stCxn id="6" idx="2"/>
            <a:endCxn id="8" idx="0"/>
          </p:cNvCxnSpPr>
          <p:nvPr/>
        </p:nvCxnSpPr>
        <p:spPr bwMode="auto">
          <a:xfrm>
            <a:off x="7048500" y="2727121"/>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541E2F0C-BDDD-43F2-86D9-774B38DE3EC8}"/>
              </a:ext>
            </a:extLst>
          </p:cNvPr>
          <p:cNvCxnSpPr>
            <a:cxnSpLocks/>
          </p:cNvCxnSpPr>
          <p:nvPr/>
        </p:nvCxnSpPr>
        <p:spPr bwMode="auto">
          <a:xfrm>
            <a:off x="7067144" y="3360322"/>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0F95DAC4-A5DC-4E39-A4C9-D3A6A61845DB}"/>
              </a:ext>
            </a:extLst>
          </p:cNvPr>
          <p:cNvCxnSpPr>
            <a:cxnSpLocks/>
          </p:cNvCxnSpPr>
          <p:nvPr/>
        </p:nvCxnSpPr>
        <p:spPr bwMode="auto">
          <a:xfrm>
            <a:off x="7067144" y="3985003"/>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34DE6EEF-2B4A-4370-ABF7-00AC8A90C2EE}"/>
              </a:ext>
            </a:extLst>
          </p:cNvPr>
          <p:cNvCxnSpPr>
            <a:cxnSpLocks/>
          </p:cNvCxnSpPr>
          <p:nvPr/>
        </p:nvCxnSpPr>
        <p:spPr bwMode="auto">
          <a:xfrm>
            <a:off x="7067144" y="4601164"/>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F9B99D77-D260-4016-906F-7A5F47D23ABC}"/>
              </a:ext>
            </a:extLst>
          </p:cNvPr>
          <p:cNvCxnSpPr>
            <a:cxnSpLocks/>
            <a:stCxn id="10" idx="3"/>
            <a:endCxn id="16" idx="1"/>
          </p:cNvCxnSpPr>
          <p:nvPr/>
        </p:nvCxnSpPr>
        <p:spPr bwMode="auto">
          <a:xfrm>
            <a:off x="7315200" y="3785983"/>
            <a:ext cx="381000" cy="852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0E5926B3-92B0-4977-B82D-5D1D08090D9C}"/>
              </a:ext>
            </a:extLst>
          </p:cNvPr>
          <p:cNvCxnSpPr>
            <a:cxnSpLocks/>
            <a:stCxn id="16" idx="2"/>
            <a:endCxn id="18" idx="0"/>
          </p:cNvCxnSpPr>
          <p:nvPr/>
        </p:nvCxnSpPr>
        <p:spPr bwMode="auto">
          <a:xfrm>
            <a:off x="7962900" y="3985003"/>
            <a:ext cx="0" cy="23516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890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3D9F7-F8A3-4C9E-8D1A-A688CFDE50EE}"/>
              </a:ext>
            </a:extLst>
          </p:cNvPr>
          <p:cNvSpPr>
            <a:spLocks noGrp="1"/>
          </p:cNvSpPr>
          <p:nvPr>
            <p:ph type="title"/>
          </p:nvPr>
        </p:nvSpPr>
        <p:spPr/>
        <p:txBody>
          <a:bodyPr/>
          <a:lstStyle/>
          <a:p>
            <a:r>
              <a:rPr lang="zh-CN" altLang="en-US" dirty="0"/>
              <a:t>解决“双花”问题</a:t>
            </a:r>
          </a:p>
        </p:txBody>
      </p:sp>
      <p:sp>
        <p:nvSpPr>
          <p:cNvPr id="3" name="内容占位符 2">
            <a:extLst>
              <a:ext uri="{FF2B5EF4-FFF2-40B4-BE49-F238E27FC236}">
                <a16:creationId xmlns:a16="http://schemas.microsoft.com/office/drawing/2014/main" id="{D164F3BD-D80E-4F7A-896A-FEC5298F5277}"/>
              </a:ext>
            </a:extLst>
          </p:cNvPr>
          <p:cNvSpPr>
            <a:spLocks noGrp="1"/>
          </p:cNvSpPr>
          <p:nvPr>
            <p:ph idx="1"/>
          </p:nvPr>
        </p:nvSpPr>
        <p:spPr/>
        <p:txBody>
          <a:bodyPr/>
          <a:lstStyle/>
          <a:p>
            <a:r>
              <a:rPr lang="zh-CN" altLang="en-US" dirty="0"/>
              <a:t>强制机制</a:t>
            </a:r>
            <a:endParaRPr lang="en-US" altLang="zh-CN" dirty="0"/>
          </a:p>
          <a:p>
            <a:pPr lvl="1"/>
            <a:r>
              <a:rPr lang="zh-CN" altLang="en-US" dirty="0"/>
              <a:t>用户必须选择一个链条</a:t>
            </a:r>
            <a:endParaRPr lang="en-US" altLang="zh-CN" dirty="0"/>
          </a:p>
          <a:p>
            <a:pPr lvl="1"/>
            <a:r>
              <a:rPr lang="zh-CN" altLang="en-US" dirty="0"/>
              <a:t>一定时间后，以较长的链条为合法链</a:t>
            </a:r>
            <a:endParaRPr lang="en-US" altLang="zh-CN" dirty="0"/>
          </a:p>
          <a:p>
            <a:pPr lvl="1"/>
            <a:endParaRPr lang="en-US" altLang="zh-CN" dirty="0"/>
          </a:p>
          <a:p>
            <a:pPr lvl="1"/>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AE17FE27-5295-409D-B325-F2BA762CC4B1}"/>
              </a:ext>
            </a:extLst>
          </p:cNvPr>
          <p:cNvSpPr>
            <a:spLocks noGrp="1"/>
          </p:cNvSpPr>
          <p:nvPr>
            <p:ph type="sldNum" sz="quarter" idx="11"/>
          </p:nvPr>
        </p:nvSpPr>
        <p:spPr/>
        <p:txBody>
          <a:bodyPr/>
          <a:lstStyle/>
          <a:p>
            <a:pPr>
              <a:defRPr/>
            </a:pPr>
            <a:fld id="{3FFE790D-BCFB-4008-9260-CA63AEE325FD}" type="slidenum">
              <a:rPr lang="en-US" smtClean="0"/>
              <a:pPr>
                <a:defRPr/>
              </a:pPr>
              <a:t>18</a:t>
            </a:fld>
            <a:endParaRPr lang="en-US" dirty="0"/>
          </a:p>
        </p:txBody>
      </p:sp>
      <p:sp>
        <p:nvSpPr>
          <p:cNvPr id="6" name="矩形 5">
            <a:extLst>
              <a:ext uri="{FF2B5EF4-FFF2-40B4-BE49-F238E27FC236}">
                <a16:creationId xmlns:a16="http://schemas.microsoft.com/office/drawing/2014/main" id="{9C5C0F30-9713-4D8B-87C7-0BA0E724D8F7}"/>
              </a:ext>
            </a:extLst>
          </p:cNvPr>
          <p:cNvSpPr/>
          <p:nvPr/>
        </p:nvSpPr>
        <p:spPr bwMode="auto">
          <a:xfrm>
            <a:off x="6781800" y="2346121"/>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A77B9862-2190-4010-804D-0D2A7AF355A4}"/>
              </a:ext>
            </a:extLst>
          </p:cNvPr>
          <p:cNvSpPr/>
          <p:nvPr/>
        </p:nvSpPr>
        <p:spPr bwMode="auto">
          <a:xfrm>
            <a:off x="6781800" y="2970802"/>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D3BA846D-8175-4E6A-B7D7-E18EC801F415}"/>
              </a:ext>
            </a:extLst>
          </p:cNvPr>
          <p:cNvSpPr/>
          <p:nvPr/>
        </p:nvSpPr>
        <p:spPr bwMode="auto">
          <a:xfrm>
            <a:off x="6781800" y="359548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A012A767-4059-4926-B3B0-3D4F51E74EE4}"/>
              </a:ext>
            </a:extLst>
          </p:cNvPr>
          <p:cNvSpPr/>
          <p:nvPr/>
        </p:nvSpPr>
        <p:spPr bwMode="auto">
          <a:xfrm>
            <a:off x="6789906" y="4220164"/>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5E02D41D-649D-4886-B06E-A56439CD5095}"/>
              </a:ext>
            </a:extLst>
          </p:cNvPr>
          <p:cNvSpPr/>
          <p:nvPr/>
        </p:nvSpPr>
        <p:spPr bwMode="auto">
          <a:xfrm>
            <a:off x="6794770" y="484484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矩形 15">
            <a:extLst>
              <a:ext uri="{FF2B5EF4-FFF2-40B4-BE49-F238E27FC236}">
                <a16:creationId xmlns:a16="http://schemas.microsoft.com/office/drawing/2014/main" id="{064E8A25-2133-4789-8677-7E0012D282BA}"/>
              </a:ext>
            </a:extLst>
          </p:cNvPr>
          <p:cNvSpPr/>
          <p:nvPr/>
        </p:nvSpPr>
        <p:spPr bwMode="auto">
          <a:xfrm>
            <a:off x="7696200" y="360400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矩形 17">
            <a:extLst>
              <a:ext uri="{FF2B5EF4-FFF2-40B4-BE49-F238E27FC236}">
                <a16:creationId xmlns:a16="http://schemas.microsoft.com/office/drawing/2014/main" id="{5A07D28B-B6EA-4374-B101-838E68B47A8E}"/>
              </a:ext>
            </a:extLst>
          </p:cNvPr>
          <p:cNvSpPr/>
          <p:nvPr/>
        </p:nvSpPr>
        <p:spPr bwMode="auto">
          <a:xfrm>
            <a:off x="7696200" y="4220164"/>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0" name="直接箭头连接符 19">
            <a:extLst>
              <a:ext uri="{FF2B5EF4-FFF2-40B4-BE49-F238E27FC236}">
                <a16:creationId xmlns:a16="http://schemas.microsoft.com/office/drawing/2014/main" id="{BA83DDB6-3826-4CE0-A0D0-160BF8D8473E}"/>
              </a:ext>
            </a:extLst>
          </p:cNvPr>
          <p:cNvCxnSpPr>
            <a:cxnSpLocks/>
            <a:stCxn id="6" idx="2"/>
            <a:endCxn id="8" idx="0"/>
          </p:cNvCxnSpPr>
          <p:nvPr/>
        </p:nvCxnSpPr>
        <p:spPr bwMode="auto">
          <a:xfrm>
            <a:off x="7048500" y="2727121"/>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541E2F0C-BDDD-43F2-86D9-774B38DE3EC8}"/>
              </a:ext>
            </a:extLst>
          </p:cNvPr>
          <p:cNvCxnSpPr>
            <a:cxnSpLocks/>
          </p:cNvCxnSpPr>
          <p:nvPr/>
        </p:nvCxnSpPr>
        <p:spPr bwMode="auto">
          <a:xfrm>
            <a:off x="7067144" y="3360322"/>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0F95DAC4-A5DC-4E39-A4C9-D3A6A61845DB}"/>
              </a:ext>
            </a:extLst>
          </p:cNvPr>
          <p:cNvCxnSpPr>
            <a:cxnSpLocks/>
          </p:cNvCxnSpPr>
          <p:nvPr/>
        </p:nvCxnSpPr>
        <p:spPr bwMode="auto">
          <a:xfrm>
            <a:off x="7067144" y="3985003"/>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34DE6EEF-2B4A-4370-ABF7-00AC8A90C2EE}"/>
              </a:ext>
            </a:extLst>
          </p:cNvPr>
          <p:cNvCxnSpPr>
            <a:cxnSpLocks/>
          </p:cNvCxnSpPr>
          <p:nvPr/>
        </p:nvCxnSpPr>
        <p:spPr bwMode="auto">
          <a:xfrm>
            <a:off x="7067144" y="4601164"/>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F9B99D77-D260-4016-906F-7A5F47D23ABC}"/>
              </a:ext>
            </a:extLst>
          </p:cNvPr>
          <p:cNvCxnSpPr>
            <a:cxnSpLocks/>
            <a:stCxn id="10" idx="3"/>
            <a:endCxn id="16" idx="1"/>
          </p:cNvCxnSpPr>
          <p:nvPr/>
        </p:nvCxnSpPr>
        <p:spPr bwMode="auto">
          <a:xfrm>
            <a:off x="7315200" y="3785983"/>
            <a:ext cx="381000" cy="852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0E5926B3-92B0-4977-B82D-5D1D08090D9C}"/>
              </a:ext>
            </a:extLst>
          </p:cNvPr>
          <p:cNvCxnSpPr>
            <a:cxnSpLocks/>
            <a:stCxn id="16" idx="2"/>
            <a:endCxn id="18" idx="0"/>
          </p:cNvCxnSpPr>
          <p:nvPr/>
        </p:nvCxnSpPr>
        <p:spPr bwMode="auto">
          <a:xfrm>
            <a:off x="7962900" y="3985003"/>
            <a:ext cx="0" cy="23516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9" name="矩形 18">
            <a:extLst>
              <a:ext uri="{FF2B5EF4-FFF2-40B4-BE49-F238E27FC236}">
                <a16:creationId xmlns:a16="http://schemas.microsoft.com/office/drawing/2014/main" id="{A0CAD118-EAFB-498C-8742-A4C464638E78}"/>
              </a:ext>
            </a:extLst>
          </p:cNvPr>
          <p:cNvSpPr/>
          <p:nvPr/>
        </p:nvSpPr>
        <p:spPr bwMode="auto">
          <a:xfrm>
            <a:off x="6800444" y="5461006"/>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1" name="直接箭头连接符 20">
            <a:extLst>
              <a:ext uri="{FF2B5EF4-FFF2-40B4-BE49-F238E27FC236}">
                <a16:creationId xmlns:a16="http://schemas.microsoft.com/office/drawing/2014/main" id="{F08AA3B0-297F-4EE0-9C27-649AA50A8DCC}"/>
              </a:ext>
            </a:extLst>
          </p:cNvPr>
          <p:cNvCxnSpPr>
            <a:cxnSpLocks/>
          </p:cNvCxnSpPr>
          <p:nvPr/>
        </p:nvCxnSpPr>
        <p:spPr bwMode="auto">
          <a:xfrm>
            <a:off x="7072818" y="5217325"/>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1283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3D9F7-F8A3-4C9E-8D1A-A688CFDE50EE}"/>
              </a:ext>
            </a:extLst>
          </p:cNvPr>
          <p:cNvSpPr>
            <a:spLocks noGrp="1"/>
          </p:cNvSpPr>
          <p:nvPr>
            <p:ph type="title"/>
          </p:nvPr>
        </p:nvSpPr>
        <p:spPr/>
        <p:txBody>
          <a:bodyPr/>
          <a:lstStyle/>
          <a:p>
            <a:r>
              <a:rPr lang="zh-CN" altLang="en-US" dirty="0"/>
              <a:t>解决“双花”问题</a:t>
            </a:r>
          </a:p>
        </p:txBody>
      </p:sp>
      <p:sp>
        <p:nvSpPr>
          <p:cNvPr id="3" name="内容占位符 2">
            <a:extLst>
              <a:ext uri="{FF2B5EF4-FFF2-40B4-BE49-F238E27FC236}">
                <a16:creationId xmlns:a16="http://schemas.microsoft.com/office/drawing/2014/main" id="{D164F3BD-D80E-4F7A-896A-FEC5298F5277}"/>
              </a:ext>
            </a:extLst>
          </p:cNvPr>
          <p:cNvSpPr>
            <a:spLocks noGrp="1"/>
          </p:cNvSpPr>
          <p:nvPr>
            <p:ph idx="1"/>
          </p:nvPr>
        </p:nvSpPr>
        <p:spPr/>
        <p:txBody>
          <a:bodyPr/>
          <a:lstStyle/>
          <a:p>
            <a:r>
              <a:rPr lang="zh-CN" altLang="en-US" dirty="0"/>
              <a:t>强制机制</a:t>
            </a:r>
            <a:endParaRPr lang="en-US" altLang="zh-CN" dirty="0"/>
          </a:p>
          <a:p>
            <a:pPr lvl="1"/>
            <a:r>
              <a:rPr lang="zh-CN" altLang="en-US" dirty="0"/>
              <a:t>用户必须选择一个链条</a:t>
            </a:r>
            <a:endParaRPr lang="en-US" altLang="zh-CN" dirty="0"/>
          </a:p>
          <a:p>
            <a:pPr lvl="1"/>
            <a:r>
              <a:rPr lang="zh-CN" altLang="en-US" dirty="0"/>
              <a:t>一定时间后，以较长的链条为合法链</a:t>
            </a:r>
            <a:endParaRPr lang="en-US" altLang="zh-CN" dirty="0"/>
          </a:p>
          <a:p>
            <a:pPr lvl="1"/>
            <a:r>
              <a:rPr lang="zh-CN" altLang="en-US" dirty="0"/>
              <a:t>可以解决无意分岔</a:t>
            </a:r>
            <a:endParaRPr lang="en-US" altLang="zh-CN" dirty="0"/>
          </a:p>
          <a:p>
            <a:pPr lvl="1"/>
            <a:r>
              <a:rPr lang="zh-CN" altLang="en-US" dirty="0"/>
              <a:t>无法应付</a:t>
            </a:r>
            <a:r>
              <a:rPr lang="en-US" altLang="zh-CN" dirty="0"/>
              <a:t>51%</a:t>
            </a:r>
            <a:r>
              <a:rPr lang="zh-CN" altLang="en-US" dirty="0"/>
              <a:t>攻击</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AE17FE27-5295-409D-B325-F2BA762CC4B1}"/>
              </a:ext>
            </a:extLst>
          </p:cNvPr>
          <p:cNvSpPr>
            <a:spLocks noGrp="1"/>
          </p:cNvSpPr>
          <p:nvPr>
            <p:ph type="sldNum" sz="quarter" idx="11"/>
          </p:nvPr>
        </p:nvSpPr>
        <p:spPr/>
        <p:txBody>
          <a:bodyPr/>
          <a:lstStyle/>
          <a:p>
            <a:pPr>
              <a:defRPr/>
            </a:pPr>
            <a:fld id="{3FFE790D-BCFB-4008-9260-CA63AEE325FD}" type="slidenum">
              <a:rPr lang="en-US" smtClean="0"/>
              <a:pPr>
                <a:defRPr/>
              </a:pPr>
              <a:t>19</a:t>
            </a:fld>
            <a:endParaRPr lang="en-US" dirty="0"/>
          </a:p>
        </p:txBody>
      </p:sp>
      <p:sp>
        <p:nvSpPr>
          <p:cNvPr id="6" name="矩形 5">
            <a:extLst>
              <a:ext uri="{FF2B5EF4-FFF2-40B4-BE49-F238E27FC236}">
                <a16:creationId xmlns:a16="http://schemas.microsoft.com/office/drawing/2014/main" id="{9C5C0F30-9713-4D8B-87C7-0BA0E724D8F7}"/>
              </a:ext>
            </a:extLst>
          </p:cNvPr>
          <p:cNvSpPr/>
          <p:nvPr/>
        </p:nvSpPr>
        <p:spPr bwMode="auto">
          <a:xfrm>
            <a:off x="6781800" y="2346121"/>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A77B9862-2190-4010-804D-0D2A7AF355A4}"/>
              </a:ext>
            </a:extLst>
          </p:cNvPr>
          <p:cNvSpPr/>
          <p:nvPr/>
        </p:nvSpPr>
        <p:spPr bwMode="auto">
          <a:xfrm>
            <a:off x="6781800" y="2970802"/>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D3BA846D-8175-4E6A-B7D7-E18EC801F415}"/>
              </a:ext>
            </a:extLst>
          </p:cNvPr>
          <p:cNvSpPr/>
          <p:nvPr/>
        </p:nvSpPr>
        <p:spPr bwMode="auto">
          <a:xfrm>
            <a:off x="6781800" y="359548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A012A767-4059-4926-B3B0-3D4F51E74EE4}"/>
              </a:ext>
            </a:extLst>
          </p:cNvPr>
          <p:cNvSpPr/>
          <p:nvPr/>
        </p:nvSpPr>
        <p:spPr bwMode="auto">
          <a:xfrm>
            <a:off x="6789906" y="4220164"/>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5E02D41D-649D-4886-B06E-A56439CD5095}"/>
              </a:ext>
            </a:extLst>
          </p:cNvPr>
          <p:cNvSpPr/>
          <p:nvPr/>
        </p:nvSpPr>
        <p:spPr bwMode="auto">
          <a:xfrm>
            <a:off x="6794770" y="484484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矩形 15">
            <a:extLst>
              <a:ext uri="{FF2B5EF4-FFF2-40B4-BE49-F238E27FC236}">
                <a16:creationId xmlns:a16="http://schemas.microsoft.com/office/drawing/2014/main" id="{064E8A25-2133-4789-8677-7E0012D282BA}"/>
              </a:ext>
            </a:extLst>
          </p:cNvPr>
          <p:cNvSpPr/>
          <p:nvPr/>
        </p:nvSpPr>
        <p:spPr bwMode="auto">
          <a:xfrm>
            <a:off x="7696200" y="360400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矩形 17">
            <a:extLst>
              <a:ext uri="{FF2B5EF4-FFF2-40B4-BE49-F238E27FC236}">
                <a16:creationId xmlns:a16="http://schemas.microsoft.com/office/drawing/2014/main" id="{5A07D28B-B6EA-4374-B101-838E68B47A8E}"/>
              </a:ext>
            </a:extLst>
          </p:cNvPr>
          <p:cNvSpPr/>
          <p:nvPr/>
        </p:nvSpPr>
        <p:spPr bwMode="auto">
          <a:xfrm>
            <a:off x="7696200" y="4220164"/>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0" name="直接箭头连接符 19">
            <a:extLst>
              <a:ext uri="{FF2B5EF4-FFF2-40B4-BE49-F238E27FC236}">
                <a16:creationId xmlns:a16="http://schemas.microsoft.com/office/drawing/2014/main" id="{BA83DDB6-3826-4CE0-A0D0-160BF8D8473E}"/>
              </a:ext>
            </a:extLst>
          </p:cNvPr>
          <p:cNvCxnSpPr>
            <a:cxnSpLocks/>
            <a:stCxn id="6" idx="2"/>
            <a:endCxn id="8" idx="0"/>
          </p:cNvCxnSpPr>
          <p:nvPr/>
        </p:nvCxnSpPr>
        <p:spPr bwMode="auto">
          <a:xfrm>
            <a:off x="7048500" y="2727121"/>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541E2F0C-BDDD-43F2-86D9-774B38DE3EC8}"/>
              </a:ext>
            </a:extLst>
          </p:cNvPr>
          <p:cNvCxnSpPr>
            <a:cxnSpLocks/>
          </p:cNvCxnSpPr>
          <p:nvPr/>
        </p:nvCxnSpPr>
        <p:spPr bwMode="auto">
          <a:xfrm>
            <a:off x="7067144" y="3360322"/>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0F95DAC4-A5DC-4E39-A4C9-D3A6A61845DB}"/>
              </a:ext>
            </a:extLst>
          </p:cNvPr>
          <p:cNvCxnSpPr>
            <a:cxnSpLocks/>
          </p:cNvCxnSpPr>
          <p:nvPr/>
        </p:nvCxnSpPr>
        <p:spPr bwMode="auto">
          <a:xfrm>
            <a:off x="7067144" y="3985003"/>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34DE6EEF-2B4A-4370-ABF7-00AC8A90C2EE}"/>
              </a:ext>
            </a:extLst>
          </p:cNvPr>
          <p:cNvCxnSpPr>
            <a:cxnSpLocks/>
          </p:cNvCxnSpPr>
          <p:nvPr/>
        </p:nvCxnSpPr>
        <p:spPr bwMode="auto">
          <a:xfrm>
            <a:off x="7067144" y="4601164"/>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F9B99D77-D260-4016-906F-7A5F47D23ABC}"/>
              </a:ext>
            </a:extLst>
          </p:cNvPr>
          <p:cNvCxnSpPr>
            <a:cxnSpLocks/>
            <a:stCxn id="10" idx="3"/>
            <a:endCxn id="16" idx="1"/>
          </p:cNvCxnSpPr>
          <p:nvPr/>
        </p:nvCxnSpPr>
        <p:spPr bwMode="auto">
          <a:xfrm>
            <a:off x="7315200" y="3785983"/>
            <a:ext cx="381000" cy="852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0E5926B3-92B0-4977-B82D-5D1D08090D9C}"/>
              </a:ext>
            </a:extLst>
          </p:cNvPr>
          <p:cNvCxnSpPr>
            <a:cxnSpLocks/>
            <a:stCxn id="16" idx="2"/>
            <a:endCxn id="18" idx="0"/>
          </p:cNvCxnSpPr>
          <p:nvPr/>
        </p:nvCxnSpPr>
        <p:spPr bwMode="auto">
          <a:xfrm>
            <a:off x="7962900" y="3985003"/>
            <a:ext cx="0" cy="23516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9" name="矩形 18">
            <a:extLst>
              <a:ext uri="{FF2B5EF4-FFF2-40B4-BE49-F238E27FC236}">
                <a16:creationId xmlns:a16="http://schemas.microsoft.com/office/drawing/2014/main" id="{A0CAD118-EAFB-498C-8742-A4C464638E78}"/>
              </a:ext>
            </a:extLst>
          </p:cNvPr>
          <p:cNvSpPr/>
          <p:nvPr/>
        </p:nvSpPr>
        <p:spPr bwMode="auto">
          <a:xfrm>
            <a:off x="6800444" y="5461006"/>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1" name="直接箭头连接符 20">
            <a:extLst>
              <a:ext uri="{FF2B5EF4-FFF2-40B4-BE49-F238E27FC236}">
                <a16:creationId xmlns:a16="http://schemas.microsoft.com/office/drawing/2014/main" id="{F08AA3B0-297F-4EE0-9C27-649AA50A8DCC}"/>
              </a:ext>
            </a:extLst>
          </p:cNvPr>
          <p:cNvCxnSpPr>
            <a:cxnSpLocks/>
          </p:cNvCxnSpPr>
          <p:nvPr/>
        </p:nvCxnSpPr>
        <p:spPr bwMode="auto">
          <a:xfrm>
            <a:off x="7072818" y="5217325"/>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267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1C6B6-85C2-475C-899B-DBC45B219E4D}"/>
              </a:ext>
            </a:extLst>
          </p:cNvPr>
          <p:cNvSpPr>
            <a:spLocks noGrp="1"/>
          </p:cNvSpPr>
          <p:nvPr>
            <p:ph type="title"/>
          </p:nvPr>
        </p:nvSpPr>
        <p:spPr/>
        <p:txBody>
          <a:bodyPr/>
          <a:lstStyle/>
          <a:p>
            <a:r>
              <a:rPr lang="zh-CN" altLang="en-US" dirty="0"/>
              <a:t>加密货币与区块链</a:t>
            </a:r>
          </a:p>
        </p:txBody>
      </p:sp>
      <p:sp>
        <p:nvSpPr>
          <p:cNvPr id="3" name="内容占位符 2">
            <a:extLst>
              <a:ext uri="{FF2B5EF4-FFF2-40B4-BE49-F238E27FC236}">
                <a16:creationId xmlns:a16="http://schemas.microsoft.com/office/drawing/2014/main" id="{675A4707-E46F-4372-BE9D-FB201B89F0FC}"/>
              </a:ext>
            </a:extLst>
          </p:cNvPr>
          <p:cNvSpPr>
            <a:spLocks noGrp="1"/>
          </p:cNvSpPr>
          <p:nvPr>
            <p:ph idx="1"/>
          </p:nvPr>
        </p:nvSpPr>
        <p:spPr/>
        <p:txBody>
          <a:bodyPr/>
          <a:lstStyle/>
          <a:p>
            <a:r>
              <a:rPr lang="zh-CN" altLang="en-US" dirty="0"/>
              <a:t>加密货币：数字交易的媒介</a:t>
            </a:r>
            <a:endParaRPr lang="en-US" altLang="zh-CN" dirty="0"/>
          </a:p>
          <a:p>
            <a:r>
              <a:rPr lang="zh-CN" altLang="en-US" dirty="0"/>
              <a:t>形形色色的加密货币</a:t>
            </a:r>
            <a:endParaRPr lang="en-US" altLang="zh-CN" dirty="0"/>
          </a:p>
          <a:p>
            <a:pPr lvl="1"/>
            <a:r>
              <a:rPr lang="zh-CN" altLang="en-US" dirty="0"/>
              <a:t>比特币、以太币、莱特币</a:t>
            </a:r>
            <a:r>
              <a:rPr lang="en-US" altLang="zh-CN" dirty="0"/>
              <a:t>…</a:t>
            </a:r>
            <a:endParaRPr lang="zh-CN" altLang="en-US" dirty="0"/>
          </a:p>
        </p:txBody>
      </p:sp>
      <p:sp>
        <p:nvSpPr>
          <p:cNvPr id="4" name="灯片编号占位符 3">
            <a:extLst>
              <a:ext uri="{FF2B5EF4-FFF2-40B4-BE49-F238E27FC236}">
                <a16:creationId xmlns:a16="http://schemas.microsoft.com/office/drawing/2014/main" id="{6A920B29-57DD-4BD3-B4F5-AD6F3300935F}"/>
              </a:ext>
            </a:extLst>
          </p:cNvPr>
          <p:cNvSpPr>
            <a:spLocks noGrp="1"/>
          </p:cNvSpPr>
          <p:nvPr>
            <p:ph type="sldNum" sz="quarter" idx="11"/>
          </p:nvPr>
        </p:nvSpPr>
        <p:spPr/>
        <p:txBody>
          <a:bodyPr/>
          <a:lstStyle/>
          <a:p>
            <a:pPr>
              <a:defRPr/>
            </a:pPr>
            <a:fld id="{3FFE790D-BCFB-4008-9260-CA63AEE325FD}" type="slidenum">
              <a:rPr lang="en-US" smtClean="0"/>
              <a:pPr>
                <a:defRPr/>
              </a:pPr>
              <a:t>2</a:t>
            </a:fld>
            <a:endParaRPr lang="en-US" dirty="0"/>
          </a:p>
        </p:txBody>
      </p:sp>
      <p:pic>
        <p:nvPicPr>
          <p:cNvPr id="5" name="Picture 6">
            <a:extLst>
              <a:ext uri="{FF2B5EF4-FFF2-40B4-BE49-F238E27FC236}">
                <a16:creationId xmlns:a16="http://schemas.microsoft.com/office/drawing/2014/main" id="{9D0F56EF-8597-4718-A194-00C8948CF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98" y="3366884"/>
            <a:ext cx="8159203" cy="2896598"/>
          </a:xfrm>
          <a:prstGeom prst="rect">
            <a:avLst/>
          </a:prstGeom>
        </p:spPr>
      </p:pic>
    </p:spTree>
    <p:extLst>
      <p:ext uri="{BB962C8B-B14F-4D97-AF65-F5344CB8AC3E}">
        <p14:creationId xmlns:p14="http://schemas.microsoft.com/office/powerpoint/2010/main" val="401637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3D9F7-F8A3-4C9E-8D1A-A688CFDE50EE}"/>
              </a:ext>
            </a:extLst>
          </p:cNvPr>
          <p:cNvSpPr>
            <a:spLocks noGrp="1"/>
          </p:cNvSpPr>
          <p:nvPr>
            <p:ph type="title"/>
          </p:nvPr>
        </p:nvSpPr>
        <p:spPr/>
        <p:txBody>
          <a:bodyPr/>
          <a:lstStyle/>
          <a:p>
            <a:r>
              <a:rPr lang="zh-CN" altLang="en-US" dirty="0"/>
              <a:t>解决“双花”问题</a:t>
            </a:r>
          </a:p>
        </p:txBody>
      </p:sp>
      <p:sp>
        <p:nvSpPr>
          <p:cNvPr id="3" name="内容占位符 2">
            <a:extLst>
              <a:ext uri="{FF2B5EF4-FFF2-40B4-BE49-F238E27FC236}">
                <a16:creationId xmlns:a16="http://schemas.microsoft.com/office/drawing/2014/main" id="{D164F3BD-D80E-4F7A-896A-FEC5298F5277}"/>
              </a:ext>
            </a:extLst>
          </p:cNvPr>
          <p:cNvSpPr>
            <a:spLocks noGrp="1"/>
          </p:cNvSpPr>
          <p:nvPr>
            <p:ph idx="1"/>
          </p:nvPr>
        </p:nvSpPr>
        <p:spPr/>
        <p:txBody>
          <a:bodyPr/>
          <a:lstStyle/>
          <a:p>
            <a:r>
              <a:rPr lang="zh-CN" altLang="en-US" dirty="0"/>
              <a:t>强制机制</a:t>
            </a:r>
            <a:endParaRPr lang="en-US" altLang="zh-CN" dirty="0"/>
          </a:p>
          <a:p>
            <a:pPr lvl="1"/>
            <a:r>
              <a:rPr lang="zh-CN" altLang="en-US" dirty="0"/>
              <a:t>用户必须选择一个链条</a:t>
            </a:r>
            <a:endParaRPr lang="en-US" altLang="zh-CN" dirty="0"/>
          </a:p>
          <a:p>
            <a:pPr lvl="1"/>
            <a:r>
              <a:rPr lang="zh-CN" altLang="en-US" dirty="0"/>
              <a:t>一定时间后，以较长的链条为合法链</a:t>
            </a:r>
            <a:endParaRPr lang="en-US" altLang="zh-CN" dirty="0"/>
          </a:p>
          <a:p>
            <a:pPr lvl="1"/>
            <a:r>
              <a:rPr lang="zh-CN" altLang="en-US" dirty="0"/>
              <a:t>可以解决无意分岔</a:t>
            </a:r>
            <a:endParaRPr lang="en-US" altLang="zh-CN" dirty="0"/>
          </a:p>
          <a:p>
            <a:pPr lvl="1"/>
            <a:r>
              <a:rPr lang="zh-CN" altLang="en-US" dirty="0"/>
              <a:t>无法应付</a:t>
            </a:r>
            <a:r>
              <a:rPr lang="en-US" altLang="zh-CN" dirty="0"/>
              <a:t>51%</a:t>
            </a:r>
            <a:r>
              <a:rPr lang="zh-CN" altLang="en-US" dirty="0"/>
              <a:t>攻击</a:t>
            </a:r>
            <a:endParaRPr lang="en-US" altLang="zh-CN" dirty="0"/>
          </a:p>
          <a:p>
            <a:pPr marL="0" indent="0">
              <a:buNone/>
            </a:pPr>
            <a:endParaRPr lang="en-US" altLang="zh-CN" dirty="0"/>
          </a:p>
          <a:p>
            <a:r>
              <a:rPr lang="zh-CN" altLang="en-US" dirty="0"/>
              <a:t>更好的博弈（技术不够，博弈来凑）</a:t>
            </a:r>
            <a:endParaRPr lang="en-US" altLang="zh-CN" dirty="0"/>
          </a:p>
          <a:p>
            <a:pPr lvl="1"/>
            <a:r>
              <a:rPr lang="zh-CN" altLang="en-US" dirty="0"/>
              <a:t>作恶的损失大于价值</a:t>
            </a:r>
            <a:endParaRPr lang="en-US" altLang="zh-CN" dirty="0"/>
          </a:p>
        </p:txBody>
      </p:sp>
      <p:sp>
        <p:nvSpPr>
          <p:cNvPr id="4" name="灯片编号占位符 3">
            <a:extLst>
              <a:ext uri="{FF2B5EF4-FFF2-40B4-BE49-F238E27FC236}">
                <a16:creationId xmlns:a16="http://schemas.microsoft.com/office/drawing/2014/main" id="{AE17FE27-5295-409D-B325-F2BA762CC4B1}"/>
              </a:ext>
            </a:extLst>
          </p:cNvPr>
          <p:cNvSpPr>
            <a:spLocks noGrp="1"/>
          </p:cNvSpPr>
          <p:nvPr>
            <p:ph type="sldNum" sz="quarter" idx="11"/>
          </p:nvPr>
        </p:nvSpPr>
        <p:spPr/>
        <p:txBody>
          <a:bodyPr/>
          <a:lstStyle/>
          <a:p>
            <a:pPr>
              <a:defRPr/>
            </a:pPr>
            <a:fld id="{3FFE790D-BCFB-4008-9260-CA63AEE325FD}" type="slidenum">
              <a:rPr lang="en-US" smtClean="0"/>
              <a:pPr>
                <a:defRPr/>
              </a:pPr>
              <a:t>20</a:t>
            </a:fld>
            <a:endParaRPr lang="en-US" dirty="0"/>
          </a:p>
        </p:txBody>
      </p:sp>
      <p:sp>
        <p:nvSpPr>
          <p:cNvPr id="6" name="矩形 5">
            <a:extLst>
              <a:ext uri="{FF2B5EF4-FFF2-40B4-BE49-F238E27FC236}">
                <a16:creationId xmlns:a16="http://schemas.microsoft.com/office/drawing/2014/main" id="{9C5C0F30-9713-4D8B-87C7-0BA0E724D8F7}"/>
              </a:ext>
            </a:extLst>
          </p:cNvPr>
          <p:cNvSpPr/>
          <p:nvPr/>
        </p:nvSpPr>
        <p:spPr bwMode="auto">
          <a:xfrm>
            <a:off x="6781800" y="2346121"/>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A77B9862-2190-4010-804D-0D2A7AF355A4}"/>
              </a:ext>
            </a:extLst>
          </p:cNvPr>
          <p:cNvSpPr/>
          <p:nvPr/>
        </p:nvSpPr>
        <p:spPr bwMode="auto">
          <a:xfrm>
            <a:off x="6781800" y="2970802"/>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D3BA846D-8175-4E6A-B7D7-E18EC801F415}"/>
              </a:ext>
            </a:extLst>
          </p:cNvPr>
          <p:cNvSpPr/>
          <p:nvPr/>
        </p:nvSpPr>
        <p:spPr bwMode="auto">
          <a:xfrm>
            <a:off x="6781800" y="359548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A012A767-4059-4926-B3B0-3D4F51E74EE4}"/>
              </a:ext>
            </a:extLst>
          </p:cNvPr>
          <p:cNvSpPr/>
          <p:nvPr/>
        </p:nvSpPr>
        <p:spPr bwMode="auto">
          <a:xfrm>
            <a:off x="6789906" y="4220164"/>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5E02D41D-649D-4886-B06E-A56439CD5095}"/>
              </a:ext>
            </a:extLst>
          </p:cNvPr>
          <p:cNvSpPr/>
          <p:nvPr/>
        </p:nvSpPr>
        <p:spPr bwMode="auto">
          <a:xfrm>
            <a:off x="6794770" y="484484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矩形 15">
            <a:extLst>
              <a:ext uri="{FF2B5EF4-FFF2-40B4-BE49-F238E27FC236}">
                <a16:creationId xmlns:a16="http://schemas.microsoft.com/office/drawing/2014/main" id="{064E8A25-2133-4789-8677-7E0012D282BA}"/>
              </a:ext>
            </a:extLst>
          </p:cNvPr>
          <p:cNvSpPr/>
          <p:nvPr/>
        </p:nvSpPr>
        <p:spPr bwMode="auto">
          <a:xfrm>
            <a:off x="7696200" y="360400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矩形 17">
            <a:extLst>
              <a:ext uri="{FF2B5EF4-FFF2-40B4-BE49-F238E27FC236}">
                <a16:creationId xmlns:a16="http://schemas.microsoft.com/office/drawing/2014/main" id="{5A07D28B-B6EA-4374-B101-838E68B47A8E}"/>
              </a:ext>
            </a:extLst>
          </p:cNvPr>
          <p:cNvSpPr/>
          <p:nvPr/>
        </p:nvSpPr>
        <p:spPr bwMode="auto">
          <a:xfrm>
            <a:off x="7696200" y="4220164"/>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0" name="直接箭头连接符 19">
            <a:extLst>
              <a:ext uri="{FF2B5EF4-FFF2-40B4-BE49-F238E27FC236}">
                <a16:creationId xmlns:a16="http://schemas.microsoft.com/office/drawing/2014/main" id="{BA83DDB6-3826-4CE0-A0D0-160BF8D8473E}"/>
              </a:ext>
            </a:extLst>
          </p:cNvPr>
          <p:cNvCxnSpPr>
            <a:cxnSpLocks/>
            <a:stCxn id="6" idx="2"/>
            <a:endCxn id="8" idx="0"/>
          </p:cNvCxnSpPr>
          <p:nvPr/>
        </p:nvCxnSpPr>
        <p:spPr bwMode="auto">
          <a:xfrm>
            <a:off x="7048500" y="2727121"/>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541E2F0C-BDDD-43F2-86D9-774B38DE3EC8}"/>
              </a:ext>
            </a:extLst>
          </p:cNvPr>
          <p:cNvCxnSpPr>
            <a:cxnSpLocks/>
          </p:cNvCxnSpPr>
          <p:nvPr/>
        </p:nvCxnSpPr>
        <p:spPr bwMode="auto">
          <a:xfrm>
            <a:off x="7067144" y="3360322"/>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0F95DAC4-A5DC-4E39-A4C9-D3A6A61845DB}"/>
              </a:ext>
            </a:extLst>
          </p:cNvPr>
          <p:cNvCxnSpPr>
            <a:cxnSpLocks/>
          </p:cNvCxnSpPr>
          <p:nvPr/>
        </p:nvCxnSpPr>
        <p:spPr bwMode="auto">
          <a:xfrm>
            <a:off x="7067144" y="3985003"/>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34DE6EEF-2B4A-4370-ABF7-00AC8A90C2EE}"/>
              </a:ext>
            </a:extLst>
          </p:cNvPr>
          <p:cNvCxnSpPr>
            <a:cxnSpLocks/>
          </p:cNvCxnSpPr>
          <p:nvPr/>
        </p:nvCxnSpPr>
        <p:spPr bwMode="auto">
          <a:xfrm>
            <a:off x="7067144" y="4601164"/>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F9B99D77-D260-4016-906F-7A5F47D23ABC}"/>
              </a:ext>
            </a:extLst>
          </p:cNvPr>
          <p:cNvCxnSpPr>
            <a:cxnSpLocks/>
            <a:stCxn id="10" idx="3"/>
            <a:endCxn id="16" idx="1"/>
          </p:cNvCxnSpPr>
          <p:nvPr/>
        </p:nvCxnSpPr>
        <p:spPr bwMode="auto">
          <a:xfrm>
            <a:off x="7315200" y="3785983"/>
            <a:ext cx="381000" cy="852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0E5926B3-92B0-4977-B82D-5D1D08090D9C}"/>
              </a:ext>
            </a:extLst>
          </p:cNvPr>
          <p:cNvCxnSpPr>
            <a:cxnSpLocks/>
            <a:stCxn id="16" idx="2"/>
            <a:endCxn id="18" idx="0"/>
          </p:cNvCxnSpPr>
          <p:nvPr/>
        </p:nvCxnSpPr>
        <p:spPr bwMode="auto">
          <a:xfrm>
            <a:off x="7962900" y="3985003"/>
            <a:ext cx="0" cy="23516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9" name="矩形 18">
            <a:extLst>
              <a:ext uri="{FF2B5EF4-FFF2-40B4-BE49-F238E27FC236}">
                <a16:creationId xmlns:a16="http://schemas.microsoft.com/office/drawing/2014/main" id="{A0CAD118-EAFB-498C-8742-A4C464638E78}"/>
              </a:ext>
            </a:extLst>
          </p:cNvPr>
          <p:cNvSpPr/>
          <p:nvPr/>
        </p:nvSpPr>
        <p:spPr bwMode="auto">
          <a:xfrm>
            <a:off x="6800444" y="5461006"/>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1" name="直接箭头连接符 20">
            <a:extLst>
              <a:ext uri="{FF2B5EF4-FFF2-40B4-BE49-F238E27FC236}">
                <a16:creationId xmlns:a16="http://schemas.microsoft.com/office/drawing/2014/main" id="{F08AA3B0-297F-4EE0-9C27-649AA50A8DCC}"/>
              </a:ext>
            </a:extLst>
          </p:cNvPr>
          <p:cNvCxnSpPr>
            <a:cxnSpLocks/>
          </p:cNvCxnSpPr>
          <p:nvPr/>
        </p:nvCxnSpPr>
        <p:spPr bwMode="auto">
          <a:xfrm>
            <a:off x="7072818" y="5217325"/>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4336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EC280-87A9-4CDC-8D23-BC26CB5B5CF0}"/>
              </a:ext>
            </a:extLst>
          </p:cNvPr>
          <p:cNvSpPr>
            <a:spLocks noGrp="1"/>
          </p:cNvSpPr>
          <p:nvPr>
            <p:ph type="title"/>
          </p:nvPr>
        </p:nvSpPr>
        <p:spPr/>
        <p:txBody>
          <a:bodyPr/>
          <a:lstStyle/>
          <a:p>
            <a:r>
              <a:rPr lang="zh-CN" altLang="en-US" dirty="0"/>
              <a:t>挖矿的性能瓶颈</a:t>
            </a:r>
          </a:p>
        </p:txBody>
      </p:sp>
      <p:sp>
        <p:nvSpPr>
          <p:cNvPr id="3" name="内容占位符 2">
            <a:extLst>
              <a:ext uri="{FF2B5EF4-FFF2-40B4-BE49-F238E27FC236}">
                <a16:creationId xmlns:a16="http://schemas.microsoft.com/office/drawing/2014/main" id="{5F810825-19ED-475F-8137-3ECC4721252F}"/>
              </a:ext>
            </a:extLst>
          </p:cNvPr>
          <p:cNvSpPr>
            <a:spLocks noGrp="1"/>
          </p:cNvSpPr>
          <p:nvPr>
            <p:ph idx="1"/>
          </p:nvPr>
        </p:nvSpPr>
        <p:spPr/>
        <p:txBody>
          <a:bodyPr/>
          <a:lstStyle/>
          <a:p>
            <a:r>
              <a:rPr lang="zh-CN" altLang="en-US" dirty="0"/>
              <a:t>以比特币为例</a:t>
            </a:r>
            <a:endParaRPr lang="en-US" altLang="zh-CN" dirty="0"/>
          </a:p>
          <a:p>
            <a:pPr lvl="1"/>
            <a:r>
              <a:rPr lang="zh-CN" altLang="en-US" dirty="0"/>
              <a:t>区块大小：</a:t>
            </a:r>
            <a:r>
              <a:rPr lang="en-US" altLang="zh-CN" dirty="0">
                <a:solidFill>
                  <a:srgbClr val="0070C0"/>
                </a:solidFill>
              </a:rPr>
              <a:t>1</a:t>
            </a:r>
            <a:r>
              <a:rPr lang="en-US" altLang="zh-CN" dirty="0"/>
              <a:t>MB</a:t>
            </a:r>
          </a:p>
          <a:p>
            <a:pPr lvl="1"/>
            <a:r>
              <a:rPr lang="zh-CN" altLang="en-US" dirty="0"/>
              <a:t>最小交易：</a:t>
            </a:r>
            <a:r>
              <a:rPr lang="en-US" altLang="zh-CN" dirty="0"/>
              <a:t>250</a:t>
            </a:r>
            <a:r>
              <a:rPr lang="zh-CN" altLang="en-US" dirty="0"/>
              <a:t>字节</a:t>
            </a:r>
            <a:endParaRPr lang="en-US" altLang="zh-CN" dirty="0"/>
          </a:p>
          <a:p>
            <a:pPr lvl="1"/>
            <a:r>
              <a:rPr lang="zh-CN" altLang="en-US" dirty="0"/>
              <a:t>每个区块交易数：</a:t>
            </a:r>
            <a:r>
              <a:rPr lang="en-US" altLang="zh-CN" dirty="0"/>
              <a:t>1</a:t>
            </a:r>
            <a:r>
              <a:rPr lang="zh-CN" altLang="en-US" dirty="0"/>
              <a:t>*</a:t>
            </a:r>
            <a:r>
              <a:rPr lang="en-US" altLang="zh-CN" dirty="0"/>
              <a:t>1024</a:t>
            </a:r>
            <a:r>
              <a:rPr lang="zh-CN" altLang="en-US" dirty="0"/>
              <a:t>*</a:t>
            </a:r>
            <a:r>
              <a:rPr lang="en-US" altLang="zh-CN" dirty="0"/>
              <a:t>1024/250 </a:t>
            </a:r>
            <a:r>
              <a:rPr lang="zh-CN" altLang="en-US" dirty="0"/>
              <a:t>≈ </a:t>
            </a:r>
            <a:r>
              <a:rPr lang="en-US" altLang="zh-CN" dirty="0"/>
              <a:t>4194</a:t>
            </a:r>
          </a:p>
          <a:p>
            <a:pPr lvl="1"/>
            <a:r>
              <a:rPr lang="zh-CN" altLang="en-US" dirty="0"/>
              <a:t>每个区块生成时间：</a:t>
            </a:r>
            <a:r>
              <a:rPr lang="en-US" altLang="zh-CN" dirty="0">
                <a:solidFill>
                  <a:srgbClr val="0070C0"/>
                </a:solidFill>
              </a:rPr>
              <a:t>10</a:t>
            </a:r>
            <a:r>
              <a:rPr lang="zh-CN" altLang="en-US" dirty="0"/>
              <a:t>分钟</a:t>
            </a:r>
            <a:endParaRPr lang="en-US" altLang="zh-CN" dirty="0"/>
          </a:p>
          <a:p>
            <a:pPr lvl="1"/>
            <a:r>
              <a:rPr lang="zh-CN" altLang="en-US" dirty="0"/>
              <a:t>每秒处理交易：</a:t>
            </a:r>
            <a:r>
              <a:rPr lang="en-US" altLang="zh-CN" dirty="0"/>
              <a:t>4194/10/60</a:t>
            </a:r>
            <a:r>
              <a:rPr lang="zh-CN" altLang="en-US" dirty="0"/>
              <a:t> ≈ </a:t>
            </a:r>
            <a:r>
              <a:rPr lang="en-US" altLang="zh-CN" dirty="0"/>
              <a:t>6.99</a:t>
            </a:r>
          </a:p>
          <a:p>
            <a:pPr lvl="1"/>
            <a:r>
              <a:rPr lang="zh-CN" altLang="en-US" dirty="0"/>
              <a:t>完全确认交易需要等待</a:t>
            </a:r>
            <a:r>
              <a:rPr lang="en-US" altLang="zh-CN" dirty="0">
                <a:solidFill>
                  <a:srgbClr val="0070C0"/>
                </a:solidFill>
              </a:rPr>
              <a:t>6</a:t>
            </a:r>
            <a:r>
              <a:rPr lang="zh-CN" altLang="en-US" dirty="0"/>
              <a:t>个块（</a:t>
            </a:r>
            <a:r>
              <a:rPr lang="en-US" altLang="zh-CN" dirty="0">
                <a:solidFill>
                  <a:srgbClr val="0070C0"/>
                </a:solidFill>
              </a:rPr>
              <a:t>1</a:t>
            </a:r>
            <a:r>
              <a:rPr lang="zh-CN" altLang="en-US" dirty="0"/>
              <a:t>小时）</a:t>
            </a:r>
            <a:endParaRPr lang="en-US" altLang="zh-CN" dirty="0"/>
          </a:p>
          <a:p>
            <a:pPr lvl="2"/>
            <a:r>
              <a:rPr lang="zh-CN" altLang="en-US" dirty="0"/>
              <a:t>确认交易存储在于最长链，防止分岔</a:t>
            </a:r>
            <a:endParaRPr lang="en-US" altLang="zh-CN" dirty="0"/>
          </a:p>
        </p:txBody>
      </p:sp>
      <p:sp>
        <p:nvSpPr>
          <p:cNvPr id="4" name="灯片编号占位符 3">
            <a:extLst>
              <a:ext uri="{FF2B5EF4-FFF2-40B4-BE49-F238E27FC236}">
                <a16:creationId xmlns:a16="http://schemas.microsoft.com/office/drawing/2014/main" id="{91DE18F8-375D-45D9-A828-0987DBE596DA}"/>
              </a:ext>
            </a:extLst>
          </p:cNvPr>
          <p:cNvSpPr>
            <a:spLocks noGrp="1"/>
          </p:cNvSpPr>
          <p:nvPr>
            <p:ph type="sldNum" sz="quarter" idx="11"/>
          </p:nvPr>
        </p:nvSpPr>
        <p:spPr/>
        <p:txBody>
          <a:bodyPr/>
          <a:lstStyle/>
          <a:p>
            <a:pPr>
              <a:defRPr/>
            </a:pPr>
            <a:fld id="{3FFE790D-BCFB-4008-9260-CA63AEE325FD}" type="slidenum">
              <a:rPr lang="en-US" smtClean="0"/>
              <a:pPr>
                <a:defRPr/>
              </a:pPr>
              <a:t>21</a:t>
            </a:fld>
            <a:endParaRPr lang="en-US" dirty="0"/>
          </a:p>
        </p:txBody>
      </p:sp>
    </p:spTree>
    <p:extLst>
      <p:ext uri="{BB962C8B-B14F-4D97-AF65-F5344CB8AC3E}">
        <p14:creationId xmlns:p14="http://schemas.microsoft.com/office/powerpoint/2010/main" val="1054756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F728B-3A90-42F4-8A1B-EB9228FCAD05}"/>
              </a:ext>
            </a:extLst>
          </p:cNvPr>
          <p:cNvSpPr>
            <a:spLocks noGrp="1"/>
          </p:cNvSpPr>
          <p:nvPr>
            <p:ph type="title"/>
          </p:nvPr>
        </p:nvSpPr>
        <p:spPr/>
        <p:txBody>
          <a:bodyPr/>
          <a:lstStyle/>
          <a:p>
            <a:r>
              <a:rPr lang="zh-CN" altLang="en-US" dirty="0"/>
              <a:t>每个区块更多的交易</a:t>
            </a:r>
          </a:p>
        </p:txBody>
      </p:sp>
      <p:sp>
        <p:nvSpPr>
          <p:cNvPr id="3" name="内容占位符 2">
            <a:extLst>
              <a:ext uri="{FF2B5EF4-FFF2-40B4-BE49-F238E27FC236}">
                <a16:creationId xmlns:a16="http://schemas.microsoft.com/office/drawing/2014/main" id="{9EF31002-E4ED-4BB4-8828-F9CD675E2A1F}"/>
              </a:ext>
            </a:extLst>
          </p:cNvPr>
          <p:cNvSpPr>
            <a:spLocks noGrp="1"/>
          </p:cNvSpPr>
          <p:nvPr>
            <p:ph idx="1"/>
          </p:nvPr>
        </p:nvSpPr>
        <p:spPr>
          <a:xfrm>
            <a:off x="457200" y="1600201"/>
            <a:ext cx="8229600" cy="1066800"/>
          </a:xfrm>
        </p:spPr>
        <p:txBody>
          <a:bodyPr/>
          <a:lstStyle/>
          <a:p>
            <a:r>
              <a:rPr lang="zh-CN" altLang="en-US" dirty="0"/>
              <a:t>扩容</a:t>
            </a:r>
            <a:endParaRPr lang="en-US" altLang="zh-CN" dirty="0"/>
          </a:p>
          <a:p>
            <a:pPr lvl="1"/>
            <a:r>
              <a:rPr lang="zh-CN" altLang="en-US" dirty="0"/>
              <a:t>区块大小：</a:t>
            </a:r>
            <a:r>
              <a:rPr lang="en-US" altLang="zh-CN" dirty="0"/>
              <a:t>1MB -&gt; 2MB, 4MB, 8MB ……</a:t>
            </a:r>
          </a:p>
          <a:p>
            <a:endParaRPr lang="en-US" altLang="zh-CN" dirty="0"/>
          </a:p>
          <a:p>
            <a:endParaRPr lang="en-US" altLang="zh-CN" dirty="0"/>
          </a:p>
          <a:p>
            <a:r>
              <a:rPr lang="zh-CN" altLang="en-US" dirty="0"/>
              <a:t>隔离见证</a:t>
            </a:r>
            <a:endParaRPr lang="en-US" altLang="zh-CN" dirty="0"/>
          </a:p>
          <a:p>
            <a:pPr lvl="1"/>
            <a:r>
              <a:rPr lang="zh-CN" altLang="en-US" dirty="0"/>
              <a:t>不必要的交易的信息单独存储</a:t>
            </a:r>
            <a:endParaRPr lang="en-US" altLang="zh-CN" dirty="0"/>
          </a:p>
        </p:txBody>
      </p:sp>
      <p:sp>
        <p:nvSpPr>
          <p:cNvPr id="4" name="灯片编号占位符 3">
            <a:extLst>
              <a:ext uri="{FF2B5EF4-FFF2-40B4-BE49-F238E27FC236}">
                <a16:creationId xmlns:a16="http://schemas.microsoft.com/office/drawing/2014/main" id="{A4C420A8-21B9-4E1E-9541-D8F47F4714CC}"/>
              </a:ext>
            </a:extLst>
          </p:cNvPr>
          <p:cNvSpPr>
            <a:spLocks noGrp="1"/>
          </p:cNvSpPr>
          <p:nvPr>
            <p:ph type="sldNum" sz="quarter" idx="11"/>
          </p:nvPr>
        </p:nvSpPr>
        <p:spPr/>
        <p:txBody>
          <a:bodyPr/>
          <a:lstStyle/>
          <a:p>
            <a:pPr>
              <a:defRPr/>
            </a:pPr>
            <a:fld id="{3FFE790D-BCFB-4008-9260-CA63AEE325FD}" type="slidenum">
              <a:rPr lang="en-US" smtClean="0"/>
              <a:pPr>
                <a:defRPr/>
              </a:pPr>
              <a:t>22</a:t>
            </a:fld>
            <a:endParaRPr lang="en-US" dirty="0"/>
          </a:p>
        </p:txBody>
      </p:sp>
      <p:sp>
        <p:nvSpPr>
          <p:cNvPr id="5" name="左中括号 4">
            <a:extLst>
              <a:ext uri="{FF2B5EF4-FFF2-40B4-BE49-F238E27FC236}">
                <a16:creationId xmlns:a16="http://schemas.microsoft.com/office/drawing/2014/main" id="{8F736EEE-CFC9-40DF-BD86-87E8DBAC142D}"/>
              </a:ext>
            </a:extLst>
          </p:cNvPr>
          <p:cNvSpPr/>
          <p:nvPr/>
        </p:nvSpPr>
        <p:spPr bwMode="auto">
          <a:xfrm rot="16200000">
            <a:off x="1868922" y="2008352"/>
            <a:ext cx="85126" cy="2756170"/>
          </a:xfrm>
          <a:prstGeom prst="leftBracke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 name="矩形 5">
            <a:extLst>
              <a:ext uri="{FF2B5EF4-FFF2-40B4-BE49-F238E27FC236}">
                <a16:creationId xmlns:a16="http://schemas.microsoft.com/office/drawing/2014/main" id="{0FCE657C-0BC7-4252-B9F5-00FFAF2DE382}"/>
              </a:ext>
            </a:extLst>
          </p:cNvPr>
          <p:cNvSpPr/>
          <p:nvPr/>
        </p:nvSpPr>
        <p:spPr bwMode="auto">
          <a:xfrm>
            <a:off x="637777" y="2865438"/>
            <a:ext cx="24562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矩形 6">
            <a:extLst>
              <a:ext uri="{FF2B5EF4-FFF2-40B4-BE49-F238E27FC236}">
                <a16:creationId xmlns:a16="http://schemas.microsoft.com/office/drawing/2014/main" id="{13595C79-B701-419C-B5A6-E8818B2B792A}"/>
              </a:ext>
            </a:extLst>
          </p:cNvPr>
          <p:cNvSpPr/>
          <p:nvPr/>
        </p:nvSpPr>
        <p:spPr bwMode="auto">
          <a:xfrm>
            <a:off x="1564853" y="2865438"/>
            <a:ext cx="24562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252AB0A7-5EA9-43B7-ABDB-69E4316D2E02}"/>
              </a:ext>
            </a:extLst>
          </p:cNvPr>
          <p:cNvSpPr/>
          <p:nvPr/>
        </p:nvSpPr>
        <p:spPr bwMode="auto">
          <a:xfrm>
            <a:off x="2031150" y="2871294"/>
            <a:ext cx="24562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B9D17C1D-40ED-4154-96DA-07030ACA9373}"/>
              </a:ext>
            </a:extLst>
          </p:cNvPr>
          <p:cNvSpPr/>
          <p:nvPr/>
        </p:nvSpPr>
        <p:spPr bwMode="auto">
          <a:xfrm>
            <a:off x="4250178" y="2865438"/>
            <a:ext cx="8163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1" name="矩形 10">
            <a:extLst>
              <a:ext uri="{FF2B5EF4-FFF2-40B4-BE49-F238E27FC236}">
                <a16:creationId xmlns:a16="http://schemas.microsoft.com/office/drawing/2014/main" id="{9135FCA4-9A86-410A-9437-3789703D0773}"/>
              </a:ext>
            </a:extLst>
          </p:cNvPr>
          <p:cNvSpPr/>
          <p:nvPr/>
        </p:nvSpPr>
        <p:spPr bwMode="auto">
          <a:xfrm>
            <a:off x="5228618" y="2868681"/>
            <a:ext cx="8163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9A28ED1C-5408-4447-9405-0D65B905D826}"/>
              </a:ext>
            </a:extLst>
          </p:cNvPr>
          <p:cNvSpPr/>
          <p:nvPr/>
        </p:nvSpPr>
        <p:spPr bwMode="auto">
          <a:xfrm>
            <a:off x="6207058" y="2865438"/>
            <a:ext cx="8163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3" name="矩形 12">
            <a:extLst>
              <a:ext uri="{FF2B5EF4-FFF2-40B4-BE49-F238E27FC236}">
                <a16:creationId xmlns:a16="http://schemas.microsoft.com/office/drawing/2014/main" id="{94B0977D-F97E-4204-97B3-DB8C463A1F2F}"/>
              </a:ext>
            </a:extLst>
          </p:cNvPr>
          <p:cNvSpPr/>
          <p:nvPr/>
        </p:nvSpPr>
        <p:spPr bwMode="auto">
          <a:xfrm>
            <a:off x="7175770" y="2859748"/>
            <a:ext cx="8163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446EF0EB-2E03-462D-B9B4-576F5058B2BF}"/>
              </a:ext>
            </a:extLst>
          </p:cNvPr>
          <p:cNvSpPr/>
          <p:nvPr/>
        </p:nvSpPr>
        <p:spPr bwMode="auto">
          <a:xfrm>
            <a:off x="8154210" y="2856505"/>
            <a:ext cx="8163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左中括号 15">
            <a:extLst>
              <a:ext uri="{FF2B5EF4-FFF2-40B4-BE49-F238E27FC236}">
                <a16:creationId xmlns:a16="http://schemas.microsoft.com/office/drawing/2014/main" id="{7EAC3F52-5902-48D8-9904-5C8369295CD6}"/>
              </a:ext>
            </a:extLst>
          </p:cNvPr>
          <p:cNvSpPr/>
          <p:nvPr/>
        </p:nvSpPr>
        <p:spPr bwMode="auto">
          <a:xfrm rot="16200000">
            <a:off x="6582252" y="1040730"/>
            <a:ext cx="87807" cy="4688731"/>
          </a:xfrm>
          <a:prstGeom prst="leftBracke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7" name="箭头: 右 16">
            <a:extLst>
              <a:ext uri="{FF2B5EF4-FFF2-40B4-BE49-F238E27FC236}">
                <a16:creationId xmlns:a16="http://schemas.microsoft.com/office/drawing/2014/main" id="{B1BD7C36-21C6-40B8-83A4-1FDA7A1DD067}"/>
              </a:ext>
            </a:extLst>
          </p:cNvPr>
          <p:cNvSpPr/>
          <p:nvPr/>
        </p:nvSpPr>
        <p:spPr bwMode="auto">
          <a:xfrm>
            <a:off x="3488178" y="2856505"/>
            <a:ext cx="599872" cy="572494"/>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左中括号 17">
            <a:extLst>
              <a:ext uri="{FF2B5EF4-FFF2-40B4-BE49-F238E27FC236}">
                <a16:creationId xmlns:a16="http://schemas.microsoft.com/office/drawing/2014/main" id="{45577598-4858-4EB5-A036-5692FD7DE1A7}"/>
              </a:ext>
            </a:extLst>
          </p:cNvPr>
          <p:cNvSpPr/>
          <p:nvPr/>
        </p:nvSpPr>
        <p:spPr bwMode="auto">
          <a:xfrm rot="16200000">
            <a:off x="2415896" y="4922392"/>
            <a:ext cx="127689" cy="2825882"/>
          </a:xfrm>
          <a:prstGeom prst="leftBracke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9" name="矩形 18">
            <a:extLst>
              <a:ext uri="{FF2B5EF4-FFF2-40B4-BE49-F238E27FC236}">
                <a16:creationId xmlns:a16="http://schemas.microsoft.com/office/drawing/2014/main" id="{9F654EEA-E608-421C-9CBD-C43559D5B293}"/>
              </a:ext>
            </a:extLst>
          </p:cNvPr>
          <p:cNvSpPr/>
          <p:nvPr/>
        </p:nvSpPr>
        <p:spPr bwMode="auto">
          <a:xfrm>
            <a:off x="1066799" y="5793054"/>
            <a:ext cx="603113"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3" name="矩形 22">
            <a:extLst>
              <a:ext uri="{FF2B5EF4-FFF2-40B4-BE49-F238E27FC236}">
                <a16:creationId xmlns:a16="http://schemas.microsoft.com/office/drawing/2014/main" id="{9C32181A-1AE9-4F40-B839-B71628FA40FB}"/>
              </a:ext>
            </a:extLst>
          </p:cNvPr>
          <p:cNvSpPr/>
          <p:nvPr/>
        </p:nvSpPr>
        <p:spPr bwMode="auto">
          <a:xfrm>
            <a:off x="1669912" y="5793054"/>
            <a:ext cx="2067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4" name="矩形 23">
            <a:extLst>
              <a:ext uri="{FF2B5EF4-FFF2-40B4-BE49-F238E27FC236}">
                <a16:creationId xmlns:a16="http://schemas.microsoft.com/office/drawing/2014/main" id="{A354C72D-7C35-4DB6-B4E5-B3E4AA111662}"/>
              </a:ext>
            </a:extLst>
          </p:cNvPr>
          <p:cNvSpPr/>
          <p:nvPr/>
        </p:nvSpPr>
        <p:spPr bwMode="auto">
          <a:xfrm>
            <a:off x="2078881" y="5793054"/>
            <a:ext cx="603113"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5" name="矩形 24">
            <a:extLst>
              <a:ext uri="{FF2B5EF4-FFF2-40B4-BE49-F238E27FC236}">
                <a16:creationId xmlns:a16="http://schemas.microsoft.com/office/drawing/2014/main" id="{C573A015-0BF5-4439-8F00-41B2007D3B5E}"/>
              </a:ext>
            </a:extLst>
          </p:cNvPr>
          <p:cNvSpPr/>
          <p:nvPr/>
        </p:nvSpPr>
        <p:spPr bwMode="auto">
          <a:xfrm>
            <a:off x="2681994" y="5793054"/>
            <a:ext cx="2067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6" name="矩形 25">
            <a:extLst>
              <a:ext uri="{FF2B5EF4-FFF2-40B4-BE49-F238E27FC236}">
                <a16:creationId xmlns:a16="http://schemas.microsoft.com/office/drawing/2014/main" id="{1A5C0373-5A41-4B60-94C3-EE6BA398E093}"/>
              </a:ext>
            </a:extLst>
          </p:cNvPr>
          <p:cNvSpPr/>
          <p:nvPr/>
        </p:nvSpPr>
        <p:spPr bwMode="auto">
          <a:xfrm>
            <a:off x="3065829" y="5793054"/>
            <a:ext cx="603113"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7" name="矩形 26">
            <a:extLst>
              <a:ext uri="{FF2B5EF4-FFF2-40B4-BE49-F238E27FC236}">
                <a16:creationId xmlns:a16="http://schemas.microsoft.com/office/drawing/2014/main" id="{0A94C329-0ABF-4A8E-BF8E-30B6E3BCF435}"/>
              </a:ext>
            </a:extLst>
          </p:cNvPr>
          <p:cNvSpPr/>
          <p:nvPr/>
        </p:nvSpPr>
        <p:spPr bwMode="auto">
          <a:xfrm>
            <a:off x="3668942" y="5793054"/>
            <a:ext cx="2067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8" name="左中括号 27">
            <a:extLst>
              <a:ext uri="{FF2B5EF4-FFF2-40B4-BE49-F238E27FC236}">
                <a16:creationId xmlns:a16="http://schemas.microsoft.com/office/drawing/2014/main" id="{15B611E5-FC7C-4E3E-9696-62BFAFB4E875}"/>
              </a:ext>
            </a:extLst>
          </p:cNvPr>
          <p:cNvSpPr/>
          <p:nvPr/>
        </p:nvSpPr>
        <p:spPr bwMode="auto">
          <a:xfrm rot="16200000">
            <a:off x="6639015" y="4950235"/>
            <a:ext cx="127689" cy="2825882"/>
          </a:xfrm>
          <a:prstGeom prst="leftBracke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9" name="矩形 28">
            <a:extLst>
              <a:ext uri="{FF2B5EF4-FFF2-40B4-BE49-F238E27FC236}">
                <a16:creationId xmlns:a16="http://schemas.microsoft.com/office/drawing/2014/main" id="{5D2899CD-AC54-45EE-8125-2F85E6B625B9}"/>
              </a:ext>
            </a:extLst>
          </p:cNvPr>
          <p:cNvSpPr/>
          <p:nvPr/>
        </p:nvSpPr>
        <p:spPr bwMode="auto">
          <a:xfrm rot="5400000">
            <a:off x="5107117" y="5182589"/>
            <a:ext cx="603113"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0" name="矩形 29">
            <a:extLst>
              <a:ext uri="{FF2B5EF4-FFF2-40B4-BE49-F238E27FC236}">
                <a16:creationId xmlns:a16="http://schemas.microsoft.com/office/drawing/2014/main" id="{9775BFCC-471F-4F2A-ADAC-D8B312D54C53}"/>
              </a:ext>
            </a:extLst>
          </p:cNvPr>
          <p:cNvSpPr/>
          <p:nvPr/>
        </p:nvSpPr>
        <p:spPr bwMode="auto">
          <a:xfrm>
            <a:off x="5305318" y="5847479"/>
            <a:ext cx="2067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5" name="矩形 34">
            <a:extLst>
              <a:ext uri="{FF2B5EF4-FFF2-40B4-BE49-F238E27FC236}">
                <a16:creationId xmlns:a16="http://schemas.microsoft.com/office/drawing/2014/main" id="{CE13941F-9CDC-4870-B443-A48E289B1513}"/>
              </a:ext>
            </a:extLst>
          </p:cNvPr>
          <p:cNvSpPr/>
          <p:nvPr/>
        </p:nvSpPr>
        <p:spPr bwMode="auto">
          <a:xfrm rot="5400000">
            <a:off x="5623496" y="5182589"/>
            <a:ext cx="603113"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6" name="矩形 35">
            <a:extLst>
              <a:ext uri="{FF2B5EF4-FFF2-40B4-BE49-F238E27FC236}">
                <a16:creationId xmlns:a16="http://schemas.microsoft.com/office/drawing/2014/main" id="{995C8E36-6772-4F4A-A3EC-CF1EC69C7874}"/>
              </a:ext>
            </a:extLst>
          </p:cNvPr>
          <p:cNvSpPr/>
          <p:nvPr/>
        </p:nvSpPr>
        <p:spPr bwMode="auto">
          <a:xfrm>
            <a:off x="5821697" y="5847479"/>
            <a:ext cx="2067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7" name="矩形 36">
            <a:extLst>
              <a:ext uri="{FF2B5EF4-FFF2-40B4-BE49-F238E27FC236}">
                <a16:creationId xmlns:a16="http://schemas.microsoft.com/office/drawing/2014/main" id="{7548C86C-E732-487D-BFE2-6A89E06B98B3}"/>
              </a:ext>
            </a:extLst>
          </p:cNvPr>
          <p:cNvSpPr/>
          <p:nvPr/>
        </p:nvSpPr>
        <p:spPr bwMode="auto">
          <a:xfrm rot="5400000">
            <a:off x="6123663" y="5189306"/>
            <a:ext cx="603113"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8" name="矩形 37">
            <a:extLst>
              <a:ext uri="{FF2B5EF4-FFF2-40B4-BE49-F238E27FC236}">
                <a16:creationId xmlns:a16="http://schemas.microsoft.com/office/drawing/2014/main" id="{2259D599-347F-496F-B40F-00433316364A}"/>
              </a:ext>
            </a:extLst>
          </p:cNvPr>
          <p:cNvSpPr/>
          <p:nvPr/>
        </p:nvSpPr>
        <p:spPr bwMode="auto">
          <a:xfrm>
            <a:off x="6321864" y="5854196"/>
            <a:ext cx="2067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9" name="矩形 38">
            <a:extLst>
              <a:ext uri="{FF2B5EF4-FFF2-40B4-BE49-F238E27FC236}">
                <a16:creationId xmlns:a16="http://schemas.microsoft.com/office/drawing/2014/main" id="{7432056C-E22F-409A-A290-9D61347869EB}"/>
              </a:ext>
            </a:extLst>
          </p:cNvPr>
          <p:cNvSpPr/>
          <p:nvPr/>
        </p:nvSpPr>
        <p:spPr bwMode="auto">
          <a:xfrm rot="5400000">
            <a:off x="6623830" y="5200191"/>
            <a:ext cx="603113"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0" name="矩形 39">
            <a:extLst>
              <a:ext uri="{FF2B5EF4-FFF2-40B4-BE49-F238E27FC236}">
                <a16:creationId xmlns:a16="http://schemas.microsoft.com/office/drawing/2014/main" id="{8FC4419B-BF7A-4D97-B327-9BA0FCFBF63D}"/>
              </a:ext>
            </a:extLst>
          </p:cNvPr>
          <p:cNvSpPr/>
          <p:nvPr/>
        </p:nvSpPr>
        <p:spPr bwMode="auto">
          <a:xfrm>
            <a:off x="6822031" y="5865081"/>
            <a:ext cx="2067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1" name="矩形 40">
            <a:extLst>
              <a:ext uri="{FF2B5EF4-FFF2-40B4-BE49-F238E27FC236}">
                <a16:creationId xmlns:a16="http://schemas.microsoft.com/office/drawing/2014/main" id="{C8CEF66E-2018-4BD6-B6C8-420ED95F25A5}"/>
              </a:ext>
            </a:extLst>
          </p:cNvPr>
          <p:cNvSpPr/>
          <p:nvPr/>
        </p:nvSpPr>
        <p:spPr bwMode="auto">
          <a:xfrm rot="5400000">
            <a:off x="7150749" y="5204799"/>
            <a:ext cx="603113"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2" name="矩形 41">
            <a:extLst>
              <a:ext uri="{FF2B5EF4-FFF2-40B4-BE49-F238E27FC236}">
                <a16:creationId xmlns:a16="http://schemas.microsoft.com/office/drawing/2014/main" id="{EA2F5264-74B4-4664-9D79-B9AF7DB7CD9C}"/>
              </a:ext>
            </a:extLst>
          </p:cNvPr>
          <p:cNvSpPr/>
          <p:nvPr/>
        </p:nvSpPr>
        <p:spPr bwMode="auto">
          <a:xfrm>
            <a:off x="7348950" y="5869689"/>
            <a:ext cx="2067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3" name="矩形 42">
            <a:extLst>
              <a:ext uri="{FF2B5EF4-FFF2-40B4-BE49-F238E27FC236}">
                <a16:creationId xmlns:a16="http://schemas.microsoft.com/office/drawing/2014/main" id="{2F3F0C35-4E31-43C7-82FD-EB64A0B8F466}"/>
              </a:ext>
            </a:extLst>
          </p:cNvPr>
          <p:cNvSpPr/>
          <p:nvPr/>
        </p:nvSpPr>
        <p:spPr bwMode="auto">
          <a:xfrm rot="5400000">
            <a:off x="7629431" y="5200191"/>
            <a:ext cx="603113"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4" name="矩形 43">
            <a:extLst>
              <a:ext uri="{FF2B5EF4-FFF2-40B4-BE49-F238E27FC236}">
                <a16:creationId xmlns:a16="http://schemas.microsoft.com/office/drawing/2014/main" id="{AF491A4B-B1A1-4951-912D-BEA1FBC13BDC}"/>
              </a:ext>
            </a:extLst>
          </p:cNvPr>
          <p:cNvSpPr/>
          <p:nvPr/>
        </p:nvSpPr>
        <p:spPr bwMode="auto">
          <a:xfrm>
            <a:off x="7827632" y="5865081"/>
            <a:ext cx="20671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5" name="箭头: 右 44">
            <a:extLst>
              <a:ext uri="{FF2B5EF4-FFF2-40B4-BE49-F238E27FC236}">
                <a16:creationId xmlns:a16="http://schemas.microsoft.com/office/drawing/2014/main" id="{CE0B2CB8-F733-4265-80FF-8F445E30C14D}"/>
              </a:ext>
            </a:extLst>
          </p:cNvPr>
          <p:cNvSpPr/>
          <p:nvPr/>
        </p:nvSpPr>
        <p:spPr bwMode="auto">
          <a:xfrm>
            <a:off x="4251687" y="5506807"/>
            <a:ext cx="599872" cy="572494"/>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6" name="矩形 45">
            <a:extLst>
              <a:ext uri="{FF2B5EF4-FFF2-40B4-BE49-F238E27FC236}">
                <a16:creationId xmlns:a16="http://schemas.microsoft.com/office/drawing/2014/main" id="{972B6AE5-4891-447F-ACAB-EB911BA8A95A}"/>
              </a:ext>
            </a:extLst>
          </p:cNvPr>
          <p:cNvSpPr/>
          <p:nvPr/>
        </p:nvSpPr>
        <p:spPr bwMode="auto">
          <a:xfrm>
            <a:off x="1103691" y="2865438"/>
            <a:ext cx="24562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7" name="矩形 46">
            <a:extLst>
              <a:ext uri="{FF2B5EF4-FFF2-40B4-BE49-F238E27FC236}">
                <a16:creationId xmlns:a16="http://schemas.microsoft.com/office/drawing/2014/main" id="{419FAEB9-1968-4411-A600-2A2394C58D5E}"/>
              </a:ext>
            </a:extLst>
          </p:cNvPr>
          <p:cNvSpPr/>
          <p:nvPr/>
        </p:nvSpPr>
        <p:spPr bwMode="auto">
          <a:xfrm>
            <a:off x="2496682" y="2875057"/>
            <a:ext cx="24562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8" name="矩形 47">
            <a:extLst>
              <a:ext uri="{FF2B5EF4-FFF2-40B4-BE49-F238E27FC236}">
                <a16:creationId xmlns:a16="http://schemas.microsoft.com/office/drawing/2014/main" id="{48B3A5AC-A0BC-4159-BBAC-4ADEBB77A531}"/>
              </a:ext>
            </a:extLst>
          </p:cNvPr>
          <p:cNvSpPr/>
          <p:nvPr/>
        </p:nvSpPr>
        <p:spPr bwMode="auto">
          <a:xfrm>
            <a:off x="2954778" y="2873905"/>
            <a:ext cx="245622"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15" name="直接箭头连接符 14">
            <a:extLst>
              <a:ext uri="{FF2B5EF4-FFF2-40B4-BE49-F238E27FC236}">
                <a16:creationId xmlns:a16="http://schemas.microsoft.com/office/drawing/2014/main" id="{C38A00FE-E03C-4E23-AF43-F8FC374CE21E}"/>
              </a:ext>
            </a:extLst>
          </p:cNvPr>
          <p:cNvCxnSpPr>
            <a:cxnSpLocks/>
            <a:stCxn id="21" idx="2"/>
          </p:cNvCxnSpPr>
          <p:nvPr/>
        </p:nvCxnSpPr>
        <p:spPr bwMode="auto">
          <a:xfrm>
            <a:off x="937364" y="5534798"/>
            <a:ext cx="342628" cy="4199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a:extLst>
              <a:ext uri="{FF2B5EF4-FFF2-40B4-BE49-F238E27FC236}">
                <a16:creationId xmlns:a16="http://schemas.microsoft.com/office/drawing/2014/main" id="{B565C938-ACA4-485F-95FF-FDBF9642F5DC}"/>
              </a:ext>
            </a:extLst>
          </p:cNvPr>
          <p:cNvSpPr txBox="1"/>
          <p:nvPr/>
        </p:nvSpPr>
        <p:spPr>
          <a:xfrm>
            <a:off x="75589" y="5257799"/>
            <a:ext cx="1723549" cy="276999"/>
          </a:xfrm>
          <a:prstGeom prst="rect">
            <a:avLst/>
          </a:prstGeom>
          <a:noFill/>
        </p:spPr>
        <p:txBody>
          <a:bodyPr wrap="none" rtlCol="0">
            <a:spAutoFit/>
          </a:bodyPr>
          <a:lstStyle/>
          <a:p>
            <a:r>
              <a:rPr lang="zh-CN" altLang="en-US" sz="1200" dirty="0">
                <a:solidFill>
                  <a:srgbClr val="FF0000"/>
                </a:solidFill>
              </a:rPr>
              <a:t>次要信息（验证相关）</a:t>
            </a:r>
          </a:p>
        </p:txBody>
      </p:sp>
      <p:cxnSp>
        <p:nvCxnSpPr>
          <p:cNvPr id="49" name="直接箭头连接符 48">
            <a:extLst>
              <a:ext uri="{FF2B5EF4-FFF2-40B4-BE49-F238E27FC236}">
                <a16:creationId xmlns:a16="http://schemas.microsoft.com/office/drawing/2014/main" id="{B9A79417-7DCE-4965-8CE6-2BD7A5433D80}"/>
              </a:ext>
            </a:extLst>
          </p:cNvPr>
          <p:cNvCxnSpPr>
            <a:cxnSpLocks/>
            <a:stCxn id="50" idx="2"/>
          </p:cNvCxnSpPr>
          <p:nvPr/>
        </p:nvCxnSpPr>
        <p:spPr bwMode="auto">
          <a:xfrm flipH="1">
            <a:off x="1752604" y="5515249"/>
            <a:ext cx="384306" cy="4394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本框 49">
            <a:extLst>
              <a:ext uri="{FF2B5EF4-FFF2-40B4-BE49-F238E27FC236}">
                <a16:creationId xmlns:a16="http://schemas.microsoft.com/office/drawing/2014/main" id="{1BDAD77B-473B-47FA-BFDD-AF64AB1501E3}"/>
              </a:ext>
            </a:extLst>
          </p:cNvPr>
          <p:cNvSpPr txBox="1"/>
          <p:nvPr/>
        </p:nvSpPr>
        <p:spPr>
          <a:xfrm>
            <a:off x="1736800" y="5238250"/>
            <a:ext cx="800219" cy="276999"/>
          </a:xfrm>
          <a:prstGeom prst="rect">
            <a:avLst/>
          </a:prstGeom>
          <a:noFill/>
        </p:spPr>
        <p:txBody>
          <a:bodyPr wrap="none" rtlCol="0">
            <a:spAutoFit/>
          </a:bodyPr>
          <a:lstStyle/>
          <a:p>
            <a:r>
              <a:rPr lang="zh-CN" altLang="en-US" sz="1200" dirty="0">
                <a:solidFill>
                  <a:srgbClr val="FF0000"/>
                </a:solidFill>
              </a:rPr>
              <a:t>重要信息</a:t>
            </a:r>
          </a:p>
        </p:txBody>
      </p:sp>
      <p:sp>
        <p:nvSpPr>
          <p:cNvPr id="52" name="椭圆 51">
            <a:extLst>
              <a:ext uri="{FF2B5EF4-FFF2-40B4-BE49-F238E27FC236}">
                <a16:creationId xmlns:a16="http://schemas.microsoft.com/office/drawing/2014/main" id="{367EC584-99B8-4D49-A1E0-56A42D4C3447}"/>
              </a:ext>
            </a:extLst>
          </p:cNvPr>
          <p:cNvSpPr/>
          <p:nvPr/>
        </p:nvSpPr>
        <p:spPr bwMode="auto">
          <a:xfrm>
            <a:off x="5029510" y="4876800"/>
            <a:ext cx="3276290" cy="867482"/>
          </a:xfrm>
          <a:prstGeom prst="ellipse">
            <a:avLst/>
          </a:prstGeom>
          <a:noFill/>
          <a:ln w="127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0" name="直接箭头连接符 19">
            <a:extLst>
              <a:ext uri="{FF2B5EF4-FFF2-40B4-BE49-F238E27FC236}">
                <a16:creationId xmlns:a16="http://schemas.microsoft.com/office/drawing/2014/main" id="{FDDA41C3-091F-4CC0-820A-647E4A4AE92E}"/>
              </a:ext>
            </a:extLst>
          </p:cNvPr>
          <p:cNvCxnSpPr>
            <a:cxnSpLocks/>
          </p:cNvCxnSpPr>
          <p:nvPr/>
        </p:nvCxnSpPr>
        <p:spPr bwMode="auto">
          <a:xfrm flipV="1">
            <a:off x="5410200" y="5576772"/>
            <a:ext cx="0" cy="33501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1" name="直接箭头连接符 50">
            <a:extLst>
              <a:ext uri="{FF2B5EF4-FFF2-40B4-BE49-F238E27FC236}">
                <a16:creationId xmlns:a16="http://schemas.microsoft.com/office/drawing/2014/main" id="{90BC99DC-C0AD-4829-9DC1-8D13D8C9C470}"/>
              </a:ext>
            </a:extLst>
          </p:cNvPr>
          <p:cNvCxnSpPr>
            <a:cxnSpLocks/>
          </p:cNvCxnSpPr>
          <p:nvPr/>
        </p:nvCxnSpPr>
        <p:spPr bwMode="auto">
          <a:xfrm flipV="1">
            <a:off x="5943600" y="5576772"/>
            <a:ext cx="0" cy="33501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3" name="直接箭头连接符 52">
            <a:extLst>
              <a:ext uri="{FF2B5EF4-FFF2-40B4-BE49-F238E27FC236}">
                <a16:creationId xmlns:a16="http://schemas.microsoft.com/office/drawing/2014/main" id="{734AA5B6-0FC8-4B3B-ACE9-1DBF7920F11A}"/>
              </a:ext>
            </a:extLst>
          </p:cNvPr>
          <p:cNvCxnSpPr>
            <a:cxnSpLocks/>
          </p:cNvCxnSpPr>
          <p:nvPr/>
        </p:nvCxnSpPr>
        <p:spPr bwMode="auto">
          <a:xfrm flipV="1">
            <a:off x="6400800" y="5582105"/>
            <a:ext cx="0" cy="33501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4" name="直接箭头连接符 53">
            <a:extLst>
              <a:ext uri="{FF2B5EF4-FFF2-40B4-BE49-F238E27FC236}">
                <a16:creationId xmlns:a16="http://schemas.microsoft.com/office/drawing/2014/main" id="{08BB596E-37DE-41B8-9692-6953F1251773}"/>
              </a:ext>
            </a:extLst>
          </p:cNvPr>
          <p:cNvCxnSpPr>
            <a:cxnSpLocks/>
          </p:cNvCxnSpPr>
          <p:nvPr/>
        </p:nvCxnSpPr>
        <p:spPr bwMode="auto">
          <a:xfrm flipV="1">
            <a:off x="6934200" y="5591793"/>
            <a:ext cx="0" cy="33501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5" name="直接箭头连接符 54">
            <a:extLst>
              <a:ext uri="{FF2B5EF4-FFF2-40B4-BE49-F238E27FC236}">
                <a16:creationId xmlns:a16="http://schemas.microsoft.com/office/drawing/2014/main" id="{F3B12CD6-F91A-48B9-A9B9-820657E439F5}"/>
              </a:ext>
            </a:extLst>
          </p:cNvPr>
          <p:cNvCxnSpPr>
            <a:cxnSpLocks/>
          </p:cNvCxnSpPr>
          <p:nvPr/>
        </p:nvCxnSpPr>
        <p:spPr bwMode="auto">
          <a:xfrm flipV="1">
            <a:off x="7467600" y="5625544"/>
            <a:ext cx="0" cy="33501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D2E1E485-C9B8-4BBE-B479-E8D4D6B13F8B}"/>
              </a:ext>
            </a:extLst>
          </p:cNvPr>
          <p:cNvCxnSpPr>
            <a:cxnSpLocks/>
          </p:cNvCxnSpPr>
          <p:nvPr/>
        </p:nvCxnSpPr>
        <p:spPr bwMode="auto">
          <a:xfrm flipV="1">
            <a:off x="7924800" y="5609106"/>
            <a:ext cx="0" cy="33501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57" name="文本框 56">
            <a:extLst>
              <a:ext uri="{FF2B5EF4-FFF2-40B4-BE49-F238E27FC236}">
                <a16:creationId xmlns:a16="http://schemas.microsoft.com/office/drawing/2014/main" id="{181F6B23-5776-41B1-BAB8-71DEEDF06DD4}"/>
              </a:ext>
            </a:extLst>
          </p:cNvPr>
          <p:cNvSpPr txBox="1"/>
          <p:nvPr/>
        </p:nvSpPr>
        <p:spPr>
          <a:xfrm>
            <a:off x="6193995" y="4611491"/>
            <a:ext cx="800219" cy="276999"/>
          </a:xfrm>
          <a:prstGeom prst="rect">
            <a:avLst/>
          </a:prstGeom>
          <a:noFill/>
        </p:spPr>
        <p:txBody>
          <a:bodyPr wrap="none" rtlCol="0">
            <a:spAutoFit/>
          </a:bodyPr>
          <a:lstStyle/>
          <a:p>
            <a:r>
              <a:rPr lang="zh-CN" altLang="en-US" sz="1200" dirty="0">
                <a:solidFill>
                  <a:srgbClr val="FF0000"/>
                </a:solidFill>
              </a:rPr>
              <a:t>链下存储</a:t>
            </a:r>
          </a:p>
        </p:txBody>
      </p:sp>
    </p:spTree>
    <p:extLst>
      <p:ext uri="{BB962C8B-B14F-4D97-AF65-F5344CB8AC3E}">
        <p14:creationId xmlns:p14="http://schemas.microsoft.com/office/powerpoint/2010/main" val="3935119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E8F2D-8E30-457C-8E81-7529CF9C617C}"/>
              </a:ext>
            </a:extLst>
          </p:cNvPr>
          <p:cNvSpPr>
            <a:spLocks noGrp="1"/>
          </p:cNvSpPr>
          <p:nvPr>
            <p:ph type="title"/>
          </p:nvPr>
        </p:nvSpPr>
        <p:spPr/>
        <p:txBody>
          <a:bodyPr/>
          <a:lstStyle/>
          <a:p>
            <a:r>
              <a:rPr lang="zh-CN" altLang="en-US" dirty="0"/>
              <a:t>版本兼容：软分叉与硬分叉</a:t>
            </a:r>
          </a:p>
        </p:txBody>
      </p:sp>
      <p:sp>
        <p:nvSpPr>
          <p:cNvPr id="4" name="灯片编号占位符 3">
            <a:extLst>
              <a:ext uri="{FF2B5EF4-FFF2-40B4-BE49-F238E27FC236}">
                <a16:creationId xmlns:a16="http://schemas.microsoft.com/office/drawing/2014/main" id="{B570AAFE-71C9-4968-9D26-8DAFED0D69DB}"/>
              </a:ext>
            </a:extLst>
          </p:cNvPr>
          <p:cNvSpPr>
            <a:spLocks noGrp="1"/>
          </p:cNvSpPr>
          <p:nvPr>
            <p:ph type="sldNum" sz="quarter" idx="11"/>
          </p:nvPr>
        </p:nvSpPr>
        <p:spPr/>
        <p:txBody>
          <a:bodyPr/>
          <a:lstStyle/>
          <a:p>
            <a:pPr>
              <a:defRPr/>
            </a:pPr>
            <a:fld id="{3FFE790D-BCFB-4008-9260-CA63AEE325FD}" type="slidenum">
              <a:rPr lang="en-US" smtClean="0"/>
              <a:pPr>
                <a:defRPr/>
              </a:pPr>
              <a:t>23</a:t>
            </a:fld>
            <a:endParaRPr lang="en-US" dirty="0"/>
          </a:p>
        </p:txBody>
      </p:sp>
      <p:sp>
        <p:nvSpPr>
          <p:cNvPr id="5" name="矩形 4">
            <a:extLst>
              <a:ext uri="{FF2B5EF4-FFF2-40B4-BE49-F238E27FC236}">
                <a16:creationId xmlns:a16="http://schemas.microsoft.com/office/drawing/2014/main" id="{C17104ED-346D-4121-869F-8FFE0F1810AC}"/>
              </a:ext>
            </a:extLst>
          </p:cNvPr>
          <p:cNvSpPr/>
          <p:nvPr/>
        </p:nvSpPr>
        <p:spPr bwMode="auto">
          <a:xfrm>
            <a:off x="1928508"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 name="矩形 5">
            <a:extLst>
              <a:ext uri="{FF2B5EF4-FFF2-40B4-BE49-F238E27FC236}">
                <a16:creationId xmlns:a16="http://schemas.microsoft.com/office/drawing/2014/main" id="{E0292D87-E409-44D7-B0FD-D6FB534C4E27}"/>
              </a:ext>
            </a:extLst>
          </p:cNvPr>
          <p:cNvSpPr/>
          <p:nvPr/>
        </p:nvSpPr>
        <p:spPr bwMode="auto">
          <a:xfrm>
            <a:off x="2854257"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矩形 6">
            <a:extLst>
              <a:ext uri="{FF2B5EF4-FFF2-40B4-BE49-F238E27FC236}">
                <a16:creationId xmlns:a16="http://schemas.microsoft.com/office/drawing/2014/main" id="{5C46BC9C-9907-4D0C-A5DE-8EE5E7608764}"/>
              </a:ext>
            </a:extLst>
          </p:cNvPr>
          <p:cNvSpPr/>
          <p:nvPr/>
        </p:nvSpPr>
        <p:spPr bwMode="auto">
          <a:xfrm>
            <a:off x="3814053"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EBC1F8C3-718B-44B2-B04F-6E7A83696277}"/>
              </a:ext>
            </a:extLst>
          </p:cNvPr>
          <p:cNvSpPr/>
          <p:nvPr/>
        </p:nvSpPr>
        <p:spPr bwMode="auto">
          <a:xfrm>
            <a:off x="5733645"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9" name="矩形 8">
            <a:extLst>
              <a:ext uri="{FF2B5EF4-FFF2-40B4-BE49-F238E27FC236}">
                <a16:creationId xmlns:a16="http://schemas.microsoft.com/office/drawing/2014/main" id="{27B04302-F579-4E48-8CFB-B41684B612A7}"/>
              </a:ext>
            </a:extLst>
          </p:cNvPr>
          <p:cNvSpPr/>
          <p:nvPr/>
        </p:nvSpPr>
        <p:spPr bwMode="auto">
          <a:xfrm>
            <a:off x="6729919"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54F5C136-2E30-4B61-A2E9-E43D42EFDE88}"/>
              </a:ext>
            </a:extLst>
          </p:cNvPr>
          <p:cNvSpPr/>
          <p:nvPr/>
        </p:nvSpPr>
        <p:spPr bwMode="auto">
          <a:xfrm>
            <a:off x="4773849"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1" name="矩形 10">
            <a:extLst>
              <a:ext uri="{FF2B5EF4-FFF2-40B4-BE49-F238E27FC236}">
                <a16:creationId xmlns:a16="http://schemas.microsoft.com/office/drawing/2014/main" id="{5FD70DC6-BC5F-4795-B8FD-E1C4F5F025C0}"/>
              </a:ext>
            </a:extLst>
          </p:cNvPr>
          <p:cNvSpPr/>
          <p:nvPr/>
        </p:nvSpPr>
        <p:spPr bwMode="auto">
          <a:xfrm>
            <a:off x="7720113" y="563792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文本框 11">
            <a:extLst>
              <a:ext uri="{FF2B5EF4-FFF2-40B4-BE49-F238E27FC236}">
                <a16:creationId xmlns:a16="http://schemas.microsoft.com/office/drawing/2014/main" id="{6908163E-A390-4D34-9399-4B06F7EE75F7}"/>
              </a:ext>
            </a:extLst>
          </p:cNvPr>
          <p:cNvSpPr txBox="1"/>
          <p:nvPr/>
        </p:nvSpPr>
        <p:spPr>
          <a:xfrm>
            <a:off x="508270" y="5612951"/>
            <a:ext cx="1447800" cy="369332"/>
          </a:xfrm>
          <a:prstGeom prst="rect">
            <a:avLst/>
          </a:prstGeom>
          <a:noFill/>
        </p:spPr>
        <p:txBody>
          <a:bodyPr wrap="square" rtlCol="0">
            <a:spAutoFit/>
          </a:bodyPr>
          <a:lstStyle/>
          <a:p>
            <a:pPr algn="ctr"/>
            <a:r>
              <a:rPr lang="zh-CN" altLang="en-US" dirty="0">
                <a:solidFill>
                  <a:srgbClr val="FF0000"/>
                </a:solidFill>
              </a:rPr>
              <a:t>软分叉</a:t>
            </a:r>
          </a:p>
        </p:txBody>
      </p:sp>
      <p:graphicFrame>
        <p:nvGraphicFramePr>
          <p:cNvPr id="15" name="表格 14">
            <a:extLst>
              <a:ext uri="{FF2B5EF4-FFF2-40B4-BE49-F238E27FC236}">
                <a16:creationId xmlns:a16="http://schemas.microsoft.com/office/drawing/2014/main" id="{AF08EF6C-24F9-425A-94F6-F09324D6D596}"/>
              </a:ext>
            </a:extLst>
          </p:cNvPr>
          <p:cNvGraphicFramePr>
            <a:graphicFrameLocks noGrp="1"/>
          </p:cNvGraphicFramePr>
          <p:nvPr/>
        </p:nvGraphicFramePr>
        <p:xfrm>
          <a:off x="3048000" y="1615758"/>
          <a:ext cx="3048000" cy="111252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3958307410"/>
                    </a:ext>
                  </a:extLst>
                </a:gridCol>
                <a:gridCol w="1016000">
                  <a:extLst>
                    <a:ext uri="{9D8B030D-6E8A-4147-A177-3AD203B41FA5}">
                      <a16:colId xmlns:a16="http://schemas.microsoft.com/office/drawing/2014/main" val="3611979674"/>
                    </a:ext>
                  </a:extLst>
                </a:gridCol>
                <a:gridCol w="1016000">
                  <a:extLst>
                    <a:ext uri="{9D8B030D-6E8A-4147-A177-3AD203B41FA5}">
                      <a16:colId xmlns:a16="http://schemas.microsoft.com/office/drawing/2014/main" val="293361551"/>
                    </a:ext>
                  </a:extLst>
                </a:gridCol>
              </a:tblGrid>
              <a:tr h="370840">
                <a:tc>
                  <a:txBody>
                    <a:bodyPr/>
                    <a:lstStyle/>
                    <a:p>
                      <a:endParaRPr lang="zh-CN" altLang="en-US" dirty="0"/>
                    </a:p>
                  </a:txBody>
                  <a:tcPr/>
                </a:tc>
                <a:tc>
                  <a:txBody>
                    <a:bodyPr/>
                    <a:lstStyle/>
                    <a:p>
                      <a:r>
                        <a:rPr lang="zh-CN" altLang="en-US" dirty="0"/>
                        <a:t>旧节点</a:t>
                      </a:r>
                    </a:p>
                  </a:txBody>
                  <a:tcPr/>
                </a:tc>
                <a:tc>
                  <a:txBody>
                    <a:bodyPr/>
                    <a:lstStyle/>
                    <a:p>
                      <a:r>
                        <a:rPr lang="zh-CN" altLang="en-US" dirty="0"/>
                        <a:t>新节点</a:t>
                      </a:r>
                    </a:p>
                  </a:txBody>
                  <a:tcPr/>
                </a:tc>
                <a:extLst>
                  <a:ext uri="{0D108BD9-81ED-4DB2-BD59-A6C34878D82A}">
                    <a16:rowId xmlns:a16="http://schemas.microsoft.com/office/drawing/2014/main" val="3540165781"/>
                  </a:ext>
                </a:extLst>
              </a:tr>
              <a:tr h="370840">
                <a:tc>
                  <a:txBody>
                    <a:bodyPr/>
                    <a:lstStyle/>
                    <a:p>
                      <a:r>
                        <a:rPr lang="zh-CN" altLang="en-US" dirty="0"/>
                        <a:t>旧区块</a:t>
                      </a:r>
                    </a:p>
                  </a:txBody>
                  <a:tcPr/>
                </a:tc>
                <a:tc>
                  <a:txBody>
                    <a:bodyPr/>
                    <a:lstStyle/>
                    <a:p>
                      <a:r>
                        <a:rPr lang="zh-CN" altLang="en-US" dirty="0"/>
                        <a:t>兼容</a:t>
                      </a:r>
                    </a:p>
                  </a:txBody>
                  <a:tcPr/>
                </a:tc>
                <a:tc>
                  <a:txBody>
                    <a:bodyPr/>
                    <a:lstStyle/>
                    <a:p>
                      <a:r>
                        <a:rPr lang="zh-CN" altLang="en-US" dirty="0"/>
                        <a:t>兼容</a:t>
                      </a:r>
                    </a:p>
                  </a:txBody>
                  <a:tcPr/>
                </a:tc>
                <a:extLst>
                  <a:ext uri="{0D108BD9-81ED-4DB2-BD59-A6C34878D82A}">
                    <a16:rowId xmlns:a16="http://schemas.microsoft.com/office/drawing/2014/main" val="2539167530"/>
                  </a:ext>
                </a:extLst>
              </a:tr>
              <a:tr h="370840">
                <a:tc>
                  <a:txBody>
                    <a:bodyPr/>
                    <a:lstStyle/>
                    <a:p>
                      <a:r>
                        <a:rPr lang="zh-CN" altLang="en-US" dirty="0"/>
                        <a:t>新区块</a:t>
                      </a:r>
                    </a:p>
                  </a:txBody>
                  <a:tcPr/>
                </a:tc>
                <a:tc>
                  <a:txBody>
                    <a:bodyPr/>
                    <a:lstStyle/>
                    <a:p>
                      <a:r>
                        <a:rPr lang="zh-CN" altLang="en-US" dirty="0">
                          <a:solidFill>
                            <a:srgbClr val="FF0000"/>
                          </a:solidFill>
                        </a:rPr>
                        <a:t>不兼容</a:t>
                      </a:r>
                    </a:p>
                  </a:txBody>
                  <a:tcPr/>
                </a:tc>
                <a:tc>
                  <a:txBody>
                    <a:bodyPr/>
                    <a:lstStyle/>
                    <a:p>
                      <a:r>
                        <a:rPr lang="zh-CN" altLang="en-US" dirty="0"/>
                        <a:t>兼容</a:t>
                      </a:r>
                    </a:p>
                  </a:txBody>
                  <a:tcPr/>
                </a:tc>
                <a:extLst>
                  <a:ext uri="{0D108BD9-81ED-4DB2-BD59-A6C34878D82A}">
                    <a16:rowId xmlns:a16="http://schemas.microsoft.com/office/drawing/2014/main" val="2439584429"/>
                  </a:ext>
                </a:extLst>
              </a:tr>
            </a:tbl>
          </a:graphicData>
        </a:graphic>
      </p:graphicFrame>
      <p:graphicFrame>
        <p:nvGraphicFramePr>
          <p:cNvPr id="17" name="表格 16">
            <a:extLst>
              <a:ext uri="{FF2B5EF4-FFF2-40B4-BE49-F238E27FC236}">
                <a16:creationId xmlns:a16="http://schemas.microsoft.com/office/drawing/2014/main" id="{BC00B124-F920-433B-9EB5-3167F1F1F82F}"/>
              </a:ext>
            </a:extLst>
          </p:cNvPr>
          <p:cNvGraphicFramePr>
            <a:graphicFrameLocks noGrp="1"/>
          </p:cNvGraphicFramePr>
          <p:nvPr/>
        </p:nvGraphicFramePr>
        <p:xfrm>
          <a:off x="3040704" y="4261116"/>
          <a:ext cx="3048000" cy="111252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3958307410"/>
                    </a:ext>
                  </a:extLst>
                </a:gridCol>
                <a:gridCol w="1016000">
                  <a:extLst>
                    <a:ext uri="{9D8B030D-6E8A-4147-A177-3AD203B41FA5}">
                      <a16:colId xmlns:a16="http://schemas.microsoft.com/office/drawing/2014/main" val="3611979674"/>
                    </a:ext>
                  </a:extLst>
                </a:gridCol>
                <a:gridCol w="1016000">
                  <a:extLst>
                    <a:ext uri="{9D8B030D-6E8A-4147-A177-3AD203B41FA5}">
                      <a16:colId xmlns:a16="http://schemas.microsoft.com/office/drawing/2014/main" val="293361551"/>
                    </a:ext>
                  </a:extLst>
                </a:gridCol>
              </a:tblGrid>
              <a:tr h="370840">
                <a:tc>
                  <a:txBody>
                    <a:bodyPr/>
                    <a:lstStyle/>
                    <a:p>
                      <a:endParaRPr lang="zh-CN" altLang="en-US" dirty="0"/>
                    </a:p>
                  </a:txBody>
                  <a:tcPr/>
                </a:tc>
                <a:tc>
                  <a:txBody>
                    <a:bodyPr/>
                    <a:lstStyle/>
                    <a:p>
                      <a:r>
                        <a:rPr lang="zh-CN" altLang="en-US" dirty="0"/>
                        <a:t>旧节点</a:t>
                      </a:r>
                    </a:p>
                  </a:txBody>
                  <a:tcPr/>
                </a:tc>
                <a:tc>
                  <a:txBody>
                    <a:bodyPr/>
                    <a:lstStyle/>
                    <a:p>
                      <a:r>
                        <a:rPr lang="zh-CN" altLang="en-US" dirty="0"/>
                        <a:t>新节点</a:t>
                      </a:r>
                    </a:p>
                  </a:txBody>
                  <a:tcPr/>
                </a:tc>
                <a:extLst>
                  <a:ext uri="{0D108BD9-81ED-4DB2-BD59-A6C34878D82A}">
                    <a16:rowId xmlns:a16="http://schemas.microsoft.com/office/drawing/2014/main" val="3540165781"/>
                  </a:ext>
                </a:extLst>
              </a:tr>
              <a:tr h="370840">
                <a:tc>
                  <a:txBody>
                    <a:bodyPr/>
                    <a:lstStyle/>
                    <a:p>
                      <a:r>
                        <a:rPr lang="zh-CN" altLang="en-US" dirty="0"/>
                        <a:t>旧区块</a:t>
                      </a:r>
                    </a:p>
                  </a:txBody>
                  <a:tcPr/>
                </a:tc>
                <a:tc>
                  <a:txBody>
                    <a:bodyPr/>
                    <a:lstStyle/>
                    <a:p>
                      <a:r>
                        <a:rPr lang="zh-CN" altLang="en-US" dirty="0"/>
                        <a:t>兼容</a:t>
                      </a:r>
                    </a:p>
                  </a:txBody>
                  <a:tcPr/>
                </a:tc>
                <a:tc>
                  <a:txBody>
                    <a:bodyPr/>
                    <a:lstStyle/>
                    <a:p>
                      <a:r>
                        <a:rPr lang="zh-CN" altLang="en-US" dirty="0"/>
                        <a:t>兼容</a:t>
                      </a:r>
                    </a:p>
                  </a:txBody>
                  <a:tcPr/>
                </a:tc>
                <a:extLst>
                  <a:ext uri="{0D108BD9-81ED-4DB2-BD59-A6C34878D82A}">
                    <a16:rowId xmlns:a16="http://schemas.microsoft.com/office/drawing/2014/main" val="2539167530"/>
                  </a:ext>
                </a:extLst>
              </a:tr>
              <a:tr h="370840">
                <a:tc>
                  <a:txBody>
                    <a:bodyPr/>
                    <a:lstStyle/>
                    <a:p>
                      <a:r>
                        <a:rPr lang="zh-CN" altLang="en-US" dirty="0"/>
                        <a:t>新区块</a:t>
                      </a:r>
                    </a:p>
                  </a:txBody>
                  <a:tcPr/>
                </a:tc>
                <a:tc>
                  <a:txBody>
                    <a:bodyPr/>
                    <a:lstStyle/>
                    <a:p>
                      <a:r>
                        <a:rPr lang="zh-CN" altLang="en-US" dirty="0">
                          <a:solidFill>
                            <a:srgbClr val="FF0000"/>
                          </a:solidFill>
                        </a:rPr>
                        <a:t>兼容</a:t>
                      </a:r>
                    </a:p>
                  </a:txBody>
                  <a:tcPr/>
                </a:tc>
                <a:tc>
                  <a:txBody>
                    <a:bodyPr/>
                    <a:lstStyle/>
                    <a:p>
                      <a:r>
                        <a:rPr lang="zh-CN" altLang="en-US" dirty="0"/>
                        <a:t>兼容</a:t>
                      </a:r>
                    </a:p>
                  </a:txBody>
                  <a:tcPr/>
                </a:tc>
                <a:extLst>
                  <a:ext uri="{0D108BD9-81ED-4DB2-BD59-A6C34878D82A}">
                    <a16:rowId xmlns:a16="http://schemas.microsoft.com/office/drawing/2014/main" val="2439584429"/>
                  </a:ext>
                </a:extLst>
              </a:tr>
            </a:tbl>
          </a:graphicData>
        </a:graphic>
      </p:graphicFrame>
      <p:sp>
        <p:nvSpPr>
          <p:cNvPr id="18" name="矩形 17">
            <a:extLst>
              <a:ext uri="{FF2B5EF4-FFF2-40B4-BE49-F238E27FC236}">
                <a16:creationId xmlns:a16="http://schemas.microsoft.com/office/drawing/2014/main" id="{0D875672-83D9-453F-9991-9D56C1E4729B}"/>
              </a:ext>
            </a:extLst>
          </p:cNvPr>
          <p:cNvSpPr/>
          <p:nvPr/>
        </p:nvSpPr>
        <p:spPr bwMode="auto">
          <a:xfrm>
            <a:off x="1935804" y="295086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9" name="矩形 18">
            <a:extLst>
              <a:ext uri="{FF2B5EF4-FFF2-40B4-BE49-F238E27FC236}">
                <a16:creationId xmlns:a16="http://schemas.microsoft.com/office/drawing/2014/main" id="{CE8480BE-8E6E-4968-882E-B390DD308494}"/>
              </a:ext>
            </a:extLst>
          </p:cNvPr>
          <p:cNvSpPr/>
          <p:nvPr/>
        </p:nvSpPr>
        <p:spPr bwMode="auto">
          <a:xfrm>
            <a:off x="2861553" y="295086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 name="矩形 19">
            <a:extLst>
              <a:ext uri="{FF2B5EF4-FFF2-40B4-BE49-F238E27FC236}">
                <a16:creationId xmlns:a16="http://schemas.microsoft.com/office/drawing/2014/main" id="{647E71B2-B425-4DAB-9797-5515F73A9A55}"/>
              </a:ext>
            </a:extLst>
          </p:cNvPr>
          <p:cNvSpPr/>
          <p:nvPr/>
        </p:nvSpPr>
        <p:spPr bwMode="auto">
          <a:xfrm>
            <a:off x="3821349" y="295086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1" name="矩形 20">
            <a:extLst>
              <a:ext uri="{FF2B5EF4-FFF2-40B4-BE49-F238E27FC236}">
                <a16:creationId xmlns:a16="http://schemas.microsoft.com/office/drawing/2014/main" id="{845444CE-30CE-42C9-91D2-CB422B93A056}"/>
              </a:ext>
            </a:extLst>
          </p:cNvPr>
          <p:cNvSpPr/>
          <p:nvPr/>
        </p:nvSpPr>
        <p:spPr bwMode="auto">
          <a:xfrm>
            <a:off x="5740941" y="295086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2" name="矩形 21">
            <a:extLst>
              <a:ext uri="{FF2B5EF4-FFF2-40B4-BE49-F238E27FC236}">
                <a16:creationId xmlns:a16="http://schemas.microsoft.com/office/drawing/2014/main" id="{C2EBBC97-44C4-4203-A762-EE9CBB5ACD9A}"/>
              </a:ext>
            </a:extLst>
          </p:cNvPr>
          <p:cNvSpPr/>
          <p:nvPr/>
        </p:nvSpPr>
        <p:spPr bwMode="auto">
          <a:xfrm>
            <a:off x="6737215" y="295086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3" name="矩形 22">
            <a:extLst>
              <a:ext uri="{FF2B5EF4-FFF2-40B4-BE49-F238E27FC236}">
                <a16:creationId xmlns:a16="http://schemas.microsoft.com/office/drawing/2014/main" id="{63F80BEB-5917-4861-9656-5EFF568B7229}"/>
              </a:ext>
            </a:extLst>
          </p:cNvPr>
          <p:cNvSpPr/>
          <p:nvPr/>
        </p:nvSpPr>
        <p:spPr bwMode="auto">
          <a:xfrm>
            <a:off x="4781145" y="295086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4" name="矩形 23">
            <a:extLst>
              <a:ext uri="{FF2B5EF4-FFF2-40B4-BE49-F238E27FC236}">
                <a16:creationId xmlns:a16="http://schemas.microsoft.com/office/drawing/2014/main" id="{FF10E221-B421-424A-9376-387BE14A0A00}"/>
              </a:ext>
            </a:extLst>
          </p:cNvPr>
          <p:cNvSpPr/>
          <p:nvPr/>
        </p:nvSpPr>
        <p:spPr bwMode="auto">
          <a:xfrm>
            <a:off x="7727409" y="2956387"/>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5" name="文本框 24">
            <a:extLst>
              <a:ext uri="{FF2B5EF4-FFF2-40B4-BE49-F238E27FC236}">
                <a16:creationId xmlns:a16="http://schemas.microsoft.com/office/drawing/2014/main" id="{9E809321-955E-46C8-9E96-BB8235757DDB}"/>
              </a:ext>
            </a:extLst>
          </p:cNvPr>
          <p:cNvSpPr txBox="1"/>
          <p:nvPr/>
        </p:nvSpPr>
        <p:spPr>
          <a:xfrm>
            <a:off x="515566" y="2931418"/>
            <a:ext cx="1447800" cy="369332"/>
          </a:xfrm>
          <a:prstGeom prst="rect">
            <a:avLst/>
          </a:prstGeom>
          <a:noFill/>
        </p:spPr>
        <p:txBody>
          <a:bodyPr wrap="square" rtlCol="0">
            <a:spAutoFit/>
          </a:bodyPr>
          <a:lstStyle/>
          <a:p>
            <a:pPr algn="ctr"/>
            <a:r>
              <a:rPr lang="zh-CN" altLang="en-US" dirty="0">
                <a:solidFill>
                  <a:srgbClr val="FF0000"/>
                </a:solidFill>
              </a:rPr>
              <a:t>硬分叉</a:t>
            </a:r>
          </a:p>
        </p:txBody>
      </p:sp>
      <p:sp>
        <p:nvSpPr>
          <p:cNvPr id="26" name="矩形 25">
            <a:extLst>
              <a:ext uri="{FF2B5EF4-FFF2-40B4-BE49-F238E27FC236}">
                <a16:creationId xmlns:a16="http://schemas.microsoft.com/office/drawing/2014/main" id="{80E3DE10-64A2-49BB-81E1-4C0389B673ED}"/>
              </a:ext>
            </a:extLst>
          </p:cNvPr>
          <p:cNvSpPr/>
          <p:nvPr/>
        </p:nvSpPr>
        <p:spPr bwMode="auto">
          <a:xfrm>
            <a:off x="5740941" y="349213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7" name="矩形 26">
            <a:extLst>
              <a:ext uri="{FF2B5EF4-FFF2-40B4-BE49-F238E27FC236}">
                <a16:creationId xmlns:a16="http://schemas.microsoft.com/office/drawing/2014/main" id="{B36420F7-15C9-4680-8D53-B2339C61A0F8}"/>
              </a:ext>
            </a:extLst>
          </p:cNvPr>
          <p:cNvSpPr/>
          <p:nvPr/>
        </p:nvSpPr>
        <p:spPr bwMode="auto">
          <a:xfrm>
            <a:off x="6737215" y="349213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8" name="矩形 27">
            <a:extLst>
              <a:ext uri="{FF2B5EF4-FFF2-40B4-BE49-F238E27FC236}">
                <a16:creationId xmlns:a16="http://schemas.microsoft.com/office/drawing/2014/main" id="{DAA663E1-B71E-4020-904B-C55745467A38}"/>
              </a:ext>
            </a:extLst>
          </p:cNvPr>
          <p:cNvSpPr/>
          <p:nvPr/>
        </p:nvSpPr>
        <p:spPr bwMode="auto">
          <a:xfrm>
            <a:off x="4781145" y="349213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9" name="矩形 28">
            <a:extLst>
              <a:ext uri="{FF2B5EF4-FFF2-40B4-BE49-F238E27FC236}">
                <a16:creationId xmlns:a16="http://schemas.microsoft.com/office/drawing/2014/main" id="{F8E4379A-0770-4685-ADB6-35AEF115678C}"/>
              </a:ext>
            </a:extLst>
          </p:cNvPr>
          <p:cNvSpPr/>
          <p:nvPr/>
        </p:nvSpPr>
        <p:spPr bwMode="auto">
          <a:xfrm>
            <a:off x="7727409" y="3497652"/>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30" name="直接箭头连接符 29">
            <a:extLst>
              <a:ext uri="{FF2B5EF4-FFF2-40B4-BE49-F238E27FC236}">
                <a16:creationId xmlns:a16="http://schemas.microsoft.com/office/drawing/2014/main" id="{9FF104E2-BCF9-4EB0-BAAA-B74FF2DBB896}"/>
              </a:ext>
            </a:extLst>
          </p:cNvPr>
          <p:cNvCxnSpPr>
            <a:cxnSpLocks/>
            <a:stCxn id="18" idx="3"/>
            <a:endCxn id="19" idx="1"/>
          </p:cNvCxnSpPr>
          <p:nvPr/>
        </p:nvCxnSpPr>
        <p:spPr bwMode="auto">
          <a:xfrm>
            <a:off x="2469204" y="3141365"/>
            <a:ext cx="392349"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a16="http://schemas.microsoft.com/office/drawing/2014/main" id="{F889748D-667E-49FD-8953-199DE1A1F9E7}"/>
              </a:ext>
            </a:extLst>
          </p:cNvPr>
          <p:cNvCxnSpPr>
            <a:cxnSpLocks/>
            <a:endCxn id="20" idx="1"/>
          </p:cNvCxnSpPr>
          <p:nvPr/>
        </p:nvCxnSpPr>
        <p:spPr bwMode="auto">
          <a:xfrm>
            <a:off x="3394953" y="3141365"/>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a16="http://schemas.microsoft.com/office/drawing/2014/main" id="{0DC5EC76-C0FD-429A-B72F-2C486E66CAE4}"/>
              </a:ext>
            </a:extLst>
          </p:cNvPr>
          <p:cNvCxnSpPr>
            <a:cxnSpLocks/>
          </p:cNvCxnSpPr>
          <p:nvPr/>
        </p:nvCxnSpPr>
        <p:spPr bwMode="auto">
          <a:xfrm>
            <a:off x="4354749" y="3141365"/>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6" name="直接箭头连接符 35">
            <a:extLst>
              <a:ext uri="{FF2B5EF4-FFF2-40B4-BE49-F238E27FC236}">
                <a16:creationId xmlns:a16="http://schemas.microsoft.com/office/drawing/2014/main" id="{2806ED2D-B1F7-4A84-A6CB-3E1801A3C548}"/>
              </a:ext>
            </a:extLst>
          </p:cNvPr>
          <p:cNvCxnSpPr>
            <a:cxnSpLocks/>
          </p:cNvCxnSpPr>
          <p:nvPr/>
        </p:nvCxnSpPr>
        <p:spPr bwMode="auto">
          <a:xfrm>
            <a:off x="5314545" y="3141365"/>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a16="http://schemas.microsoft.com/office/drawing/2014/main" id="{AC7005E9-437C-4EBB-9D97-45E1D7F1EFF9}"/>
              </a:ext>
            </a:extLst>
          </p:cNvPr>
          <p:cNvCxnSpPr>
            <a:cxnSpLocks/>
            <a:stCxn id="21" idx="3"/>
            <a:endCxn id="22" idx="1"/>
          </p:cNvCxnSpPr>
          <p:nvPr/>
        </p:nvCxnSpPr>
        <p:spPr bwMode="auto">
          <a:xfrm>
            <a:off x="6274341" y="3141365"/>
            <a:ext cx="462874"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a16="http://schemas.microsoft.com/office/drawing/2014/main" id="{913AD15C-B5A4-4CC1-9D7A-3779E5632351}"/>
              </a:ext>
            </a:extLst>
          </p:cNvPr>
          <p:cNvCxnSpPr>
            <a:cxnSpLocks/>
          </p:cNvCxnSpPr>
          <p:nvPr/>
        </p:nvCxnSpPr>
        <p:spPr bwMode="auto">
          <a:xfrm>
            <a:off x="7270615" y="3141365"/>
            <a:ext cx="462874"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1" name="直接箭头连接符 40">
            <a:extLst>
              <a:ext uri="{FF2B5EF4-FFF2-40B4-BE49-F238E27FC236}">
                <a16:creationId xmlns:a16="http://schemas.microsoft.com/office/drawing/2014/main" id="{10C6482C-478C-4FDD-B241-EB9E9D2F4D7B}"/>
              </a:ext>
            </a:extLst>
          </p:cNvPr>
          <p:cNvCxnSpPr>
            <a:cxnSpLocks/>
          </p:cNvCxnSpPr>
          <p:nvPr/>
        </p:nvCxnSpPr>
        <p:spPr bwMode="auto">
          <a:xfrm>
            <a:off x="5314545" y="3657600"/>
            <a:ext cx="462874"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2" name="直接箭头连接符 41">
            <a:extLst>
              <a:ext uri="{FF2B5EF4-FFF2-40B4-BE49-F238E27FC236}">
                <a16:creationId xmlns:a16="http://schemas.microsoft.com/office/drawing/2014/main" id="{37DD0F0A-3155-4BDC-8650-5BFB43D1A811}"/>
              </a:ext>
            </a:extLst>
          </p:cNvPr>
          <p:cNvCxnSpPr>
            <a:cxnSpLocks/>
          </p:cNvCxnSpPr>
          <p:nvPr/>
        </p:nvCxnSpPr>
        <p:spPr bwMode="auto">
          <a:xfrm>
            <a:off x="6274341" y="3673813"/>
            <a:ext cx="462874"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直接箭头连接符 42">
            <a:extLst>
              <a:ext uri="{FF2B5EF4-FFF2-40B4-BE49-F238E27FC236}">
                <a16:creationId xmlns:a16="http://schemas.microsoft.com/office/drawing/2014/main" id="{DEE5CB63-5FC7-4140-8701-F271BA203D15}"/>
              </a:ext>
            </a:extLst>
          </p:cNvPr>
          <p:cNvCxnSpPr>
            <a:cxnSpLocks/>
          </p:cNvCxnSpPr>
          <p:nvPr/>
        </p:nvCxnSpPr>
        <p:spPr bwMode="auto">
          <a:xfrm>
            <a:off x="7270615" y="3673813"/>
            <a:ext cx="462874"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4" name="直接箭头连接符 43">
            <a:extLst>
              <a:ext uri="{FF2B5EF4-FFF2-40B4-BE49-F238E27FC236}">
                <a16:creationId xmlns:a16="http://schemas.microsoft.com/office/drawing/2014/main" id="{91EFBB0E-DE6F-482A-ABDC-C74089D70CFB}"/>
              </a:ext>
            </a:extLst>
          </p:cNvPr>
          <p:cNvCxnSpPr>
            <a:cxnSpLocks/>
            <a:stCxn id="9" idx="3"/>
            <a:endCxn id="11" idx="1"/>
          </p:cNvCxnSpPr>
          <p:nvPr/>
        </p:nvCxnSpPr>
        <p:spPr bwMode="auto">
          <a:xfrm>
            <a:off x="7263319" y="5822898"/>
            <a:ext cx="456794" cy="5522"/>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7" name="直接箭头连接符 46">
            <a:extLst>
              <a:ext uri="{FF2B5EF4-FFF2-40B4-BE49-F238E27FC236}">
                <a16:creationId xmlns:a16="http://schemas.microsoft.com/office/drawing/2014/main" id="{F177E56F-7789-4D43-9C85-BA7557A29135}"/>
              </a:ext>
            </a:extLst>
          </p:cNvPr>
          <p:cNvCxnSpPr>
            <a:cxnSpLocks/>
            <a:stCxn id="8" idx="3"/>
            <a:endCxn id="9" idx="1"/>
          </p:cNvCxnSpPr>
          <p:nvPr/>
        </p:nvCxnSpPr>
        <p:spPr bwMode="auto">
          <a:xfrm>
            <a:off x="6267045" y="5822898"/>
            <a:ext cx="462874"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72BE2D22-2483-444A-B455-2D9014ACD347}"/>
              </a:ext>
            </a:extLst>
          </p:cNvPr>
          <p:cNvCxnSpPr>
            <a:cxnSpLocks/>
            <a:stCxn id="10" idx="3"/>
            <a:endCxn id="8" idx="1"/>
          </p:cNvCxnSpPr>
          <p:nvPr/>
        </p:nvCxnSpPr>
        <p:spPr bwMode="auto">
          <a:xfrm>
            <a:off x="5307249" y="5822898"/>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3" name="直接箭头连接符 52">
            <a:extLst>
              <a:ext uri="{FF2B5EF4-FFF2-40B4-BE49-F238E27FC236}">
                <a16:creationId xmlns:a16="http://schemas.microsoft.com/office/drawing/2014/main" id="{E55A26D7-59A6-4BCC-A200-69B7D15E1EE8}"/>
              </a:ext>
            </a:extLst>
          </p:cNvPr>
          <p:cNvCxnSpPr>
            <a:cxnSpLocks/>
            <a:stCxn id="7" idx="3"/>
            <a:endCxn id="10" idx="1"/>
          </p:cNvCxnSpPr>
          <p:nvPr/>
        </p:nvCxnSpPr>
        <p:spPr bwMode="auto">
          <a:xfrm>
            <a:off x="4347453" y="5822898"/>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F62C3DE8-D734-419E-9E4C-020BCACA8876}"/>
              </a:ext>
            </a:extLst>
          </p:cNvPr>
          <p:cNvCxnSpPr>
            <a:cxnSpLocks/>
            <a:stCxn id="6" idx="3"/>
            <a:endCxn id="7" idx="1"/>
          </p:cNvCxnSpPr>
          <p:nvPr/>
        </p:nvCxnSpPr>
        <p:spPr bwMode="auto">
          <a:xfrm>
            <a:off x="3387657" y="5822898"/>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9" name="直接箭头连接符 58">
            <a:extLst>
              <a:ext uri="{FF2B5EF4-FFF2-40B4-BE49-F238E27FC236}">
                <a16:creationId xmlns:a16="http://schemas.microsoft.com/office/drawing/2014/main" id="{67A6875D-80A5-4304-A3D4-653BC1586031}"/>
              </a:ext>
            </a:extLst>
          </p:cNvPr>
          <p:cNvCxnSpPr>
            <a:cxnSpLocks/>
            <a:stCxn id="5" idx="3"/>
            <a:endCxn id="6" idx="1"/>
          </p:cNvCxnSpPr>
          <p:nvPr/>
        </p:nvCxnSpPr>
        <p:spPr bwMode="auto">
          <a:xfrm>
            <a:off x="2461908" y="5822898"/>
            <a:ext cx="392349"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63" name="连接符: 肘形 62">
            <a:extLst>
              <a:ext uri="{FF2B5EF4-FFF2-40B4-BE49-F238E27FC236}">
                <a16:creationId xmlns:a16="http://schemas.microsoft.com/office/drawing/2014/main" id="{B11CF0E7-1506-41A7-87BB-B7CFD80BEE67}"/>
              </a:ext>
            </a:extLst>
          </p:cNvPr>
          <p:cNvCxnSpPr>
            <a:stCxn id="20" idx="2"/>
            <a:endCxn id="28" idx="1"/>
          </p:cNvCxnSpPr>
          <p:nvPr/>
        </p:nvCxnSpPr>
        <p:spPr bwMode="auto">
          <a:xfrm rot="16200000" flipH="1">
            <a:off x="4259215" y="3160699"/>
            <a:ext cx="350765" cy="693096"/>
          </a:xfrm>
          <a:prstGeom prst="bentConnector2">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64" name="文本框 63">
            <a:extLst>
              <a:ext uri="{FF2B5EF4-FFF2-40B4-BE49-F238E27FC236}">
                <a16:creationId xmlns:a16="http://schemas.microsoft.com/office/drawing/2014/main" id="{623A5F4E-4427-4046-A638-0BFBE7A28FE1}"/>
              </a:ext>
            </a:extLst>
          </p:cNvPr>
          <p:cNvSpPr txBox="1"/>
          <p:nvPr/>
        </p:nvSpPr>
        <p:spPr>
          <a:xfrm>
            <a:off x="515566" y="6310351"/>
            <a:ext cx="4952997" cy="369332"/>
          </a:xfrm>
          <a:prstGeom prst="rect">
            <a:avLst/>
          </a:prstGeom>
          <a:noFill/>
        </p:spPr>
        <p:txBody>
          <a:bodyPr wrap="square" rtlCol="0">
            <a:spAutoFit/>
          </a:bodyPr>
          <a:lstStyle/>
          <a:p>
            <a:pPr algn="ctr"/>
            <a:r>
              <a:rPr lang="zh-CN" altLang="en-US" dirty="0">
                <a:solidFill>
                  <a:srgbClr val="0070C0"/>
                </a:solidFill>
              </a:rPr>
              <a:t>升级空间有限，技术维护难度大，安全隐患</a:t>
            </a:r>
          </a:p>
        </p:txBody>
      </p:sp>
      <p:sp>
        <p:nvSpPr>
          <p:cNvPr id="65" name="文本框 64">
            <a:extLst>
              <a:ext uri="{FF2B5EF4-FFF2-40B4-BE49-F238E27FC236}">
                <a16:creationId xmlns:a16="http://schemas.microsoft.com/office/drawing/2014/main" id="{0ACA574A-9794-42B4-A018-3FE4018D50BB}"/>
              </a:ext>
            </a:extLst>
          </p:cNvPr>
          <p:cNvSpPr txBox="1"/>
          <p:nvPr/>
        </p:nvSpPr>
        <p:spPr>
          <a:xfrm>
            <a:off x="651752" y="3713837"/>
            <a:ext cx="3086911" cy="369332"/>
          </a:xfrm>
          <a:prstGeom prst="rect">
            <a:avLst/>
          </a:prstGeom>
          <a:noFill/>
        </p:spPr>
        <p:txBody>
          <a:bodyPr wrap="square" rtlCol="0">
            <a:spAutoFit/>
          </a:bodyPr>
          <a:lstStyle/>
          <a:p>
            <a:pPr algn="ctr"/>
            <a:r>
              <a:rPr lang="zh-CN" altLang="en-US" dirty="0">
                <a:solidFill>
                  <a:srgbClr val="0070C0"/>
                </a:solidFill>
              </a:rPr>
              <a:t>两条链长期共存，资源浪费</a:t>
            </a:r>
          </a:p>
        </p:txBody>
      </p:sp>
    </p:spTree>
    <p:extLst>
      <p:ext uri="{BB962C8B-B14F-4D97-AF65-F5344CB8AC3E}">
        <p14:creationId xmlns:p14="http://schemas.microsoft.com/office/powerpoint/2010/main" val="4144598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C2E96-645F-4185-8BCA-14B55894D8C7}"/>
              </a:ext>
            </a:extLst>
          </p:cNvPr>
          <p:cNvSpPr>
            <a:spLocks noGrp="1"/>
          </p:cNvSpPr>
          <p:nvPr>
            <p:ph type="title"/>
          </p:nvPr>
        </p:nvSpPr>
        <p:spPr/>
        <p:txBody>
          <a:bodyPr/>
          <a:lstStyle/>
          <a:p>
            <a:pPr lvl="1"/>
            <a:r>
              <a:rPr lang="zh-CN" altLang="en-US" dirty="0"/>
              <a:t>更好的共识：</a:t>
            </a:r>
            <a:r>
              <a:rPr lang="en-US" altLang="zh-CN" dirty="0"/>
              <a:t>Poof of Stake</a:t>
            </a:r>
          </a:p>
        </p:txBody>
      </p:sp>
      <p:sp>
        <p:nvSpPr>
          <p:cNvPr id="3" name="内容占位符 2">
            <a:extLst>
              <a:ext uri="{FF2B5EF4-FFF2-40B4-BE49-F238E27FC236}">
                <a16:creationId xmlns:a16="http://schemas.microsoft.com/office/drawing/2014/main" id="{9756923A-38AC-40AF-9A00-2D937C7F0B1F}"/>
              </a:ext>
            </a:extLst>
          </p:cNvPr>
          <p:cNvSpPr>
            <a:spLocks noGrp="1"/>
          </p:cNvSpPr>
          <p:nvPr>
            <p:ph idx="1"/>
          </p:nvPr>
        </p:nvSpPr>
        <p:spPr/>
        <p:txBody>
          <a:bodyPr/>
          <a:lstStyle/>
          <a:p>
            <a:r>
              <a:rPr lang="zh-CN" altLang="en-US" dirty="0"/>
              <a:t>根据持有数字货币数量与时间，降低挖矿难度</a:t>
            </a:r>
            <a:endParaRPr lang="en-US" altLang="zh-CN" dirty="0"/>
          </a:p>
          <a:p>
            <a:r>
              <a:rPr lang="zh-CN" altLang="en-US" dirty="0"/>
              <a:t>缺点：中心化与区块分叉</a:t>
            </a:r>
          </a:p>
        </p:txBody>
      </p:sp>
      <p:sp>
        <p:nvSpPr>
          <p:cNvPr id="4" name="灯片编号占位符 3">
            <a:extLst>
              <a:ext uri="{FF2B5EF4-FFF2-40B4-BE49-F238E27FC236}">
                <a16:creationId xmlns:a16="http://schemas.microsoft.com/office/drawing/2014/main" id="{D42B4567-363E-4F9A-9399-214A1F6E53C0}"/>
              </a:ext>
            </a:extLst>
          </p:cNvPr>
          <p:cNvSpPr>
            <a:spLocks noGrp="1"/>
          </p:cNvSpPr>
          <p:nvPr>
            <p:ph type="sldNum" sz="quarter" idx="11"/>
          </p:nvPr>
        </p:nvSpPr>
        <p:spPr/>
        <p:txBody>
          <a:bodyPr/>
          <a:lstStyle/>
          <a:p>
            <a:pPr>
              <a:defRPr/>
            </a:pPr>
            <a:fld id="{3FFE790D-BCFB-4008-9260-CA63AEE325FD}" type="slidenum">
              <a:rPr lang="en-US" smtClean="0"/>
              <a:pPr>
                <a:defRPr/>
              </a:pPr>
              <a:t>24</a:t>
            </a:fld>
            <a:endParaRPr lang="en-US" dirty="0"/>
          </a:p>
        </p:txBody>
      </p:sp>
      <p:sp>
        <p:nvSpPr>
          <p:cNvPr id="5" name="矩形 4">
            <a:extLst>
              <a:ext uri="{FF2B5EF4-FFF2-40B4-BE49-F238E27FC236}">
                <a16:creationId xmlns:a16="http://schemas.microsoft.com/office/drawing/2014/main" id="{9494666C-B150-4B6F-830C-972AD014903F}"/>
              </a:ext>
            </a:extLst>
          </p:cNvPr>
          <p:cNvSpPr/>
          <p:nvPr/>
        </p:nvSpPr>
        <p:spPr bwMode="auto">
          <a:xfrm>
            <a:off x="3200400" y="304800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 name="矩形 5">
            <a:extLst>
              <a:ext uri="{FF2B5EF4-FFF2-40B4-BE49-F238E27FC236}">
                <a16:creationId xmlns:a16="http://schemas.microsoft.com/office/drawing/2014/main" id="{5F4BBD1B-1708-469B-B2CF-2C7174DA770C}"/>
              </a:ext>
            </a:extLst>
          </p:cNvPr>
          <p:cNvSpPr/>
          <p:nvPr/>
        </p:nvSpPr>
        <p:spPr bwMode="auto">
          <a:xfrm>
            <a:off x="3200400" y="3672681"/>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矩形 6">
            <a:extLst>
              <a:ext uri="{FF2B5EF4-FFF2-40B4-BE49-F238E27FC236}">
                <a16:creationId xmlns:a16="http://schemas.microsoft.com/office/drawing/2014/main" id="{31750968-5671-4796-AAF6-60E471B8F4CE}"/>
              </a:ext>
            </a:extLst>
          </p:cNvPr>
          <p:cNvSpPr/>
          <p:nvPr/>
        </p:nvSpPr>
        <p:spPr bwMode="auto">
          <a:xfrm>
            <a:off x="3200400" y="4297362"/>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2AF5CE49-6C63-4CD8-9598-C5E156FFE5E8}"/>
              </a:ext>
            </a:extLst>
          </p:cNvPr>
          <p:cNvSpPr/>
          <p:nvPr/>
        </p:nvSpPr>
        <p:spPr bwMode="auto">
          <a:xfrm>
            <a:off x="3208506" y="492204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9" name="矩形 8">
            <a:extLst>
              <a:ext uri="{FF2B5EF4-FFF2-40B4-BE49-F238E27FC236}">
                <a16:creationId xmlns:a16="http://schemas.microsoft.com/office/drawing/2014/main" id="{1C8C0798-F02D-4CAF-B5A3-ED09730E4166}"/>
              </a:ext>
            </a:extLst>
          </p:cNvPr>
          <p:cNvSpPr/>
          <p:nvPr/>
        </p:nvSpPr>
        <p:spPr bwMode="auto">
          <a:xfrm>
            <a:off x="3213370" y="5546724"/>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A1A79398-891A-460F-B454-593156A62C9B}"/>
              </a:ext>
            </a:extLst>
          </p:cNvPr>
          <p:cNvSpPr/>
          <p:nvPr/>
        </p:nvSpPr>
        <p:spPr bwMode="auto">
          <a:xfrm>
            <a:off x="4114800" y="4305882"/>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1" name="矩形 10">
            <a:extLst>
              <a:ext uri="{FF2B5EF4-FFF2-40B4-BE49-F238E27FC236}">
                <a16:creationId xmlns:a16="http://schemas.microsoft.com/office/drawing/2014/main" id="{B9209BEF-768C-4E8F-A670-D7459760E875}"/>
              </a:ext>
            </a:extLst>
          </p:cNvPr>
          <p:cNvSpPr/>
          <p:nvPr/>
        </p:nvSpPr>
        <p:spPr bwMode="auto">
          <a:xfrm>
            <a:off x="4114800" y="492204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13" name="直接箭头连接符 12">
            <a:extLst>
              <a:ext uri="{FF2B5EF4-FFF2-40B4-BE49-F238E27FC236}">
                <a16:creationId xmlns:a16="http://schemas.microsoft.com/office/drawing/2014/main" id="{F5651FC4-8B3D-4E1E-9710-EC541AA27D85}"/>
              </a:ext>
            </a:extLst>
          </p:cNvPr>
          <p:cNvCxnSpPr>
            <a:stCxn id="5" idx="2"/>
            <a:endCxn id="6" idx="0"/>
          </p:cNvCxnSpPr>
          <p:nvPr/>
        </p:nvCxnSpPr>
        <p:spPr bwMode="auto">
          <a:xfrm>
            <a:off x="3467100" y="3429000"/>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E811104E-47F2-499F-B547-3C09D37AD8D6}"/>
              </a:ext>
            </a:extLst>
          </p:cNvPr>
          <p:cNvCxnSpPr/>
          <p:nvPr/>
        </p:nvCxnSpPr>
        <p:spPr bwMode="auto">
          <a:xfrm>
            <a:off x="3485744" y="4062201"/>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76CD5E81-99FD-47FD-BCD1-D0EE07A8B32E}"/>
              </a:ext>
            </a:extLst>
          </p:cNvPr>
          <p:cNvCxnSpPr/>
          <p:nvPr/>
        </p:nvCxnSpPr>
        <p:spPr bwMode="auto">
          <a:xfrm>
            <a:off x="3485744" y="4686882"/>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EA17EB29-6CFD-4E1D-AA82-E93FFB5B7CFD}"/>
              </a:ext>
            </a:extLst>
          </p:cNvPr>
          <p:cNvCxnSpPr/>
          <p:nvPr/>
        </p:nvCxnSpPr>
        <p:spPr bwMode="auto">
          <a:xfrm>
            <a:off x="3485744" y="5303043"/>
            <a:ext cx="0" cy="2436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480EC6E9-31F6-4349-A152-FAE1897CBD18}"/>
              </a:ext>
            </a:extLst>
          </p:cNvPr>
          <p:cNvCxnSpPr>
            <a:cxnSpLocks/>
            <a:stCxn id="7" idx="3"/>
            <a:endCxn id="10" idx="1"/>
          </p:cNvCxnSpPr>
          <p:nvPr/>
        </p:nvCxnSpPr>
        <p:spPr bwMode="auto">
          <a:xfrm>
            <a:off x="3733800" y="4487862"/>
            <a:ext cx="381000" cy="852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FA96633C-0C31-4A0C-BD61-50752EE6828F}"/>
              </a:ext>
            </a:extLst>
          </p:cNvPr>
          <p:cNvCxnSpPr>
            <a:cxnSpLocks/>
            <a:stCxn id="10" idx="2"/>
            <a:endCxn id="11" idx="0"/>
          </p:cNvCxnSpPr>
          <p:nvPr/>
        </p:nvCxnSpPr>
        <p:spPr bwMode="auto">
          <a:xfrm>
            <a:off x="4381500" y="4686882"/>
            <a:ext cx="0" cy="23516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26" name="文本框 25">
            <a:extLst>
              <a:ext uri="{FF2B5EF4-FFF2-40B4-BE49-F238E27FC236}">
                <a16:creationId xmlns:a16="http://schemas.microsoft.com/office/drawing/2014/main" id="{CB32ABFD-8B57-47C5-A528-39D4A51FFEA0}"/>
              </a:ext>
            </a:extLst>
          </p:cNvPr>
          <p:cNvSpPr txBox="1"/>
          <p:nvPr/>
        </p:nvSpPr>
        <p:spPr>
          <a:xfrm>
            <a:off x="4322373" y="3911351"/>
            <a:ext cx="3527799" cy="369332"/>
          </a:xfrm>
          <a:prstGeom prst="rect">
            <a:avLst/>
          </a:prstGeom>
          <a:noFill/>
        </p:spPr>
        <p:txBody>
          <a:bodyPr wrap="square" rtlCol="0">
            <a:spAutoFit/>
          </a:bodyPr>
          <a:lstStyle/>
          <a:p>
            <a:pPr algn="ctr"/>
            <a:r>
              <a:rPr lang="zh-CN" altLang="en-US" dirty="0">
                <a:solidFill>
                  <a:srgbClr val="FF0000"/>
                </a:solidFill>
              </a:rPr>
              <a:t>恶意节点：生成分叉代价低</a:t>
            </a:r>
          </a:p>
        </p:txBody>
      </p:sp>
      <p:sp>
        <p:nvSpPr>
          <p:cNvPr id="27" name="文本框 26">
            <a:extLst>
              <a:ext uri="{FF2B5EF4-FFF2-40B4-BE49-F238E27FC236}">
                <a16:creationId xmlns:a16="http://schemas.microsoft.com/office/drawing/2014/main" id="{41C2D696-FE56-48DA-BC36-32D7ECB99C37}"/>
              </a:ext>
            </a:extLst>
          </p:cNvPr>
          <p:cNvSpPr txBox="1"/>
          <p:nvPr/>
        </p:nvSpPr>
        <p:spPr>
          <a:xfrm>
            <a:off x="4284676" y="5192791"/>
            <a:ext cx="3651830" cy="369332"/>
          </a:xfrm>
          <a:prstGeom prst="rect">
            <a:avLst/>
          </a:prstGeom>
          <a:noFill/>
        </p:spPr>
        <p:txBody>
          <a:bodyPr wrap="square" rtlCol="0">
            <a:spAutoFit/>
          </a:bodyPr>
          <a:lstStyle/>
          <a:p>
            <a:pPr algn="ctr"/>
            <a:r>
              <a:rPr lang="zh-CN" altLang="en-US" dirty="0">
                <a:solidFill>
                  <a:srgbClr val="FF0000"/>
                </a:solidFill>
              </a:rPr>
              <a:t>正常节点：追随分叉代价低</a:t>
            </a:r>
          </a:p>
        </p:txBody>
      </p:sp>
      <p:sp>
        <p:nvSpPr>
          <p:cNvPr id="28" name="文本框 27">
            <a:extLst>
              <a:ext uri="{FF2B5EF4-FFF2-40B4-BE49-F238E27FC236}">
                <a16:creationId xmlns:a16="http://schemas.microsoft.com/office/drawing/2014/main" id="{7B03B83C-82B4-43B0-A1EF-0899A02B9EBC}"/>
              </a:ext>
            </a:extLst>
          </p:cNvPr>
          <p:cNvSpPr txBox="1"/>
          <p:nvPr/>
        </p:nvSpPr>
        <p:spPr>
          <a:xfrm>
            <a:off x="2096942" y="6248556"/>
            <a:ext cx="4950115" cy="461665"/>
          </a:xfrm>
          <a:prstGeom prst="rect">
            <a:avLst/>
          </a:prstGeom>
          <a:noFill/>
        </p:spPr>
        <p:txBody>
          <a:bodyPr wrap="square" rtlCol="0">
            <a:spAutoFit/>
          </a:bodyPr>
          <a:lstStyle/>
          <a:p>
            <a:pPr algn="ctr"/>
            <a:r>
              <a:rPr lang="zh-CN" altLang="en-US" sz="2400" dirty="0">
                <a:solidFill>
                  <a:srgbClr val="0070C0"/>
                </a:solidFill>
              </a:rPr>
              <a:t>中心化机构决定分叉正确性</a:t>
            </a:r>
          </a:p>
        </p:txBody>
      </p:sp>
    </p:spTree>
    <p:extLst>
      <p:ext uri="{BB962C8B-B14F-4D97-AF65-F5344CB8AC3E}">
        <p14:creationId xmlns:p14="http://schemas.microsoft.com/office/powerpoint/2010/main" val="403299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274B8-65D7-455F-B32F-FDECD76760FC}"/>
              </a:ext>
            </a:extLst>
          </p:cNvPr>
          <p:cNvSpPr>
            <a:spLocks noGrp="1"/>
          </p:cNvSpPr>
          <p:nvPr>
            <p:ph type="title"/>
          </p:nvPr>
        </p:nvSpPr>
        <p:spPr/>
        <p:txBody>
          <a:bodyPr/>
          <a:lstStyle/>
          <a:p>
            <a:r>
              <a:rPr lang="zh-CN" altLang="en-US" dirty="0"/>
              <a:t>更好的共识：</a:t>
            </a:r>
            <a:r>
              <a:rPr lang="en-US" altLang="zh-CN" dirty="0" err="1"/>
              <a:t>BitCoin</a:t>
            </a:r>
            <a:r>
              <a:rPr lang="en-US" altLang="zh-CN" dirty="0"/>
              <a:t>-NG</a:t>
            </a:r>
            <a:endParaRPr lang="zh-CN" altLang="en-US" dirty="0"/>
          </a:p>
        </p:txBody>
      </p:sp>
      <p:sp>
        <p:nvSpPr>
          <p:cNvPr id="3" name="内容占位符 2">
            <a:extLst>
              <a:ext uri="{FF2B5EF4-FFF2-40B4-BE49-F238E27FC236}">
                <a16:creationId xmlns:a16="http://schemas.microsoft.com/office/drawing/2014/main" id="{0CCFFD62-359A-47C9-8A5B-CDC6FB2516CE}"/>
              </a:ext>
            </a:extLst>
          </p:cNvPr>
          <p:cNvSpPr>
            <a:spLocks noGrp="1"/>
          </p:cNvSpPr>
          <p:nvPr>
            <p:ph idx="1"/>
          </p:nvPr>
        </p:nvSpPr>
        <p:spPr>
          <a:xfrm>
            <a:off x="457200" y="1600201"/>
            <a:ext cx="8229600" cy="685800"/>
          </a:xfrm>
        </p:spPr>
        <p:txBody>
          <a:bodyPr/>
          <a:lstStyle/>
          <a:p>
            <a:r>
              <a:rPr lang="zh-CN" altLang="en-US" sz="2000" dirty="0"/>
              <a:t>挖矿：每</a:t>
            </a:r>
            <a:r>
              <a:rPr lang="en-US" altLang="zh-CN" sz="2000" dirty="0"/>
              <a:t>10</a:t>
            </a:r>
            <a:r>
              <a:rPr lang="zh-CN" altLang="en-US" sz="2000" dirty="0"/>
              <a:t>分钟生成一个</a:t>
            </a:r>
            <a:r>
              <a:rPr lang="en-US" altLang="zh-CN" sz="2000" dirty="0"/>
              <a:t>leader</a:t>
            </a:r>
          </a:p>
          <a:p>
            <a:r>
              <a:rPr lang="en-US" altLang="zh-CN" sz="2000" dirty="0"/>
              <a:t>Leader</a:t>
            </a:r>
            <a:r>
              <a:rPr lang="zh-CN" altLang="en-US" sz="2000" dirty="0"/>
              <a:t>：每</a:t>
            </a:r>
            <a:r>
              <a:rPr lang="en-US" altLang="zh-CN" sz="2000" dirty="0"/>
              <a:t>10</a:t>
            </a:r>
            <a:r>
              <a:rPr lang="zh-CN" altLang="en-US" sz="2000" dirty="0"/>
              <a:t>秒生成一个区块</a:t>
            </a:r>
          </a:p>
        </p:txBody>
      </p:sp>
      <p:sp>
        <p:nvSpPr>
          <p:cNvPr id="4" name="灯片编号占位符 3">
            <a:extLst>
              <a:ext uri="{FF2B5EF4-FFF2-40B4-BE49-F238E27FC236}">
                <a16:creationId xmlns:a16="http://schemas.microsoft.com/office/drawing/2014/main" id="{57B6EAA1-81AC-4922-BF95-A9A8C7B911D2}"/>
              </a:ext>
            </a:extLst>
          </p:cNvPr>
          <p:cNvSpPr>
            <a:spLocks noGrp="1"/>
          </p:cNvSpPr>
          <p:nvPr>
            <p:ph type="sldNum" sz="quarter" idx="11"/>
          </p:nvPr>
        </p:nvSpPr>
        <p:spPr/>
        <p:txBody>
          <a:bodyPr/>
          <a:lstStyle/>
          <a:p>
            <a:pPr>
              <a:defRPr/>
            </a:pPr>
            <a:fld id="{3FFE790D-BCFB-4008-9260-CA63AEE325FD}" type="slidenum">
              <a:rPr lang="en-US" smtClean="0"/>
              <a:pPr>
                <a:defRPr/>
              </a:pPr>
              <a:t>25</a:t>
            </a:fld>
            <a:endParaRPr lang="en-US" dirty="0"/>
          </a:p>
        </p:txBody>
      </p:sp>
      <p:pic>
        <p:nvPicPr>
          <p:cNvPr id="5" name="图片 4">
            <a:extLst>
              <a:ext uri="{FF2B5EF4-FFF2-40B4-BE49-F238E27FC236}">
                <a16:creationId xmlns:a16="http://schemas.microsoft.com/office/drawing/2014/main" id="{DE757EF6-0C36-4F0E-968E-835BEB566FAD}"/>
              </a:ext>
            </a:extLst>
          </p:cNvPr>
          <p:cNvPicPr>
            <a:picLocks noChangeAspect="1"/>
          </p:cNvPicPr>
          <p:nvPr/>
        </p:nvPicPr>
        <p:blipFill>
          <a:blip r:embed="rId2"/>
          <a:stretch>
            <a:fillRect/>
          </a:stretch>
        </p:blipFill>
        <p:spPr>
          <a:xfrm>
            <a:off x="2362200" y="2688549"/>
            <a:ext cx="4876800" cy="1909391"/>
          </a:xfrm>
          <a:prstGeom prst="rect">
            <a:avLst/>
          </a:prstGeom>
        </p:spPr>
      </p:pic>
      <p:sp>
        <p:nvSpPr>
          <p:cNvPr id="6" name="内容占位符 2">
            <a:extLst>
              <a:ext uri="{FF2B5EF4-FFF2-40B4-BE49-F238E27FC236}">
                <a16:creationId xmlns:a16="http://schemas.microsoft.com/office/drawing/2014/main" id="{D6A9C353-A2A5-4672-B96C-B32FA0CF6C2E}"/>
              </a:ext>
            </a:extLst>
          </p:cNvPr>
          <p:cNvSpPr txBox="1">
            <a:spLocks/>
          </p:cNvSpPr>
          <p:nvPr/>
        </p:nvSpPr>
        <p:spPr bwMode="auto">
          <a:xfrm>
            <a:off x="457200" y="5000488"/>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zh-CN" altLang="en-US" sz="2000" kern="0" dirty="0"/>
              <a:t>缺陷：分叉更为频繁</a:t>
            </a:r>
            <a:endParaRPr lang="en-US" altLang="zh-CN" sz="2000" kern="0" dirty="0"/>
          </a:p>
          <a:p>
            <a:r>
              <a:rPr lang="zh-CN" altLang="en-US" sz="2000" kern="0" dirty="0"/>
              <a:t>参考文献：</a:t>
            </a:r>
            <a:r>
              <a:rPr lang="en-US" altLang="zh-CN" sz="2400" b="1" dirty="0"/>
              <a:t>Bitcoin-NG: A Scalable Blockchain Protocol, NSDI 2016</a:t>
            </a:r>
            <a:endParaRPr lang="zh-CN" altLang="en-US" sz="2000" kern="0" dirty="0"/>
          </a:p>
        </p:txBody>
      </p:sp>
    </p:spTree>
    <p:extLst>
      <p:ext uri="{BB962C8B-B14F-4D97-AF65-F5344CB8AC3E}">
        <p14:creationId xmlns:p14="http://schemas.microsoft.com/office/powerpoint/2010/main" val="162322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29A2A-147D-4EBF-9A66-6514BCB58B2A}"/>
              </a:ext>
            </a:extLst>
          </p:cNvPr>
          <p:cNvSpPr>
            <a:spLocks noGrp="1"/>
          </p:cNvSpPr>
          <p:nvPr>
            <p:ph type="title"/>
          </p:nvPr>
        </p:nvSpPr>
        <p:spPr/>
        <p:txBody>
          <a:bodyPr/>
          <a:lstStyle/>
          <a:p>
            <a:r>
              <a:rPr lang="zh-CN" altLang="en-US" dirty="0"/>
              <a:t>更好的共识：</a:t>
            </a:r>
            <a:r>
              <a:rPr lang="en-US" altLang="zh-CN" dirty="0" err="1"/>
              <a:t>Algorand</a:t>
            </a:r>
            <a:endParaRPr lang="zh-CN" altLang="en-US" dirty="0"/>
          </a:p>
        </p:txBody>
      </p:sp>
      <p:sp>
        <p:nvSpPr>
          <p:cNvPr id="3" name="内容占位符 2">
            <a:extLst>
              <a:ext uri="{FF2B5EF4-FFF2-40B4-BE49-F238E27FC236}">
                <a16:creationId xmlns:a16="http://schemas.microsoft.com/office/drawing/2014/main" id="{30D70938-4E59-4354-B045-D9B479D2799E}"/>
              </a:ext>
            </a:extLst>
          </p:cNvPr>
          <p:cNvSpPr>
            <a:spLocks noGrp="1"/>
          </p:cNvSpPr>
          <p:nvPr>
            <p:ph idx="1"/>
          </p:nvPr>
        </p:nvSpPr>
        <p:spPr>
          <a:xfrm>
            <a:off x="457200" y="1600201"/>
            <a:ext cx="8229600" cy="457200"/>
          </a:xfrm>
        </p:spPr>
        <p:txBody>
          <a:bodyPr/>
          <a:lstStyle/>
          <a:p>
            <a:r>
              <a:rPr lang="zh-CN" altLang="en-US" sz="2000" dirty="0"/>
              <a:t>密码学</a:t>
            </a:r>
            <a:r>
              <a:rPr lang="en-US" altLang="zh-CN" sz="2000" dirty="0"/>
              <a:t>+</a:t>
            </a:r>
            <a:r>
              <a:rPr lang="zh-CN" altLang="en-US" sz="2000" dirty="0"/>
              <a:t>拜占庭共识</a:t>
            </a:r>
          </a:p>
        </p:txBody>
      </p:sp>
      <p:sp>
        <p:nvSpPr>
          <p:cNvPr id="4" name="灯片编号占位符 3">
            <a:extLst>
              <a:ext uri="{FF2B5EF4-FFF2-40B4-BE49-F238E27FC236}">
                <a16:creationId xmlns:a16="http://schemas.microsoft.com/office/drawing/2014/main" id="{D95DF149-87F6-47C7-8E22-9DABD7CD45D6}"/>
              </a:ext>
            </a:extLst>
          </p:cNvPr>
          <p:cNvSpPr>
            <a:spLocks noGrp="1"/>
          </p:cNvSpPr>
          <p:nvPr>
            <p:ph type="sldNum" sz="quarter" idx="11"/>
          </p:nvPr>
        </p:nvSpPr>
        <p:spPr/>
        <p:txBody>
          <a:bodyPr/>
          <a:lstStyle/>
          <a:p>
            <a:pPr>
              <a:defRPr/>
            </a:pPr>
            <a:fld id="{3FFE790D-BCFB-4008-9260-CA63AEE325FD}" type="slidenum">
              <a:rPr lang="en-US" smtClean="0"/>
              <a:pPr>
                <a:defRPr/>
              </a:pPr>
              <a:t>26</a:t>
            </a:fld>
            <a:endParaRPr lang="en-US" dirty="0"/>
          </a:p>
        </p:txBody>
      </p:sp>
      <p:sp>
        <p:nvSpPr>
          <p:cNvPr id="5" name="椭圆 4">
            <a:extLst>
              <a:ext uri="{FF2B5EF4-FFF2-40B4-BE49-F238E27FC236}">
                <a16:creationId xmlns:a16="http://schemas.microsoft.com/office/drawing/2014/main" id="{573B5499-DAFD-4A8F-B716-0B9ABBABA518}"/>
              </a:ext>
            </a:extLst>
          </p:cNvPr>
          <p:cNvSpPr/>
          <p:nvPr/>
        </p:nvSpPr>
        <p:spPr bwMode="auto">
          <a:xfrm>
            <a:off x="1184344" y="2125004"/>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 name="椭圆 5">
            <a:extLst>
              <a:ext uri="{FF2B5EF4-FFF2-40B4-BE49-F238E27FC236}">
                <a16:creationId xmlns:a16="http://schemas.microsoft.com/office/drawing/2014/main" id="{A3152871-F08B-4F48-954F-A0D029C7BAFA}"/>
              </a:ext>
            </a:extLst>
          </p:cNvPr>
          <p:cNvSpPr/>
          <p:nvPr/>
        </p:nvSpPr>
        <p:spPr bwMode="auto">
          <a:xfrm>
            <a:off x="1946344" y="2125004"/>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7" name="椭圆 6">
            <a:extLst>
              <a:ext uri="{FF2B5EF4-FFF2-40B4-BE49-F238E27FC236}">
                <a16:creationId xmlns:a16="http://schemas.microsoft.com/office/drawing/2014/main" id="{A4C94C78-31E3-49D9-AF6F-8E29B69B8F16}"/>
              </a:ext>
            </a:extLst>
          </p:cNvPr>
          <p:cNvSpPr/>
          <p:nvPr/>
        </p:nvSpPr>
        <p:spPr bwMode="auto">
          <a:xfrm>
            <a:off x="2708344" y="2125004"/>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8" name="椭圆 7">
            <a:extLst>
              <a:ext uri="{FF2B5EF4-FFF2-40B4-BE49-F238E27FC236}">
                <a16:creationId xmlns:a16="http://schemas.microsoft.com/office/drawing/2014/main" id="{534EAAB6-08FF-4577-A40F-EF1C3452C54C}"/>
              </a:ext>
            </a:extLst>
          </p:cNvPr>
          <p:cNvSpPr/>
          <p:nvPr/>
        </p:nvSpPr>
        <p:spPr bwMode="auto">
          <a:xfrm>
            <a:off x="3470344" y="2125004"/>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9" name="椭圆 8">
            <a:extLst>
              <a:ext uri="{FF2B5EF4-FFF2-40B4-BE49-F238E27FC236}">
                <a16:creationId xmlns:a16="http://schemas.microsoft.com/office/drawing/2014/main" id="{47CCD41A-760A-4F8E-8F44-C4974D306939}"/>
              </a:ext>
            </a:extLst>
          </p:cNvPr>
          <p:cNvSpPr/>
          <p:nvPr/>
        </p:nvSpPr>
        <p:spPr bwMode="auto">
          <a:xfrm>
            <a:off x="4232344" y="2125004"/>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椭圆 9">
            <a:extLst>
              <a:ext uri="{FF2B5EF4-FFF2-40B4-BE49-F238E27FC236}">
                <a16:creationId xmlns:a16="http://schemas.microsoft.com/office/drawing/2014/main" id="{4B1E73CB-3E65-4891-8B8C-2076D30FA6A8}"/>
              </a:ext>
            </a:extLst>
          </p:cNvPr>
          <p:cNvSpPr/>
          <p:nvPr/>
        </p:nvSpPr>
        <p:spPr bwMode="auto">
          <a:xfrm>
            <a:off x="4994344" y="2125004"/>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11" name="椭圆 10">
            <a:extLst>
              <a:ext uri="{FF2B5EF4-FFF2-40B4-BE49-F238E27FC236}">
                <a16:creationId xmlns:a16="http://schemas.microsoft.com/office/drawing/2014/main" id="{D7BF4B2B-B7F5-442E-9F3A-882018DBD412}"/>
              </a:ext>
            </a:extLst>
          </p:cNvPr>
          <p:cNvSpPr/>
          <p:nvPr/>
        </p:nvSpPr>
        <p:spPr bwMode="auto">
          <a:xfrm>
            <a:off x="5756344" y="2125004"/>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12" name="椭圆 11">
            <a:extLst>
              <a:ext uri="{FF2B5EF4-FFF2-40B4-BE49-F238E27FC236}">
                <a16:creationId xmlns:a16="http://schemas.microsoft.com/office/drawing/2014/main" id="{FFC0E090-8086-4F0C-A1ED-85234C4F5C9A}"/>
              </a:ext>
            </a:extLst>
          </p:cNvPr>
          <p:cNvSpPr/>
          <p:nvPr/>
        </p:nvSpPr>
        <p:spPr bwMode="auto">
          <a:xfrm>
            <a:off x="6518344" y="2125004"/>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22" name="椭圆 21">
            <a:extLst>
              <a:ext uri="{FF2B5EF4-FFF2-40B4-BE49-F238E27FC236}">
                <a16:creationId xmlns:a16="http://schemas.microsoft.com/office/drawing/2014/main" id="{EE4F75CC-F677-483B-94F3-DDC06EA74625}"/>
              </a:ext>
            </a:extLst>
          </p:cNvPr>
          <p:cNvSpPr/>
          <p:nvPr/>
        </p:nvSpPr>
        <p:spPr bwMode="auto">
          <a:xfrm>
            <a:off x="1946344" y="2909043"/>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26" name="椭圆 25">
            <a:extLst>
              <a:ext uri="{FF2B5EF4-FFF2-40B4-BE49-F238E27FC236}">
                <a16:creationId xmlns:a16="http://schemas.microsoft.com/office/drawing/2014/main" id="{2D7DE5A1-E353-4F10-92D4-3BD741121DCF}"/>
              </a:ext>
            </a:extLst>
          </p:cNvPr>
          <p:cNvSpPr/>
          <p:nvPr/>
        </p:nvSpPr>
        <p:spPr bwMode="auto">
          <a:xfrm>
            <a:off x="4994344" y="2909043"/>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
        <p:nvSpPr>
          <p:cNvPr id="28" name="椭圆 27">
            <a:extLst>
              <a:ext uri="{FF2B5EF4-FFF2-40B4-BE49-F238E27FC236}">
                <a16:creationId xmlns:a16="http://schemas.microsoft.com/office/drawing/2014/main" id="{1F9E9922-25E9-4071-BEE7-03297B576985}"/>
              </a:ext>
            </a:extLst>
          </p:cNvPr>
          <p:cNvSpPr/>
          <p:nvPr/>
        </p:nvSpPr>
        <p:spPr bwMode="auto">
          <a:xfrm>
            <a:off x="6518344" y="2909043"/>
            <a:ext cx="457200" cy="457200"/>
          </a:xfrm>
          <a:prstGeom prst="ellips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cxnSp>
        <p:nvCxnSpPr>
          <p:cNvPr id="30" name="直接箭头连接符 29">
            <a:extLst>
              <a:ext uri="{FF2B5EF4-FFF2-40B4-BE49-F238E27FC236}">
                <a16:creationId xmlns:a16="http://schemas.microsoft.com/office/drawing/2014/main" id="{D7454DFA-4906-4360-ABEB-C18B2D8C8308}"/>
              </a:ext>
            </a:extLst>
          </p:cNvPr>
          <p:cNvCxnSpPr>
            <a:stCxn id="6" idx="4"/>
            <a:endCxn id="22" idx="0"/>
          </p:cNvCxnSpPr>
          <p:nvPr/>
        </p:nvCxnSpPr>
        <p:spPr bwMode="auto">
          <a:xfrm>
            <a:off x="2174944" y="2582204"/>
            <a:ext cx="0" cy="32683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1" name="直接箭头连接符 30">
            <a:extLst>
              <a:ext uri="{FF2B5EF4-FFF2-40B4-BE49-F238E27FC236}">
                <a16:creationId xmlns:a16="http://schemas.microsoft.com/office/drawing/2014/main" id="{7F439DB4-7CDD-4453-BD20-96E40757EDC0}"/>
              </a:ext>
            </a:extLst>
          </p:cNvPr>
          <p:cNvCxnSpPr>
            <a:cxnSpLocks/>
            <a:stCxn id="10" idx="4"/>
            <a:endCxn id="26" idx="0"/>
          </p:cNvCxnSpPr>
          <p:nvPr/>
        </p:nvCxnSpPr>
        <p:spPr bwMode="auto">
          <a:xfrm>
            <a:off x="5222944" y="2582204"/>
            <a:ext cx="0" cy="32683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4" name="直接箭头连接符 33">
            <a:extLst>
              <a:ext uri="{FF2B5EF4-FFF2-40B4-BE49-F238E27FC236}">
                <a16:creationId xmlns:a16="http://schemas.microsoft.com/office/drawing/2014/main" id="{A5AF18E4-5F7B-4C79-9B54-D1E165195EB4}"/>
              </a:ext>
            </a:extLst>
          </p:cNvPr>
          <p:cNvCxnSpPr>
            <a:cxnSpLocks/>
            <a:stCxn id="12" idx="4"/>
            <a:endCxn id="28" idx="0"/>
          </p:cNvCxnSpPr>
          <p:nvPr/>
        </p:nvCxnSpPr>
        <p:spPr bwMode="auto">
          <a:xfrm>
            <a:off x="6746944" y="2582204"/>
            <a:ext cx="0" cy="32683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a16="http://schemas.microsoft.com/office/drawing/2014/main" id="{FBC74B37-8F3F-4DBE-A87C-84F8BBC8FB1A}"/>
              </a:ext>
            </a:extLst>
          </p:cNvPr>
          <p:cNvCxnSpPr>
            <a:cxnSpLocks/>
            <a:stCxn id="22" idx="4"/>
          </p:cNvCxnSpPr>
          <p:nvPr/>
        </p:nvCxnSpPr>
        <p:spPr bwMode="auto">
          <a:xfrm>
            <a:off x="2174944" y="3366243"/>
            <a:ext cx="1447801" cy="48670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9" name="直接箭头连接符 38">
            <a:extLst>
              <a:ext uri="{FF2B5EF4-FFF2-40B4-BE49-F238E27FC236}">
                <a16:creationId xmlns:a16="http://schemas.microsoft.com/office/drawing/2014/main" id="{1BAF385A-0B2B-4D6B-A794-2ADED035B8B3}"/>
              </a:ext>
            </a:extLst>
          </p:cNvPr>
          <p:cNvCxnSpPr>
            <a:cxnSpLocks/>
          </p:cNvCxnSpPr>
          <p:nvPr/>
        </p:nvCxnSpPr>
        <p:spPr bwMode="auto">
          <a:xfrm flipH="1">
            <a:off x="4308544" y="3366243"/>
            <a:ext cx="914400" cy="48670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a16="http://schemas.microsoft.com/office/drawing/2014/main" id="{CEB96545-F11F-4251-8DC6-945F852394A6}"/>
              </a:ext>
            </a:extLst>
          </p:cNvPr>
          <p:cNvCxnSpPr>
            <a:cxnSpLocks/>
          </p:cNvCxnSpPr>
          <p:nvPr/>
        </p:nvCxnSpPr>
        <p:spPr bwMode="auto">
          <a:xfrm flipH="1">
            <a:off x="4765744" y="3366243"/>
            <a:ext cx="1981200" cy="557397"/>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41" name="文本框 40">
            <a:extLst>
              <a:ext uri="{FF2B5EF4-FFF2-40B4-BE49-F238E27FC236}">
                <a16:creationId xmlns:a16="http://schemas.microsoft.com/office/drawing/2014/main" id="{DB1DEE7D-3BCE-4806-8C23-B11AB4DEE6A2}"/>
              </a:ext>
            </a:extLst>
          </p:cNvPr>
          <p:cNvSpPr txBox="1"/>
          <p:nvPr/>
        </p:nvSpPr>
        <p:spPr>
          <a:xfrm>
            <a:off x="1679645" y="3852943"/>
            <a:ext cx="4952997" cy="369332"/>
          </a:xfrm>
          <a:prstGeom prst="rect">
            <a:avLst/>
          </a:prstGeom>
          <a:noFill/>
        </p:spPr>
        <p:txBody>
          <a:bodyPr wrap="square" rtlCol="0">
            <a:spAutoFit/>
          </a:bodyPr>
          <a:lstStyle/>
          <a:p>
            <a:pPr algn="ctr"/>
            <a:r>
              <a:rPr lang="zh-CN" altLang="en-US" dirty="0">
                <a:solidFill>
                  <a:srgbClr val="FF0000"/>
                </a:solidFill>
              </a:rPr>
              <a:t>当前共识</a:t>
            </a:r>
          </a:p>
        </p:txBody>
      </p:sp>
      <p:sp>
        <p:nvSpPr>
          <p:cNvPr id="42" name="箭头: 下弧形 41">
            <a:extLst>
              <a:ext uri="{FF2B5EF4-FFF2-40B4-BE49-F238E27FC236}">
                <a16:creationId xmlns:a16="http://schemas.microsoft.com/office/drawing/2014/main" id="{6E24AC6A-2320-44C5-9DB8-FC65BE3DCF18}"/>
              </a:ext>
            </a:extLst>
          </p:cNvPr>
          <p:cNvSpPr/>
          <p:nvPr/>
        </p:nvSpPr>
        <p:spPr bwMode="auto">
          <a:xfrm rot="16200000">
            <a:off x="6508048" y="2744900"/>
            <a:ext cx="1798636" cy="558844"/>
          </a:xfrm>
          <a:prstGeom prst="curvedUp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7" name="文本框 46">
            <a:extLst>
              <a:ext uri="{FF2B5EF4-FFF2-40B4-BE49-F238E27FC236}">
                <a16:creationId xmlns:a16="http://schemas.microsoft.com/office/drawing/2014/main" id="{E77242FC-FF4D-4198-90D0-775540256129}"/>
              </a:ext>
            </a:extLst>
          </p:cNvPr>
          <p:cNvSpPr txBox="1"/>
          <p:nvPr/>
        </p:nvSpPr>
        <p:spPr>
          <a:xfrm>
            <a:off x="5410200" y="1688069"/>
            <a:ext cx="4952997" cy="369332"/>
          </a:xfrm>
          <a:prstGeom prst="rect">
            <a:avLst/>
          </a:prstGeom>
          <a:noFill/>
        </p:spPr>
        <p:txBody>
          <a:bodyPr wrap="square" rtlCol="0">
            <a:spAutoFit/>
          </a:bodyPr>
          <a:lstStyle/>
          <a:p>
            <a:pPr algn="ctr"/>
            <a:r>
              <a:rPr lang="zh-CN" altLang="en-US" dirty="0">
                <a:solidFill>
                  <a:srgbClr val="FF0000"/>
                </a:solidFill>
              </a:rPr>
              <a:t>重复，直到最终共识</a:t>
            </a:r>
          </a:p>
        </p:txBody>
      </p:sp>
      <p:sp>
        <p:nvSpPr>
          <p:cNvPr id="48" name="内容占位符 2">
            <a:extLst>
              <a:ext uri="{FF2B5EF4-FFF2-40B4-BE49-F238E27FC236}">
                <a16:creationId xmlns:a16="http://schemas.microsoft.com/office/drawing/2014/main" id="{A8EBAE5F-4FB2-480A-8F1C-60366339EBEC}"/>
              </a:ext>
            </a:extLst>
          </p:cNvPr>
          <p:cNvSpPr txBox="1">
            <a:spLocks/>
          </p:cNvSpPr>
          <p:nvPr/>
        </p:nvSpPr>
        <p:spPr bwMode="auto">
          <a:xfrm>
            <a:off x="457200" y="4399162"/>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zh-CN" altLang="en-US" sz="2000" kern="0" dirty="0"/>
              <a:t>性能：每</a:t>
            </a:r>
            <a:r>
              <a:rPr lang="en-US" altLang="zh-CN" sz="2000" kern="0" dirty="0"/>
              <a:t>50</a:t>
            </a:r>
            <a:r>
              <a:rPr lang="zh-CN" altLang="en-US" sz="2000" kern="0" dirty="0"/>
              <a:t>秒生成</a:t>
            </a:r>
            <a:r>
              <a:rPr lang="en-US" altLang="zh-CN" sz="2000" kern="0" dirty="0"/>
              <a:t>1</a:t>
            </a:r>
            <a:r>
              <a:rPr lang="zh-CN" altLang="en-US" sz="2000" kern="0" dirty="0"/>
              <a:t>个</a:t>
            </a:r>
            <a:r>
              <a:rPr lang="en-US" altLang="zh-CN" sz="2000" kern="0" dirty="0"/>
              <a:t>10MB</a:t>
            </a:r>
            <a:r>
              <a:rPr lang="zh-CN" altLang="en-US" sz="2000" kern="0" dirty="0"/>
              <a:t>区块</a:t>
            </a:r>
            <a:endParaRPr lang="en-US" altLang="zh-CN" sz="2000" kern="0" dirty="0"/>
          </a:p>
          <a:p>
            <a:r>
              <a:rPr lang="zh-CN" altLang="en-US" sz="2000" kern="0" dirty="0"/>
              <a:t>缺陷：</a:t>
            </a:r>
            <a:endParaRPr lang="en-US" altLang="zh-CN" sz="2000" kern="0" dirty="0"/>
          </a:p>
          <a:p>
            <a:pPr lvl="1"/>
            <a:r>
              <a:rPr lang="zh-CN" altLang="en-US" sz="1800" kern="0" dirty="0"/>
              <a:t>概率算法：有一定几率无法达成共识</a:t>
            </a:r>
            <a:endParaRPr lang="en-US" altLang="zh-CN" sz="1800" kern="0" dirty="0"/>
          </a:p>
          <a:p>
            <a:pPr lvl="1"/>
            <a:r>
              <a:rPr lang="zh-CN" altLang="en-US" sz="1800" kern="0" dirty="0"/>
              <a:t>缺乏有效激励机制</a:t>
            </a:r>
            <a:endParaRPr lang="en-US" altLang="zh-CN" sz="2000" kern="0" dirty="0"/>
          </a:p>
          <a:p>
            <a:r>
              <a:rPr lang="zh-CN" altLang="en-US" sz="2000" kern="0" dirty="0"/>
              <a:t>参考文献：</a:t>
            </a:r>
            <a:r>
              <a:rPr lang="en-US" altLang="zh-CN" sz="2000" b="1" dirty="0" err="1"/>
              <a:t>Algorand</a:t>
            </a:r>
            <a:r>
              <a:rPr lang="en-US" altLang="zh-CN" sz="2000" b="1" dirty="0"/>
              <a:t>: Scaling Byzantine Agreements for Cryptocurrencies,</a:t>
            </a:r>
            <a:r>
              <a:rPr lang="zh-CN" altLang="en-US" sz="2000" b="1" dirty="0"/>
              <a:t> </a:t>
            </a:r>
            <a:r>
              <a:rPr lang="en-US" altLang="zh-CN" sz="2000" b="1" dirty="0"/>
              <a:t>SOSP 2017</a:t>
            </a:r>
            <a:endParaRPr lang="zh-CN" altLang="en-US" sz="2400" b="1" kern="0" dirty="0"/>
          </a:p>
        </p:txBody>
      </p:sp>
      <p:sp>
        <p:nvSpPr>
          <p:cNvPr id="27" name="文本框 26">
            <a:extLst>
              <a:ext uri="{FF2B5EF4-FFF2-40B4-BE49-F238E27FC236}">
                <a16:creationId xmlns:a16="http://schemas.microsoft.com/office/drawing/2014/main" id="{AF466C34-37BA-47C0-8D30-03386A4B031A}"/>
              </a:ext>
            </a:extLst>
          </p:cNvPr>
          <p:cNvSpPr txBox="1"/>
          <p:nvPr/>
        </p:nvSpPr>
        <p:spPr>
          <a:xfrm>
            <a:off x="461258" y="2558835"/>
            <a:ext cx="4952997" cy="369332"/>
          </a:xfrm>
          <a:prstGeom prst="rect">
            <a:avLst/>
          </a:prstGeom>
          <a:noFill/>
        </p:spPr>
        <p:txBody>
          <a:bodyPr wrap="square" rtlCol="0">
            <a:spAutoFit/>
          </a:bodyPr>
          <a:lstStyle/>
          <a:p>
            <a:pPr algn="ctr"/>
            <a:r>
              <a:rPr lang="zh-CN" altLang="en-US" dirty="0">
                <a:solidFill>
                  <a:srgbClr val="FF0000"/>
                </a:solidFill>
              </a:rPr>
              <a:t>随机抽签</a:t>
            </a:r>
          </a:p>
        </p:txBody>
      </p:sp>
    </p:spTree>
    <p:extLst>
      <p:ext uri="{BB962C8B-B14F-4D97-AF65-F5344CB8AC3E}">
        <p14:creationId xmlns:p14="http://schemas.microsoft.com/office/powerpoint/2010/main" val="862655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F76D5-8815-4319-AE74-4456E84B1652}"/>
              </a:ext>
            </a:extLst>
          </p:cNvPr>
          <p:cNvSpPr>
            <a:spLocks noGrp="1"/>
          </p:cNvSpPr>
          <p:nvPr>
            <p:ph type="title"/>
          </p:nvPr>
        </p:nvSpPr>
        <p:spPr/>
        <p:txBody>
          <a:bodyPr/>
          <a:lstStyle/>
          <a:p>
            <a:r>
              <a:rPr lang="zh-CN" altLang="en-US" dirty="0"/>
              <a:t>区块链 </a:t>
            </a:r>
            <a:r>
              <a:rPr lang="en-US" altLang="zh-CN" dirty="0"/>
              <a:t>VS </a:t>
            </a:r>
            <a:r>
              <a:rPr lang="zh-CN" altLang="en-US" dirty="0"/>
              <a:t>传统数据库</a:t>
            </a:r>
          </a:p>
        </p:txBody>
      </p:sp>
      <p:sp>
        <p:nvSpPr>
          <p:cNvPr id="3" name="内容占位符 2">
            <a:extLst>
              <a:ext uri="{FF2B5EF4-FFF2-40B4-BE49-F238E27FC236}">
                <a16:creationId xmlns:a16="http://schemas.microsoft.com/office/drawing/2014/main" id="{3101BFA2-385C-4530-B6BB-735E0033E82C}"/>
              </a:ext>
            </a:extLst>
          </p:cNvPr>
          <p:cNvSpPr>
            <a:spLocks noGrp="1"/>
          </p:cNvSpPr>
          <p:nvPr>
            <p:ph idx="1"/>
          </p:nvPr>
        </p:nvSpPr>
        <p:spPr/>
        <p:txBody>
          <a:bodyPr/>
          <a:lstStyle/>
          <a:p>
            <a:r>
              <a:rPr lang="zh-CN" altLang="en-US" dirty="0"/>
              <a:t>传统数据库</a:t>
            </a:r>
            <a:endParaRPr lang="en-US" altLang="zh-CN" dirty="0"/>
          </a:p>
          <a:p>
            <a:pPr lvl="1"/>
            <a:r>
              <a:rPr lang="zh-CN" altLang="en-US" dirty="0"/>
              <a:t>中心化控制</a:t>
            </a:r>
            <a:endParaRPr lang="en-US" altLang="zh-CN" dirty="0"/>
          </a:p>
          <a:p>
            <a:pPr lvl="1"/>
            <a:r>
              <a:rPr lang="zh-CN" altLang="en-US" dirty="0"/>
              <a:t>可能被篡改、删除</a:t>
            </a:r>
            <a:endParaRPr lang="en-US" altLang="zh-CN" dirty="0"/>
          </a:p>
          <a:p>
            <a:pPr lvl="1"/>
            <a:endParaRPr lang="en-US" altLang="zh-CN" dirty="0"/>
          </a:p>
          <a:p>
            <a:r>
              <a:rPr lang="zh-CN" altLang="en-US" dirty="0"/>
              <a:t>区块链</a:t>
            </a:r>
            <a:endParaRPr lang="en-US" altLang="zh-CN" dirty="0"/>
          </a:p>
          <a:p>
            <a:pPr lvl="1"/>
            <a:r>
              <a:rPr lang="zh-CN" altLang="en-US" dirty="0"/>
              <a:t>去中心化控制</a:t>
            </a:r>
            <a:endParaRPr lang="en-US" altLang="zh-CN" dirty="0"/>
          </a:p>
          <a:p>
            <a:pPr lvl="1"/>
            <a:r>
              <a:rPr lang="zh-CN" altLang="en-US" dirty="0"/>
              <a:t>（几乎）不可篡改、删除</a:t>
            </a:r>
            <a:endParaRPr lang="en-US" altLang="zh-CN" dirty="0"/>
          </a:p>
          <a:p>
            <a:pPr lvl="1"/>
            <a:r>
              <a:rPr lang="zh-CN" altLang="en-US" dirty="0">
                <a:solidFill>
                  <a:srgbClr val="FF0000"/>
                </a:solidFill>
              </a:rPr>
              <a:t>查询能力远弱于传统数据库</a:t>
            </a:r>
          </a:p>
        </p:txBody>
      </p:sp>
      <p:sp>
        <p:nvSpPr>
          <p:cNvPr id="4" name="灯片编号占位符 3">
            <a:extLst>
              <a:ext uri="{FF2B5EF4-FFF2-40B4-BE49-F238E27FC236}">
                <a16:creationId xmlns:a16="http://schemas.microsoft.com/office/drawing/2014/main" id="{1A94A36A-4347-4BF0-B129-4534BC81E276}"/>
              </a:ext>
            </a:extLst>
          </p:cNvPr>
          <p:cNvSpPr>
            <a:spLocks noGrp="1"/>
          </p:cNvSpPr>
          <p:nvPr>
            <p:ph type="sldNum" sz="quarter" idx="11"/>
          </p:nvPr>
        </p:nvSpPr>
        <p:spPr/>
        <p:txBody>
          <a:bodyPr/>
          <a:lstStyle/>
          <a:p>
            <a:pPr>
              <a:defRPr/>
            </a:pPr>
            <a:fld id="{3FFE790D-BCFB-4008-9260-CA63AEE325FD}" type="slidenum">
              <a:rPr lang="en-US" smtClean="0"/>
              <a:pPr>
                <a:defRPr/>
              </a:pPr>
              <a:t>27</a:t>
            </a:fld>
            <a:endParaRPr lang="en-US" dirty="0"/>
          </a:p>
        </p:txBody>
      </p:sp>
    </p:spTree>
    <p:extLst>
      <p:ext uri="{BB962C8B-B14F-4D97-AF65-F5344CB8AC3E}">
        <p14:creationId xmlns:p14="http://schemas.microsoft.com/office/powerpoint/2010/main" val="3328634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9F38B-752E-4C3A-860D-6AA467C658DA}"/>
              </a:ext>
            </a:extLst>
          </p:cNvPr>
          <p:cNvSpPr>
            <a:spLocks noGrp="1"/>
          </p:cNvSpPr>
          <p:nvPr>
            <p:ph type="title"/>
          </p:nvPr>
        </p:nvSpPr>
        <p:spPr/>
        <p:txBody>
          <a:bodyPr/>
          <a:lstStyle/>
          <a:p>
            <a:r>
              <a:rPr lang="zh-CN" altLang="en-US" dirty="0"/>
              <a:t>区块链</a:t>
            </a:r>
            <a:r>
              <a:rPr lang="zh-CN" altLang="en-US" dirty="0">
                <a:solidFill>
                  <a:srgbClr val="FF0000"/>
                </a:solidFill>
              </a:rPr>
              <a:t>可以</a:t>
            </a:r>
            <a:r>
              <a:rPr lang="zh-CN" altLang="en-US" dirty="0"/>
              <a:t>查什么</a:t>
            </a:r>
          </a:p>
        </p:txBody>
      </p:sp>
      <p:sp>
        <p:nvSpPr>
          <p:cNvPr id="3" name="内容占位符 2">
            <a:extLst>
              <a:ext uri="{FF2B5EF4-FFF2-40B4-BE49-F238E27FC236}">
                <a16:creationId xmlns:a16="http://schemas.microsoft.com/office/drawing/2014/main" id="{09414243-9135-4C88-AC54-2AA67465DB47}"/>
              </a:ext>
            </a:extLst>
          </p:cNvPr>
          <p:cNvSpPr>
            <a:spLocks noGrp="1"/>
          </p:cNvSpPr>
          <p:nvPr>
            <p:ph idx="1"/>
          </p:nvPr>
        </p:nvSpPr>
        <p:spPr/>
        <p:txBody>
          <a:bodyPr/>
          <a:lstStyle/>
          <a:p>
            <a:r>
              <a:rPr lang="zh-CN" altLang="en-US" dirty="0"/>
              <a:t>给定</a:t>
            </a:r>
            <a:r>
              <a:rPr lang="zh-CN" altLang="en-US" dirty="0">
                <a:solidFill>
                  <a:srgbClr val="FF0000"/>
                </a:solidFill>
              </a:rPr>
              <a:t>某个区块</a:t>
            </a:r>
            <a:r>
              <a:rPr lang="zh-CN" altLang="en-US" dirty="0"/>
              <a:t>与</a:t>
            </a:r>
            <a:r>
              <a:rPr lang="zh-CN" altLang="en-US" dirty="0">
                <a:solidFill>
                  <a:srgbClr val="FF0000"/>
                </a:solidFill>
              </a:rPr>
              <a:t>块内位置</a:t>
            </a:r>
            <a:r>
              <a:rPr lang="zh-CN" altLang="en-US" dirty="0"/>
              <a:t>，验证记录确实存在</a:t>
            </a:r>
          </a:p>
        </p:txBody>
      </p:sp>
      <p:sp>
        <p:nvSpPr>
          <p:cNvPr id="4" name="灯片编号占位符 3">
            <a:extLst>
              <a:ext uri="{FF2B5EF4-FFF2-40B4-BE49-F238E27FC236}">
                <a16:creationId xmlns:a16="http://schemas.microsoft.com/office/drawing/2014/main" id="{078E83F0-72C4-476D-8AA0-D3B294601939}"/>
              </a:ext>
            </a:extLst>
          </p:cNvPr>
          <p:cNvSpPr>
            <a:spLocks noGrp="1"/>
          </p:cNvSpPr>
          <p:nvPr>
            <p:ph type="sldNum" sz="quarter" idx="11"/>
          </p:nvPr>
        </p:nvSpPr>
        <p:spPr/>
        <p:txBody>
          <a:bodyPr/>
          <a:lstStyle/>
          <a:p>
            <a:pPr>
              <a:defRPr/>
            </a:pPr>
            <a:fld id="{3FFE790D-BCFB-4008-9260-CA63AEE325FD}" type="slidenum">
              <a:rPr lang="en-US" smtClean="0"/>
              <a:pPr>
                <a:defRPr/>
              </a:pPr>
              <a:t>28</a:t>
            </a:fld>
            <a:endParaRPr lang="en-US" dirty="0"/>
          </a:p>
        </p:txBody>
      </p:sp>
      <p:grpSp>
        <p:nvGrpSpPr>
          <p:cNvPr id="31" name="组合 30">
            <a:extLst>
              <a:ext uri="{FF2B5EF4-FFF2-40B4-BE49-F238E27FC236}">
                <a16:creationId xmlns:a16="http://schemas.microsoft.com/office/drawing/2014/main" id="{9120444C-0A23-4E05-89E9-E8E1DE442925}"/>
              </a:ext>
            </a:extLst>
          </p:cNvPr>
          <p:cNvGrpSpPr/>
          <p:nvPr/>
        </p:nvGrpSpPr>
        <p:grpSpPr>
          <a:xfrm>
            <a:off x="214949" y="3060494"/>
            <a:ext cx="8714101" cy="532520"/>
            <a:chOff x="1928508" y="5632398"/>
            <a:chExt cx="6325005" cy="386522"/>
          </a:xfrm>
        </p:grpSpPr>
        <p:sp>
          <p:nvSpPr>
            <p:cNvPr id="5" name="矩形 4">
              <a:extLst>
                <a:ext uri="{FF2B5EF4-FFF2-40B4-BE49-F238E27FC236}">
                  <a16:creationId xmlns:a16="http://schemas.microsoft.com/office/drawing/2014/main" id="{D9BF8C14-130D-4AA2-8F6B-18B7DF644A5C}"/>
                </a:ext>
              </a:extLst>
            </p:cNvPr>
            <p:cNvSpPr/>
            <p:nvPr/>
          </p:nvSpPr>
          <p:spPr bwMode="auto">
            <a:xfrm>
              <a:off x="1928508"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矩形 6">
              <a:extLst>
                <a:ext uri="{FF2B5EF4-FFF2-40B4-BE49-F238E27FC236}">
                  <a16:creationId xmlns:a16="http://schemas.microsoft.com/office/drawing/2014/main" id="{723052A6-5CEF-45BA-B643-D49C7E830CC7}"/>
                </a:ext>
              </a:extLst>
            </p:cNvPr>
            <p:cNvSpPr/>
            <p:nvPr/>
          </p:nvSpPr>
          <p:spPr bwMode="auto">
            <a:xfrm>
              <a:off x="2854257"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9" name="矩形 8">
              <a:extLst>
                <a:ext uri="{FF2B5EF4-FFF2-40B4-BE49-F238E27FC236}">
                  <a16:creationId xmlns:a16="http://schemas.microsoft.com/office/drawing/2014/main" id="{A4B2EB1C-2A47-4949-B13B-D7C3F82F14E4}"/>
                </a:ext>
              </a:extLst>
            </p:cNvPr>
            <p:cNvSpPr/>
            <p:nvPr/>
          </p:nvSpPr>
          <p:spPr bwMode="auto">
            <a:xfrm>
              <a:off x="3814053"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1" name="矩形 10">
              <a:extLst>
                <a:ext uri="{FF2B5EF4-FFF2-40B4-BE49-F238E27FC236}">
                  <a16:creationId xmlns:a16="http://schemas.microsoft.com/office/drawing/2014/main" id="{70D53DDC-DD37-43C8-B076-3F437ACDB2C4}"/>
                </a:ext>
              </a:extLst>
            </p:cNvPr>
            <p:cNvSpPr/>
            <p:nvPr/>
          </p:nvSpPr>
          <p:spPr bwMode="auto">
            <a:xfrm>
              <a:off x="5733645"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3" name="矩形 12">
              <a:extLst>
                <a:ext uri="{FF2B5EF4-FFF2-40B4-BE49-F238E27FC236}">
                  <a16:creationId xmlns:a16="http://schemas.microsoft.com/office/drawing/2014/main" id="{C8DE4FD7-9E3A-4D61-9D03-E8A93A27D045}"/>
                </a:ext>
              </a:extLst>
            </p:cNvPr>
            <p:cNvSpPr/>
            <p:nvPr/>
          </p:nvSpPr>
          <p:spPr bwMode="auto">
            <a:xfrm>
              <a:off x="6729919"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5" name="矩形 14">
              <a:extLst>
                <a:ext uri="{FF2B5EF4-FFF2-40B4-BE49-F238E27FC236}">
                  <a16:creationId xmlns:a16="http://schemas.microsoft.com/office/drawing/2014/main" id="{A9BF02AE-F539-4F22-A790-ACE324B12F27}"/>
                </a:ext>
              </a:extLst>
            </p:cNvPr>
            <p:cNvSpPr/>
            <p:nvPr/>
          </p:nvSpPr>
          <p:spPr bwMode="auto">
            <a:xfrm>
              <a:off x="4773849"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7" name="矩形 16">
              <a:extLst>
                <a:ext uri="{FF2B5EF4-FFF2-40B4-BE49-F238E27FC236}">
                  <a16:creationId xmlns:a16="http://schemas.microsoft.com/office/drawing/2014/main" id="{ED8217E1-35EF-4771-AEBF-FF0CA871DC57}"/>
                </a:ext>
              </a:extLst>
            </p:cNvPr>
            <p:cNvSpPr/>
            <p:nvPr/>
          </p:nvSpPr>
          <p:spPr bwMode="auto">
            <a:xfrm>
              <a:off x="7720113" y="563792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19" name="直接箭头连接符 18">
              <a:extLst>
                <a:ext uri="{FF2B5EF4-FFF2-40B4-BE49-F238E27FC236}">
                  <a16:creationId xmlns:a16="http://schemas.microsoft.com/office/drawing/2014/main" id="{9F7DF3E5-B5A7-4AE2-BE10-F51A81DBCD78}"/>
                </a:ext>
              </a:extLst>
            </p:cNvPr>
            <p:cNvCxnSpPr>
              <a:cxnSpLocks/>
              <a:stCxn id="13" idx="3"/>
              <a:endCxn id="17" idx="1"/>
            </p:cNvCxnSpPr>
            <p:nvPr/>
          </p:nvCxnSpPr>
          <p:spPr bwMode="auto">
            <a:xfrm>
              <a:off x="7263319" y="5822898"/>
              <a:ext cx="456794" cy="5522"/>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73A608B5-BE7D-46E8-8B4F-E23FBCDADBE0}"/>
                </a:ext>
              </a:extLst>
            </p:cNvPr>
            <p:cNvCxnSpPr>
              <a:cxnSpLocks/>
              <a:stCxn id="11" idx="3"/>
              <a:endCxn id="13" idx="1"/>
            </p:cNvCxnSpPr>
            <p:nvPr/>
          </p:nvCxnSpPr>
          <p:spPr bwMode="auto">
            <a:xfrm>
              <a:off x="6267045" y="5822898"/>
              <a:ext cx="462874"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3" name="直接箭头连接符 22">
              <a:extLst>
                <a:ext uri="{FF2B5EF4-FFF2-40B4-BE49-F238E27FC236}">
                  <a16:creationId xmlns:a16="http://schemas.microsoft.com/office/drawing/2014/main" id="{F8A79B56-DD9B-4685-BB48-141122AB2F57}"/>
                </a:ext>
              </a:extLst>
            </p:cNvPr>
            <p:cNvCxnSpPr>
              <a:cxnSpLocks/>
              <a:stCxn id="15" idx="3"/>
              <a:endCxn id="11" idx="1"/>
            </p:cNvCxnSpPr>
            <p:nvPr/>
          </p:nvCxnSpPr>
          <p:spPr bwMode="auto">
            <a:xfrm>
              <a:off x="5307249" y="5822898"/>
              <a:ext cx="426396"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787350B8-3B60-4B0E-B3A9-A984F04C05AF}"/>
                </a:ext>
              </a:extLst>
            </p:cNvPr>
            <p:cNvCxnSpPr>
              <a:cxnSpLocks/>
              <a:stCxn id="9" idx="3"/>
              <a:endCxn id="15" idx="1"/>
            </p:cNvCxnSpPr>
            <p:nvPr/>
          </p:nvCxnSpPr>
          <p:spPr bwMode="auto">
            <a:xfrm>
              <a:off x="4347453" y="5822898"/>
              <a:ext cx="426396"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7" name="直接箭头连接符 26">
              <a:extLst>
                <a:ext uri="{FF2B5EF4-FFF2-40B4-BE49-F238E27FC236}">
                  <a16:creationId xmlns:a16="http://schemas.microsoft.com/office/drawing/2014/main" id="{D8454EA4-C109-45ED-9FBE-BE06A1D1DA07}"/>
                </a:ext>
              </a:extLst>
            </p:cNvPr>
            <p:cNvCxnSpPr>
              <a:cxnSpLocks/>
              <a:stCxn id="7" idx="3"/>
              <a:endCxn id="9" idx="1"/>
            </p:cNvCxnSpPr>
            <p:nvPr/>
          </p:nvCxnSpPr>
          <p:spPr bwMode="auto">
            <a:xfrm>
              <a:off x="3387657" y="5822898"/>
              <a:ext cx="426396"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9" name="直接箭头连接符 28">
              <a:extLst>
                <a:ext uri="{FF2B5EF4-FFF2-40B4-BE49-F238E27FC236}">
                  <a16:creationId xmlns:a16="http://schemas.microsoft.com/office/drawing/2014/main" id="{76ADFC7B-2D6F-42C3-84A0-92688B00588A}"/>
                </a:ext>
              </a:extLst>
            </p:cNvPr>
            <p:cNvCxnSpPr>
              <a:cxnSpLocks/>
              <a:stCxn id="5" idx="3"/>
              <a:endCxn id="7" idx="1"/>
            </p:cNvCxnSpPr>
            <p:nvPr/>
          </p:nvCxnSpPr>
          <p:spPr bwMode="auto">
            <a:xfrm>
              <a:off x="2461908" y="5822898"/>
              <a:ext cx="392349"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pSp>
      <p:cxnSp>
        <p:nvCxnSpPr>
          <p:cNvPr id="32" name="直接箭头连接符 31">
            <a:extLst>
              <a:ext uri="{FF2B5EF4-FFF2-40B4-BE49-F238E27FC236}">
                <a16:creationId xmlns:a16="http://schemas.microsoft.com/office/drawing/2014/main" id="{C87BB788-FBFC-4DEA-8C46-52A02B4C122D}"/>
              </a:ext>
            </a:extLst>
          </p:cNvPr>
          <p:cNvCxnSpPr>
            <a:cxnSpLocks/>
          </p:cNvCxnSpPr>
          <p:nvPr/>
        </p:nvCxnSpPr>
        <p:spPr bwMode="auto">
          <a:xfrm flipV="1">
            <a:off x="5692665" y="3867891"/>
            <a:ext cx="1" cy="1082027"/>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AD3EDD72-B364-487E-B5C7-909CCA215DBD}"/>
              </a:ext>
            </a:extLst>
          </p:cNvPr>
          <p:cNvCxnSpPr>
            <a:cxnSpLocks/>
          </p:cNvCxnSpPr>
          <p:nvPr/>
        </p:nvCxnSpPr>
        <p:spPr bwMode="auto">
          <a:xfrm>
            <a:off x="6073665" y="3909897"/>
            <a:ext cx="0" cy="114300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pic>
        <p:nvPicPr>
          <p:cNvPr id="42" name="Picture 2" descr="用户图标矢量男性符号轮廓头像标志在平面颜色标志符号象形插图插画-正版商用图片10gd32-摄图新视界">
            <a:extLst>
              <a:ext uri="{FF2B5EF4-FFF2-40B4-BE49-F238E27FC236}">
                <a16:creationId xmlns:a16="http://schemas.microsoft.com/office/drawing/2014/main" id="{80B99917-D92F-4B96-A1C2-7D1C8A856A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7371" y="5257800"/>
            <a:ext cx="919161" cy="919161"/>
          </a:xfrm>
          <a:prstGeom prst="rect">
            <a:avLst/>
          </a:prstGeom>
          <a:noFill/>
          <a:extLst>
            <a:ext uri="{909E8E84-426E-40DD-AFC4-6F175D3DCCD1}">
              <a14:hiddenFill xmlns:a14="http://schemas.microsoft.com/office/drawing/2010/main">
                <a:solidFill>
                  <a:srgbClr val="FFFFFF"/>
                </a:solidFill>
              </a14:hiddenFill>
            </a:ext>
          </a:extLst>
        </p:spPr>
      </p:pic>
      <p:sp>
        <p:nvSpPr>
          <p:cNvPr id="45" name="文本框 44">
            <a:extLst>
              <a:ext uri="{FF2B5EF4-FFF2-40B4-BE49-F238E27FC236}">
                <a16:creationId xmlns:a16="http://schemas.microsoft.com/office/drawing/2014/main" id="{D69A9FEB-5040-432E-847D-948E5076BEDE}"/>
              </a:ext>
            </a:extLst>
          </p:cNvPr>
          <p:cNvSpPr txBox="1"/>
          <p:nvPr/>
        </p:nvSpPr>
        <p:spPr>
          <a:xfrm>
            <a:off x="1275099" y="4236937"/>
            <a:ext cx="4352474" cy="646331"/>
          </a:xfrm>
          <a:prstGeom prst="rect">
            <a:avLst/>
          </a:prstGeom>
          <a:noFill/>
        </p:spPr>
        <p:txBody>
          <a:bodyPr wrap="none" rtlCol="0">
            <a:spAutoFit/>
          </a:bodyPr>
          <a:lstStyle/>
          <a:p>
            <a:r>
              <a:rPr lang="zh-CN" altLang="en-US" dirty="0">
                <a:solidFill>
                  <a:srgbClr val="FF0000"/>
                </a:solidFill>
              </a:rPr>
              <a:t>查询：</a:t>
            </a:r>
            <a:r>
              <a:rPr lang="zh-CN" altLang="en-US" dirty="0"/>
              <a:t>区块</a:t>
            </a:r>
            <a:r>
              <a:rPr lang="en-US" altLang="zh-CN" dirty="0">
                <a:solidFill>
                  <a:srgbClr val="0070C0"/>
                </a:solidFill>
              </a:rPr>
              <a:t>5</a:t>
            </a:r>
            <a:r>
              <a:rPr lang="zh-CN" altLang="en-US" dirty="0"/>
              <a:t>，第</a:t>
            </a:r>
            <a:r>
              <a:rPr lang="en-US" altLang="zh-CN" dirty="0">
                <a:solidFill>
                  <a:srgbClr val="0070C0"/>
                </a:solidFill>
              </a:rPr>
              <a:t>7</a:t>
            </a:r>
            <a:r>
              <a:rPr lang="zh-CN" altLang="en-US" dirty="0"/>
              <a:t>个记录 </a:t>
            </a:r>
            <a:r>
              <a:rPr lang="en-US" altLang="zh-CN" dirty="0"/>
              <a:t>– </a:t>
            </a:r>
          </a:p>
          <a:p>
            <a:r>
              <a:rPr lang="en-US" altLang="zh-CN" dirty="0">
                <a:solidFill>
                  <a:srgbClr val="0070C0"/>
                </a:solidFill>
              </a:rPr>
              <a:t>           </a:t>
            </a:r>
            <a:r>
              <a:rPr lang="zh-CN" altLang="en-US" dirty="0">
                <a:solidFill>
                  <a:srgbClr val="0070C0"/>
                </a:solidFill>
              </a:rPr>
              <a:t>张三</a:t>
            </a:r>
            <a:r>
              <a:rPr lang="zh-CN" altLang="en-US" dirty="0"/>
              <a:t>于</a:t>
            </a:r>
            <a:r>
              <a:rPr lang="en-US" altLang="zh-CN" dirty="0"/>
              <a:t>2020</a:t>
            </a:r>
            <a:r>
              <a:rPr lang="zh-CN" altLang="en-US" dirty="0"/>
              <a:t>年</a:t>
            </a:r>
            <a:r>
              <a:rPr lang="en-US" altLang="zh-CN" dirty="0"/>
              <a:t>9</a:t>
            </a:r>
            <a:r>
              <a:rPr lang="zh-CN" altLang="en-US" dirty="0"/>
              <a:t>月缴纳社保</a:t>
            </a:r>
            <a:r>
              <a:rPr lang="en-US" altLang="zh-CN" dirty="0"/>
              <a:t>1000</a:t>
            </a:r>
            <a:r>
              <a:rPr lang="zh-CN" altLang="en-US" dirty="0"/>
              <a:t>元</a:t>
            </a:r>
          </a:p>
        </p:txBody>
      </p:sp>
      <p:sp>
        <p:nvSpPr>
          <p:cNvPr id="46" name="文本框 45">
            <a:extLst>
              <a:ext uri="{FF2B5EF4-FFF2-40B4-BE49-F238E27FC236}">
                <a16:creationId xmlns:a16="http://schemas.microsoft.com/office/drawing/2014/main" id="{9F98B37D-FE04-4A4A-B011-E4FF54C11A5F}"/>
              </a:ext>
            </a:extLst>
          </p:cNvPr>
          <p:cNvSpPr txBox="1"/>
          <p:nvPr/>
        </p:nvSpPr>
        <p:spPr>
          <a:xfrm>
            <a:off x="6197640" y="4236937"/>
            <a:ext cx="1869423" cy="369332"/>
          </a:xfrm>
          <a:prstGeom prst="rect">
            <a:avLst/>
          </a:prstGeom>
          <a:noFill/>
        </p:spPr>
        <p:txBody>
          <a:bodyPr wrap="none" rtlCol="0">
            <a:spAutoFit/>
          </a:bodyPr>
          <a:lstStyle/>
          <a:p>
            <a:r>
              <a:rPr lang="zh-CN" altLang="en-US" dirty="0">
                <a:solidFill>
                  <a:srgbClr val="FF0000"/>
                </a:solidFill>
              </a:rPr>
              <a:t>回复：</a:t>
            </a:r>
            <a:r>
              <a:rPr lang="zh-CN" altLang="en-US" dirty="0"/>
              <a:t>记录存在</a:t>
            </a:r>
          </a:p>
        </p:txBody>
      </p:sp>
    </p:spTree>
    <p:extLst>
      <p:ext uri="{BB962C8B-B14F-4D97-AF65-F5344CB8AC3E}">
        <p14:creationId xmlns:p14="http://schemas.microsoft.com/office/powerpoint/2010/main" val="704007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3468E-47EA-4032-B938-20844C977B00}"/>
              </a:ext>
            </a:extLst>
          </p:cNvPr>
          <p:cNvSpPr>
            <a:spLocks noGrp="1"/>
          </p:cNvSpPr>
          <p:nvPr>
            <p:ph type="title"/>
          </p:nvPr>
        </p:nvSpPr>
        <p:spPr/>
        <p:txBody>
          <a:bodyPr/>
          <a:lstStyle/>
          <a:p>
            <a:r>
              <a:rPr lang="zh-CN" altLang="en-US" dirty="0"/>
              <a:t>区块链</a:t>
            </a:r>
            <a:r>
              <a:rPr lang="zh-CN" altLang="en-US" dirty="0">
                <a:solidFill>
                  <a:srgbClr val="FF0000"/>
                </a:solidFill>
              </a:rPr>
              <a:t>不好</a:t>
            </a:r>
            <a:r>
              <a:rPr lang="zh-CN" altLang="en-US" dirty="0"/>
              <a:t>查什么</a:t>
            </a:r>
          </a:p>
        </p:txBody>
      </p:sp>
      <p:sp>
        <p:nvSpPr>
          <p:cNvPr id="3" name="内容占位符 2">
            <a:extLst>
              <a:ext uri="{FF2B5EF4-FFF2-40B4-BE49-F238E27FC236}">
                <a16:creationId xmlns:a16="http://schemas.microsoft.com/office/drawing/2014/main" id="{7E9FE28D-4901-430C-BD0A-D4512EAEC221}"/>
              </a:ext>
            </a:extLst>
          </p:cNvPr>
          <p:cNvSpPr>
            <a:spLocks noGrp="1"/>
          </p:cNvSpPr>
          <p:nvPr>
            <p:ph idx="1"/>
          </p:nvPr>
        </p:nvSpPr>
        <p:spPr/>
        <p:txBody>
          <a:bodyPr/>
          <a:lstStyle/>
          <a:p>
            <a:r>
              <a:rPr lang="zh-CN" altLang="en-US" dirty="0"/>
              <a:t>若事先不知道区块位置，则难以查询</a:t>
            </a:r>
            <a:endParaRPr lang="en-US" altLang="zh-CN" dirty="0"/>
          </a:p>
          <a:p>
            <a:r>
              <a:rPr lang="zh-CN" altLang="en-US" dirty="0">
                <a:solidFill>
                  <a:srgbClr val="0070C0"/>
                </a:solidFill>
              </a:rPr>
              <a:t>方法：遍历所有区块</a:t>
            </a:r>
            <a:r>
              <a:rPr lang="en-US" altLang="zh-CN" dirty="0">
                <a:solidFill>
                  <a:srgbClr val="0070C0"/>
                </a:solidFill>
              </a:rPr>
              <a:t>…</a:t>
            </a:r>
            <a:endParaRPr lang="zh-CN" altLang="en-US" dirty="0">
              <a:solidFill>
                <a:srgbClr val="0070C0"/>
              </a:solidFill>
            </a:endParaRPr>
          </a:p>
        </p:txBody>
      </p:sp>
      <p:sp>
        <p:nvSpPr>
          <p:cNvPr id="4" name="灯片编号占位符 3">
            <a:extLst>
              <a:ext uri="{FF2B5EF4-FFF2-40B4-BE49-F238E27FC236}">
                <a16:creationId xmlns:a16="http://schemas.microsoft.com/office/drawing/2014/main" id="{AEDDE99B-AB40-4C5F-9096-DB4F2FF64B89}"/>
              </a:ext>
            </a:extLst>
          </p:cNvPr>
          <p:cNvSpPr>
            <a:spLocks noGrp="1"/>
          </p:cNvSpPr>
          <p:nvPr>
            <p:ph type="sldNum" sz="quarter" idx="11"/>
          </p:nvPr>
        </p:nvSpPr>
        <p:spPr/>
        <p:txBody>
          <a:bodyPr/>
          <a:lstStyle/>
          <a:p>
            <a:pPr>
              <a:defRPr/>
            </a:pPr>
            <a:fld id="{3FFE790D-BCFB-4008-9260-CA63AEE325FD}" type="slidenum">
              <a:rPr lang="en-US" smtClean="0"/>
              <a:pPr>
                <a:defRPr/>
              </a:pPr>
              <a:t>29</a:t>
            </a:fld>
            <a:endParaRPr lang="en-US" dirty="0"/>
          </a:p>
        </p:txBody>
      </p:sp>
      <p:grpSp>
        <p:nvGrpSpPr>
          <p:cNvPr id="5" name="组合 4">
            <a:extLst>
              <a:ext uri="{FF2B5EF4-FFF2-40B4-BE49-F238E27FC236}">
                <a16:creationId xmlns:a16="http://schemas.microsoft.com/office/drawing/2014/main" id="{D494091C-C42A-491C-80DA-7C864FE5EA46}"/>
              </a:ext>
            </a:extLst>
          </p:cNvPr>
          <p:cNvGrpSpPr/>
          <p:nvPr/>
        </p:nvGrpSpPr>
        <p:grpSpPr>
          <a:xfrm>
            <a:off x="214949" y="3437025"/>
            <a:ext cx="8714101" cy="532520"/>
            <a:chOff x="1928508" y="5632398"/>
            <a:chExt cx="6325005" cy="386522"/>
          </a:xfrm>
        </p:grpSpPr>
        <p:sp>
          <p:nvSpPr>
            <p:cNvPr id="6" name="矩形 5">
              <a:extLst>
                <a:ext uri="{FF2B5EF4-FFF2-40B4-BE49-F238E27FC236}">
                  <a16:creationId xmlns:a16="http://schemas.microsoft.com/office/drawing/2014/main" id="{F0ABCD5D-4F2A-4CE2-8C80-AF778CCB69D3}"/>
                </a:ext>
              </a:extLst>
            </p:cNvPr>
            <p:cNvSpPr/>
            <p:nvPr/>
          </p:nvSpPr>
          <p:spPr bwMode="auto">
            <a:xfrm>
              <a:off x="1928508"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矩形 6">
              <a:extLst>
                <a:ext uri="{FF2B5EF4-FFF2-40B4-BE49-F238E27FC236}">
                  <a16:creationId xmlns:a16="http://schemas.microsoft.com/office/drawing/2014/main" id="{3DCBCED4-CCA3-44FF-ABFB-3103D490D951}"/>
                </a:ext>
              </a:extLst>
            </p:cNvPr>
            <p:cNvSpPr/>
            <p:nvPr/>
          </p:nvSpPr>
          <p:spPr bwMode="auto">
            <a:xfrm>
              <a:off x="2854257"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5630F30E-A25C-4E41-B21B-3D8F26F365CF}"/>
                </a:ext>
              </a:extLst>
            </p:cNvPr>
            <p:cNvSpPr/>
            <p:nvPr/>
          </p:nvSpPr>
          <p:spPr bwMode="auto">
            <a:xfrm>
              <a:off x="3814053"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9" name="矩形 8">
              <a:extLst>
                <a:ext uri="{FF2B5EF4-FFF2-40B4-BE49-F238E27FC236}">
                  <a16:creationId xmlns:a16="http://schemas.microsoft.com/office/drawing/2014/main" id="{80061DAB-7F55-4FE7-9C68-40E41A2BA16B}"/>
                </a:ext>
              </a:extLst>
            </p:cNvPr>
            <p:cNvSpPr/>
            <p:nvPr/>
          </p:nvSpPr>
          <p:spPr bwMode="auto">
            <a:xfrm>
              <a:off x="5733645"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3B063548-57E3-4C6F-B2A1-6E9264365DB8}"/>
                </a:ext>
              </a:extLst>
            </p:cNvPr>
            <p:cNvSpPr/>
            <p:nvPr/>
          </p:nvSpPr>
          <p:spPr bwMode="auto">
            <a:xfrm>
              <a:off x="6729919"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1" name="矩形 10">
              <a:extLst>
                <a:ext uri="{FF2B5EF4-FFF2-40B4-BE49-F238E27FC236}">
                  <a16:creationId xmlns:a16="http://schemas.microsoft.com/office/drawing/2014/main" id="{6F9AB59F-ADBB-4BE8-8807-BA25FD582A24}"/>
                </a:ext>
              </a:extLst>
            </p:cNvPr>
            <p:cNvSpPr/>
            <p:nvPr/>
          </p:nvSpPr>
          <p:spPr bwMode="auto">
            <a:xfrm>
              <a:off x="4773849"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923B7DD9-87D0-4002-A056-FA450C381350}"/>
                </a:ext>
              </a:extLst>
            </p:cNvPr>
            <p:cNvSpPr/>
            <p:nvPr/>
          </p:nvSpPr>
          <p:spPr bwMode="auto">
            <a:xfrm>
              <a:off x="7720113" y="563792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13" name="直接箭头连接符 12">
              <a:extLst>
                <a:ext uri="{FF2B5EF4-FFF2-40B4-BE49-F238E27FC236}">
                  <a16:creationId xmlns:a16="http://schemas.microsoft.com/office/drawing/2014/main" id="{409BE13A-A0F5-40CB-BAC1-B5BBE7B74C17}"/>
                </a:ext>
              </a:extLst>
            </p:cNvPr>
            <p:cNvCxnSpPr>
              <a:cxnSpLocks/>
              <a:stCxn id="10" idx="3"/>
              <a:endCxn id="12" idx="1"/>
            </p:cNvCxnSpPr>
            <p:nvPr/>
          </p:nvCxnSpPr>
          <p:spPr bwMode="auto">
            <a:xfrm>
              <a:off x="7263319" y="5822898"/>
              <a:ext cx="456794" cy="5522"/>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4CDCF74B-02A4-460A-8B53-DB1A53FBF137}"/>
                </a:ext>
              </a:extLst>
            </p:cNvPr>
            <p:cNvCxnSpPr>
              <a:cxnSpLocks/>
              <a:stCxn id="9" idx="3"/>
              <a:endCxn id="10" idx="1"/>
            </p:cNvCxnSpPr>
            <p:nvPr/>
          </p:nvCxnSpPr>
          <p:spPr bwMode="auto">
            <a:xfrm>
              <a:off x="6267045" y="5822898"/>
              <a:ext cx="462874"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B4175090-4F26-4AAC-B792-2A290619C266}"/>
                </a:ext>
              </a:extLst>
            </p:cNvPr>
            <p:cNvCxnSpPr>
              <a:cxnSpLocks/>
              <a:stCxn id="11" idx="3"/>
              <a:endCxn id="9" idx="1"/>
            </p:cNvCxnSpPr>
            <p:nvPr/>
          </p:nvCxnSpPr>
          <p:spPr bwMode="auto">
            <a:xfrm>
              <a:off x="5307249" y="5822898"/>
              <a:ext cx="426396"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2621837F-A0B7-4E05-B7BF-461E01980976}"/>
                </a:ext>
              </a:extLst>
            </p:cNvPr>
            <p:cNvCxnSpPr>
              <a:cxnSpLocks/>
              <a:stCxn id="8" idx="3"/>
              <a:endCxn id="11" idx="1"/>
            </p:cNvCxnSpPr>
            <p:nvPr/>
          </p:nvCxnSpPr>
          <p:spPr bwMode="auto">
            <a:xfrm>
              <a:off x="4347453" y="5822898"/>
              <a:ext cx="426396"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8CA54981-6824-48BE-8E4F-5079C836636E}"/>
                </a:ext>
              </a:extLst>
            </p:cNvPr>
            <p:cNvCxnSpPr>
              <a:cxnSpLocks/>
              <a:stCxn id="7" idx="3"/>
              <a:endCxn id="8" idx="1"/>
            </p:cNvCxnSpPr>
            <p:nvPr/>
          </p:nvCxnSpPr>
          <p:spPr bwMode="auto">
            <a:xfrm>
              <a:off x="3387657" y="5822898"/>
              <a:ext cx="426396"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53A94689-C0F8-407A-8174-A0870C4A363D}"/>
                </a:ext>
              </a:extLst>
            </p:cNvPr>
            <p:cNvCxnSpPr>
              <a:cxnSpLocks/>
              <a:stCxn id="6" idx="3"/>
              <a:endCxn id="7" idx="1"/>
            </p:cNvCxnSpPr>
            <p:nvPr/>
          </p:nvCxnSpPr>
          <p:spPr bwMode="auto">
            <a:xfrm>
              <a:off x="2461908" y="5822898"/>
              <a:ext cx="392349"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pSp>
      <p:cxnSp>
        <p:nvCxnSpPr>
          <p:cNvPr id="19" name="直接箭头连接符 18">
            <a:extLst>
              <a:ext uri="{FF2B5EF4-FFF2-40B4-BE49-F238E27FC236}">
                <a16:creationId xmlns:a16="http://schemas.microsoft.com/office/drawing/2014/main" id="{BC8E82EC-C8AE-4483-B4AB-135BCA06BB11}"/>
              </a:ext>
            </a:extLst>
          </p:cNvPr>
          <p:cNvCxnSpPr>
            <a:cxnSpLocks/>
          </p:cNvCxnSpPr>
          <p:nvPr/>
        </p:nvCxnSpPr>
        <p:spPr bwMode="auto">
          <a:xfrm flipV="1">
            <a:off x="4370333" y="4412405"/>
            <a:ext cx="1" cy="1082027"/>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20" name="直接箭头连接符 19">
            <a:extLst>
              <a:ext uri="{FF2B5EF4-FFF2-40B4-BE49-F238E27FC236}">
                <a16:creationId xmlns:a16="http://schemas.microsoft.com/office/drawing/2014/main" id="{C472F256-7C32-4239-AB70-8B1EA67397A9}"/>
              </a:ext>
            </a:extLst>
          </p:cNvPr>
          <p:cNvCxnSpPr>
            <a:cxnSpLocks/>
          </p:cNvCxnSpPr>
          <p:nvPr/>
        </p:nvCxnSpPr>
        <p:spPr bwMode="auto">
          <a:xfrm>
            <a:off x="4751333" y="4454411"/>
            <a:ext cx="0" cy="114300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pic>
        <p:nvPicPr>
          <p:cNvPr id="21" name="Picture 2" descr="用户图标矢量男性符号轮廓头像标志在平面颜色标志符号象形插图插画-正版商用图片10gd32-摄图新视界">
            <a:extLst>
              <a:ext uri="{FF2B5EF4-FFF2-40B4-BE49-F238E27FC236}">
                <a16:creationId xmlns:a16="http://schemas.microsoft.com/office/drawing/2014/main" id="{21C607EF-7BFD-46A3-9866-E0F0B91C60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5039" y="5802314"/>
            <a:ext cx="919161" cy="919161"/>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87C87855-9640-40F4-97FF-998C0A72C8EB}"/>
              </a:ext>
            </a:extLst>
          </p:cNvPr>
          <p:cNvSpPr txBox="1"/>
          <p:nvPr/>
        </p:nvSpPr>
        <p:spPr>
          <a:xfrm>
            <a:off x="689509" y="4781451"/>
            <a:ext cx="3544560" cy="369332"/>
          </a:xfrm>
          <a:prstGeom prst="rect">
            <a:avLst/>
          </a:prstGeom>
          <a:noFill/>
        </p:spPr>
        <p:txBody>
          <a:bodyPr wrap="none" rtlCol="0">
            <a:spAutoFit/>
          </a:bodyPr>
          <a:lstStyle/>
          <a:p>
            <a:r>
              <a:rPr lang="zh-CN" altLang="en-US" dirty="0">
                <a:solidFill>
                  <a:srgbClr val="FF0000"/>
                </a:solidFill>
              </a:rPr>
              <a:t>查询：</a:t>
            </a:r>
            <a:r>
              <a:rPr lang="zh-CN" altLang="en-US" dirty="0">
                <a:solidFill>
                  <a:srgbClr val="0070C0"/>
                </a:solidFill>
              </a:rPr>
              <a:t>张三</a:t>
            </a:r>
            <a:r>
              <a:rPr lang="zh-CN" altLang="en-US" dirty="0"/>
              <a:t>过去</a:t>
            </a:r>
            <a:r>
              <a:rPr lang="en-US" altLang="zh-CN" dirty="0">
                <a:solidFill>
                  <a:srgbClr val="0070C0"/>
                </a:solidFill>
              </a:rPr>
              <a:t>1</a:t>
            </a:r>
            <a:r>
              <a:rPr lang="zh-CN" altLang="en-US" dirty="0"/>
              <a:t>年社保缴纳记录</a:t>
            </a:r>
          </a:p>
        </p:txBody>
      </p:sp>
      <p:sp>
        <p:nvSpPr>
          <p:cNvPr id="23" name="文本框 22">
            <a:extLst>
              <a:ext uri="{FF2B5EF4-FFF2-40B4-BE49-F238E27FC236}">
                <a16:creationId xmlns:a16="http://schemas.microsoft.com/office/drawing/2014/main" id="{08D38B6E-BD2D-409B-9BFA-CB1B71481716}"/>
              </a:ext>
            </a:extLst>
          </p:cNvPr>
          <p:cNvSpPr txBox="1"/>
          <p:nvPr/>
        </p:nvSpPr>
        <p:spPr>
          <a:xfrm>
            <a:off x="4875308" y="4781451"/>
            <a:ext cx="3416320" cy="369332"/>
          </a:xfrm>
          <a:prstGeom prst="rect">
            <a:avLst/>
          </a:prstGeom>
          <a:noFill/>
        </p:spPr>
        <p:txBody>
          <a:bodyPr wrap="none" rtlCol="0">
            <a:spAutoFit/>
          </a:bodyPr>
          <a:lstStyle/>
          <a:p>
            <a:r>
              <a:rPr lang="zh-CN" altLang="en-US" dirty="0">
                <a:solidFill>
                  <a:srgbClr val="FF0000"/>
                </a:solidFill>
              </a:rPr>
              <a:t>回复：</a:t>
            </a:r>
            <a:r>
              <a:rPr lang="zh-CN" altLang="en-US" dirty="0"/>
              <a:t>需等待查找所有区块</a:t>
            </a:r>
            <a:r>
              <a:rPr lang="en-US" altLang="zh-CN" dirty="0"/>
              <a:t>……</a:t>
            </a:r>
            <a:endParaRPr lang="zh-CN" altLang="en-US" dirty="0"/>
          </a:p>
        </p:txBody>
      </p:sp>
    </p:spTree>
    <p:extLst>
      <p:ext uri="{BB962C8B-B14F-4D97-AF65-F5344CB8AC3E}">
        <p14:creationId xmlns:p14="http://schemas.microsoft.com/office/powerpoint/2010/main" val="109962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E25BD-4D3C-4E55-B0B2-63C841749CB1}"/>
              </a:ext>
            </a:extLst>
          </p:cNvPr>
          <p:cNvSpPr>
            <a:spLocks noGrp="1"/>
          </p:cNvSpPr>
          <p:nvPr>
            <p:ph type="title"/>
          </p:nvPr>
        </p:nvSpPr>
        <p:spPr/>
        <p:txBody>
          <a:bodyPr/>
          <a:lstStyle/>
          <a:p>
            <a:r>
              <a:rPr lang="zh-CN" altLang="en-US" dirty="0"/>
              <a:t>加密货币 </a:t>
            </a:r>
            <a:r>
              <a:rPr lang="en-US" altLang="zh-CN" dirty="0"/>
              <a:t>!= </a:t>
            </a:r>
            <a:r>
              <a:rPr lang="zh-CN" altLang="en-US" dirty="0"/>
              <a:t>区块链</a:t>
            </a:r>
          </a:p>
        </p:txBody>
      </p:sp>
      <p:sp>
        <p:nvSpPr>
          <p:cNvPr id="3" name="内容占位符 2">
            <a:extLst>
              <a:ext uri="{FF2B5EF4-FFF2-40B4-BE49-F238E27FC236}">
                <a16:creationId xmlns:a16="http://schemas.microsoft.com/office/drawing/2014/main" id="{AA64DB38-BD35-4D82-8068-29B1406ACB37}"/>
              </a:ext>
            </a:extLst>
          </p:cNvPr>
          <p:cNvSpPr>
            <a:spLocks noGrp="1"/>
          </p:cNvSpPr>
          <p:nvPr>
            <p:ph idx="1"/>
          </p:nvPr>
        </p:nvSpPr>
        <p:spPr/>
        <p:txBody>
          <a:bodyPr/>
          <a:lstStyle/>
          <a:p>
            <a:r>
              <a:rPr lang="zh-CN" altLang="en-US" dirty="0"/>
              <a:t>加密货币只是区块链的一个衍生品（应用）</a:t>
            </a:r>
            <a:endParaRPr lang="en-US" altLang="zh-CN" dirty="0"/>
          </a:p>
          <a:p>
            <a:endParaRPr lang="en-US" altLang="zh-CN" dirty="0"/>
          </a:p>
          <a:p>
            <a:r>
              <a:rPr lang="zh-CN" altLang="en-US" dirty="0"/>
              <a:t>许多区块链不需要数字货币</a:t>
            </a:r>
            <a:endParaRPr lang="en-US" altLang="zh-CN" dirty="0"/>
          </a:p>
          <a:p>
            <a:pPr lvl="1"/>
            <a:r>
              <a:rPr lang="zh-CN" altLang="en-US" dirty="0"/>
              <a:t>有更好的激励</a:t>
            </a:r>
          </a:p>
        </p:txBody>
      </p:sp>
      <p:sp>
        <p:nvSpPr>
          <p:cNvPr id="4" name="灯片编号占位符 3">
            <a:extLst>
              <a:ext uri="{FF2B5EF4-FFF2-40B4-BE49-F238E27FC236}">
                <a16:creationId xmlns:a16="http://schemas.microsoft.com/office/drawing/2014/main" id="{941EC173-27D2-4ADA-BC11-A149C4D510F2}"/>
              </a:ext>
            </a:extLst>
          </p:cNvPr>
          <p:cNvSpPr>
            <a:spLocks noGrp="1"/>
          </p:cNvSpPr>
          <p:nvPr>
            <p:ph type="sldNum" sz="quarter" idx="11"/>
          </p:nvPr>
        </p:nvSpPr>
        <p:spPr/>
        <p:txBody>
          <a:bodyPr/>
          <a:lstStyle/>
          <a:p>
            <a:pPr>
              <a:defRPr/>
            </a:pPr>
            <a:fld id="{3FFE790D-BCFB-4008-9260-CA63AEE325FD}" type="slidenum">
              <a:rPr lang="en-US" smtClean="0"/>
              <a:pPr>
                <a:defRPr/>
              </a:pPr>
              <a:t>3</a:t>
            </a:fld>
            <a:endParaRPr lang="en-US" dirty="0"/>
          </a:p>
        </p:txBody>
      </p:sp>
    </p:spTree>
    <p:extLst>
      <p:ext uri="{BB962C8B-B14F-4D97-AF65-F5344CB8AC3E}">
        <p14:creationId xmlns:p14="http://schemas.microsoft.com/office/powerpoint/2010/main" val="2816579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367A0-9AAF-4549-852E-A6205790D723}"/>
              </a:ext>
            </a:extLst>
          </p:cNvPr>
          <p:cNvSpPr>
            <a:spLocks noGrp="1"/>
          </p:cNvSpPr>
          <p:nvPr>
            <p:ph type="title"/>
          </p:nvPr>
        </p:nvSpPr>
        <p:spPr/>
        <p:txBody>
          <a:bodyPr/>
          <a:lstStyle/>
          <a:p>
            <a:r>
              <a:rPr lang="zh-CN" altLang="en-US" dirty="0"/>
              <a:t>类比：磁带</a:t>
            </a:r>
          </a:p>
        </p:txBody>
      </p:sp>
      <p:sp>
        <p:nvSpPr>
          <p:cNvPr id="3" name="内容占位符 2">
            <a:extLst>
              <a:ext uri="{FF2B5EF4-FFF2-40B4-BE49-F238E27FC236}">
                <a16:creationId xmlns:a16="http://schemas.microsoft.com/office/drawing/2014/main" id="{3313C108-90D5-4C13-826C-C82623E22FD1}"/>
              </a:ext>
            </a:extLst>
          </p:cNvPr>
          <p:cNvSpPr>
            <a:spLocks noGrp="1"/>
          </p:cNvSpPr>
          <p:nvPr>
            <p:ph idx="1"/>
          </p:nvPr>
        </p:nvSpPr>
        <p:spPr/>
        <p:txBody>
          <a:bodyPr/>
          <a:lstStyle/>
          <a:p>
            <a:r>
              <a:rPr lang="zh-CN" altLang="en-US" dirty="0"/>
              <a:t>区块链：</a:t>
            </a:r>
            <a:r>
              <a:rPr lang="zh-CN" altLang="en-US" dirty="0">
                <a:solidFill>
                  <a:srgbClr val="0070C0"/>
                </a:solidFill>
              </a:rPr>
              <a:t>“大海捞针”</a:t>
            </a:r>
            <a:r>
              <a:rPr lang="zh-CN" altLang="en-US" dirty="0"/>
              <a:t>式数据查询</a:t>
            </a:r>
            <a:endParaRPr lang="en-US" altLang="zh-CN" dirty="0"/>
          </a:p>
          <a:p>
            <a:r>
              <a:rPr lang="zh-CN" altLang="en-US" dirty="0"/>
              <a:t>效率极其低下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还记得上节课</a:t>
            </a:r>
            <a:r>
              <a:rPr lang="en-US" altLang="zh-CN" dirty="0"/>
              <a:t>Google</a:t>
            </a:r>
            <a:r>
              <a:rPr lang="zh-CN" altLang="en-US" dirty="0"/>
              <a:t>的例子？</a:t>
            </a:r>
          </a:p>
        </p:txBody>
      </p:sp>
      <p:sp>
        <p:nvSpPr>
          <p:cNvPr id="4" name="灯片编号占位符 3">
            <a:extLst>
              <a:ext uri="{FF2B5EF4-FFF2-40B4-BE49-F238E27FC236}">
                <a16:creationId xmlns:a16="http://schemas.microsoft.com/office/drawing/2014/main" id="{BCE5A283-A2FC-4E29-9E0D-6093AA392F4F}"/>
              </a:ext>
            </a:extLst>
          </p:cNvPr>
          <p:cNvSpPr>
            <a:spLocks noGrp="1"/>
          </p:cNvSpPr>
          <p:nvPr>
            <p:ph type="sldNum" sz="quarter" idx="11"/>
          </p:nvPr>
        </p:nvSpPr>
        <p:spPr/>
        <p:txBody>
          <a:bodyPr/>
          <a:lstStyle/>
          <a:p>
            <a:pPr>
              <a:defRPr/>
            </a:pPr>
            <a:fld id="{3FFE790D-BCFB-4008-9260-CA63AEE325FD}" type="slidenum">
              <a:rPr lang="en-US" smtClean="0"/>
              <a:pPr>
                <a:defRPr/>
              </a:pPr>
              <a:t>30</a:t>
            </a:fld>
            <a:endParaRPr lang="en-US" dirty="0"/>
          </a:p>
        </p:txBody>
      </p:sp>
      <p:pic>
        <p:nvPicPr>
          <p:cNvPr id="5122" name="Picture 2" descr="磁带不但没有死，它可能还是数据储存的未来| 爱范儿">
            <a:extLst>
              <a:ext uri="{FF2B5EF4-FFF2-40B4-BE49-F238E27FC236}">
                <a16:creationId xmlns:a16="http://schemas.microsoft.com/office/drawing/2014/main" id="{E3A8473D-ACEE-47A1-B56F-33A43CDD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19400"/>
            <a:ext cx="5206093" cy="2915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91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3341B-7746-47CB-B9A2-05BB73FADA0C}"/>
              </a:ext>
            </a:extLst>
          </p:cNvPr>
          <p:cNvSpPr>
            <a:spLocks noGrp="1"/>
          </p:cNvSpPr>
          <p:nvPr>
            <p:ph type="title"/>
          </p:nvPr>
        </p:nvSpPr>
        <p:spPr/>
        <p:txBody>
          <a:bodyPr/>
          <a:lstStyle/>
          <a:p>
            <a:r>
              <a:rPr lang="zh-CN" altLang="en-US" dirty="0"/>
              <a:t>区块链的计算与分析：难上加难</a:t>
            </a:r>
          </a:p>
        </p:txBody>
      </p:sp>
      <p:sp>
        <p:nvSpPr>
          <p:cNvPr id="3" name="内容占位符 2">
            <a:extLst>
              <a:ext uri="{FF2B5EF4-FFF2-40B4-BE49-F238E27FC236}">
                <a16:creationId xmlns:a16="http://schemas.microsoft.com/office/drawing/2014/main" id="{C3DEF4CF-CD48-4EE1-9157-DFE3CF4633ED}"/>
              </a:ext>
            </a:extLst>
          </p:cNvPr>
          <p:cNvSpPr>
            <a:spLocks noGrp="1"/>
          </p:cNvSpPr>
          <p:nvPr>
            <p:ph idx="1"/>
          </p:nvPr>
        </p:nvSpPr>
        <p:spPr>
          <a:xfrm>
            <a:off x="457200" y="1600201"/>
            <a:ext cx="8229600" cy="609600"/>
          </a:xfrm>
        </p:spPr>
        <p:txBody>
          <a:bodyPr/>
          <a:lstStyle/>
          <a:p>
            <a:r>
              <a:rPr lang="zh-CN" altLang="en-US" dirty="0"/>
              <a:t>难以获得有效数据进行计算</a:t>
            </a:r>
            <a:endParaRPr lang="en-US" altLang="zh-CN" dirty="0"/>
          </a:p>
          <a:p>
            <a:r>
              <a:rPr lang="zh-CN" altLang="en-US" dirty="0"/>
              <a:t>区块链本身也不提供计算能力</a:t>
            </a:r>
          </a:p>
        </p:txBody>
      </p:sp>
      <p:sp>
        <p:nvSpPr>
          <p:cNvPr id="4" name="灯片编号占位符 3">
            <a:extLst>
              <a:ext uri="{FF2B5EF4-FFF2-40B4-BE49-F238E27FC236}">
                <a16:creationId xmlns:a16="http://schemas.microsoft.com/office/drawing/2014/main" id="{4FEEEF7C-A27A-4687-9DE7-390F6A8547AD}"/>
              </a:ext>
            </a:extLst>
          </p:cNvPr>
          <p:cNvSpPr>
            <a:spLocks noGrp="1"/>
          </p:cNvSpPr>
          <p:nvPr>
            <p:ph type="sldNum" sz="quarter" idx="11"/>
          </p:nvPr>
        </p:nvSpPr>
        <p:spPr/>
        <p:txBody>
          <a:bodyPr/>
          <a:lstStyle/>
          <a:p>
            <a:pPr>
              <a:defRPr/>
            </a:pPr>
            <a:fld id="{3FFE790D-BCFB-4008-9260-CA63AEE325FD}" type="slidenum">
              <a:rPr lang="en-US" smtClean="0"/>
              <a:pPr>
                <a:defRPr/>
              </a:pPr>
              <a:t>31</a:t>
            </a:fld>
            <a:endParaRPr lang="en-US" dirty="0"/>
          </a:p>
        </p:txBody>
      </p:sp>
      <p:grpSp>
        <p:nvGrpSpPr>
          <p:cNvPr id="5" name="组合 4">
            <a:extLst>
              <a:ext uri="{FF2B5EF4-FFF2-40B4-BE49-F238E27FC236}">
                <a16:creationId xmlns:a16="http://schemas.microsoft.com/office/drawing/2014/main" id="{68CD2151-398A-472D-BE2F-B8DCD224FC16}"/>
              </a:ext>
            </a:extLst>
          </p:cNvPr>
          <p:cNvGrpSpPr/>
          <p:nvPr/>
        </p:nvGrpSpPr>
        <p:grpSpPr>
          <a:xfrm>
            <a:off x="214949" y="3437025"/>
            <a:ext cx="8714101" cy="532520"/>
            <a:chOff x="1928508" y="5632398"/>
            <a:chExt cx="6325005" cy="386522"/>
          </a:xfrm>
        </p:grpSpPr>
        <p:sp>
          <p:nvSpPr>
            <p:cNvPr id="6" name="矩形 5">
              <a:extLst>
                <a:ext uri="{FF2B5EF4-FFF2-40B4-BE49-F238E27FC236}">
                  <a16:creationId xmlns:a16="http://schemas.microsoft.com/office/drawing/2014/main" id="{727958D3-2C8C-4DDC-A021-1812DB0D0DF7}"/>
                </a:ext>
              </a:extLst>
            </p:cNvPr>
            <p:cNvSpPr/>
            <p:nvPr/>
          </p:nvSpPr>
          <p:spPr bwMode="auto">
            <a:xfrm>
              <a:off x="1928508"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矩形 6">
              <a:extLst>
                <a:ext uri="{FF2B5EF4-FFF2-40B4-BE49-F238E27FC236}">
                  <a16:creationId xmlns:a16="http://schemas.microsoft.com/office/drawing/2014/main" id="{DC9550C6-7049-445D-A975-702439389DAB}"/>
                </a:ext>
              </a:extLst>
            </p:cNvPr>
            <p:cNvSpPr/>
            <p:nvPr/>
          </p:nvSpPr>
          <p:spPr bwMode="auto">
            <a:xfrm>
              <a:off x="2854257"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8271F781-C8D7-41CD-85F0-81401EDB8FA4}"/>
                </a:ext>
              </a:extLst>
            </p:cNvPr>
            <p:cNvSpPr/>
            <p:nvPr/>
          </p:nvSpPr>
          <p:spPr bwMode="auto">
            <a:xfrm>
              <a:off x="3814053"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9" name="矩形 8">
              <a:extLst>
                <a:ext uri="{FF2B5EF4-FFF2-40B4-BE49-F238E27FC236}">
                  <a16:creationId xmlns:a16="http://schemas.microsoft.com/office/drawing/2014/main" id="{042A4F44-A197-4582-BBBD-6B036E4362C9}"/>
                </a:ext>
              </a:extLst>
            </p:cNvPr>
            <p:cNvSpPr/>
            <p:nvPr/>
          </p:nvSpPr>
          <p:spPr bwMode="auto">
            <a:xfrm>
              <a:off x="5733645"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B9075FA2-8D5F-4E03-85D3-658EBDFAEF30}"/>
                </a:ext>
              </a:extLst>
            </p:cNvPr>
            <p:cNvSpPr/>
            <p:nvPr/>
          </p:nvSpPr>
          <p:spPr bwMode="auto">
            <a:xfrm>
              <a:off x="6729919"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1" name="矩形 10">
              <a:extLst>
                <a:ext uri="{FF2B5EF4-FFF2-40B4-BE49-F238E27FC236}">
                  <a16:creationId xmlns:a16="http://schemas.microsoft.com/office/drawing/2014/main" id="{6DA095C8-21BD-437E-9859-4907CDDBBB79}"/>
                </a:ext>
              </a:extLst>
            </p:cNvPr>
            <p:cNvSpPr/>
            <p:nvPr/>
          </p:nvSpPr>
          <p:spPr bwMode="auto">
            <a:xfrm>
              <a:off x="4773849" y="5632398"/>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1AF84574-6A9D-4466-99F9-B9E18A0BEB65}"/>
                </a:ext>
              </a:extLst>
            </p:cNvPr>
            <p:cNvSpPr/>
            <p:nvPr/>
          </p:nvSpPr>
          <p:spPr bwMode="auto">
            <a:xfrm>
              <a:off x="7720113" y="563792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13" name="直接箭头连接符 12">
              <a:extLst>
                <a:ext uri="{FF2B5EF4-FFF2-40B4-BE49-F238E27FC236}">
                  <a16:creationId xmlns:a16="http://schemas.microsoft.com/office/drawing/2014/main" id="{31F38681-8A23-4AD7-897A-7ECE47F020DF}"/>
                </a:ext>
              </a:extLst>
            </p:cNvPr>
            <p:cNvCxnSpPr>
              <a:cxnSpLocks/>
              <a:stCxn id="10" idx="3"/>
              <a:endCxn id="12" idx="1"/>
            </p:cNvCxnSpPr>
            <p:nvPr/>
          </p:nvCxnSpPr>
          <p:spPr bwMode="auto">
            <a:xfrm>
              <a:off x="7263319" y="5822898"/>
              <a:ext cx="456794" cy="5522"/>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2B3043A3-F28F-472F-8848-06AE71E1B10D}"/>
                </a:ext>
              </a:extLst>
            </p:cNvPr>
            <p:cNvCxnSpPr>
              <a:cxnSpLocks/>
              <a:stCxn id="9" idx="3"/>
              <a:endCxn id="10" idx="1"/>
            </p:cNvCxnSpPr>
            <p:nvPr/>
          </p:nvCxnSpPr>
          <p:spPr bwMode="auto">
            <a:xfrm>
              <a:off x="6267045" y="5822898"/>
              <a:ext cx="462874"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FDEEDDAB-13FB-4B29-9B41-4B4C9EC5BF12}"/>
                </a:ext>
              </a:extLst>
            </p:cNvPr>
            <p:cNvCxnSpPr>
              <a:cxnSpLocks/>
              <a:stCxn id="11" idx="3"/>
              <a:endCxn id="9" idx="1"/>
            </p:cNvCxnSpPr>
            <p:nvPr/>
          </p:nvCxnSpPr>
          <p:spPr bwMode="auto">
            <a:xfrm>
              <a:off x="5307249" y="5822898"/>
              <a:ext cx="426396"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F3B8AF94-7F73-4057-9301-A9A6FB573DB5}"/>
                </a:ext>
              </a:extLst>
            </p:cNvPr>
            <p:cNvCxnSpPr>
              <a:cxnSpLocks/>
              <a:stCxn id="8" idx="3"/>
              <a:endCxn id="11" idx="1"/>
            </p:cNvCxnSpPr>
            <p:nvPr/>
          </p:nvCxnSpPr>
          <p:spPr bwMode="auto">
            <a:xfrm>
              <a:off x="4347453" y="5822898"/>
              <a:ext cx="426396"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90CE51C0-751F-427B-9762-790E02BD53DD}"/>
                </a:ext>
              </a:extLst>
            </p:cNvPr>
            <p:cNvCxnSpPr>
              <a:cxnSpLocks/>
              <a:stCxn id="7" idx="3"/>
              <a:endCxn id="8" idx="1"/>
            </p:cNvCxnSpPr>
            <p:nvPr/>
          </p:nvCxnSpPr>
          <p:spPr bwMode="auto">
            <a:xfrm>
              <a:off x="3387657" y="5822898"/>
              <a:ext cx="426396"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452F645C-BA76-4D46-B677-81EB98721C9C}"/>
                </a:ext>
              </a:extLst>
            </p:cNvPr>
            <p:cNvCxnSpPr>
              <a:cxnSpLocks/>
              <a:stCxn id="6" idx="3"/>
              <a:endCxn id="7" idx="1"/>
            </p:cNvCxnSpPr>
            <p:nvPr/>
          </p:nvCxnSpPr>
          <p:spPr bwMode="auto">
            <a:xfrm>
              <a:off x="2461908" y="5822898"/>
              <a:ext cx="392349" cy="0"/>
            </a:xfrm>
            <a:prstGeom prst="straightConnector1">
              <a:avLst/>
            </a:prstGeom>
            <a:ln w="508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pSp>
      <p:cxnSp>
        <p:nvCxnSpPr>
          <p:cNvPr id="19" name="直接箭头连接符 18">
            <a:extLst>
              <a:ext uri="{FF2B5EF4-FFF2-40B4-BE49-F238E27FC236}">
                <a16:creationId xmlns:a16="http://schemas.microsoft.com/office/drawing/2014/main" id="{7D161354-C468-4E29-9AE2-75F5806F58BD}"/>
              </a:ext>
            </a:extLst>
          </p:cNvPr>
          <p:cNvCxnSpPr>
            <a:cxnSpLocks/>
          </p:cNvCxnSpPr>
          <p:nvPr/>
        </p:nvCxnSpPr>
        <p:spPr bwMode="auto">
          <a:xfrm flipV="1">
            <a:off x="4370333" y="4412405"/>
            <a:ext cx="1" cy="1082027"/>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20" name="直接箭头连接符 19">
            <a:extLst>
              <a:ext uri="{FF2B5EF4-FFF2-40B4-BE49-F238E27FC236}">
                <a16:creationId xmlns:a16="http://schemas.microsoft.com/office/drawing/2014/main" id="{5A2677DF-66F7-47D7-B54E-C3C7CECF2D3C}"/>
              </a:ext>
            </a:extLst>
          </p:cNvPr>
          <p:cNvCxnSpPr>
            <a:cxnSpLocks/>
          </p:cNvCxnSpPr>
          <p:nvPr/>
        </p:nvCxnSpPr>
        <p:spPr bwMode="auto">
          <a:xfrm>
            <a:off x="4751333" y="4454411"/>
            <a:ext cx="0" cy="114300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pic>
        <p:nvPicPr>
          <p:cNvPr id="21" name="Picture 2" descr="用户图标矢量男性符号轮廓头像标志在平面颜色标志符号象形插图插画-正版商用图片10gd32-摄图新视界">
            <a:extLst>
              <a:ext uri="{FF2B5EF4-FFF2-40B4-BE49-F238E27FC236}">
                <a16:creationId xmlns:a16="http://schemas.microsoft.com/office/drawing/2014/main" id="{B4DCA18B-2E74-4C2B-87DD-B603FCD736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5039" y="5802314"/>
            <a:ext cx="919161" cy="919161"/>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4465663-D14D-48F8-AEF2-63CD917AB883}"/>
              </a:ext>
            </a:extLst>
          </p:cNvPr>
          <p:cNvSpPr txBox="1"/>
          <p:nvPr/>
        </p:nvSpPr>
        <p:spPr>
          <a:xfrm>
            <a:off x="2233718" y="4781451"/>
            <a:ext cx="2031325" cy="646331"/>
          </a:xfrm>
          <a:prstGeom prst="rect">
            <a:avLst/>
          </a:prstGeom>
          <a:noFill/>
        </p:spPr>
        <p:txBody>
          <a:bodyPr wrap="none" rtlCol="0">
            <a:spAutoFit/>
          </a:bodyPr>
          <a:lstStyle/>
          <a:p>
            <a:pPr algn="ctr"/>
            <a:r>
              <a:rPr lang="zh-CN" altLang="en-US" dirty="0">
                <a:solidFill>
                  <a:srgbClr val="FF0000"/>
                </a:solidFill>
              </a:rPr>
              <a:t>分析：</a:t>
            </a:r>
            <a:r>
              <a:rPr lang="zh-CN" altLang="en-US" dirty="0">
                <a:solidFill>
                  <a:srgbClr val="0070C0"/>
                </a:solidFill>
              </a:rPr>
              <a:t>张三</a:t>
            </a:r>
            <a:r>
              <a:rPr lang="zh-CN" altLang="en-US" dirty="0"/>
              <a:t>本学期</a:t>
            </a:r>
            <a:br>
              <a:rPr lang="en-US" altLang="zh-CN" dirty="0"/>
            </a:br>
            <a:r>
              <a:rPr lang="zh-CN" altLang="en-US" dirty="0"/>
              <a:t>是否超学分？</a:t>
            </a:r>
          </a:p>
        </p:txBody>
      </p:sp>
      <p:sp>
        <p:nvSpPr>
          <p:cNvPr id="23" name="文本框 22">
            <a:extLst>
              <a:ext uri="{FF2B5EF4-FFF2-40B4-BE49-F238E27FC236}">
                <a16:creationId xmlns:a16="http://schemas.microsoft.com/office/drawing/2014/main" id="{00C1196C-4C9E-4D27-AC8D-87DCA8FE61BE}"/>
              </a:ext>
            </a:extLst>
          </p:cNvPr>
          <p:cNvSpPr txBox="1"/>
          <p:nvPr/>
        </p:nvSpPr>
        <p:spPr>
          <a:xfrm>
            <a:off x="4875308" y="4781451"/>
            <a:ext cx="1338828" cy="369332"/>
          </a:xfrm>
          <a:prstGeom prst="rect">
            <a:avLst/>
          </a:prstGeom>
          <a:noFill/>
        </p:spPr>
        <p:txBody>
          <a:bodyPr wrap="none" rtlCol="0">
            <a:spAutoFit/>
          </a:bodyPr>
          <a:lstStyle/>
          <a:p>
            <a:r>
              <a:rPr lang="zh-CN" altLang="en-US" dirty="0">
                <a:solidFill>
                  <a:srgbClr val="FF0000"/>
                </a:solidFill>
              </a:rPr>
              <a:t>回复：</a:t>
            </a:r>
            <a:r>
              <a:rPr lang="en-US" altLang="zh-CN" dirty="0"/>
              <a:t>……</a:t>
            </a:r>
            <a:endParaRPr lang="zh-CN" altLang="en-US" dirty="0"/>
          </a:p>
        </p:txBody>
      </p:sp>
    </p:spTree>
    <p:extLst>
      <p:ext uri="{BB962C8B-B14F-4D97-AF65-F5344CB8AC3E}">
        <p14:creationId xmlns:p14="http://schemas.microsoft.com/office/powerpoint/2010/main" val="404624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C0C09-A07B-496F-9CCB-27375335FC82}"/>
              </a:ext>
            </a:extLst>
          </p:cNvPr>
          <p:cNvSpPr>
            <a:spLocks noGrp="1"/>
          </p:cNvSpPr>
          <p:nvPr>
            <p:ph type="title"/>
          </p:nvPr>
        </p:nvSpPr>
        <p:spPr/>
        <p:txBody>
          <a:bodyPr/>
          <a:lstStyle/>
          <a:p>
            <a:r>
              <a:rPr lang="en-US" altLang="zh-CN" dirty="0"/>
              <a:t>Leslie </a:t>
            </a:r>
            <a:r>
              <a:rPr lang="en-US" altLang="zh-CN" dirty="0" err="1"/>
              <a:t>Lamport</a:t>
            </a:r>
            <a:r>
              <a:rPr lang="zh-CN" altLang="en-US" dirty="0"/>
              <a:t>与</a:t>
            </a:r>
            <a:r>
              <a:rPr lang="en-US" altLang="zh-CN" dirty="0" err="1"/>
              <a:t>Paxos</a:t>
            </a:r>
            <a:endParaRPr lang="zh-CN" altLang="en-US" dirty="0"/>
          </a:p>
        </p:txBody>
      </p:sp>
      <p:sp>
        <p:nvSpPr>
          <p:cNvPr id="3" name="内容占位符 2">
            <a:extLst>
              <a:ext uri="{FF2B5EF4-FFF2-40B4-BE49-F238E27FC236}">
                <a16:creationId xmlns:a16="http://schemas.microsoft.com/office/drawing/2014/main" id="{921909B0-DBC4-4382-8B04-22AC35010BAC}"/>
              </a:ext>
            </a:extLst>
          </p:cNvPr>
          <p:cNvSpPr>
            <a:spLocks noGrp="1"/>
          </p:cNvSpPr>
          <p:nvPr>
            <p:ph idx="1"/>
          </p:nvPr>
        </p:nvSpPr>
        <p:spPr/>
        <p:txBody>
          <a:bodyPr/>
          <a:lstStyle/>
          <a:p>
            <a:r>
              <a:rPr lang="en-US" altLang="zh-CN" sz="2000" dirty="0"/>
              <a:t>1990</a:t>
            </a:r>
            <a:r>
              <a:rPr lang="zh-CN" altLang="en-US" sz="2000" dirty="0"/>
              <a:t>年，写论文 </a:t>
            </a:r>
            <a:r>
              <a:rPr lang="en-US" altLang="zh-CN" sz="2000" i="1" dirty="0">
                <a:solidFill>
                  <a:srgbClr val="0070C0"/>
                </a:solidFill>
              </a:rPr>
              <a:t>The Part-Time Parliament</a:t>
            </a:r>
          </a:p>
          <a:p>
            <a:pPr lvl="1"/>
            <a:r>
              <a:rPr lang="zh-CN" altLang="en-US" sz="1800" dirty="0"/>
              <a:t>提出</a:t>
            </a:r>
            <a:r>
              <a:rPr lang="en-US" altLang="zh-CN" sz="1800" dirty="0" err="1"/>
              <a:t>Paxos</a:t>
            </a:r>
            <a:r>
              <a:rPr lang="zh-CN" altLang="en-US" sz="1800" dirty="0"/>
              <a:t>算法</a:t>
            </a:r>
            <a:endParaRPr lang="en-US" altLang="zh-CN" sz="1800" dirty="0"/>
          </a:p>
          <a:p>
            <a:pPr lvl="1"/>
            <a:r>
              <a:rPr lang="zh-CN" altLang="en-US" sz="1800" dirty="0"/>
              <a:t>不按套路写，写成了一个考古</a:t>
            </a:r>
            <a:r>
              <a:rPr lang="en-US" altLang="zh-CN" sz="1800" dirty="0"/>
              <a:t>or</a:t>
            </a:r>
            <a:r>
              <a:rPr lang="zh-CN" altLang="en-US" sz="1800" dirty="0"/>
              <a:t>神话故事</a:t>
            </a:r>
            <a:endParaRPr lang="en-US" altLang="zh-CN" sz="1800" dirty="0"/>
          </a:p>
          <a:p>
            <a:pPr lvl="1"/>
            <a:r>
              <a:rPr lang="zh-CN" altLang="en-US" sz="1800" dirty="0"/>
              <a:t>直到</a:t>
            </a:r>
            <a:r>
              <a:rPr lang="en-US" altLang="zh-CN" sz="1800" dirty="0"/>
              <a:t>1998</a:t>
            </a:r>
            <a:r>
              <a:rPr lang="zh-CN" altLang="en-US" sz="1800" dirty="0"/>
              <a:t>年才被接收</a:t>
            </a:r>
            <a:r>
              <a:rPr lang="zh-CN" altLang="en-US" sz="1800" strike="sngStrike" dirty="0">
                <a:solidFill>
                  <a:schemeClr val="bg1">
                    <a:lumMod val="75000"/>
                  </a:schemeClr>
                </a:solidFill>
              </a:rPr>
              <a:t>（其实是太难懂没人看在编辑部角落积压多年）</a:t>
            </a:r>
            <a:endParaRPr lang="en-US" altLang="zh-CN" sz="1800" strike="sngStrike" dirty="0">
              <a:solidFill>
                <a:schemeClr val="bg1">
                  <a:lumMod val="75000"/>
                </a:schemeClr>
              </a:solidFill>
            </a:endParaRP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2001</a:t>
            </a:r>
            <a:r>
              <a:rPr lang="zh-CN" altLang="en-US" sz="2000" dirty="0"/>
              <a:t>年，重写论文 </a:t>
            </a:r>
            <a:r>
              <a:rPr lang="en-US" altLang="zh-CN" sz="2000" i="1" dirty="0" err="1">
                <a:solidFill>
                  <a:srgbClr val="0070C0"/>
                </a:solidFill>
              </a:rPr>
              <a:t>Paxos</a:t>
            </a:r>
            <a:r>
              <a:rPr lang="en-US" altLang="zh-CN" sz="2000" i="1" dirty="0">
                <a:solidFill>
                  <a:srgbClr val="0070C0"/>
                </a:solidFill>
              </a:rPr>
              <a:t> Made Simple</a:t>
            </a:r>
            <a:endParaRPr lang="zh-CN" altLang="en-US" sz="2000" i="1" dirty="0">
              <a:solidFill>
                <a:srgbClr val="0070C0"/>
              </a:solidFill>
            </a:endParaRPr>
          </a:p>
        </p:txBody>
      </p:sp>
      <p:sp>
        <p:nvSpPr>
          <p:cNvPr id="4" name="灯片编号占位符 3">
            <a:extLst>
              <a:ext uri="{FF2B5EF4-FFF2-40B4-BE49-F238E27FC236}">
                <a16:creationId xmlns:a16="http://schemas.microsoft.com/office/drawing/2014/main" id="{4D948625-5730-4049-A8A7-EE1C37113606}"/>
              </a:ext>
            </a:extLst>
          </p:cNvPr>
          <p:cNvSpPr>
            <a:spLocks noGrp="1"/>
          </p:cNvSpPr>
          <p:nvPr>
            <p:ph type="sldNum" sz="quarter" idx="11"/>
          </p:nvPr>
        </p:nvSpPr>
        <p:spPr/>
        <p:txBody>
          <a:bodyPr/>
          <a:lstStyle/>
          <a:p>
            <a:pPr>
              <a:defRPr/>
            </a:pPr>
            <a:fld id="{3FFE790D-BCFB-4008-9260-CA63AEE325FD}" type="slidenum">
              <a:rPr lang="en-US" smtClean="0"/>
              <a:pPr>
                <a:defRPr/>
              </a:pPr>
              <a:t>32</a:t>
            </a:fld>
            <a:endParaRPr lang="en-US" dirty="0"/>
          </a:p>
        </p:txBody>
      </p:sp>
      <p:sp>
        <p:nvSpPr>
          <p:cNvPr id="5" name="矩形 4">
            <a:extLst>
              <a:ext uri="{FF2B5EF4-FFF2-40B4-BE49-F238E27FC236}">
                <a16:creationId xmlns:a16="http://schemas.microsoft.com/office/drawing/2014/main" id="{2C3078E8-13A0-45BE-A2FA-4B58A399658A}"/>
              </a:ext>
            </a:extLst>
          </p:cNvPr>
          <p:cNvSpPr/>
          <p:nvPr/>
        </p:nvSpPr>
        <p:spPr>
          <a:xfrm>
            <a:off x="1676400" y="6308725"/>
            <a:ext cx="5791200" cy="523220"/>
          </a:xfrm>
          <a:prstGeom prst="rect">
            <a:avLst/>
          </a:prstGeom>
        </p:spPr>
        <p:txBody>
          <a:bodyPr wrap="square">
            <a:spAutoFit/>
          </a:bodyPr>
          <a:lstStyle/>
          <a:p>
            <a:r>
              <a:rPr lang="en-US" altLang="zh-CN" sz="1400" dirty="0"/>
              <a:t>1990</a:t>
            </a:r>
            <a:r>
              <a:rPr lang="zh-CN" altLang="en-US" sz="1400" dirty="0"/>
              <a:t>年论文：</a:t>
            </a:r>
            <a:r>
              <a:rPr lang="zh-CN" altLang="en-US" sz="1400" dirty="0">
                <a:hlinkClick r:id="rId2"/>
              </a:rPr>
              <a:t>https://lamport.azurewebsites.net/pubs/lamport-paxos.pdf</a:t>
            </a:r>
            <a:r>
              <a:rPr lang="zh-CN" altLang="en-US" sz="1400" dirty="0"/>
              <a:t> </a:t>
            </a:r>
            <a:endParaRPr lang="en-US" altLang="zh-CN" sz="1400" dirty="0"/>
          </a:p>
          <a:p>
            <a:r>
              <a:rPr lang="en-US" altLang="zh-CN" sz="1400" dirty="0"/>
              <a:t>2001</a:t>
            </a:r>
            <a:r>
              <a:rPr lang="zh-CN" altLang="en-US" sz="1400" dirty="0"/>
              <a:t>年论文：</a:t>
            </a:r>
            <a:r>
              <a:rPr lang="en-US" altLang="zh-CN" sz="1400" dirty="0">
                <a:hlinkClick r:id="rId3"/>
              </a:rPr>
              <a:t>https://lamport.azurewebsites.net/pubs/paxos-simple.pdf</a:t>
            </a:r>
            <a:r>
              <a:rPr lang="en-US" altLang="zh-CN" sz="1400" dirty="0"/>
              <a:t> </a:t>
            </a:r>
            <a:endParaRPr lang="zh-CN" altLang="en-US" sz="1400" dirty="0"/>
          </a:p>
        </p:txBody>
      </p:sp>
      <p:pic>
        <p:nvPicPr>
          <p:cNvPr id="6" name="图片 5">
            <a:extLst>
              <a:ext uri="{FF2B5EF4-FFF2-40B4-BE49-F238E27FC236}">
                <a16:creationId xmlns:a16="http://schemas.microsoft.com/office/drawing/2014/main" id="{5E66A227-B8F5-41FF-9DE8-24F7CE29377C}"/>
              </a:ext>
            </a:extLst>
          </p:cNvPr>
          <p:cNvPicPr>
            <a:picLocks noChangeAspect="1"/>
          </p:cNvPicPr>
          <p:nvPr/>
        </p:nvPicPr>
        <p:blipFill>
          <a:blip r:embed="rId4"/>
          <a:stretch>
            <a:fillRect/>
          </a:stretch>
        </p:blipFill>
        <p:spPr>
          <a:xfrm>
            <a:off x="1600200" y="3048000"/>
            <a:ext cx="5562600" cy="2692472"/>
          </a:xfrm>
          <a:prstGeom prst="rect">
            <a:avLst/>
          </a:prstGeom>
        </p:spPr>
      </p:pic>
    </p:spTree>
    <p:extLst>
      <p:ext uri="{BB962C8B-B14F-4D97-AF65-F5344CB8AC3E}">
        <p14:creationId xmlns:p14="http://schemas.microsoft.com/office/powerpoint/2010/main" val="2152674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B8649-2B64-4543-A5D6-00FD3119CF72}"/>
              </a:ext>
            </a:extLst>
          </p:cNvPr>
          <p:cNvSpPr>
            <a:spLocks noGrp="1"/>
          </p:cNvSpPr>
          <p:nvPr>
            <p:ph type="title"/>
          </p:nvPr>
        </p:nvSpPr>
        <p:spPr/>
        <p:txBody>
          <a:bodyPr/>
          <a:lstStyle/>
          <a:p>
            <a:r>
              <a:rPr lang="en-US" altLang="zh-CN" sz="4000" dirty="0" err="1"/>
              <a:t>Paxos</a:t>
            </a:r>
            <a:r>
              <a:rPr lang="zh-CN" altLang="en-US" sz="4000" dirty="0"/>
              <a:t>目标：一致性问题（共识）</a:t>
            </a:r>
          </a:p>
        </p:txBody>
      </p:sp>
      <p:sp>
        <p:nvSpPr>
          <p:cNvPr id="3" name="内容占位符 2">
            <a:extLst>
              <a:ext uri="{FF2B5EF4-FFF2-40B4-BE49-F238E27FC236}">
                <a16:creationId xmlns:a16="http://schemas.microsoft.com/office/drawing/2014/main" id="{FA148FED-3BAB-4E1C-8B83-C0D298EC9FAE}"/>
              </a:ext>
            </a:extLst>
          </p:cNvPr>
          <p:cNvSpPr>
            <a:spLocks noGrp="1"/>
          </p:cNvSpPr>
          <p:nvPr>
            <p:ph idx="1"/>
          </p:nvPr>
        </p:nvSpPr>
        <p:spPr>
          <a:xfrm>
            <a:off x="304800" y="1636440"/>
            <a:ext cx="4495800" cy="4525963"/>
          </a:xfrm>
        </p:spPr>
        <p:txBody>
          <a:bodyPr/>
          <a:lstStyle/>
          <a:p>
            <a:r>
              <a:rPr lang="zh-CN" altLang="en-US" dirty="0"/>
              <a:t>每个数据必须复制成多个副本，防止故障</a:t>
            </a:r>
            <a:endParaRPr lang="en-US" altLang="zh-CN" dirty="0"/>
          </a:p>
          <a:p>
            <a:r>
              <a:rPr lang="zh-CN" altLang="en-US" dirty="0"/>
              <a:t>副本之间需要保持</a:t>
            </a:r>
            <a:r>
              <a:rPr lang="zh-CN" altLang="en-US" dirty="0">
                <a:solidFill>
                  <a:srgbClr val="FF0000"/>
                </a:solidFill>
              </a:rPr>
              <a:t>一致性</a:t>
            </a:r>
            <a:r>
              <a:rPr lang="zh-CN" altLang="en-US" dirty="0"/>
              <a:t>，如何做到？</a:t>
            </a:r>
            <a:endParaRPr lang="en-US" altLang="zh-CN" dirty="0"/>
          </a:p>
          <a:p>
            <a:endParaRPr lang="en-US" altLang="zh-CN" dirty="0"/>
          </a:p>
          <a:p>
            <a:r>
              <a:rPr lang="zh-CN" altLang="en-US" dirty="0"/>
              <a:t>共识：保证不同结点都有最新版本</a:t>
            </a:r>
          </a:p>
        </p:txBody>
      </p:sp>
      <p:sp>
        <p:nvSpPr>
          <p:cNvPr id="4" name="灯片编号占位符 3">
            <a:extLst>
              <a:ext uri="{FF2B5EF4-FFF2-40B4-BE49-F238E27FC236}">
                <a16:creationId xmlns:a16="http://schemas.microsoft.com/office/drawing/2014/main" id="{DB8C88EF-9860-49BF-845F-29D3F7DDA5A7}"/>
              </a:ext>
            </a:extLst>
          </p:cNvPr>
          <p:cNvSpPr>
            <a:spLocks noGrp="1"/>
          </p:cNvSpPr>
          <p:nvPr>
            <p:ph type="sldNum" sz="quarter" idx="11"/>
          </p:nvPr>
        </p:nvSpPr>
        <p:spPr/>
        <p:txBody>
          <a:bodyPr/>
          <a:lstStyle/>
          <a:p>
            <a:pPr>
              <a:defRPr/>
            </a:pPr>
            <a:fld id="{3FFE790D-BCFB-4008-9260-CA63AEE325FD}" type="slidenum">
              <a:rPr lang="en-US" smtClean="0"/>
              <a:pPr>
                <a:defRPr/>
              </a:pPr>
              <a:t>33</a:t>
            </a:fld>
            <a:endParaRPr lang="en-US" dirty="0"/>
          </a:p>
        </p:txBody>
      </p:sp>
      <p:pic>
        <p:nvPicPr>
          <p:cNvPr id="5" name="图片 4">
            <a:extLst>
              <a:ext uri="{FF2B5EF4-FFF2-40B4-BE49-F238E27FC236}">
                <a16:creationId xmlns:a16="http://schemas.microsoft.com/office/drawing/2014/main" id="{194A0D37-920B-466A-ADEB-4531E7B07E60}"/>
              </a:ext>
            </a:extLst>
          </p:cNvPr>
          <p:cNvPicPr>
            <a:picLocks noChangeAspect="1"/>
          </p:cNvPicPr>
          <p:nvPr/>
        </p:nvPicPr>
        <p:blipFill>
          <a:blip r:embed="rId2"/>
          <a:stretch>
            <a:fillRect/>
          </a:stretch>
        </p:blipFill>
        <p:spPr>
          <a:xfrm>
            <a:off x="4876800" y="1143000"/>
            <a:ext cx="4045857" cy="5181600"/>
          </a:xfrm>
          <a:prstGeom prst="rect">
            <a:avLst/>
          </a:prstGeom>
        </p:spPr>
      </p:pic>
    </p:spTree>
    <p:extLst>
      <p:ext uri="{BB962C8B-B14F-4D97-AF65-F5344CB8AC3E}">
        <p14:creationId xmlns:p14="http://schemas.microsoft.com/office/powerpoint/2010/main" val="1508443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DC3D1EF-E186-4060-8C21-5DF8B944DB7E}"/>
              </a:ext>
            </a:extLst>
          </p:cNvPr>
          <p:cNvPicPr>
            <a:picLocks noChangeAspect="1"/>
          </p:cNvPicPr>
          <p:nvPr/>
        </p:nvPicPr>
        <p:blipFill>
          <a:blip r:embed="rId2"/>
          <a:stretch>
            <a:fillRect/>
          </a:stretch>
        </p:blipFill>
        <p:spPr>
          <a:xfrm>
            <a:off x="4267200" y="1295400"/>
            <a:ext cx="4286605" cy="5562600"/>
          </a:xfrm>
          <a:prstGeom prst="rect">
            <a:avLst/>
          </a:prstGeom>
        </p:spPr>
      </p:pic>
      <p:sp>
        <p:nvSpPr>
          <p:cNvPr id="2" name="标题 1">
            <a:extLst>
              <a:ext uri="{FF2B5EF4-FFF2-40B4-BE49-F238E27FC236}">
                <a16:creationId xmlns:a16="http://schemas.microsoft.com/office/drawing/2014/main" id="{BFB591C2-AA6D-45E0-B10C-6BCA6690A4AA}"/>
              </a:ext>
            </a:extLst>
          </p:cNvPr>
          <p:cNvSpPr>
            <a:spLocks noGrp="1"/>
          </p:cNvSpPr>
          <p:nvPr>
            <p:ph type="title"/>
          </p:nvPr>
        </p:nvSpPr>
        <p:spPr/>
        <p:txBody>
          <a:bodyPr/>
          <a:lstStyle/>
          <a:p>
            <a:r>
              <a:rPr lang="zh-CN" altLang="en-US" dirty="0"/>
              <a:t>潜在方法</a:t>
            </a:r>
            <a:r>
              <a:rPr lang="en-US" altLang="zh-CN" dirty="0"/>
              <a:t>1</a:t>
            </a:r>
            <a:r>
              <a:rPr lang="zh-CN" altLang="en-US" dirty="0"/>
              <a:t>：主从异步复制</a:t>
            </a:r>
          </a:p>
        </p:txBody>
      </p:sp>
      <p:sp>
        <p:nvSpPr>
          <p:cNvPr id="3" name="内容占位符 2">
            <a:extLst>
              <a:ext uri="{FF2B5EF4-FFF2-40B4-BE49-F238E27FC236}">
                <a16:creationId xmlns:a16="http://schemas.microsoft.com/office/drawing/2014/main" id="{0E503403-9BB2-4054-A470-0AF93D9BBD56}"/>
              </a:ext>
            </a:extLst>
          </p:cNvPr>
          <p:cNvSpPr>
            <a:spLocks noGrp="1"/>
          </p:cNvSpPr>
          <p:nvPr>
            <p:ph idx="1"/>
          </p:nvPr>
        </p:nvSpPr>
        <p:spPr>
          <a:xfrm>
            <a:off x="457200" y="1600200"/>
            <a:ext cx="4648200" cy="4525963"/>
          </a:xfrm>
        </p:spPr>
        <p:txBody>
          <a:bodyPr/>
          <a:lstStyle/>
          <a:p>
            <a:r>
              <a:rPr lang="en-US" altLang="zh-CN" sz="2000" dirty="0"/>
              <a:t>Client</a:t>
            </a:r>
            <a:r>
              <a:rPr lang="zh-CN" altLang="en-US" sz="2000" dirty="0"/>
              <a:t>发送数据</a:t>
            </a:r>
            <a:endParaRPr lang="en-US" altLang="zh-CN" sz="2000" dirty="0"/>
          </a:p>
          <a:p>
            <a:r>
              <a:rPr lang="en-US" altLang="zh-CN" sz="2000" dirty="0"/>
              <a:t>Master</a:t>
            </a:r>
            <a:r>
              <a:rPr lang="zh-CN" altLang="en-US" sz="2000" dirty="0"/>
              <a:t>接收数据，写入磁盘</a:t>
            </a:r>
            <a:endParaRPr lang="en-US" altLang="zh-CN" sz="2000" dirty="0"/>
          </a:p>
          <a:p>
            <a:r>
              <a:rPr lang="en-US" altLang="zh-CN" sz="2000" dirty="0"/>
              <a:t>Master</a:t>
            </a:r>
            <a:r>
              <a:rPr lang="zh-CN" altLang="en-US" sz="2000" dirty="0"/>
              <a:t>回复</a:t>
            </a:r>
            <a:r>
              <a:rPr lang="en-US" altLang="zh-CN" sz="2000" dirty="0"/>
              <a:t>OK</a:t>
            </a:r>
          </a:p>
          <a:p>
            <a:r>
              <a:rPr lang="en-US" altLang="zh-CN" sz="2000" dirty="0"/>
              <a:t>Master</a:t>
            </a:r>
            <a:r>
              <a:rPr lang="zh-CN" altLang="en-US" sz="2000" dirty="0"/>
              <a:t>将数据复制到各</a:t>
            </a:r>
            <a:r>
              <a:rPr lang="en-US" altLang="zh-CN" sz="2000" dirty="0"/>
              <a:t>Slave</a:t>
            </a:r>
          </a:p>
          <a:p>
            <a:endParaRPr lang="en-US" altLang="zh-CN" sz="2000" dirty="0"/>
          </a:p>
          <a:p>
            <a:pPr marL="0" indent="0">
              <a:buNone/>
            </a:pPr>
            <a:r>
              <a:rPr lang="zh-CN" altLang="en-US" sz="2000" dirty="0">
                <a:solidFill>
                  <a:srgbClr val="FF0000"/>
                </a:solidFill>
              </a:rPr>
              <a:t>问题：</a:t>
            </a:r>
            <a:r>
              <a:rPr lang="en-US" altLang="zh-CN" sz="2000" dirty="0">
                <a:solidFill>
                  <a:srgbClr val="FF0000"/>
                </a:solidFill>
              </a:rPr>
              <a:t>Master</a:t>
            </a:r>
            <a:r>
              <a:rPr lang="zh-CN" altLang="en-US" sz="2000" dirty="0">
                <a:solidFill>
                  <a:srgbClr val="FF0000"/>
                </a:solidFill>
              </a:rPr>
              <a:t>复制之前就故障？</a:t>
            </a:r>
            <a:endParaRPr lang="en-US" altLang="zh-CN" sz="2000" dirty="0">
              <a:solidFill>
                <a:srgbClr val="FF0000"/>
              </a:solidFill>
            </a:endParaRPr>
          </a:p>
        </p:txBody>
      </p:sp>
      <p:sp>
        <p:nvSpPr>
          <p:cNvPr id="4" name="灯片编号占位符 3">
            <a:extLst>
              <a:ext uri="{FF2B5EF4-FFF2-40B4-BE49-F238E27FC236}">
                <a16:creationId xmlns:a16="http://schemas.microsoft.com/office/drawing/2014/main" id="{77906F43-18BE-4051-B9AD-34A7A8E808B2}"/>
              </a:ext>
            </a:extLst>
          </p:cNvPr>
          <p:cNvSpPr>
            <a:spLocks noGrp="1"/>
          </p:cNvSpPr>
          <p:nvPr>
            <p:ph type="sldNum" sz="quarter" idx="11"/>
          </p:nvPr>
        </p:nvSpPr>
        <p:spPr/>
        <p:txBody>
          <a:bodyPr/>
          <a:lstStyle/>
          <a:p>
            <a:pPr>
              <a:defRPr/>
            </a:pPr>
            <a:fld id="{3FFE790D-BCFB-4008-9260-CA63AEE325FD}" type="slidenum">
              <a:rPr lang="en-US" smtClean="0"/>
              <a:pPr>
                <a:defRPr/>
              </a:pPr>
              <a:t>34</a:t>
            </a:fld>
            <a:endParaRPr lang="en-US" dirty="0"/>
          </a:p>
        </p:txBody>
      </p:sp>
    </p:spTree>
    <p:extLst>
      <p:ext uri="{BB962C8B-B14F-4D97-AF65-F5344CB8AC3E}">
        <p14:creationId xmlns:p14="http://schemas.microsoft.com/office/powerpoint/2010/main" val="3887817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777565A-57A7-45A4-921E-7597E08B8839}"/>
              </a:ext>
            </a:extLst>
          </p:cNvPr>
          <p:cNvPicPr>
            <a:picLocks noChangeAspect="1"/>
          </p:cNvPicPr>
          <p:nvPr/>
        </p:nvPicPr>
        <p:blipFill>
          <a:blip r:embed="rId2"/>
          <a:stretch>
            <a:fillRect/>
          </a:stretch>
        </p:blipFill>
        <p:spPr>
          <a:xfrm>
            <a:off x="4800600" y="1219200"/>
            <a:ext cx="4315091" cy="5562600"/>
          </a:xfrm>
          <a:prstGeom prst="rect">
            <a:avLst/>
          </a:prstGeom>
        </p:spPr>
      </p:pic>
      <p:sp>
        <p:nvSpPr>
          <p:cNvPr id="2" name="标题 1">
            <a:extLst>
              <a:ext uri="{FF2B5EF4-FFF2-40B4-BE49-F238E27FC236}">
                <a16:creationId xmlns:a16="http://schemas.microsoft.com/office/drawing/2014/main" id="{DFF5A32F-9FF8-4453-9477-289B0CDA743C}"/>
              </a:ext>
            </a:extLst>
          </p:cNvPr>
          <p:cNvSpPr>
            <a:spLocks noGrp="1"/>
          </p:cNvSpPr>
          <p:nvPr>
            <p:ph type="title"/>
          </p:nvPr>
        </p:nvSpPr>
        <p:spPr/>
        <p:txBody>
          <a:bodyPr/>
          <a:lstStyle/>
          <a:p>
            <a:r>
              <a:rPr lang="zh-CN" altLang="en-US" dirty="0"/>
              <a:t>潜在方法</a:t>
            </a:r>
            <a:r>
              <a:rPr lang="en-US" altLang="zh-CN" dirty="0"/>
              <a:t>2</a:t>
            </a:r>
            <a:r>
              <a:rPr lang="zh-CN" altLang="en-US" dirty="0"/>
              <a:t>：主从同步复制</a:t>
            </a:r>
          </a:p>
        </p:txBody>
      </p:sp>
      <p:sp>
        <p:nvSpPr>
          <p:cNvPr id="3" name="内容占位符 2">
            <a:extLst>
              <a:ext uri="{FF2B5EF4-FFF2-40B4-BE49-F238E27FC236}">
                <a16:creationId xmlns:a16="http://schemas.microsoft.com/office/drawing/2014/main" id="{780704AE-A0A3-4590-8B2D-6D745F63F916}"/>
              </a:ext>
            </a:extLst>
          </p:cNvPr>
          <p:cNvSpPr>
            <a:spLocks noGrp="1"/>
          </p:cNvSpPr>
          <p:nvPr>
            <p:ph idx="1"/>
          </p:nvPr>
        </p:nvSpPr>
        <p:spPr>
          <a:xfrm>
            <a:off x="457200" y="1600200"/>
            <a:ext cx="4648200" cy="4525963"/>
          </a:xfrm>
        </p:spPr>
        <p:txBody>
          <a:bodyPr/>
          <a:lstStyle/>
          <a:p>
            <a:r>
              <a:rPr lang="en-US" altLang="zh-CN" dirty="0"/>
              <a:t>Client</a:t>
            </a:r>
            <a:r>
              <a:rPr lang="zh-CN" altLang="en-US" dirty="0"/>
              <a:t>发送数据</a:t>
            </a:r>
            <a:endParaRPr lang="en-US" altLang="zh-CN" dirty="0"/>
          </a:p>
          <a:p>
            <a:r>
              <a:rPr lang="en-US" altLang="zh-CN" dirty="0"/>
              <a:t>Master</a:t>
            </a:r>
            <a:r>
              <a:rPr lang="zh-CN" altLang="en-US" dirty="0"/>
              <a:t>复制到各</a:t>
            </a:r>
            <a:r>
              <a:rPr lang="en-US" altLang="zh-CN" dirty="0"/>
              <a:t>Slave</a:t>
            </a:r>
          </a:p>
          <a:p>
            <a:r>
              <a:rPr lang="zh-CN" altLang="en-US" dirty="0">
                <a:solidFill>
                  <a:srgbClr val="0070C0"/>
                </a:solidFill>
              </a:rPr>
              <a:t>所有</a:t>
            </a:r>
            <a:r>
              <a:rPr lang="en-US" altLang="zh-CN" dirty="0"/>
              <a:t>Slave</a:t>
            </a:r>
            <a:r>
              <a:rPr lang="zh-CN" altLang="en-US" dirty="0"/>
              <a:t>都接收后，</a:t>
            </a:r>
            <a:br>
              <a:rPr lang="en-US" altLang="zh-CN" dirty="0"/>
            </a:br>
            <a:r>
              <a:rPr lang="en-US" altLang="zh-CN" dirty="0"/>
              <a:t>Master</a:t>
            </a:r>
            <a:r>
              <a:rPr lang="zh-CN" altLang="en-US" dirty="0"/>
              <a:t>返回</a:t>
            </a:r>
            <a:r>
              <a:rPr lang="en-US" altLang="zh-CN" dirty="0"/>
              <a:t>OK</a:t>
            </a:r>
            <a:r>
              <a:rPr lang="zh-CN" altLang="en-US" dirty="0"/>
              <a:t>给</a:t>
            </a:r>
            <a:r>
              <a:rPr lang="en-US" altLang="zh-CN" dirty="0"/>
              <a:t>Client</a:t>
            </a:r>
          </a:p>
          <a:p>
            <a:endParaRPr lang="en-US" altLang="zh-CN" dirty="0"/>
          </a:p>
          <a:p>
            <a:pPr marL="0" indent="0">
              <a:buNone/>
            </a:pPr>
            <a:r>
              <a:rPr lang="zh-CN" altLang="en-US" dirty="0">
                <a:solidFill>
                  <a:srgbClr val="FF0000"/>
                </a:solidFill>
              </a:rPr>
              <a:t>问题：任意</a:t>
            </a:r>
            <a:r>
              <a:rPr lang="en-US" altLang="zh-CN" dirty="0">
                <a:solidFill>
                  <a:srgbClr val="FF0000"/>
                </a:solidFill>
              </a:rPr>
              <a:t>Slave</a:t>
            </a:r>
            <a:r>
              <a:rPr lang="zh-CN" altLang="en-US" dirty="0">
                <a:solidFill>
                  <a:srgbClr val="FF0000"/>
                </a:solidFill>
              </a:rPr>
              <a:t>故障导致阻塞</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A65D72FD-892D-4903-88EA-B102442B5879}"/>
              </a:ext>
            </a:extLst>
          </p:cNvPr>
          <p:cNvSpPr>
            <a:spLocks noGrp="1"/>
          </p:cNvSpPr>
          <p:nvPr>
            <p:ph type="sldNum" sz="quarter" idx="11"/>
          </p:nvPr>
        </p:nvSpPr>
        <p:spPr/>
        <p:txBody>
          <a:bodyPr/>
          <a:lstStyle/>
          <a:p>
            <a:pPr>
              <a:defRPr/>
            </a:pPr>
            <a:fld id="{3FFE790D-BCFB-4008-9260-CA63AEE325FD}" type="slidenum">
              <a:rPr lang="en-US" smtClean="0"/>
              <a:pPr>
                <a:defRPr/>
              </a:pPr>
              <a:t>35</a:t>
            </a:fld>
            <a:endParaRPr lang="en-US" dirty="0"/>
          </a:p>
        </p:txBody>
      </p:sp>
    </p:spTree>
    <p:extLst>
      <p:ext uri="{BB962C8B-B14F-4D97-AF65-F5344CB8AC3E}">
        <p14:creationId xmlns:p14="http://schemas.microsoft.com/office/powerpoint/2010/main" val="179576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7E2CDF7-6CD3-4207-93EB-B002DE29FE50}"/>
              </a:ext>
            </a:extLst>
          </p:cNvPr>
          <p:cNvPicPr>
            <a:picLocks noChangeAspect="1"/>
          </p:cNvPicPr>
          <p:nvPr/>
        </p:nvPicPr>
        <p:blipFill>
          <a:blip r:embed="rId2"/>
          <a:stretch>
            <a:fillRect/>
          </a:stretch>
        </p:blipFill>
        <p:spPr>
          <a:xfrm>
            <a:off x="5410200" y="1517152"/>
            <a:ext cx="3567962" cy="4883648"/>
          </a:xfrm>
          <a:prstGeom prst="rect">
            <a:avLst/>
          </a:prstGeom>
        </p:spPr>
      </p:pic>
      <p:sp>
        <p:nvSpPr>
          <p:cNvPr id="2" name="标题 1">
            <a:extLst>
              <a:ext uri="{FF2B5EF4-FFF2-40B4-BE49-F238E27FC236}">
                <a16:creationId xmlns:a16="http://schemas.microsoft.com/office/drawing/2014/main" id="{0D7BFBBC-35CC-4DC5-937C-5F31AF2248FC}"/>
              </a:ext>
            </a:extLst>
          </p:cNvPr>
          <p:cNvSpPr>
            <a:spLocks noGrp="1"/>
          </p:cNvSpPr>
          <p:nvPr>
            <p:ph type="title"/>
          </p:nvPr>
        </p:nvSpPr>
        <p:spPr/>
        <p:txBody>
          <a:bodyPr/>
          <a:lstStyle/>
          <a:p>
            <a:r>
              <a:rPr lang="zh-CN" altLang="en-US" dirty="0"/>
              <a:t>潜在方案</a:t>
            </a:r>
            <a:r>
              <a:rPr lang="en-US" altLang="zh-CN" dirty="0"/>
              <a:t>3</a:t>
            </a:r>
            <a:r>
              <a:rPr lang="zh-CN" altLang="en-US" dirty="0"/>
              <a:t>：多数派写</a:t>
            </a:r>
          </a:p>
        </p:txBody>
      </p:sp>
      <p:sp>
        <p:nvSpPr>
          <p:cNvPr id="3" name="内容占位符 2">
            <a:extLst>
              <a:ext uri="{FF2B5EF4-FFF2-40B4-BE49-F238E27FC236}">
                <a16:creationId xmlns:a16="http://schemas.microsoft.com/office/drawing/2014/main" id="{4FC69643-3B6E-4417-A010-8850A99EE8EF}"/>
              </a:ext>
            </a:extLst>
          </p:cNvPr>
          <p:cNvSpPr>
            <a:spLocks noGrp="1"/>
          </p:cNvSpPr>
          <p:nvPr>
            <p:ph idx="1"/>
          </p:nvPr>
        </p:nvSpPr>
        <p:spPr/>
        <p:txBody>
          <a:bodyPr/>
          <a:lstStyle/>
          <a:p>
            <a:r>
              <a:rPr lang="zh-CN" altLang="en-US" dirty="0"/>
              <a:t>写数据：</a:t>
            </a:r>
            <a:endParaRPr lang="en-US" altLang="zh-CN" dirty="0"/>
          </a:p>
          <a:p>
            <a:pPr lvl="1"/>
            <a:r>
              <a:rPr lang="en-US" altLang="zh-CN" dirty="0"/>
              <a:t>Client</a:t>
            </a:r>
            <a:r>
              <a:rPr lang="zh-CN" altLang="en-US" dirty="0"/>
              <a:t>写入</a:t>
            </a:r>
            <a:r>
              <a:rPr lang="en-US" altLang="zh-CN" dirty="0"/>
              <a:t>W&gt;=N/2+1</a:t>
            </a:r>
            <a:r>
              <a:rPr lang="zh-CN" altLang="en-US" dirty="0"/>
              <a:t>个</a:t>
            </a:r>
            <a:r>
              <a:rPr lang="en-US" altLang="zh-CN" dirty="0"/>
              <a:t>Node</a:t>
            </a:r>
          </a:p>
          <a:p>
            <a:r>
              <a:rPr lang="zh-CN" altLang="en-US" dirty="0"/>
              <a:t>读数据：</a:t>
            </a:r>
            <a:endParaRPr lang="en-US" altLang="zh-CN" dirty="0"/>
          </a:p>
          <a:p>
            <a:pPr lvl="1"/>
            <a:r>
              <a:rPr lang="en-US" altLang="zh-CN" dirty="0"/>
              <a:t>Client</a:t>
            </a:r>
            <a:r>
              <a:rPr lang="zh-CN" altLang="en-US" dirty="0"/>
              <a:t>从</a:t>
            </a:r>
            <a:r>
              <a:rPr lang="en-US" altLang="zh-CN" dirty="0"/>
              <a:t>R&gt;=N/2+1</a:t>
            </a:r>
            <a:r>
              <a:rPr lang="zh-CN" altLang="en-US" dirty="0"/>
              <a:t>个</a:t>
            </a:r>
            <a:r>
              <a:rPr lang="en-US" altLang="zh-CN" dirty="0"/>
              <a:t>Node</a:t>
            </a:r>
            <a:r>
              <a:rPr lang="zh-CN" altLang="en-US" dirty="0"/>
              <a:t>读</a:t>
            </a:r>
            <a:endParaRPr lang="en-US" altLang="zh-CN" dirty="0"/>
          </a:p>
          <a:p>
            <a:endParaRPr lang="en-US" altLang="zh-CN" dirty="0"/>
          </a:p>
          <a:p>
            <a:r>
              <a:rPr lang="zh-CN" altLang="en-US" dirty="0"/>
              <a:t>容忍最多</a:t>
            </a:r>
            <a:r>
              <a:rPr lang="en-US" altLang="zh-CN" dirty="0"/>
              <a:t>(N-1)/2</a:t>
            </a:r>
            <a:r>
              <a:rPr lang="zh-CN" altLang="en-US" dirty="0"/>
              <a:t>个</a:t>
            </a:r>
            <a:r>
              <a:rPr lang="en-US" altLang="zh-CN" dirty="0"/>
              <a:t>Node</a:t>
            </a:r>
            <a:r>
              <a:rPr lang="zh-CN" altLang="en-US" dirty="0"/>
              <a:t>故障</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D8634CE9-ACC9-4B8B-AA44-9838F7A31BEA}"/>
              </a:ext>
            </a:extLst>
          </p:cNvPr>
          <p:cNvSpPr>
            <a:spLocks noGrp="1"/>
          </p:cNvSpPr>
          <p:nvPr>
            <p:ph type="sldNum" sz="quarter" idx="11"/>
          </p:nvPr>
        </p:nvSpPr>
        <p:spPr/>
        <p:txBody>
          <a:bodyPr/>
          <a:lstStyle/>
          <a:p>
            <a:pPr>
              <a:defRPr/>
            </a:pPr>
            <a:fld id="{3FFE790D-BCFB-4008-9260-CA63AEE325FD}" type="slidenum">
              <a:rPr lang="en-US" smtClean="0"/>
              <a:pPr>
                <a:defRPr/>
              </a:pPr>
              <a:t>36</a:t>
            </a:fld>
            <a:endParaRPr lang="en-US" dirty="0"/>
          </a:p>
        </p:txBody>
      </p:sp>
    </p:spTree>
    <p:extLst>
      <p:ext uri="{BB962C8B-B14F-4D97-AF65-F5344CB8AC3E}">
        <p14:creationId xmlns:p14="http://schemas.microsoft.com/office/powerpoint/2010/main" val="468151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0A83-57E3-4DA2-A483-E778A252B6BD}"/>
              </a:ext>
            </a:extLst>
          </p:cNvPr>
          <p:cNvSpPr>
            <a:spLocks noGrp="1"/>
          </p:cNvSpPr>
          <p:nvPr>
            <p:ph type="title"/>
          </p:nvPr>
        </p:nvSpPr>
        <p:spPr/>
        <p:txBody>
          <a:bodyPr/>
          <a:lstStyle/>
          <a:p>
            <a:r>
              <a:rPr lang="zh-CN" altLang="en-US" sz="3600" dirty="0"/>
              <a:t>多数派写的问题：多个客户端同时写</a:t>
            </a:r>
          </a:p>
        </p:txBody>
      </p:sp>
      <p:sp>
        <p:nvSpPr>
          <p:cNvPr id="4" name="灯片编号占位符 3">
            <a:extLst>
              <a:ext uri="{FF2B5EF4-FFF2-40B4-BE49-F238E27FC236}">
                <a16:creationId xmlns:a16="http://schemas.microsoft.com/office/drawing/2014/main" id="{72C26BF8-E3D8-4038-A27B-2DC50D7BC4B7}"/>
              </a:ext>
            </a:extLst>
          </p:cNvPr>
          <p:cNvSpPr>
            <a:spLocks noGrp="1"/>
          </p:cNvSpPr>
          <p:nvPr>
            <p:ph type="sldNum" sz="quarter" idx="11"/>
          </p:nvPr>
        </p:nvSpPr>
        <p:spPr/>
        <p:txBody>
          <a:bodyPr/>
          <a:lstStyle/>
          <a:p>
            <a:pPr>
              <a:defRPr/>
            </a:pPr>
            <a:fld id="{3FFE790D-BCFB-4008-9260-CA63AEE325FD}" type="slidenum">
              <a:rPr lang="en-US" smtClean="0"/>
              <a:pPr>
                <a:defRPr/>
              </a:pPr>
              <a:t>37</a:t>
            </a:fld>
            <a:endParaRPr lang="en-US" dirty="0"/>
          </a:p>
        </p:txBody>
      </p:sp>
      <p:pic>
        <p:nvPicPr>
          <p:cNvPr id="7" name="图片 6">
            <a:extLst>
              <a:ext uri="{FF2B5EF4-FFF2-40B4-BE49-F238E27FC236}">
                <a16:creationId xmlns:a16="http://schemas.microsoft.com/office/drawing/2014/main" id="{0EFC03FE-977F-4591-8BFA-E0F0F1460718}"/>
              </a:ext>
            </a:extLst>
          </p:cNvPr>
          <p:cNvPicPr>
            <a:picLocks noChangeAspect="1"/>
          </p:cNvPicPr>
          <p:nvPr/>
        </p:nvPicPr>
        <p:blipFill>
          <a:blip r:embed="rId2"/>
          <a:stretch>
            <a:fillRect/>
          </a:stretch>
        </p:blipFill>
        <p:spPr>
          <a:xfrm>
            <a:off x="1371600" y="1752600"/>
            <a:ext cx="6843520" cy="3214001"/>
          </a:xfrm>
          <a:prstGeom prst="rect">
            <a:avLst/>
          </a:prstGeom>
        </p:spPr>
      </p:pic>
      <p:sp>
        <p:nvSpPr>
          <p:cNvPr id="8" name="矩形 7">
            <a:extLst>
              <a:ext uri="{FF2B5EF4-FFF2-40B4-BE49-F238E27FC236}">
                <a16:creationId xmlns:a16="http://schemas.microsoft.com/office/drawing/2014/main" id="{DD96F232-F0BB-472F-A721-53D7E078D56F}"/>
              </a:ext>
            </a:extLst>
          </p:cNvPr>
          <p:cNvSpPr/>
          <p:nvPr/>
        </p:nvSpPr>
        <p:spPr>
          <a:xfrm>
            <a:off x="2895600" y="5275008"/>
            <a:ext cx="3118161" cy="369332"/>
          </a:xfrm>
          <a:prstGeom prst="rect">
            <a:avLst/>
          </a:prstGeom>
        </p:spPr>
        <p:txBody>
          <a:bodyPr wrap="none">
            <a:spAutoFit/>
          </a:bodyPr>
          <a:lstStyle/>
          <a:p>
            <a:pPr marL="0" indent="0">
              <a:buNone/>
            </a:pPr>
            <a:r>
              <a:rPr lang="zh-CN" altLang="en-US" dirty="0">
                <a:solidFill>
                  <a:srgbClr val="FF0000"/>
                </a:solidFill>
              </a:rPr>
              <a:t>各个</a:t>
            </a:r>
            <a:r>
              <a:rPr lang="en-US" altLang="zh-CN" dirty="0">
                <a:solidFill>
                  <a:srgbClr val="FF0000"/>
                </a:solidFill>
              </a:rPr>
              <a:t>node</a:t>
            </a:r>
            <a:r>
              <a:rPr lang="zh-CN" altLang="en-US" dirty="0">
                <a:solidFill>
                  <a:srgbClr val="FF0000"/>
                </a:solidFill>
              </a:rPr>
              <a:t>收到的结果不一致</a:t>
            </a:r>
            <a:endParaRPr lang="en-US" altLang="zh-CN" dirty="0">
              <a:solidFill>
                <a:srgbClr val="FF0000"/>
              </a:solidFill>
            </a:endParaRPr>
          </a:p>
        </p:txBody>
      </p:sp>
    </p:spTree>
    <p:extLst>
      <p:ext uri="{BB962C8B-B14F-4D97-AF65-F5344CB8AC3E}">
        <p14:creationId xmlns:p14="http://schemas.microsoft.com/office/powerpoint/2010/main" val="2036318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F1DDD-A54E-4A2E-961C-5B3C4948B694}"/>
              </a:ext>
            </a:extLst>
          </p:cNvPr>
          <p:cNvSpPr>
            <a:spLocks noGrp="1"/>
          </p:cNvSpPr>
          <p:nvPr>
            <p:ph type="title"/>
          </p:nvPr>
        </p:nvSpPr>
        <p:spPr/>
        <p:txBody>
          <a:bodyPr/>
          <a:lstStyle/>
          <a:p>
            <a:r>
              <a:rPr lang="en-US" altLang="zh-CN" dirty="0" err="1"/>
              <a:t>Paxos</a:t>
            </a:r>
            <a:r>
              <a:rPr lang="zh-CN" altLang="en-US" dirty="0"/>
              <a:t>：</a:t>
            </a:r>
            <a:r>
              <a:rPr lang="en-US" altLang="zh-CN" dirty="0"/>
              <a:t>Goal</a:t>
            </a:r>
            <a:endParaRPr lang="zh-CN" altLang="en-US" dirty="0"/>
          </a:p>
        </p:txBody>
      </p:sp>
      <p:sp>
        <p:nvSpPr>
          <p:cNvPr id="3" name="内容占位符 2">
            <a:extLst>
              <a:ext uri="{FF2B5EF4-FFF2-40B4-BE49-F238E27FC236}">
                <a16:creationId xmlns:a16="http://schemas.microsoft.com/office/drawing/2014/main" id="{090114E5-7486-4F1B-BCB4-B50194551823}"/>
              </a:ext>
            </a:extLst>
          </p:cNvPr>
          <p:cNvSpPr>
            <a:spLocks noGrp="1"/>
          </p:cNvSpPr>
          <p:nvPr>
            <p:ph idx="1"/>
          </p:nvPr>
        </p:nvSpPr>
        <p:spPr/>
        <p:txBody>
          <a:bodyPr/>
          <a:lstStyle/>
          <a:p>
            <a:r>
              <a:rPr lang="en-US" altLang="zh-CN" dirty="0"/>
              <a:t>Safety: </a:t>
            </a:r>
          </a:p>
          <a:p>
            <a:pPr lvl="1"/>
            <a:r>
              <a:rPr lang="en-US" altLang="zh-CN" dirty="0"/>
              <a:t>Only a </a:t>
            </a:r>
            <a:r>
              <a:rPr lang="en-US" altLang="zh-CN" dirty="0">
                <a:solidFill>
                  <a:srgbClr val="0070C0"/>
                </a:solidFill>
              </a:rPr>
              <a:t>single</a:t>
            </a:r>
            <a:r>
              <a:rPr lang="en-US" altLang="zh-CN" dirty="0"/>
              <a:t> value may be chosen (by the distributed system)</a:t>
            </a:r>
          </a:p>
          <a:p>
            <a:pPr lvl="1"/>
            <a:r>
              <a:rPr lang="en-US" altLang="zh-CN" dirty="0"/>
              <a:t>A server never learns that a value has been chosen unless it really has been</a:t>
            </a:r>
          </a:p>
          <a:p>
            <a:endParaRPr lang="en-US" altLang="zh-CN" dirty="0"/>
          </a:p>
          <a:p>
            <a:r>
              <a:rPr lang="en-US" altLang="zh-CN" dirty="0"/>
              <a:t>Liveness (as long as majority of servers up and communicating with reasonable timeliness):</a:t>
            </a:r>
          </a:p>
          <a:p>
            <a:pPr lvl="1"/>
            <a:r>
              <a:rPr lang="en-US" altLang="zh-CN" dirty="0"/>
              <a:t>Some proposed value is eventually chosen</a:t>
            </a:r>
          </a:p>
          <a:p>
            <a:pPr lvl="1"/>
            <a:r>
              <a:rPr lang="en-US" altLang="zh-CN" dirty="0"/>
              <a:t>If a value is chosen, servers eventually learn about it</a:t>
            </a:r>
          </a:p>
          <a:p>
            <a:endParaRPr lang="zh-CN" altLang="en-US" dirty="0"/>
          </a:p>
        </p:txBody>
      </p:sp>
      <p:sp>
        <p:nvSpPr>
          <p:cNvPr id="4" name="灯片编号占位符 3">
            <a:extLst>
              <a:ext uri="{FF2B5EF4-FFF2-40B4-BE49-F238E27FC236}">
                <a16:creationId xmlns:a16="http://schemas.microsoft.com/office/drawing/2014/main" id="{FFA4D704-C861-436D-91A4-FEBF74D57E9A}"/>
              </a:ext>
            </a:extLst>
          </p:cNvPr>
          <p:cNvSpPr>
            <a:spLocks noGrp="1"/>
          </p:cNvSpPr>
          <p:nvPr>
            <p:ph type="sldNum" sz="quarter" idx="11"/>
          </p:nvPr>
        </p:nvSpPr>
        <p:spPr/>
        <p:txBody>
          <a:bodyPr/>
          <a:lstStyle/>
          <a:p>
            <a:pPr>
              <a:defRPr/>
            </a:pPr>
            <a:fld id="{3FFE790D-BCFB-4008-9260-CA63AEE325FD}" type="slidenum">
              <a:rPr lang="en-US" smtClean="0"/>
              <a:pPr>
                <a:defRPr/>
              </a:pPr>
              <a:t>38</a:t>
            </a:fld>
            <a:endParaRPr lang="en-US" dirty="0"/>
          </a:p>
        </p:txBody>
      </p:sp>
    </p:spTree>
    <p:extLst>
      <p:ext uri="{BB962C8B-B14F-4D97-AF65-F5344CB8AC3E}">
        <p14:creationId xmlns:p14="http://schemas.microsoft.com/office/powerpoint/2010/main" val="338244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A6BC-BCFB-4801-9F9A-591EED35D099}"/>
              </a:ext>
            </a:extLst>
          </p:cNvPr>
          <p:cNvSpPr>
            <a:spLocks noGrp="1"/>
          </p:cNvSpPr>
          <p:nvPr>
            <p:ph type="title"/>
          </p:nvPr>
        </p:nvSpPr>
        <p:spPr/>
        <p:txBody>
          <a:bodyPr/>
          <a:lstStyle/>
          <a:p>
            <a:r>
              <a:rPr lang="en-US" altLang="zh-CN" dirty="0" err="1"/>
              <a:t>Paxos</a:t>
            </a:r>
            <a:r>
              <a:rPr lang="en-US" altLang="zh-CN" dirty="0"/>
              <a:t> Notations</a:t>
            </a:r>
            <a:endParaRPr lang="zh-CN" altLang="en-US" dirty="0"/>
          </a:p>
        </p:txBody>
      </p:sp>
      <p:sp>
        <p:nvSpPr>
          <p:cNvPr id="3" name="内容占位符 2">
            <a:extLst>
              <a:ext uri="{FF2B5EF4-FFF2-40B4-BE49-F238E27FC236}">
                <a16:creationId xmlns:a16="http://schemas.microsoft.com/office/drawing/2014/main" id="{C0488B90-3779-4F95-8422-03A019356F7E}"/>
              </a:ext>
            </a:extLst>
          </p:cNvPr>
          <p:cNvSpPr>
            <a:spLocks noGrp="1"/>
          </p:cNvSpPr>
          <p:nvPr>
            <p:ph idx="1"/>
          </p:nvPr>
        </p:nvSpPr>
        <p:spPr/>
        <p:txBody>
          <a:bodyPr/>
          <a:lstStyle/>
          <a:p>
            <a:r>
              <a:rPr lang="en-US" altLang="zh-CN" dirty="0"/>
              <a:t>Proposers:</a:t>
            </a:r>
          </a:p>
          <a:p>
            <a:pPr lvl="1"/>
            <a:r>
              <a:rPr lang="en-US" altLang="zh-CN" dirty="0"/>
              <a:t>Active: put forth particular values to be chosen</a:t>
            </a:r>
          </a:p>
          <a:p>
            <a:r>
              <a:rPr lang="en-US" altLang="zh-CN" dirty="0"/>
              <a:t>Acceptors:</a:t>
            </a:r>
          </a:p>
          <a:p>
            <a:pPr lvl="1"/>
            <a:r>
              <a:rPr lang="en-US" altLang="zh-CN" dirty="0"/>
              <a:t>Passive: respond to messages from proposers</a:t>
            </a:r>
          </a:p>
          <a:p>
            <a:pPr lvl="1"/>
            <a:r>
              <a:rPr lang="en-US" altLang="zh-CN" dirty="0"/>
              <a:t>Responses represent votes that form consensus</a:t>
            </a:r>
          </a:p>
          <a:p>
            <a:pPr lvl="1"/>
            <a:r>
              <a:rPr lang="en-US" altLang="zh-CN" dirty="0"/>
              <a:t>Store chosen value, state of the decision process</a:t>
            </a:r>
          </a:p>
          <a:p>
            <a:pPr lvl="1"/>
            <a:r>
              <a:rPr lang="en-US" altLang="zh-CN" dirty="0"/>
              <a:t>Want to know which value was chosen</a:t>
            </a:r>
          </a:p>
          <a:p>
            <a:pPr marL="0" indent="0">
              <a:buNone/>
            </a:pPr>
            <a:r>
              <a:rPr lang="en-US" altLang="zh-CN" dirty="0"/>
              <a:t>For this presentation:</a:t>
            </a:r>
          </a:p>
          <a:p>
            <a:pPr lvl="1"/>
            <a:r>
              <a:rPr lang="en-US" altLang="zh-CN" dirty="0"/>
              <a:t>Each </a:t>
            </a:r>
            <a:r>
              <a:rPr lang="en-US" altLang="zh-CN" dirty="0" err="1"/>
              <a:t>Paxos</a:t>
            </a:r>
            <a:r>
              <a:rPr lang="en-US" altLang="zh-CN" dirty="0"/>
              <a:t> server contains both components</a:t>
            </a:r>
          </a:p>
        </p:txBody>
      </p:sp>
      <p:sp>
        <p:nvSpPr>
          <p:cNvPr id="4" name="灯片编号占位符 3">
            <a:extLst>
              <a:ext uri="{FF2B5EF4-FFF2-40B4-BE49-F238E27FC236}">
                <a16:creationId xmlns:a16="http://schemas.microsoft.com/office/drawing/2014/main" id="{72D3459C-6435-4C7C-AFBF-BB983E62F0A9}"/>
              </a:ext>
            </a:extLst>
          </p:cNvPr>
          <p:cNvSpPr>
            <a:spLocks noGrp="1"/>
          </p:cNvSpPr>
          <p:nvPr>
            <p:ph type="sldNum" sz="quarter" idx="11"/>
          </p:nvPr>
        </p:nvSpPr>
        <p:spPr/>
        <p:txBody>
          <a:bodyPr/>
          <a:lstStyle/>
          <a:p>
            <a:pPr>
              <a:defRPr/>
            </a:pPr>
            <a:fld id="{3FFE790D-BCFB-4008-9260-CA63AEE325FD}" type="slidenum">
              <a:rPr lang="en-US" smtClean="0"/>
              <a:pPr>
                <a:defRPr/>
              </a:pPr>
              <a:t>39</a:t>
            </a:fld>
            <a:endParaRPr lang="en-US" dirty="0"/>
          </a:p>
        </p:txBody>
      </p:sp>
    </p:spTree>
    <p:extLst>
      <p:ext uri="{BB962C8B-B14F-4D97-AF65-F5344CB8AC3E}">
        <p14:creationId xmlns:p14="http://schemas.microsoft.com/office/powerpoint/2010/main" val="207163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49F1E-5E69-42F1-A255-9EEEA9596A05}"/>
              </a:ext>
            </a:extLst>
          </p:cNvPr>
          <p:cNvSpPr>
            <a:spLocks noGrp="1"/>
          </p:cNvSpPr>
          <p:nvPr>
            <p:ph type="title"/>
          </p:nvPr>
        </p:nvSpPr>
        <p:spPr/>
        <p:txBody>
          <a:bodyPr/>
          <a:lstStyle/>
          <a:p>
            <a:r>
              <a:rPr lang="zh-CN" altLang="en-US" dirty="0"/>
              <a:t>什么是区块链</a:t>
            </a:r>
          </a:p>
        </p:txBody>
      </p:sp>
      <p:sp>
        <p:nvSpPr>
          <p:cNvPr id="3" name="内容占位符 2">
            <a:extLst>
              <a:ext uri="{FF2B5EF4-FFF2-40B4-BE49-F238E27FC236}">
                <a16:creationId xmlns:a16="http://schemas.microsoft.com/office/drawing/2014/main" id="{469AC751-1D0F-46EF-A8DD-9749A5D1549D}"/>
              </a:ext>
            </a:extLst>
          </p:cNvPr>
          <p:cNvSpPr>
            <a:spLocks noGrp="1"/>
          </p:cNvSpPr>
          <p:nvPr>
            <p:ph idx="1"/>
          </p:nvPr>
        </p:nvSpPr>
        <p:spPr/>
        <p:txBody>
          <a:bodyPr/>
          <a:lstStyle/>
          <a:p>
            <a:r>
              <a:rPr lang="zh-CN" altLang="en-US" dirty="0"/>
              <a:t>分布式账本：存储信息（交易为主）</a:t>
            </a:r>
            <a:endParaRPr lang="en-US" altLang="zh-CN" dirty="0"/>
          </a:p>
          <a:p>
            <a:pPr lvl="1"/>
            <a:r>
              <a:rPr lang="zh-CN" altLang="en-US" dirty="0">
                <a:solidFill>
                  <a:srgbClr val="FF0000"/>
                </a:solidFill>
              </a:rPr>
              <a:t>每个</a:t>
            </a:r>
            <a:r>
              <a:rPr lang="zh-CN" altLang="en-US" dirty="0"/>
              <a:t>参与者都能</a:t>
            </a:r>
            <a:r>
              <a:rPr lang="zh-CN" altLang="en-US" dirty="0">
                <a:solidFill>
                  <a:srgbClr val="FF0000"/>
                </a:solidFill>
              </a:rPr>
              <a:t>阅读</a:t>
            </a:r>
            <a:r>
              <a:rPr lang="zh-CN" altLang="en-US" dirty="0"/>
              <a:t>账本数据</a:t>
            </a:r>
            <a:endParaRPr lang="en-US" altLang="zh-CN" dirty="0"/>
          </a:p>
          <a:p>
            <a:pPr lvl="1"/>
            <a:r>
              <a:rPr lang="zh-CN" altLang="en-US" dirty="0">
                <a:solidFill>
                  <a:srgbClr val="FF0000"/>
                </a:solidFill>
              </a:rPr>
              <a:t>任何</a:t>
            </a:r>
            <a:r>
              <a:rPr lang="zh-CN" altLang="en-US" dirty="0"/>
              <a:t>参与者都</a:t>
            </a:r>
            <a:r>
              <a:rPr lang="zh-CN" altLang="en-US" dirty="0">
                <a:solidFill>
                  <a:srgbClr val="FF0000"/>
                </a:solidFill>
              </a:rPr>
              <a:t>无法篡改</a:t>
            </a:r>
            <a:r>
              <a:rPr lang="zh-CN" altLang="en-US" dirty="0"/>
              <a:t>账本数据</a:t>
            </a:r>
          </a:p>
          <a:p>
            <a:endParaRPr lang="en-US" altLang="zh-CN" dirty="0"/>
          </a:p>
          <a:p>
            <a:endParaRPr lang="en-US" altLang="zh-CN" dirty="0"/>
          </a:p>
        </p:txBody>
      </p:sp>
      <p:sp>
        <p:nvSpPr>
          <p:cNvPr id="4" name="灯片编号占位符 3">
            <a:extLst>
              <a:ext uri="{FF2B5EF4-FFF2-40B4-BE49-F238E27FC236}">
                <a16:creationId xmlns:a16="http://schemas.microsoft.com/office/drawing/2014/main" id="{82DD5F25-A30B-49B6-BA16-9641EB46FC59}"/>
              </a:ext>
            </a:extLst>
          </p:cNvPr>
          <p:cNvSpPr>
            <a:spLocks noGrp="1"/>
          </p:cNvSpPr>
          <p:nvPr>
            <p:ph type="sldNum" sz="quarter" idx="11"/>
          </p:nvPr>
        </p:nvSpPr>
        <p:spPr/>
        <p:txBody>
          <a:bodyPr/>
          <a:lstStyle/>
          <a:p>
            <a:pPr>
              <a:defRPr/>
            </a:pPr>
            <a:fld id="{3FFE790D-BCFB-4008-9260-CA63AEE325FD}" type="slidenum">
              <a:rPr lang="en-US" smtClean="0"/>
              <a:pPr>
                <a:defRPr/>
              </a:pPr>
              <a:t>4</a:t>
            </a:fld>
            <a:endParaRPr lang="en-US" dirty="0"/>
          </a:p>
        </p:txBody>
      </p:sp>
      <p:sp>
        <p:nvSpPr>
          <p:cNvPr id="6" name="矩形 5">
            <a:extLst>
              <a:ext uri="{FF2B5EF4-FFF2-40B4-BE49-F238E27FC236}">
                <a16:creationId xmlns:a16="http://schemas.microsoft.com/office/drawing/2014/main" id="{C0B331A2-CDFE-4A08-8E7C-E91F24C32277}"/>
              </a:ext>
            </a:extLst>
          </p:cNvPr>
          <p:cNvSpPr/>
          <p:nvPr/>
        </p:nvSpPr>
        <p:spPr bwMode="auto">
          <a:xfrm>
            <a:off x="1284051" y="480060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994BFA8E-EE33-40D1-8E12-3BA7B25315C4}"/>
              </a:ext>
            </a:extLst>
          </p:cNvPr>
          <p:cNvSpPr/>
          <p:nvPr/>
        </p:nvSpPr>
        <p:spPr bwMode="auto">
          <a:xfrm>
            <a:off x="2209800" y="480060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E5E2BA34-CE89-4E00-A3DE-47521ED68045}"/>
              </a:ext>
            </a:extLst>
          </p:cNvPr>
          <p:cNvSpPr/>
          <p:nvPr/>
        </p:nvSpPr>
        <p:spPr bwMode="auto">
          <a:xfrm>
            <a:off x="3169596" y="480060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B426CAE6-FE63-44AC-AD18-25174B524591}"/>
              </a:ext>
            </a:extLst>
          </p:cNvPr>
          <p:cNvSpPr/>
          <p:nvPr/>
        </p:nvSpPr>
        <p:spPr bwMode="auto">
          <a:xfrm>
            <a:off x="5089188" y="480060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37296577-1464-40BB-B14C-0D88233C00A8}"/>
              </a:ext>
            </a:extLst>
          </p:cNvPr>
          <p:cNvSpPr/>
          <p:nvPr/>
        </p:nvSpPr>
        <p:spPr bwMode="auto">
          <a:xfrm>
            <a:off x="6085462" y="480060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矩形 15">
            <a:extLst>
              <a:ext uri="{FF2B5EF4-FFF2-40B4-BE49-F238E27FC236}">
                <a16:creationId xmlns:a16="http://schemas.microsoft.com/office/drawing/2014/main" id="{89FD4ECA-A074-483F-B0B8-15C9AE73D379}"/>
              </a:ext>
            </a:extLst>
          </p:cNvPr>
          <p:cNvSpPr/>
          <p:nvPr/>
        </p:nvSpPr>
        <p:spPr bwMode="auto">
          <a:xfrm>
            <a:off x="4129392" y="4800600"/>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矩形 17">
            <a:extLst>
              <a:ext uri="{FF2B5EF4-FFF2-40B4-BE49-F238E27FC236}">
                <a16:creationId xmlns:a16="http://schemas.microsoft.com/office/drawing/2014/main" id="{899D92C9-3808-45B3-95AE-A9A1686D8EAE}"/>
              </a:ext>
            </a:extLst>
          </p:cNvPr>
          <p:cNvSpPr/>
          <p:nvPr/>
        </p:nvSpPr>
        <p:spPr bwMode="auto">
          <a:xfrm>
            <a:off x="7075656" y="4806122"/>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0" name="直接箭头连接符 19">
            <a:extLst>
              <a:ext uri="{FF2B5EF4-FFF2-40B4-BE49-F238E27FC236}">
                <a16:creationId xmlns:a16="http://schemas.microsoft.com/office/drawing/2014/main" id="{CC8D1E42-FF20-41D8-9825-8F54B694F316}"/>
              </a:ext>
            </a:extLst>
          </p:cNvPr>
          <p:cNvCxnSpPr>
            <a:cxnSpLocks/>
            <a:stCxn id="14" idx="3"/>
            <a:endCxn id="18" idx="1"/>
          </p:cNvCxnSpPr>
          <p:nvPr/>
        </p:nvCxnSpPr>
        <p:spPr bwMode="auto">
          <a:xfrm>
            <a:off x="6618862" y="4991100"/>
            <a:ext cx="456794" cy="5522"/>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3EB7328B-4541-4334-8607-19228238CBCD}"/>
              </a:ext>
            </a:extLst>
          </p:cNvPr>
          <p:cNvCxnSpPr>
            <a:cxnSpLocks/>
            <a:stCxn id="12" idx="3"/>
            <a:endCxn id="14" idx="1"/>
          </p:cNvCxnSpPr>
          <p:nvPr/>
        </p:nvCxnSpPr>
        <p:spPr bwMode="auto">
          <a:xfrm>
            <a:off x="5622588" y="4991100"/>
            <a:ext cx="462874"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5743DACF-58E1-47DD-B7DF-D7B52265C5DA}"/>
              </a:ext>
            </a:extLst>
          </p:cNvPr>
          <p:cNvCxnSpPr>
            <a:cxnSpLocks/>
            <a:stCxn id="16" idx="3"/>
            <a:endCxn id="12" idx="1"/>
          </p:cNvCxnSpPr>
          <p:nvPr/>
        </p:nvCxnSpPr>
        <p:spPr bwMode="auto">
          <a:xfrm>
            <a:off x="4662792" y="4991100"/>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83C0FDA0-2DF6-443B-A952-295DBDF71455}"/>
              </a:ext>
            </a:extLst>
          </p:cNvPr>
          <p:cNvCxnSpPr>
            <a:cxnSpLocks/>
            <a:stCxn id="10" idx="3"/>
            <a:endCxn id="16" idx="1"/>
          </p:cNvCxnSpPr>
          <p:nvPr/>
        </p:nvCxnSpPr>
        <p:spPr bwMode="auto">
          <a:xfrm>
            <a:off x="3702996" y="4991100"/>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C388218D-4B90-4831-A49D-E1948D924AB2}"/>
              </a:ext>
            </a:extLst>
          </p:cNvPr>
          <p:cNvCxnSpPr>
            <a:cxnSpLocks/>
            <a:stCxn id="8" idx="3"/>
            <a:endCxn id="10" idx="1"/>
          </p:cNvCxnSpPr>
          <p:nvPr/>
        </p:nvCxnSpPr>
        <p:spPr bwMode="auto">
          <a:xfrm>
            <a:off x="2743200" y="4991100"/>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6CDF7E49-04D5-43D8-9E82-60FC9C040E2C}"/>
              </a:ext>
            </a:extLst>
          </p:cNvPr>
          <p:cNvCxnSpPr>
            <a:cxnSpLocks/>
            <a:stCxn id="6" idx="3"/>
            <a:endCxn id="8" idx="1"/>
          </p:cNvCxnSpPr>
          <p:nvPr/>
        </p:nvCxnSpPr>
        <p:spPr bwMode="auto">
          <a:xfrm>
            <a:off x="1817451" y="4991100"/>
            <a:ext cx="392349"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pic>
        <p:nvPicPr>
          <p:cNvPr id="1026" name="Picture 2" descr="用户图标矢量男性符号轮廓头像标志在平面颜色标志符号象形插图插画-正版商用图片10gd32-摄图新视界">
            <a:extLst>
              <a:ext uri="{FF2B5EF4-FFF2-40B4-BE49-F238E27FC236}">
                <a16:creationId xmlns:a16="http://schemas.microsoft.com/office/drawing/2014/main" id="{018B3B19-133E-4198-B12F-250D920124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290" y="3396456"/>
            <a:ext cx="919161" cy="9191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用户图标矢量男性符号轮廓头像标志在平面颜色标志符号象形插图插画-正版商用图片10gd32-摄图新视界">
            <a:extLst>
              <a:ext uri="{FF2B5EF4-FFF2-40B4-BE49-F238E27FC236}">
                <a16:creationId xmlns:a16="http://schemas.microsoft.com/office/drawing/2014/main" id="{7E8A8393-40FC-44C1-B576-D0AB3135CE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3048000"/>
            <a:ext cx="919161" cy="9191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用户图标矢量男性符号轮廓头像标志在平面颜色标志符号象形插图插画-正版商用图片10gd32-摄图新视界">
            <a:extLst>
              <a:ext uri="{FF2B5EF4-FFF2-40B4-BE49-F238E27FC236}">
                <a16:creationId xmlns:a16="http://schemas.microsoft.com/office/drawing/2014/main" id="{2D8314CD-9D2B-4E41-B75C-0076F5DCA1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2588" y="3047999"/>
            <a:ext cx="919161" cy="9191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用户图标矢量男性符号轮廓头像标志在平面颜色标志符号象形插图插画-正版商用图片10gd32-摄图新视界">
            <a:extLst>
              <a:ext uri="{FF2B5EF4-FFF2-40B4-BE49-F238E27FC236}">
                <a16:creationId xmlns:a16="http://schemas.microsoft.com/office/drawing/2014/main" id="{2977B13F-C152-4111-B3FA-C6813D6380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7101" y="3507579"/>
            <a:ext cx="919161" cy="9191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用户图标矢量男性符号轮廓头像标志在平面颜色标志符号象形插图插画-正版商用图片10gd32-摄图新视界">
            <a:extLst>
              <a:ext uri="{FF2B5EF4-FFF2-40B4-BE49-F238E27FC236}">
                <a16:creationId xmlns:a16="http://schemas.microsoft.com/office/drawing/2014/main" id="{F858AEF7-4FD6-45BA-BE22-FE3A7F4FD6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9403" y="5751647"/>
            <a:ext cx="919161" cy="91916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用户图标矢量男性符号轮廓头像标志在平面颜色标志符号象形插图插画-正版商用图片10gd32-摄图新视界">
            <a:extLst>
              <a:ext uri="{FF2B5EF4-FFF2-40B4-BE49-F238E27FC236}">
                <a16:creationId xmlns:a16="http://schemas.microsoft.com/office/drawing/2014/main" id="{32808C70-E60A-4F0F-BD56-B225533711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6409" y="5869505"/>
            <a:ext cx="919161" cy="9191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用户图标矢量男性符号轮廓头像标志在平面颜色标志符号象形插图插画-正版商用图片10gd32-摄图新视界">
            <a:extLst>
              <a:ext uri="{FF2B5EF4-FFF2-40B4-BE49-F238E27FC236}">
                <a16:creationId xmlns:a16="http://schemas.microsoft.com/office/drawing/2014/main" id="{F20B4B6A-781D-41F3-A8F2-CD0463CF28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5512" y="5541984"/>
            <a:ext cx="919161" cy="91916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箭头连接符 30">
            <a:extLst>
              <a:ext uri="{FF2B5EF4-FFF2-40B4-BE49-F238E27FC236}">
                <a16:creationId xmlns:a16="http://schemas.microsoft.com/office/drawing/2014/main" id="{00382D66-900E-4D7E-939E-838A2FA77553}"/>
              </a:ext>
            </a:extLst>
          </p:cNvPr>
          <p:cNvCxnSpPr/>
          <p:nvPr/>
        </p:nvCxnSpPr>
        <p:spPr bwMode="auto">
          <a:xfrm>
            <a:off x="1892289" y="4217762"/>
            <a:ext cx="571500" cy="470347"/>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D3E3F8EE-1DEB-41B4-BD94-DA5C64420C92}"/>
              </a:ext>
            </a:extLst>
          </p:cNvPr>
          <p:cNvCxnSpPr>
            <a:cxnSpLocks/>
          </p:cNvCxnSpPr>
          <p:nvPr/>
        </p:nvCxnSpPr>
        <p:spPr bwMode="auto">
          <a:xfrm flipH="1">
            <a:off x="3499141" y="4093423"/>
            <a:ext cx="201320" cy="594686"/>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11036D84-662C-4443-8484-1A57BCA88B3C}"/>
              </a:ext>
            </a:extLst>
          </p:cNvPr>
          <p:cNvCxnSpPr>
            <a:cxnSpLocks/>
          </p:cNvCxnSpPr>
          <p:nvPr/>
        </p:nvCxnSpPr>
        <p:spPr bwMode="auto">
          <a:xfrm flipH="1">
            <a:off x="5496377" y="4187896"/>
            <a:ext cx="428154" cy="487301"/>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39" name="直接箭头连接符 38">
            <a:extLst>
              <a:ext uri="{FF2B5EF4-FFF2-40B4-BE49-F238E27FC236}">
                <a16:creationId xmlns:a16="http://schemas.microsoft.com/office/drawing/2014/main" id="{698BC2DE-ED95-4D9D-96C4-21D116C54B45}"/>
              </a:ext>
            </a:extLst>
          </p:cNvPr>
          <p:cNvCxnSpPr>
            <a:cxnSpLocks/>
          </p:cNvCxnSpPr>
          <p:nvPr/>
        </p:nvCxnSpPr>
        <p:spPr bwMode="auto">
          <a:xfrm flipH="1">
            <a:off x="7005601" y="4241796"/>
            <a:ext cx="568894" cy="410814"/>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42" name="直接箭头连接符 41">
            <a:extLst>
              <a:ext uri="{FF2B5EF4-FFF2-40B4-BE49-F238E27FC236}">
                <a16:creationId xmlns:a16="http://schemas.microsoft.com/office/drawing/2014/main" id="{47BD4707-59F1-4208-A2C0-BBA3041CABF7}"/>
              </a:ext>
            </a:extLst>
          </p:cNvPr>
          <p:cNvCxnSpPr>
            <a:cxnSpLocks/>
          </p:cNvCxnSpPr>
          <p:nvPr/>
        </p:nvCxnSpPr>
        <p:spPr bwMode="auto">
          <a:xfrm flipV="1">
            <a:off x="2998564" y="5325801"/>
            <a:ext cx="354236" cy="425846"/>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46" name="直接箭头连接符 45">
            <a:extLst>
              <a:ext uri="{FF2B5EF4-FFF2-40B4-BE49-F238E27FC236}">
                <a16:creationId xmlns:a16="http://schemas.microsoft.com/office/drawing/2014/main" id="{F9E5AB36-8BEF-4F43-B706-E725C4DF4EEB}"/>
              </a:ext>
            </a:extLst>
          </p:cNvPr>
          <p:cNvCxnSpPr>
            <a:cxnSpLocks/>
          </p:cNvCxnSpPr>
          <p:nvPr/>
        </p:nvCxnSpPr>
        <p:spPr bwMode="auto">
          <a:xfrm flipH="1" flipV="1">
            <a:off x="4589023" y="5325801"/>
            <a:ext cx="266700" cy="425846"/>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3509D9B0-77C3-4855-A41D-23FAAF9629FD}"/>
              </a:ext>
            </a:extLst>
          </p:cNvPr>
          <p:cNvCxnSpPr>
            <a:cxnSpLocks/>
          </p:cNvCxnSpPr>
          <p:nvPr/>
        </p:nvCxnSpPr>
        <p:spPr bwMode="auto">
          <a:xfrm flipH="1" flipV="1">
            <a:off x="6247694" y="5309536"/>
            <a:ext cx="266700" cy="442111"/>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51851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914D3-5FC5-4AF5-8A96-C67E2052EC26}"/>
              </a:ext>
            </a:extLst>
          </p:cNvPr>
          <p:cNvSpPr>
            <a:spLocks noGrp="1"/>
          </p:cNvSpPr>
          <p:nvPr>
            <p:ph type="title"/>
          </p:nvPr>
        </p:nvSpPr>
        <p:spPr/>
        <p:txBody>
          <a:bodyPr/>
          <a:lstStyle/>
          <a:p>
            <a:r>
              <a:rPr lang="en-US" altLang="zh-CN" dirty="0" err="1"/>
              <a:t>Paxos</a:t>
            </a:r>
            <a:r>
              <a:rPr lang="zh-CN" altLang="en-US" dirty="0"/>
              <a:t> </a:t>
            </a:r>
            <a:r>
              <a:rPr lang="en-US" altLang="zh-CN" dirty="0"/>
              <a:t>Types</a:t>
            </a:r>
            <a:endParaRPr lang="zh-CN" altLang="en-US" dirty="0"/>
          </a:p>
        </p:txBody>
      </p:sp>
      <p:sp>
        <p:nvSpPr>
          <p:cNvPr id="3" name="内容占位符 2">
            <a:extLst>
              <a:ext uri="{FF2B5EF4-FFF2-40B4-BE49-F238E27FC236}">
                <a16:creationId xmlns:a16="http://schemas.microsoft.com/office/drawing/2014/main" id="{8F07C29A-E874-407B-9843-3A041378BF06}"/>
              </a:ext>
            </a:extLst>
          </p:cNvPr>
          <p:cNvSpPr>
            <a:spLocks noGrp="1"/>
          </p:cNvSpPr>
          <p:nvPr>
            <p:ph idx="1"/>
          </p:nvPr>
        </p:nvSpPr>
        <p:spPr/>
        <p:txBody>
          <a:bodyPr/>
          <a:lstStyle/>
          <a:p>
            <a:r>
              <a:rPr lang="en-US" altLang="zh-CN" dirty="0"/>
              <a:t>Basic </a:t>
            </a:r>
            <a:r>
              <a:rPr lang="en-US" altLang="zh-CN" dirty="0" err="1"/>
              <a:t>Paxos</a:t>
            </a:r>
            <a:r>
              <a:rPr lang="en-US" altLang="zh-CN" dirty="0"/>
              <a:t> (“single decree”):</a:t>
            </a:r>
          </a:p>
          <a:p>
            <a:pPr lvl="1"/>
            <a:r>
              <a:rPr lang="en-US" altLang="zh-CN" dirty="0"/>
              <a:t>One or more servers propose values</a:t>
            </a:r>
          </a:p>
          <a:p>
            <a:pPr lvl="1"/>
            <a:r>
              <a:rPr lang="en-US" altLang="zh-CN" dirty="0"/>
              <a:t>System must agree on a </a:t>
            </a:r>
            <a:r>
              <a:rPr lang="en-US" altLang="zh-CN" dirty="0">
                <a:solidFill>
                  <a:schemeClr val="accent4"/>
                </a:solidFill>
              </a:rPr>
              <a:t>single value </a:t>
            </a:r>
            <a:r>
              <a:rPr lang="en-US" altLang="zh-CN" dirty="0"/>
              <a:t>as </a:t>
            </a:r>
            <a:r>
              <a:rPr lang="en-US" altLang="zh-CN" dirty="0">
                <a:solidFill>
                  <a:schemeClr val="accent4"/>
                </a:solidFill>
              </a:rPr>
              <a:t>chosen</a:t>
            </a:r>
          </a:p>
          <a:p>
            <a:pPr lvl="1"/>
            <a:r>
              <a:rPr lang="en-US" altLang="zh-CN" dirty="0"/>
              <a:t>Only one value is ever chosen</a:t>
            </a:r>
          </a:p>
          <a:p>
            <a:pPr marL="0" indent="0">
              <a:buNone/>
            </a:pPr>
            <a:endParaRPr lang="en-US" altLang="zh-CN" dirty="0"/>
          </a:p>
          <a:p>
            <a:r>
              <a:rPr lang="en-US" altLang="zh-CN" dirty="0"/>
              <a:t>Multi-</a:t>
            </a:r>
            <a:r>
              <a:rPr lang="en-US" altLang="zh-CN" dirty="0" err="1"/>
              <a:t>Paxos</a:t>
            </a:r>
            <a:r>
              <a:rPr lang="en-US" altLang="zh-CN" dirty="0"/>
              <a:t>:</a:t>
            </a:r>
          </a:p>
          <a:p>
            <a:pPr lvl="1"/>
            <a:r>
              <a:rPr lang="en-US" altLang="zh-CN" dirty="0"/>
              <a:t>Combine several instances of Basic </a:t>
            </a:r>
            <a:r>
              <a:rPr lang="en-US" altLang="zh-CN" dirty="0" err="1"/>
              <a:t>Paxos</a:t>
            </a:r>
            <a:r>
              <a:rPr lang="en-US" altLang="zh-CN" dirty="0"/>
              <a:t> to agree on a series of values forming the log</a:t>
            </a:r>
          </a:p>
          <a:p>
            <a:endParaRPr lang="zh-CN" altLang="en-US" dirty="0"/>
          </a:p>
        </p:txBody>
      </p:sp>
      <p:sp>
        <p:nvSpPr>
          <p:cNvPr id="4" name="灯片编号占位符 3">
            <a:extLst>
              <a:ext uri="{FF2B5EF4-FFF2-40B4-BE49-F238E27FC236}">
                <a16:creationId xmlns:a16="http://schemas.microsoft.com/office/drawing/2014/main" id="{F49CEA34-8BAC-452F-9B7A-8EBCEC44CFD8}"/>
              </a:ext>
            </a:extLst>
          </p:cNvPr>
          <p:cNvSpPr>
            <a:spLocks noGrp="1"/>
          </p:cNvSpPr>
          <p:nvPr>
            <p:ph type="sldNum" sz="quarter" idx="11"/>
          </p:nvPr>
        </p:nvSpPr>
        <p:spPr/>
        <p:txBody>
          <a:bodyPr/>
          <a:lstStyle/>
          <a:p>
            <a:pPr>
              <a:defRPr/>
            </a:pPr>
            <a:fld id="{3FFE790D-BCFB-4008-9260-CA63AEE325FD}" type="slidenum">
              <a:rPr lang="en-US" smtClean="0"/>
              <a:pPr>
                <a:defRPr/>
              </a:pPr>
              <a:t>40</a:t>
            </a:fld>
            <a:endParaRPr lang="en-US" dirty="0"/>
          </a:p>
        </p:txBody>
      </p:sp>
    </p:spTree>
    <p:extLst>
      <p:ext uri="{BB962C8B-B14F-4D97-AF65-F5344CB8AC3E}">
        <p14:creationId xmlns:p14="http://schemas.microsoft.com/office/powerpoint/2010/main" val="1421724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84FB2-3C02-4976-BB41-3BAE433085B4}"/>
              </a:ext>
            </a:extLst>
          </p:cNvPr>
          <p:cNvSpPr>
            <a:spLocks noGrp="1"/>
          </p:cNvSpPr>
          <p:nvPr>
            <p:ph type="title"/>
          </p:nvPr>
        </p:nvSpPr>
        <p:spPr/>
        <p:txBody>
          <a:bodyPr/>
          <a:lstStyle/>
          <a:p>
            <a:r>
              <a:rPr lang="en-US" altLang="zh-CN" dirty="0" err="1"/>
              <a:t>Paxos</a:t>
            </a:r>
            <a:r>
              <a:rPr lang="en-US" altLang="zh-CN" dirty="0"/>
              <a:t>: Key Idea 1</a:t>
            </a:r>
            <a:endParaRPr lang="zh-CN" altLang="en-US" dirty="0"/>
          </a:p>
        </p:txBody>
      </p:sp>
      <p:sp>
        <p:nvSpPr>
          <p:cNvPr id="3" name="内容占位符 2">
            <a:extLst>
              <a:ext uri="{FF2B5EF4-FFF2-40B4-BE49-F238E27FC236}">
                <a16:creationId xmlns:a16="http://schemas.microsoft.com/office/drawing/2014/main" id="{DBF0F052-CB57-4B15-B01E-EAE3CD178A03}"/>
              </a:ext>
            </a:extLst>
          </p:cNvPr>
          <p:cNvSpPr>
            <a:spLocks noGrp="1"/>
          </p:cNvSpPr>
          <p:nvPr>
            <p:ph idx="1"/>
          </p:nvPr>
        </p:nvSpPr>
        <p:spPr/>
        <p:txBody>
          <a:bodyPr/>
          <a:lstStyle/>
          <a:p>
            <a:r>
              <a:rPr lang="en-US" altLang="zh-CN" dirty="0"/>
              <a:t>Any proposer</a:t>
            </a:r>
          </a:p>
          <a:p>
            <a:pPr lvl="1"/>
            <a:r>
              <a:rPr lang="en-US" altLang="zh-CN" dirty="0"/>
              <a:t>Needs to check whether a value has been chosen (by the whole distributed system)</a:t>
            </a:r>
          </a:p>
          <a:p>
            <a:pPr lvl="2"/>
            <a:r>
              <a:rPr lang="en-US" altLang="zh-CN" dirty="0"/>
              <a:t>via reading acceptors</a:t>
            </a:r>
          </a:p>
          <a:p>
            <a:pPr lvl="1"/>
            <a:r>
              <a:rPr lang="en-US" altLang="zh-CN" dirty="0"/>
              <a:t>If not, whether a value has been accepted by some acceptors</a:t>
            </a:r>
          </a:p>
          <a:p>
            <a:r>
              <a:rPr lang="en-US" altLang="zh-CN" dirty="0"/>
              <a:t>Any acceptor</a:t>
            </a:r>
          </a:p>
          <a:p>
            <a:pPr lvl="1"/>
            <a:r>
              <a:rPr lang="en-US" altLang="zh-CN" dirty="0"/>
              <a:t>Record the accepted value</a:t>
            </a:r>
          </a:p>
          <a:p>
            <a:pPr lvl="1"/>
            <a:r>
              <a:rPr lang="en-US" altLang="zh-CN" dirty="0"/>
              <a:t>No change after accept</a:t>
            </a:r>
          </a:p>
          <a:p>
            <a:r>
              <a:rPr lang="en-US" altLang="zh-CN" dirty="0"/>
              <a:t>Problem:</a:t>
            </a:r>
            <a:r>
              <a:rPr lang="zh-CN" altLang="en-US" dirty="0"/>
              <a:t> </a:t>
            </a:r>
            <a:r>
              <a:rPr lang="en-US" altLang="zh-CN" dirty="0"/>
              <a:t>conflicts</a:t>
            </a:r>
            <a:r>
              <a:rPr lang="zh-CN" altLang="en-US" dirty="0"/>
              <a:t> </a:t>
            </a:r>
            <a:r>
              <a:rPr lang="en-US" altLang="zh-CN" dirty="0"/>
              <a:t>remain</a:t>
            </a:r>
          </a:p>
          <a:p>
            <a:endParaRPr lang="zh-CN" altLang="en-US" dirty="0"/>
          </a:p>
        </p:txBody>
      </p:sp>
      <p:sp>
        <p:nvSpPr>
          <p:cNvPr id="4" name="灯片编号占位符 3">
            <a:extLst>
              <a:ext uri="{FF2B5EF4-FFF2-40B4-BE49-F238E27FC236}">
                <a16:creationId xmlns:a16="http://schemas.microsoft.com/office/drawing/2014/main" id="{BE966EDB-308D-4BC2-AF3A-FA54FF4A244E}"/>
              </a:ext>
            </a:extLst>
          </p:cNvPr>
          <p:cNvSpPr>
            <a:spLocks noGrp="1"/>
          </p:cNvSpPr>
          <p:nvPr>
            <p:ph type="sldNum" sz="quarter" idx="11"/>
          </p:nvPr>
        </p:nvSpPr>
        <p:spPr/>
        <p:txBody>
          <a:bodyPr/>
          <a:lstStyle/>
          <a:p>
            <a:pPr>
              <a:defRPr/>
            </a:pPr>
            <a:fld id="{3FFE790D-BCFB-4008-9260-CA63AEE325FD}" type="slidenum">
              <a:rPr lang="en-US" smtClean="0"/>
              <a:pPr>
                <a:defRPr/>
              </a:pPr>
              <a:t>41</a:t>
            </a:fld>
            <a:endParaRPr lang="en-US" dirty="0"/>
          </a:p>
        </p:txBody>
      </p:sp>
      <p:pic>
        <p:nvPicPr>
          <p:cNvPr id="5" name="图片 4">
            <a:extLst>
              <a:ext uri="{FF2B5EF4-FFF2-40B4-BE49-F238E27FC236}">
                <a16:creationId xmlns:a16="http://schemas.microsoft.com/office/drawing/2014/main" id="{28334FDA-B01F-45EA-B070-2DB46AC3389B}"/>
              </a:ext>
            </a:extLst>
          </p:cNvPr>
          <p:cNvPicPr>
            <a:picLocks noChangeAspect="1"/>
          </p:cNvPicPr>
          <p:nvPr/>
        </p:nvPicPr>
        <p:blipFill>
          <a:blip r:embed="rId2"/>
          <a:stretch>
            <a:fillRect/>
          </a:stretch>
        </p:blipFill>
        <p:spPr>
          <a:xfrm>
            <a:off x="5257800" y="3850118"/>
            <a:ext cx="3733800" cy="1315086"/>
          </a:xfrm>
          <a:prstGeom prst="rect">
            <a:avLst/>
          </a:prstGeom>
        </p:spPr>
      </p:pic>
      <p:pic>
        <p:nvPicPr>
          <p:cNvPr id="6" name="图片 5">
            <a:extLst>
              <a:ext uri="{FF2B5EF4-FFF2-40B4-BE49-F238E27FC236}">
                <a16:creationId xmlns:a16="http://schemas.microsoft.com/office/drawing/2014/main" id="{AEAEE3AE-C5E9-4775-9F7E-8653EC0987E7}"/>
              </a:ext>
            </a:extLst>
          </p:cNvPr>
          <p:cNvPicPr>
            <a:picLocks noChangeAspect="1"/>
          </p:cNvPicPr>
          <p:nvPr/>
        </p:nvPicPr>
        <p:blipFill>
          <a:blip r:embed="rId3"/>
          <a:stretch>
            <a:fillRect/>
          </a:stretch>
        </p:blipFill>
        <p:spPr>
          <a:xfrm>
            <a:off x="5029200" y="5800203"/>
            <a:ext cx="4038600" cy="896077"/>
          </a:xfrm>
          <a:prstGeom prst="rect">
            <a:avLst/>
          </a:prstGeom>
        </p:spPr>
      </p:pic>
    </p:spTree>
    <p:extLst>
      <p:ext uri="{BB962C8B-B14F-4D97-AF65-F5344CB8AC3E}">
        <p14:creationId xmlns:p14="http://schemas.microsoft.com/office/powerpoint/2010/main" val="302315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07BA4-DBC7-4612-8681-B16D5B668AD1}"/>
              </a:ext>
            </a:extLst>
          </p:cNvPr>
          <p:cNvSpPr>
            <a:spLocks noGrp="1"/>
          </p:cNvSpPr>
          <p:nvPr>
            <p:ph type="title"/>
          </p:nvPr>
        </p:nvSpPr>
        <p:spPr/>
        <p:txBody>
          <a:bodyPr/>
          <a:lstStyle/>
          <a:p>
            <a:r>
              <a:rPr lang="en-US" altLang="zh-CN" dirty="0" err="1"/>
              <a:t>Paxos</a:t>
            </a:r>
            <a:r>
              <a:rPr lang="en-US" altLang="zh-CN" dirty="0"/>
              <a:t>: Key Idea 2</a:t>
            </a:r>
            <a:endParaRPr lang="zh-CN" altLang="en-US" dirty="0"/>
          </a:p>
        </p:txBody>
      </p:sp>
      <p:sp>
        <p:nvSpPr>
          <p:cNvPr id="3" name="内容占位符 2">
            <a:extLst>
              <a:ext uri="{FF2B5EF4-FFF2-40B4-BE49-F238E27FC236}">
                <a16:creationId xmlns:a16="http://schemas.microsoft.com/office/drawing/2014/main" id="{DC6BFD66-4DFD-4BBE-9798-966AB28A1333}"/>
              </a:ext>
            </a:extLst>
          </p:cNvPr>
          <p:cNvSpPr>
            <a:spLocks noGrp="1"/>
          </p:cNvSpPr>
          <p:nvPr>
            <p:ph idx="1"/>
          </p:nvPr>
        </p:nvSpPr>
        <p:spPr/>
        <p:txBody>
          <a:bodyPr/>
          <a:lstStyle/>
          <a:p>
            <a:r>
              <a:rPr lang="en-US" altLang="zh-CN" dirty="0"/>
              <a:t>Each proposal has a unique number</a:t>
            </a:r>
          </a:p>
          <a:p>
            <a:pPr lvl="1"/>
            <a:r>
              <a:rPr lang="en-US" altLang="zh-CN" dirty="0" err="1"/>
              <a:t>Monotonally</a:t>
            </a:r>
            <a:r>
              <a:rPr lang="en-US" altLang="zh-CN" dirty="0"/>
              <a:t> increasing at a node</a:t>
            </a:r>
          </a:p>
          <a:p>
            <a:pPr lvl="1"/>
            <a:r>
              <a:rPr lang="en-US" altLang="zh-CN" dirty="0"/>
              <a:t>Higher numbers take priority over lower numbers</a:t>
            </a:r>
          </a:p>
          <a:p>
            <a:r>
              <a:rPr lang="en-US" altLang="zh-CN" dirty="0"/>
              <a:t>Any proposer</a:t>
            </a:r>
          </a:p>
          <a:p>
            <a:pPr marL="457200" lvl="1" indent="0">
              <a:buNone/>
            </a:pPr>
            <a:r>
              <a:rPr lang="en-US" altLang="zh-CN" dirty="0"/>
              <a:t>Needs to check whether a value has been proposed from others</a:t>
            </a:r>
          </a:p>
          <a:p>
            <a:r>
              <a:rPr lang="en-US" altLang="zh-CN" dirty="0"/>
              <a:t>Any acceptor</a:t>
            </a:r>
          </a:p>
          <a:p>
            <a:pPr lvl="1"/>
            <a:r>
              <a:rPr lang="en-US" altLang="zh-CN" dirty="0"/>
              <a:t>Try to </a:t>
            </a:r>
            <a:r>
              <a:rPr lang="en-US" altLang="zh-CN"/>
              <a:t>accept highest-numbered </a:t>
            </a:r>
            <a:r>
              <a:rPr lang="en-US" altLang="zh-CN" dirty="0"/>
              <a:t>proposals</a:t>
            </a:r>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5522B1EF-AF75-40C8-A7E6-AC4891F0669E}"/>
              </a:ext>
            </a:extLst>
          </p:cNvPr>
          <p:cNvSpPr>
            <a:spLocks noGrp="1"/>
          </p:cNvSpPr>
          <p:nvPr>
            <p:ph type="sldNum" sz="quarter" idx="11"/>
          </p:nvPr>
        </p:nvSpPr>
        <p:spPr/>
        <p:txBody>
          <a:bodyPr/>
          <a:lstStyle/>
          <a:p>
            <a:pPr>
              <a:defRPr/>
            </a:pPr>
            <a:fld id="{3FFE790D-BCFB-4008-9260-CA63AEE325FD}" type="slidenum">
              <a:rPr lang="en-US" smtClean="0"/>
              <a:pPr>
                <a:defRPr/>
              </a:pPr>
              <a:t>42</a:t>
            </a:fld>
            <a:endParaRPr lang="en-US" dirty="0"/>
          </a:p>
        </p:txBody>
      </p:sp>
    </p:spTree>
    <p:extLst>
      <p:ext uri="{BB962C8B-B14F-4D97-AF65-F5344CB8AC3E}">
        <p14:creationId xmlns:p14="http://schemas.microsoft.com/office/powerpoint/2010/main" val="1652921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33F91-AB45-47A1-AA7E-8141970E8AA9}"/>
              </a:ext>
            </a:extLst>
          </p:cNvPr>
          <p:cNvSpPr>
            <a:spLocks noGrp="1"/>
          </p:cNvSpPr>
          <p:nvPr>
            <p:ph type="title"/>
          </p:nvPr>
        </p:nvSpPr>
        <p:spPr/>
        <p:txBody>
          <a:bodyPr/>
          <a:lstStyle/>
          <a:p>
            <a:r>
              <a:rPr lang="en-US" altLang="zh-CN" dirty="0" err="1"/>
              <a:t>Paxos</a:t>
            </a:r>
            <a:r>
              <a:rPr lang="en-US" altLang="zh-CN" dirty="0"/>
              <a:t>: Overview</a:t>
            </a:r>
            <a:endParaRPr lang="zh-CN" altLang="en-US" dirty="0"/>
          </a:p>
        </p:txBody>
      </p:sp>
      <p:sp>
        <p:nvSpPr>
          <p:cNvPr id="3" name="内容占位符 2">
            <a:extLst>
              <a:ext uri="{FF2B5EF4-FFF2-40B4-BE49-F238E27FC236}">
                <a16:creationId xmlns:a16="http://schemas.microsoft.com/office/drawing/2014/main" id="{83926ECD-D838-4B65-8513-A5D7275412C4}"/>
              </a:ext>
            </a:extLst>
          </p:cNvPr>
          <p:cNvSpPr>
            <a:spLocks noGrp="1"/>
          </p:cNvSpPr>
          <p:nvPr>
            <p:ph idx="1"/>
          </p:nvPr>
        </p:nvSpPr>
        <p:spPr/>
        <p:txBody>
          <a:bodyPr/>
          <a:lstStyle/>
          <a:p>
            <a:r>
              <a:rPr lang="en-US" altLang="zh-CN" dirty="0">
                <a:solidFill>
                  <a:srgbClr val="0000FF"/>
                </a:solidFill>
              </a:rPr>
              <a:t>Proposers:</a:t>
            </a:r>
          </a:p>
          <a:p>
            <a:pPr marL="971550" lvl="1" indent="-514350">
              <a:buFont typeface="+mj-lt"/>
              <a:buAutoNum type="arabicPeriod"/>
            </a:pPr>
            <a:r>
              <a:rPr lang="en-US" altLang="zh-CN" sz="2600" dirty="0"/>
              <a:t>Choose a proposal number n</a:t>
            </a:r>
          </a:p>
          <a:p>
            <a:pPr marL="971550" lvl="1" indent="-514350">
              <a:buFont typeface="+mj-lt"/>
              <a:buAutoNum type="arabicPeriod"/>
            </a:pPr>
            <a:r>
              <a:rPr lang="en-US" altLang="zh-CN" sz="2600" dirty="0"/>
              <a:t>Ask acceptors if any accepted proposals with </a:t>
            </a:r>
            <a:r>
              <a:rPr lang="en-US" altLang="zh-CN" sz="2600" dirty="0" err="1"/>
              <a:t>n</a:t>
            </a:r>
            <a:r>
              <a:rPr lang="en-US" altLang="zh-CN" sz="2600" baseline="-25000" dirty="0" err="1"/>
              <a:t>a</a:t>
            </a:r>
            <a:r>
              <a:rPr lang="en-US" altLang="zh-CN" sz="2600" dirty="0"/>
              <a:t> &lt; n</a:t>
            </a:r>
          </a:p>
          <a:p>
            <a:pPr marL="971550" lvl="1" indent="-514350">
              <a:buFont typeface="+mj-lt"/>
              <a:buAutoNum type="arabicPeriod"/>
            </a:pPr>
            <a:r>
              <a:rPr lang="en-US" altLang="zh-CN" sz="2600" dirty="0"/>
              <a:t>If existing proposal </a:t>
            </a:r>
            <a:r>
              <a:rPr lang="en-US" altLang="zh-CN" sz="2600" dirty="0" err="1"/>
              <a:t>v</a:t>
            </a:r>
            <a:r>
              <a:rPr lang="en-US" altLang="zh-CN" sz="2600" baseline="-25000" dirty="0" err="1"/>
              <a:t>a</a:t>
            </a:r>
            <a:r>
              <a:rPr lang="en-US" altLang="zh-CN" sz="2600" dirty="0"/>
              <a:t> returned, propose same value (n, </a:t>
            </a:r>
            <a:r>
              <a:rPr lang="en-US" altLang="zh-CN" sz="2600" dirty="0" err="1"/>
              <a:t>v</a:t>
            </a:r>
            <a:r>
              <a:rPr lang="en-US" altLang="zh-CN" sz="2600" baseline="-25000" dirty="0" err="1"/>
              <a:t>a</a:t>
            </a:r>
            <a:r>
              <a:rPr lang="en-US" altLang="zh-CN" sz="2600" dirty="0"/>
              <a:t>)</a:t>
            </a:r>
          </a:p>
          <a:p>
            <a:pPr marL="971550" lvl="1" indent="-514350">
              <a:buFont typeface="+mj-lt"/>
              <a:buAutoNum type="arabicPeriod"/>
            </a:pPr>
            <a:r>
              <a:rPr lang="en-US" altLang="zh-CN" sz="2600" dirty="0"/>
              <a:t>Otherwise, propose own value (n, v)</a:t>
            </a:r>
          </a:p>
          <a:p>
            <a:pPr marL="457200" lvl="1" indent="0">
              <a:buNone/>
            </a:pPr>
            <a:r>
              <a:rPr lang="en-US" altLang="zh-CN" dirty="0"/>
              <a:t>Note </a:t>
            </a:r>
            <a:r>
              <a:rPr lang="en-US" altLang="zh-CN" dirty="0">
                <a:solidFill>
                  <a:srgbClr val="FF0000"/>
                </a:solidFill>
              </a:rPr>
              <a:t>altruism</a:t>
            </a:r>
            <a:r>
              <a:rPr lang="en-US" altLang="zh-CN" dirty="0"/>
              <a:t>: goal is to reach consensus, not “win”</a:t>
            </a:r>
          </a:p>
          <a:p>
            <a:r>
              <a:rPr lang="en-US" altLang="zh-CN" dirty="0">
                <a:solidFill>
                  <a:srgbClr val="0000FF"/>
                </a:solidFill>
              </a:rPr>
              <a:t>Accepters </a:t>
            </a:r>
            <a:r>
              <a:rPr lang="en-US" altLang="zh-CN" dirty="0"/>
              <a:t>try to accept value with highest proposal n</a:t>
            </a:r>
          </a:p>
        </p:txBody>
      </p:sp>
      <p:sp>
        <p:nvSpPr>
          <p:cNvPr id="4" name="灯片编号占位符 3">
            <a:extLst>
              <a:ext uri="{FF2B5EF4-FFF2-40B4-BE49-F238E27FC236}">
                <a16:creationId xmlns:a16="http://schemas.microsoft.com/office/drawing/2014/main" id="{711B469E-F8AD-4574-9597-70630EEE0DA7}"/>
              </a:ext>
            </a:extLst>
          </p:cNvPr>
          <p:cNvSpPr>
            <a:spLocks noGrp="1"/>
          </p:cNvSpPr>
          <p:nvPr>
            <p:ph type="sldNum" sz="quarter" idx="11"/>
          </p:nvPr>
        </p:nvSpPr>
        <p:spPr/>
        <p:txBody>
          <a:bodyPr/>
          <a:lstStyle/>
          <a:p>
            <a:pPr>
              <a:defRPr/>
            </a:pPr>
            <a:fld id="{3FFE790D-BCFB-4008-9260-CA63AEE325FD}" type="slidenum">
              <a:rPr lang="en-US" smtClean="0"/>
              <a:pPr>
                <a:defRPr/>
              </a:pPr>
              <a:t>43</a:t>
            </a:fld>
            <a:endParaRPr lang="en-US" dirty="0"/>
          </a:p>
        </p:txBody>
      </p:sp>
    </p:spTree>
    <p:extLst>
      <p:ext uri="{BB962C8B-B14F-4D97-AF65-F5344CB8AC3E}">
        <p14:creationId xmlns:p14="http://schemas.microsoft.com/office/powerpoint/2010/main" val="315357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0C40C-9E4B-456D-88E4-BAFF4EB05FB3}"/>
              </a:ext>
            </a:extLst>
          </p:cNvPr>
          <p:cNvSpPr>
            <a:spLocks noGrp="1"/>
          </p:cNvSpPr>
          <p:nvPr>
            <p:ph type="title"/>
          </p:nvPr>
        </p:nvSpPr>
        <p:spPr/>
        <p:txBody>
          <a:bodyPr/>
          <a:lstStyle/>
          <a:p>
            <a:r>
              <a:rPr lang="en-US" altLang="zh-CN" dirty="0" err="1"/>
              <a:t>Paxos</a:t>
            </a:r>
            <a:r>
              <a:rPr lang="en-US" altLang="zh-CN" dirty="0"/>
              <a:t>: Phase 1</a:t>
            </a:r>
            <a:endParaRPr lang="zh-CN" altLang="en-US" dirty="0"/>
          </a:p>
        </p:txBody>
      </p:sp>
      <p:sp>
        <p:nvSpPr>
          <p:cNvPr id="3" name="内容占位符 2">
            <a:extLst>
              <a:ext uri="{FF2B5EF4-FFF2-40B4-BE49-F238E27FC236}">
                <a16:creationId xmlns:a16="http://schemas.microsoft.com/office/drawing/2014/main" id="{976DCE60-4E70-46EA-AC55-5C11D294F1E9}"/>
              </a:ext>
            </a:extLst>
          </p:cNvPr>
          <p:cNvSpPr>
            <a:spLocks noGrp="1"/>
          </p:cNvSpPr>
          <p:nvPr>
            <p:ph idx="1"/>
          </p:nvPr>
        </p:nvSpPr>
        <p:spPr/>
        <p:txBody>
          <a:bodyPr/>
          <a:lstStyle/>
          <a:p>
            <a:pPr>
              <a:spcBef>
                <a:spcPts val="400"/>
              </a:spcBef>
              <a:spcAft>
                <a:spcPts val="400"/>
              </a:spcAft>
            </a:pPr>
            <a:r>
              <a:rPr lang="en-US" altLang="zh-CN" dirty="0">
                <a:solidFill>
                  <a:srgbClr val="0000FF"/>
                </a:solidFill>
              </a:rPr>
              <a:t>Proposer:</a:t>
            </a:r>
          </a:p>
          <a:p>
            <a:pPr lvl="1">
              <a:lnSpc>
                <a:spcPct val="100000"/>
              </a:lnSpc>
              <a:spcBef>
                <a:spcPts val="400"/>
              </a:spcBef>
              <a:spcAft>
                <a:spcPts val="400"/>
              </a:spcAft>
            </a:pPr>
            <a:r>
              <a:rPr lang="en-US" altLang="zh-CN" dirty="0"/>
              <a:t>Choose proposal number n, send &lt;prepare, n&gt; to acceptors</a:t>
            </a:r>
          </a:p>
          <a:p>
            <a:pPr>
              <a:spcBef>
                <a:spcPts val="1600"/>
              </a:spcBef>
              <a:spcAft>
                <a:spcPts val="400"/>
              </a:spcAft>
            </a:pPr>
            <a:r>
              <a:rPr lang="en-US" altLang="zh-CN" dirty="0">
                <a:solidFill>
                  <a:srgbClr val="0000FF"/>
                </a:solidFill>
              </a:rPr>
              <a:t>Acceptors:</a:t>
            </a:r>
          </a:p>
          <a:p>
            <a:pPr lvl="1">
              <a:lnSpc>
                <a:spcPct val="100000"/>
              </a:lnSpc>
              <a:spcBef>
                <a:spcPts val="200"/>
              </a:spcBef>
              <a:spcAft>
                <a:spcPts val="200"/>
              </a:spcAft>
            </a:pPr>
            <a:r>
              <a:rPr lang="en-US" altLang="zh-CN" dirty="0"/>
              <a:t>If n &gt; </a:t>
            </a:r>
            <a:r>
              <a:rPr lang="en-US" altLang="zh-CN" dirty="0" err="1"/>
              <a:t>n</a:t>
            </a:r>
            <a:r>
              <a:rPr lang="en-US" altLang="zh-CN" baseline="-25000" dirty="0" err="1"/>
              <a:t>h</a:t>
            </a:r>
            <a:endParaRPr lang="en-US" altLang="zh-CN" baseline="-25000" dirty="0"/>
          </a:p>
          <a:p>
            <a:pPr lvl="2">
              <a:lnSpc>
                <a:spcPct val="100000"/>
              </a:lnSpc>
              <a:spcBef>
                <a:spcPts val="200"/>
              </a:spcBef>
              <a:spcAft>
                <a:spcPts val="200"/>
              </a:spcAft>
            </a:pPr>
            <a:r>
              <a:rPr lang="en-US" altLang="zh-CN" dirty="0" err="1"/>
              <a:t>n</a:t>
            </a:r>
            <a:r>
              <a:rPr lang="en-US" altLang="zh-CN" baseline="-25000" dirty="0" err="1"/>
              <a:t>h</a:t>
            </a:r>
            <a:r>
              <a:rPr lang="en-US" altLang="zh-CN" dirty="0"/>
              <a:t> = n     </a:t>
            </a:r>
            <a:r>
              <a:rPr lang="en-US" altLang="zh-CN" dirty="0">
                <a:solidFill>
                  <a:srgbClr val="FF0000"/>
                </a:solidFill>
              </a:rPr>
              <a:t>← promise not to accept any new proposals n’ &lt; n</a:t>
            </a:r>
          </a:p>
          <a:p>
            <a:pPr lvl="2">
              <a:lnSpc>
                <a:spcPct val="100000"/>
              </a:lnSpc>
              <a:spcBef>
                <a:spcPts val="200"/>
              </a:spcBef>
              <a:spcAft>
                <a:spcPts val="200"/>
              </a:spcAft>
            </a:pPr>
            <a:r>
              <a:rPr lang="en-US" altLang="zh-CN" dirty="0"/>
              <a:t>If no prior proposal accepted</a:t>
            </a:r>
            <a:endParaRPr lang="en-US" altLang="zh-CN" sz="2400" baseline="-25000" dirty="0"/>
          </a:p>
          <a:p>
            <a:pPr lvl="3">
              <a:lnSpc>
                <a:spcPct val="100000"/>
              </a:lnSpc>
              <a:spcBef>
                <a:spcPts val="200"/>
              </a:spcBef>
              <a:spcAft>
                <a:spcPts val="200"/>
              </a:spcAft>
            </a:pPr>
            <a:r>
              <a:rPr lang="en-US" altLang="zh-CN" dirty="0"/>
              <a:t>Reply &lt; promise, n, Ø &gt;</a:t>
            </a:r>
          </a:p>
          <a:p>
            <a:pPr lvl="2">
              <a:lnSpc>
                <a:spcPct val="100000"/>
              </a:lnSpc>
              <a:spcBef>
                <a:spcPts val="200"/>
              </a:spcBef>
              <a:spcAft>
                <a:spcPts val="200"/>
              </a:spcAft>
            </a:pPr>
            <a:r>
              <a:rPr lang="en-US" altLang="zh-CN" dirty="0"/>
              <a:t>Else </a:t>
            </a:r>
          </a:p>
          <a:p>
            <a:pPr lvl="3">
              <a:lnSpc>
                <a:spcPct val="100000"/>
              </a:lnSpc>
              <a:spcBef>
                <a:spcPts val="200"/>
              </a:spcBef>
              <a:spcAft>
                <a:spcPts val="200"/>
              </a:spcAft>
            </a:pPr>
            <a:r>
              <a:rPr lang="en-US" altLang="zh-CN" dirty="0"/>
              <a:t>Reply &lt; promise, n, (</a:t>
            </a:r>
            <a:r>
              <a:rPr lang="en-US" altLang="zh-CN" dirty="0" err="1"/>
              <a:t>n</a:t>
            </a:r>
            <a:r>
              <a:rPr lang="en-US" altLang="zh-CN" baseline="-25000" dirty="0" err="1"/>
              <a:t>a</a:t>
            </a:r>
            <a:r>
              <a:rPr lang="en-US" altLang="zh-CN" baseline="-25000" dirty="0"/>
              <a:t> , </a:t>
            </a:r>
            <a:r>
              <a:rPr lang="en-US" altLang="zh-CN" dirty="0" err="1"/>
              <a:t>v</a:t>
            </a:r>
            <a:r>
              <a:rPr lang="en-US" altLang="zh-CN" baseline="-25000" dirty="0" err="1"/>
              <a:t>a</a:t>
            </a:r>
            <a:r>
              <a:rPr lang="en-US" altLang="zh-CN" dirty="0"/>
              <a:t>)  &gt;</a:t>
            </a:r>
          </a:p>
          <a:p>
            <a:pPr lvl="1">
              <a:lnSpc>
                <a:spcPct val="100000"/>
              </a:lnSpc>
              <a:spcBef>
                <a:spcPts val="200"/>
              </a:spcBef>
              <a:spcAft>
                <a:spcPts val="200"/>
              </a:spcAft>
            </a:pPr>
            <a:r>
              <a:rPr lang="en-US" altLang="zh-CN" dirty="0"/>
              <a:t>Else</a:t>
            </a:r>
          </a:p>
          <a:p>
            <a:pPr lvl="2">
              <a:lnSpc>
                <a:spcPct val="100000"/>
              </a:lnSpc>
              <a:spcBef>
                <a:spcPts val="200"/>
              </a:spcBef>
              <a:spcAft>
                <a:spcPts val="200"/>
              </a:spcAft>
            </a:pPr>
            <a:r>
              <a:rPr lang="en-US" altLang="zh-CN" dirty="0"/>
              <a:t>Reply &lt; prepare-failed, </a:t>
            </a:r>
            <a:r>
              <a:rPr lang="en-US" altLang="zh-CN" dirty="0" err="1"/>
              <a:t>n</a:t>
            </a:r>
            <a:r>
              <a:rPr lang="en-US" altLang="zh-CN" baseline="-25000" dirty="0" err="1"/>
              <a:t>h</a:t>
            </a:r>
            <a:r>
              <a:rPr lang="en-US" altLang="zh-CN" dirty="0"/>
              <a:t> &gt;</a:t>
            </a:r>
          </a:p>
        </p:txBody>
      </p:sp>
      <p:sp>
        <p:nvSpPr>
          <p:cNvPr id="4" name="灯片编号占位符 3">
            <a:extLst>
              <a:ext uri="{FF2B5EF4-FFF2-40B4-BE49-F238E27FC236}">
                <a16:creationId xmlns:a16="http://schemas.microsoft.com/office/drawing/2014/main" id="{6B486D17-155C-4F36-BED4-F4099E34A670}"/>
              </a:ext>
            </a:extLst>
          </p:cNvPr>
          <p:cNvSpPr>
            <a:spLocks noGrp="1"/>
          </p:cNvSpPr>
          <p:nvPr>
            <p:ph type="sldNum" sz="quarter" idx="11"/>
          </p:nvPr>
        </p:nvSpPr>
        <p:spPr/>
        <p:txBody>
          <a:bodyPr/>
          <a:lstStyle/>
          <a:p>
            <a:pPr>
              <a:defRPr/>
            </a:pPr>
            <a:fld id="{3FFE790D-BCFB-4008-9260-CA63AEE325FD}" type="slidenum">
              <a:rPr lang="en-US" smtClean="0"/>
              <a:pPr>
                <a:defRPr/>
              </a:pPr>
              <a:t>44</a:t>
            </a:fld>
            <a:endParaRPr lang="en-US" dirty="0"/>
          </a:p>
        </p:txBody>
      </p:sp>
    </p:spTree>
    <p:extLst>
      <p:ext uri="{BB962C8B-B14F-4D97-AF65-F5344CB8AC3E}">
        <p14:creationId xmlns:p14="http://schemas.microsoft.com/office/powerpoint/2010/main" val="392450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DB9D7-4373-4778-AA82-F326443D4A9C}"/>
              </a:ext>
            </a:extLst>
          </p:cNvPr>
          <p:cNvSpPr>
            <a:spLocks noGrp="1"/>
          </p:cNvSpPr>
          <p:nvPr>
            <p:ph type="title"/>
          </p:nvPr>
        </p:nvSpPr>
        <p:spPr/>
        <p:txBody>
          <a:bodyPr/>
          <a:lstStyle/>
          <a:p>
            <a:r>
              <a:rPr lang="en-US" altLang="zh-CN" dirty="0" err="1"/>
              <a:t>Paxos</a:t>
            </a:r>
            <a:r>
              <a:rPr lang="en-US" altLang="zh-CN" dirty="0"/>
              <a:t> Phase 2</a:t>
            </a:r>
            <a:endParaRPr lang="zh-CN" altLang="en-US" dirty="0"/>
          </a:p>
        </p:txBody>
      </p:sp>
      <p:sp>
        <p:nvSpPr>
          <p:cNvPr id="3" name="内容占位符 2">
            <a:extLst>
              <a:ext uri="{FF2B5EF4-FFF2-40B4-BE49-F238E27FC236}">
                <a16:creationId xmlns:a16="http://schemas.microsoft.com/office/drawing/2014/main" id="{9C8B5E85-037C-4AA4-AE8A-9DBDA75EF841}"/>
              </a:ext>
            </a:extLst>
          </p:cNvPr>
          <p:cNvSpPr>
            <a:spLocks noGrp="1"/>
          </p:cNvSpPr>
          <p:nvPr>
            <p:ph idx="1"/>
          </p:nvPr>
        </p:nvSpPr>
        <p:spPr/>
        <p:txBody>
          <a:bodyPr/>
          <a:lstStyle/>
          <a:p>
            <a:r>
              <a:rPr lang="en-US" altLang="zh-CN" dirty="0">
                <a:solidFill>
                  <a:srgbClr val="0000FF"/>
                </a:solidFill>
              </a:rPr>
              <a:t>Proposer:</a:t>
            </a:r>
          </a:p>
          <a:p>
            <a:pPr lvl="1"/>
            <a:r>
              <a:rPr lang="en-US" altLang="zh-CN" dirty="0"/>
              <a:t>If receive promise from majority of acceptors, </a:t>
            </a:r>
          </a:p>
          <a:p>
            <a:pPr lvl="2">
              <a:spcAft>
                <a:spcPts val="400"/>
              </a:spcAft>
            </a:pPr>
            <a:r>
              <a:rPr lang="en-US" altLang="zh-CN" dirty="0"/>
              <a:t>Determine </a:t>
            </a:r>
            <a:r>
              <a:rPr lang="en-US" altLang="zh-CN" dirty="0" err="1"/>
              <a:t>v</a:t>
            </a:r>
            <a:r>
              <a:rPr lang="en-US" altLang="zh-CN" baseline="-25000" dirty="0" err="1"/>
              <a:t>a</a:t>
            </a:r>
            <a:r>
              <a:rPr lang="en-US" altLang="zh-CN" dirty="0"/>
              <a:t> returned with highest </a:t>
            </a:r>
            <a:r>
              <a:rPr lang="en-US" altLang="zh-CN" dirty="0" err="1"/>
              <a:t>n</a:t>
            </a:r>
            <a:r>
              <a:rPr lang="en-US" altLang="zh-CN" baseline="-25000" dirty="0" err="1"/>
              <a:t>a</a:t>
            </a:r>
            <a:r>
              <a:rPr lang="en-US" altLang="zh-CN" dirty="0"/>
              <a:t>, if exists</a:t>
            </a:r>
          </a:p>
          <a:p>
            <a:pPr lvl="3">
              <a:spcAft>
                <a:spcPts val="400"/>
              </a:spcAft>
            </a:pPr>
            <a:r>
              <a:rPr lang="en-US" altLang="zh-CN" dirty="0"/>
              <a:t>Send  &lt;accept, (n, </a:t>
            </a:r>
            <a:r>
              <a:rPr lang="en-US" altLang="zh-CN" dirty="0" err="1"/>
              <a:t>v</a:t>
            </a:r>
            <a:r>
              <a:rPr lang="en-US" altLang="zh-CN" baseline="-25000" dirty="0" err="1"/>
              <a:t>a</a:t>
            </a:r>
            <a:r>
              <a:rPr lang="en-US" altLang="zh-CN" dirty="0"/>
              <a:t>)&gt;  to acceptors</a:t>
            </a:r>
          </a:p>
          <a:p>
            <a:pPr lvl="2">
              <a:spcAft>
                <a:spcPts val="400"/>
              </a:spcAft>
            </a:pPr>
            <a:r>
              <a:rPr lang="en-US" altLang="zh-CN" dirty="0"/>
              <a:t>If no </a:t>
            </a:r>
            <a:r>
              <a:rPr lang="en-US" altLang="zh-CN" dirty="0" err="1"/>
              <a:t>v</a:t>
            </a:r>
            <a:r>
              <a:rPr lang="en-US" altLang="zh-CN" baseline="-25000" dirty="0" err="1"/>
              <a:t>a</a:t>
            </a:r>
            <a:r>
              <a:rPr lang="en-US" altLang="zh-CN" dirty="0"/>
              <a:t>, send own &lt;accept, (n, v)&gt; to acceptors</a:t>
            </a:r>
          </a:p>
          <a:p>
            <a:pPr lvl="1"/>
            <a:r>
              <a:rPr lang="en-US" altLang="zh-CN" dirty="0"/>
              <a:t>If</a:t>
            </a:r>
            <a:r>
              <a:rPr lang="zh-CN" altLang="en-US" dirty="0"/>
              <a:t> </a:t>
            </a:r>
            <a:r>
              <a:rPr lang="en-US" altLang="zh-CN" dirty="0"/>
              <a:t>receives prepare-failed, use a larger </a:t>
            </a:r>
          </a:p>
          <a:p>
            <a:r>
              <a:rPr lang="en-US" altLang="zh-CN" dirty="0">
                <a:solidFill>
                  <a:srgbClr val="0000FF"/>
                </a:solidFill>
              </a:rPr>
              <a:t>Acceptors:</a:t>
            </a:r>
          </a:p>
          <a:p>
            <a:pPr lvl="1"/>
            <a:r>
              <a:rPr lang="en-US" altLang="zh-CN" dirty="0"/>
              <a:t>Upon receiving &lt;accept, (n, v)&gt;,  if n ≥ </a:t>
            </a:r>
            <a:r>
              <a:rPr lang="en-US" altLang="zh-CN" dirty="0" err="1"/>
              <a:t>n</a:t>
            </a:r>
            <a:r>
              <a:rPr lang="en-US" altLang="zh-CN" baseline="-25000" dirty="0" err="1"/>
              <a:t>h</a:t>
            </a:r>
            <a:r>
              <a:rPr lang="en-US" altLang="zh-CN" dirty="0"/>
              <a:t>,</a:t>
            </a:r>
          </a:p>
          <a:p>
            <a:pPr lvl="2"/>
            <a:r>
              <a:rPr lang="en-US" altLang="zh-CN" dirty="0"/>
              <a:t>Accept proposal and notify learner(s)</a:t>
            </a:r>
          </a:p>
          <a:p>
            <a:pPr marL="1371600" lvl="3" indent="0">
              <a:buNone/>
            </a:pPr>
            <a:r>
              <a:rPr lang="en-US" altLang="zh-CN" sz="2400" dirty="0" err="1"/>
              <a:t>n</a:t>
            </a:r>
            <a:r>
              <a:rPr lang="en-US" altLang="zh-CN" sz="2400" baseline="-25000" dirty="0" err="1"/>
              <a:t>a</a:t>
            </a:r>
            <a:r>
              <a:rPr lang="en-US" altLang="zh-CN" sz="2400" dirty="0"/>
              <a:t> = </a:t>
            </a:r>
            <a:r>
              <a:rPr lang="en-US" altLang="zh-CN" sz="2400" dirty="0" err="1"/>
              <a:t>n</a:t>
            </a:r>
            <a:r>
              <a:rPr lang="en-US" altLang="zh-CN" sz="2400" baseline="-25000" dirty="0" err="1"/>
              <a:t>h</a:t>
            </a:r>
            <a:r>
              <a:rPr lang="en-US" altLang="zh-CN" sz="2400" dirty="0"/>
              <a:t> = n</a:t>
            </a:r>
          </a:p>
          <a:p>
            <a:pPr marL="1371600" lvl="3" indent="0">
              <a:buNone/>
            </a:pPr>
            <a:r>
              <a:rPr lang="en-US" altLang="zh-CN" sz="2400" dirty="0" err="1"/>
              <a:t>v</a:t>
            </a:r>
            <a:r>
              <a:rPr lang="en-US" altLang="zh-CN" sz="2400" baseline="-25000" dirty="0" err="1"/>
              <a:t>a</a:t>
            </a:r>
            <a:r>
              <a:rPr lang="en-US" altLang="zh-CN" sz="2400" dirty="0"/>
              <a:t> = v</a:t>
            </a:r>
            <a:endParaRPr lang="zh-CN" altLang="en-US" dirty="0"/>
          </a:p>
        </p:txBody>
      </p:sp>
      <p:sp>
        <p:nvSpPr>
          <p:cNvPr id="4" name="灯片编号占位符 3">
            <a:extLst>
              <a:ext uri="{FF2B5EF4-FFF2-40B4-BE49-F238E27FC236}">
                <a16:creationId xmlns:a16="http://schemas.microsoft.com/office/drawing/2014/main" id="{D74AD936-CB8D-4FCB-847D-0C748CF4688F}"/>
              </a:ext>
            </a:extLst>
          </p:cNvPr>
          <p:cNvSpPr>
            <a:spLocks noGrp="1"/>
          </p:cNvSpPr>
          <p:nvPr>
            <p:ph type="sldNum" sz="quarter" idx="11"/>
          </p:nvPr>
        </p:nvSpPr>
        <p:spPr/>
        <p:txBody>
          <a:bodyPr/>
          <a:lstStyle/>
          <a:p>
            <a:pPr>
              <a:defRPr/>
            </a:pPr>
            <a:fld id="{3FFE790D-BCFB-4008-9260-CA63AEE325FD}" type="slidenum">
              <a:rPr lang="en-US" smtClean="0"/>
              <a:pPr>
                <a:defRPr/>
              </a:pPr>
              <a:t>45</a:t>
            </a:fld>
            <a:endParaRPr lang="en-US" dirty="0"/>
          </a:p>
        </p:txBody>
      </p:sp>
    </p:spTree>
    <p:extLst>
      <p:ext uri="{BB962C8B-B14F-4D97-AF65-F5344CB8AC3E}">
        <p14:creationId xmlns:p14="http://schemas.microsoft.com/office/powerpoint/2010/main" val="778243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E05BB-DA03-4B93-A07E-2E68E66C2C53}"/>
              </a:ext>
            </a:extLst>
          </p:cNvPr>
          <p:cNvSpPr>
            <a:spLocks noGrp="1"/>
          </p:cNvSpPr>
          <p:nvPr>
            <p:ph type="title"/>
          </p:nvPr>
        </p:nvSpPr>
        <p:spPr/>
        <p:txBody>
          <a:bodyPr/>
          <a:lstStyle/>
          <a:p>
            <a:r>
              <a:rPr lang="en-US" altLang="zh-CN" dirty="0" err="1"/>
              <a:t>Paxos</a:t>
            </a:r>
            <a:r>
              <a:rPr lang="en-US" altLang="zh-CN" dirty="0"/>
              <a:t>: Example 1</a:t>
            </a:r>
            <a:endParaRPr lang="zh-CN" altLang="en-US" dirty="0"/>
          </a:p>
        </p:txBody>
      </p:sp>
      <p:sp>
        <p:nvSpPr>
          <p:cNvPr id="4" name="灯片编号占位符 3">
            <a:extLst>
              <a:ext uri="{FF2B5EF4-FFF2-40B4-BE49-F238E27FC236}">
                <a16:creationId xmlns:a16="http://schemas.microsoft.com/office/drawing/2014/main" id="{33A791A6-6D23-4DEE-8C9A-47BDC170FCE2}"/>
              </a:ext>
            </a:extLst>
          </p:cNvPr>
          <p:cNvSpPr>
            <a:spLocks noGrp="1"/>
          </p:cNvSpPr>
          <p:nvPr>
            <p:ph type="sldNum" sz="quarter" idx="11"/>
          </p:nvPr>
        </p:nvSpPr>
        <p:spPr/>
        <p:txBody>
          <a:bodyPr/>
          <a:lstStyle/>
          <a:p>
            <a:pPr>
              <a:defRPr/>
            </a:pPr>
            <a:fld id="{3FFE790D-BCFB-4008-9260-CA63AEE325FD}" type="slidenum">
              <a:rPr lang="en-US" smtClean="0"/>
              <a:pPr>
                <a:defRPr/>
              </a:pPr>
              <a:t>46</a:t>
            </a:fld>
            <a:endParaRPr lang="en-US" dirty="0"/>
          </a:p>
        </p:txBody>
      </p:sp>
      <p:grpSp>
        <p:nvGrpSpPr>
          <p:cNvPr id="5" name="Group 45">
            <a:extLst>
              <a:ext uri="{FF2B5EF4-FFF2-40B4-BE49-F238E27FC236}">
                <a16:creationId xmlns:a16="http://schemas.microsoft.com/office/drawing/2014/main" id="{A4C7D98F-1F61-490D-9450-F4E74DAB4FB1}"/>
              </a:ext>
            </a:extLst>
          </p:cNvPr>
          <p:cNvGrpSpPr/>
          <p:nvPr/>
        </p:nvGrpSpPr>
        <p:grpSpPr>
          <a:xfrm>
            <a:off x="5331067" y="2055952"/>
            <a:ext cx="2427268" cy="3235820"/>
            <a:chOff x="5331067" y="2055952"/>
            <a:chExt cx="2427268" cy="3235820"/>
          </a:xfrm>
        </p:grpSpPr>
        <p:sp>
          <p:nvSpPr>
            <p:cNvPr id="6" name="Text Box 11">
              <a:extLst>
                <a:ext uri="{FF2B5EF4-FFF2-40B4-BE49-F238E27FC236}">
                  <a16:creationId xmlns:a16="http://schemas.microsoft.com/office/drawing/2014/main" id="{802BE707-98B5-4B77-8D99-9982695836EB}"/>
                </a:ext>
              </a:extLst>
            </p:cNvPr>
            <p:cNvSpPr txBox="1">
              <a:spLocks noChangeArrowheads="1"/>
            </p:cNvSpPr>
            <p:nvPr/>
          </p:nvSpPr>
          <p:spPr bwMode="auto">
            <a:xfrm>
              <a:off x="5331067" y="4891662"/>
              <a:ext cx="2427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dirty="0">
                  <a:solidFill>
                    <a:srgbClr val="002060"/>
                  </a:solidFill>
                  <a:latin typeface="Arial" charset="0"/>
                  <a:ea typeface="Arial" charset="0"/>
                  <a:cs typeface="Arial" charset="0"/>
                </a:rPr>
                <a:t>&lt;accepted, (1 ,v</a:t>
              </a:r>
              <a:r>
                <a:rPr lang="en-US" altLang="en-US" baseline="-25000" dirty="0">
                  <a:solidFill>
                    <a:srgbClr val="002060"/>
                  </a:solidFill>
                  <a:latin typeface="Arial" charset="0"/>
                  <a:ea typeface="Arial" charset="0"/>
                  <a:cs typeface="Arial" charset="0"/>
                </a:rPr>
                <a:t>1</a:t>
              </a:r>
              <a:r>
                <a:rPr lang="en-US" altLang="en-US" dirty="0">
                  <a:solidFill>
                    <a:srgbClr val="002060"/>
                  </a:solidFill>
                  <a:latin typeface="Arial" charset="0"/>
                  <a:ea typeface="Arial" charset="0"/>
                  <a:cs typeface="Arial" charset="0"/>
                </a:rPr>
                <a:t>)&gt;</a:t>
              </a:r>
            </a:p>
          </p:txBody>
        </p:sp>
        <p:sp>
          <p:nvSpPr>
            <p:cNvPr id="7" name="Line 12">
              <a:extLst>
                <a:ext uri="{FF2B5EF4-FFF2-40B4-BE49-F238E27FC236}">
                  <a16:creationId xmlns:a16="http://schemas.microsoft.com/office/drawing/2014/main" id="{356868AD-505C-4C92-8064-5CA0D718B710}"/>
                </a:ext>
              </a:extLst>
            </p:cNvPr>
            <p:cNvSpPr>
              <a:spLocks noChangeShapeType="1"/>
            </p:cNvSpPr>
            <p:nvPr/>
          </p:nvSpPr>
          <p:spPr bwMode="auto">
            <a:xfrm>
              <a:off x="6023211" y="2436952"/>
              <a:ext cx="9906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 name="Line 13">
              <a:extLst>
                <a:ext uri="{FF2B5EF4-FFF2-40B4-BE49-F238E27FC236}">
                  <a16:creationId xmlns:a16="http://schemas.microsoft.com/office/drawing/2014/main" id="{4BA01AEA-F1E0-4A2D-B91A-5705B55F5697}"/>
                </a:ext>
              </a:extLst>
            </p:cNvPr>
            <p:cNvSpPr>
              <a:spLocks noChangeShapeType="1"/>
            </p:cNvSpPr>
            <p:nvPr/>
          </p:nvSpPr>
          <p:spPr bwMode="auto">
            <a:xfrm>
              <a:off x="6099410" y="2360751"/>
              <a:ext cx="934867" cy="6096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 name="Line 14">
              <a:extLst>
                <a:ext uri="{FF2B5EF4-FFF2-40B4-BE49-F238E27FC236}">
                  <a16:creationId xmlns:a16="http://schemas.microsoft.com/office/drawing/2014/main" id="{B166EE7D-6F62-414E-8EED-122DE12EB898}"/>
                </a:ext>
              </a:extLst>
            </p:cNvPr>
            <p:cNvSpPr>
              <a:spLocks noChangeShapeType="1"/>
            </p:cNvSpPr>
            <p:nvPr/>
          </p:nvSpPr>
          <p:spPr bwMode="auto">
            <a:xfrm flipV="1">
              <a:off x="6175611" y="2284552"/>
              <a:ext cx="82296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 name="Line 15">
              <a:extLst>
                <a:ext uri="{FF2B5EF4-FFF2-40B4-BE49-F238E27FC236}">
                  <a16:creationId xmlns:a16="http://schemas.microsoft.com/office/drawing/2014/main" id="{4AC49B27-49D5-45C1-B792-FC176EB6AD0A}"/>
                </a:ext>
              </a:extLst>
            </p:cNvPr>
            <p:cNvSpPr>
              <a:spLocks noChangeShapeType="1"/>
            </p:cNvSpPr>
            <p:nvPr/>
          </p:nvSpPr>
          <p:spPr bwMode="auto">
            <a:xfrm>
              <a:off x="6099411" y="4646752"/>
              <a:ext cx="106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 name="Line 16">
              <a:extLst>
                <a:ext uri="{FF2B5EF4-FFF2-40B4-BE49-F238E27FC236}">
                  <a16:creationId xmlns:a16="http://schemas.microsoft.com/office/drawing/2014/main" id="{401406CC-15A9-4080-BCA2-862F3F838B4E}"/>
                </a:ext>
              </a:extLst>
            </p:cNvPr>
            <p:cNvSpPr>
              <a:spLocks noChangeShapeType="1"/>
            </p:cNvSpPr>
            <p:nvPr/>
          </p:nvSpPr>
          <p:spPr bwMode="auto">
            <a:xfrm flipV="1">
              <a:off x="6023211" y="2384506"/>
              <a:ext cx="1011067" cy="203364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2" name="Oval 17">
              <a:extLst>
                <a:ext uri="{FF2B5EF4-FFF2-40B4-BE49-F238E27FC236}">
                  <a16:creationId xmlns:a16="http://schemas.microsoft.com/office/drawing/2014/main" id="{95A25CA7-D3EE-4E0C-ABE6-EA5049ADDE24}"/>
                </a:ext>
              </a:extLst>
            </p:cNvPr>
            <p:cNvSpPr>
              <a:spLocks noChangeArrowheads="1"/>
            </p:cNvSpPr>
            <p:nvPr/>
          </p:nvSpPr>
          <p:spPr bwMode="auto">
            <a:xfrm>
              <a:off x="7222359" y="2055952"/>
              <a:ext cx="457200" cy="4572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dirty="0">
                  <a:solidFill>
                    <a:srgbClr val="002060"/>
                  </a:solidFill>
                  <a:latin typeface="Arial" charset="0"/>
                </a:rPr>
                <a:t>1</a:t>
              </a:r>
            </a:p>
          </p:txBody>
        </p:sp>
        <p:sp>
          <p:nvSpPr>
            <p:cNvPr id="13" name="Oval 18">
              <a:extLst>
                <a:ext uri="{FF2B5EF4-FFF2-40B4-BE49-F238E27FC236}">
                  <a16:creationId xmlns:a16="http://schemas.microsoft.com/office/drawing/2014/main" id="{D592B962-67A4-4C11-B711-601B422FA39E}"/>
                </a:ext>
              </a:extLst>
            </p:cNvPr>
            <p:cNvSpPr>
              <a:spLocks noChangeArrowheads="1"/>
            </p:cNvSpPr>
            <p:nvPr/>
          </p:nvSpPr>
          <p:spPr bwMode="auto">
            <a:xfrm>
              <a:off x="7222359" y="2817952"/>
              <a:ext cx="457200" cy="4572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a:solidFill>
                    <a:srgbClr val="002060"/>
                  </a:solidFill>
                  <a:latin typeface="Arial" charset="0"/>
                </a:rPr>
                <a:t>2</a:t>
              </a:r>
            </a:p>
          </p:txBody>
        </p:sp>
        <p:sp>
          <p:nvSpPr>
            <p:cNvPr id="14" name="Oval 19">
              <a:extLst>
                <a:ext uri="{FF2B5EF4-FFF2-40B4-BE49-F238E27FC236}">
                  <a16:creationId xmlns:a16="http://schemas.microsoft.com/office/drawing/2014/main" id="{8130C57D-1E07-4026-9049-6637C1762D5A}"/>
                </a:ext>
              </a:extLst>
            </p:cNvPr>
            <p:cNvSpPr>
              <a:spLocks noChangeArrowheads="1"/>
            </p:cNvSpPr>
            <p:nvPr/>
          </p:nvSpPr>
          <p:spPr bwMode="auto">
            <a:xfrm>
              <a:off x="7222359" y="4341952"/>
              <a:ext cx="457200" cy="4572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a:solidFill>
                    <a:srgbClr val="002060"/>
                  </a:solidFill>
                  <a:latin typeface="Arial" charset="0"/>
                </a:rPr>
                <a:t>n</a:t>
              </a:r>
            </a:p>
          </p:txBody>
        </p:sp>
        <p:sp>
          <p:nvSpPr>
            <p:cNvPr id="15" name="Text Box 20">
              <a:extLst>
                <a:ext uri="{FF2B5EF4-FFF2-40B4-BE49-F238E27FC236}">
                  <a16:creationId xmlns:a16="http://schemas.microsoft.com/office/drawing/2014/main" id="{AA12E349-106D-4C90-8FC4-B91B6D56AF1B}"/>
                </a:ext>
              </a:extLst>
            </p:cNvPr>
            <p:cNvSpPr txBox="1">
              <a:spLocks noChangeArrowheads="1"/>
            </p:cNvSpPr>
            <p:nvPr/>
          </p:nvSpPr>
          <p:spPr bwMode="auto">
            <a:xfrm>
              <a:off x="7298559" y="3198952"/>
              <a:ext cx="30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en-US" sz="2000" b="1">
                  <a:solidFill>
                    <a:schemeClr val="folHlink"/>
                  </a:solidFill>
                  <a:latin typeface="Arial" charset="0"/>
                </a:rPr>
                <a:t>.</a:t>
              </a:r>
            </a:p>
            <a:p>
              <a:pPr algn="ctr"/>
              <a:r>
                <a:rPr lang="en-US" altLang="en-US" sz="2000" b="1">
                  <a:solidFill>
                    <a:schemeClr val="folHlink"/>
                  </a:solidFill>
                  <a:latin typeface="Arial" charset="0"/>
                </a:rPr>
                <a:t>.</a:t>
              </a:r>
            </a:p>
            <a:p>
              <a:pPr algn="ctr"/>
              <a:r>
                <a:rPr lang="en-US" altLang="en-US" sz="2000" b="1">
                  <a:solidFill>
                    <a:schemeClr val="folHlink"/>
                  </a:solidFill>
                  <a:latin typeface="Arial" charset="0"/>
                </a:rPr>
                <a:t>.</a:t>
              </a:r>
            </a:p>
          </p:txBody>
        </p:sp>
        <p:sp>
          <p:nvSpPr>
            <p:cNvPr id="16" name="Line 21">
              <a:extLst>
                <a:ext uri="{FF2B5EF4-FFF2-40B4-BE49-F238E27FC236}">
                  <a16:creationId xmlns:a16="http://schemas.microsoft.com/office/drawing/2014/main" id="{83BCE215-72D3-41F0-A089-523E32973501}"/>
                </a:ext>
              </a:extLst>
            </p:cNvPr>
            <p:cNvSpPr>
              <a:spLocks noChangeShapeType="1"/>
            </p:cNvSpPr>
            <p:nvPr/>
          </p:nvSpPr>
          <p:spPr bwMode="auto">
            <a:xfrm flipV="1">
              <a:off x="6023211" y="3154842"/>
              <a:ext cx="1139825" cy="141571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pSp>
      <p:sp>
        <p:nvSpPr>
          <p:cNvPr id="17" name="Text Box 23">
            <a:extLst>
              <a:ext uri="{FF2B5EF4-FFF2-40B4-BE49-F238E27FC236}">
                <a16:creationId xmlns:a16="http://schemas.microsoft.com/office/drawing/2014/main" id="{966D9CA0-0E19-4DC9-9AF1-FF298FAFD167}"/>
              </a:ext>
            </a:extLst>
          </p:cNvPr>
          <p:cNvSpPr txBox="1">
            <a:spLocks noChangeArrowheads="1"/>
          </p:cNvSpPr>
          <p:nvPr/>
        </p:nvSpPr>
        <p:spPr bwMode="auto">
          <a:xfrm>
            <a:off x="5745357" y="53768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endParaRPr lang="en-US" altLang="en-US">
              <a:latin typeface="Times" charset="0"/>
            </a:endParaRPr>
          </a:p>
        </p:txBody>
      </p:sp>
      <p:grpSp>
        <p:nvGrpSpPr>
          <p:cNvPr id="18" name="Group 47">
            <a:extLst>
              <a:ext uri="{FF2B5EF4-FFF2-40B4-BE49-F238E27FC236}">
                <a16:creationId xmlns:a16="http://schemas.microsoft.com/office/drawing/2014/main" id="{EF90B930-25D0-4819-9DB4-D005578DE120}"/>
              </a:ext>
            </a:extLst>
          </p:cNvPr>
          <p:cNvGrpSpPr/>
          <p:nvPr/>
        </p:nvGrpSpPr>
        <p:grpSpPr>
          <a:xfrm>
            <a:off x="372991" y="2055952"/>
            <a:ext cx="2296584" cy="2743200"/>
            <a:chOff x="372991" y="2055952"/>
            <a:chExt cx="2296584" cy="2743200"/>
          </a:xfrm>
        </p:grpSpPr>
        <p:sp>
          <p:nvSpPr>
            <p:cNvPr id="19" name="Oval 25">
              <a:extLst>
                <a:ext uri="{FF2B5EF4-FFF2-40B4-BE49-F238E27FC236}">
                  <a16:creationId xmlns:a16="http://schemas.microsoft.com/office/drawing/2014/main" id="{28EB5C41-8AB4-45E2-973F-B1259FC4B886}"/>
                </a:ext>
              </a:extLst>
            </p:cNvPr>
            <p:cNvSpPr>
              <a:spLocks noChangeArrowheads="1"/>
            </p:cNvSpPr>
            <p:nvPr/>
          </p:nvSpPr>
          <p:spPr bwMode="auto">
            <a:xfrm>
              <a:off x="840775" y="2055952"/>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en-US" dirty="0">
                  <a:solidFill>
                    <a:srgbClr val="002060"/>
                  </a:solidFill>
                  <a:latin typeface="Arial" charset="0"/>
                </a:rPr>
                <a:t>1</a:t>
              </a:r>
            </a:p>
          </p:txBody>
        </p:sp>
        <p:sp>
          <p:nvSpPr>
            <p:cNvPr id="20" name="Line 26">
              <a:extLst>
                <a:ext uri="{FF2B5EF4-FFF2-40B4-BE49-F238E27FC236}">
                  <a16:creationId xmlns:a16="http://schemas.microsoft.com/office/drawing/2014/main" id="{3F856FBC-7086-46B1-8946-B7DFDCFF6238}"/>
                </a:ext>
              </a:extLst>
            </p:cNvPr>
            <p:cNvSpPr>
              <a:spLocks noChangeShapeType="1"/>
            </p:cNvSpPr>
            <p:nvPr/>
          </p:nvSpPr>
          <p:spPr bwMode="auto">
            <a:xfrm flipV="1">
              <a:off x="1374175" y="2284552"/>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1" name="Line 27">
              <a:extLst>
                <a:ext uri="{FF2B5EF4-FFF2-40B4-BE49-F238E27FC236}">
                  <a16:creationId xmlns:a16="http://schemas.microsoft.com/office/drawing/2014/main" id="{B334678F-C72A-45A6-929E-3985B6E19161}"/>
                </a:ext>
              </a:extLst>
            </p:cNvPr>
            <p:cNvSpPr>
              <a:spLocks noChangeShapeType="1"/>
            </p:cNvSpPr>
            <p:nvPr/>
          </p:nvSpPr>
          <p:spPr bwMode="auto">
            <a:xfrm>
              <a:off x="1297975" y="2436952"/>
              <a:ext cx="7620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2" name="Oval 28">
              <a:extLst>
                <a:ext uri="{FF2B5EF4-FFF2-40B4-BE49-F238E27FC236}">
                  <a16:creationId xmlns:a16="http://schemas.microsoft.com/office/drawing/2014/main" id="{C319DB27-A45E-4801-BF85-523ED21E44F1}"/>
                </a:ext>
              </a:extLst>
            </p:cNvPr>
            <p:cNvSpPr>
              <a:spLocks noChangeArrowheads="1"/>
            </p:cNvSpPr>
            <p:nvPr/>
          </p:nvSpPr>
          <p:spPr bwMode="auto">
            <a:xfrm>
              <a:off x="2212375" y="2055952"/>
              <a:ext cx="457200" cy="457200"/>
            </a:xfrm>
            <a:prstGeom prst="ellipse">
              <a:avLst/>
            </a:prstGeom>
            <a:ln>
              <a:solidFill>
                <a:srgbClr val="00206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en-US">
                  <a:solidFill>
                    <a:srgbClr val="002060"/>
                  </a:solidFill>
                  <a:latin typeface="Arial" charset="0"/>
                </a:rPr>
                <a:t>1</a:t>
              </a:r>
            </a:p>
          </p:txBody>
        </p:sp>
        <p:sp>
          <p:nvSpPr>
            <p:cNvPr id="23" name="Oval 29">
              <a:extLst>
                <a:ext uri="{FF2B5EF4-FFF2-40B4-BE49-F238E27FC236}">
                  <a16:creationId xmlns:a16="http://schemas.microsoft.com/office/drawing/2014/main" id="{7D42306E-38D2-4754-A57D-6E14FFCCB263}"/>
                </a:ext>
              </a:extLst>
            </p:cNvPr>
            <p:cNvSpPr>
              <a:spLocks noChangeArrowheads="1"/>
            </p:cNvSpPr>
            <p:nvPr/>
          </p:nvSpPr>
          <p:spPr bwMode="auto">
            <a:xfrm>
              <a:off x="2212375" y="2817952"/>
              <a:ext cx="457200" cy="457200"/>
            </a:xfrm>
            <a:prstGeom prst="ellipse">
              <a:avLst/>
            </a:prstGeom>
            <a:ln>
              <a:solidFill>
                <a:srgbClr val="00206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en-US" dirty="0">
                  <a:solidFill>
                    <a:srgbClr val="002060"/>
                  </a:solidFill>
                  <a:latin typeface="Arial" charset="0"/>
                </a:rPr>
                <a:t>2</a:t>
              </a:r>
            </a:p>
          </p:txBody>
        </p:sp>
        <p:sp>
          <p:nvSpPr>
            <p:cNvPr id="24" name="Oval 30">
              <a:extLst>
                <a:ext uri="{FF2B5EF4-FFF2-40B4-BE49-F238E27FC236}">
                  <a16:creationId xmlns:a16="http://schemas.microsoft.com/office/drawing/2014/main" id="{016D16DD-0E77-4E41-8543-1BA8DDA88877}"/>
                </a:ext>
              </a:extLst>
            </p:cNvPr>
            <p:cNvSpPr>
              <a:spLocks noChangeArrowheads="1"/>
            </p:cNvSpPr>
            <p:nvPr/>
          </p:nvSpPr>
          <p:spPr bwMode="auto">
            <a:xfrm>
              <a:off x="2212375" y="4341952"/>
              <a:ext cx="457200" cy="457200"/>
            </a:xfrm>
            <a:prstGeom prst="ellipse">
              <a:avLst/>
            </a:prstGeom>
            <a:ln>
              <a:solidFill>
                <a:srgbClr val="00206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en-US" dirty="0">
                  <a:solidFill>
                    <a:srgbClr val="002060"/>
                  </a:solidFill>
                  <a:latin typeface="Arial" charset="0"/>
                </a:rPr>
                <a:t>n</a:t>
              </a:r>
            </a:p>
          </p:txBody>
        </p:sp>
        <p:sp>
          <p:nvSpPr>
            <p:cNvPr id="25" name="Line 31">
              <a:extLst>
                <a:ext uri="{FF2B5EF4-FFF2-40B4-BE49-F238E27FC236}">
                  <a16:creationId xmlns:a16="http://schemas.microsoft.com/office/drawing/2014/main" id="{E40B00E1-A5DB-4F1D-816D-3EC057681888}"/>
                </a:ext>
              </a:extLst>
            </p:cNvPr>
            <p:cNvSpPr>
              <a:spLocks noChangeShapeType="1"/>
            </p:cNvSpPr>
            <p:nvPr/>
          </p:nvSpPr>
          <p:spPr bwMode="auto">
            <a:xfrm>
              <a:off x="1221775" y="2513152"/>
              <a:ext cx="9906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 name="Text Box 32">
              <a:extLst>
                <a:ext uri="{FF2B5EF4-FFF2-40B4-BE49-F238E27FC236}">
                  <a16:creationId xmlns:a16="http://schemas.microsoft.com/office/drawing/2014/main" id="{27DF9981-C9E4-45E1-A705-B15AD58DBE18}"/>
                </a:ext>
              </a:extLst>
            </p:cNvPr>
            <p:cNvSpPr txBox="1">
              <a:spLocks noChangeArrowheads="1"/>
            </p:cNvSpPr>
            <p:nvPr/>
          </p:nvSpPr>
          <p:spPr bwMode="auto">
            <a:xfrm>
              <a:off x="2288575" y="3198952"/>
              <a:ext cx="30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en-US" sz="2000" b="1">
                  <a:solidFill>
                    <a:schemeClr val="folHlink"/>
                  </a:solidFill>
                  <a:latin typeface="Arial" charset="0"/>
                </a:rPr>
                <a:t>.</a:t>
              </a:r>
            </a:p>
            <a:p>
              <a:pPr algn="ctr"/>
              <a:r>
                <a:rPr lang="en-US" altLang="en-US" sz="2000" b="1">
                  <a:solidFill>
                    <a:schemeClr val="folHlink"/>
                  </a:solidFill>
                  <a:latin typeface="Arial" charset="0"/>
                </a:rPr>
                <a:t>.</a:t>
              </a:r>
            </a:p>
            <a:p>
              <a:pPr algn="ctr"/>
              <a:r>
                <a:rPr lang="en-US" altLang="en-US" sz="2000" b="1">
                  <a:solidFill>
                    <a:schemeClr val="folHlink"/>
                  </a:solidFill>
                  <a:latin typeface="Arial" charset="0"/>
                </a:rPr>
                <a:t>.</a:t>
              </a:r>
            </a:p>
          </p:txBody>
        </p:sp>
        <p:sp>
          <p:nvSpPr>
            <p:cNvPr id="27" name="Text Box 33">
              <a:extLst>
                <a:ext uri="{FF2B5EF4-FFF2-40B4-BE49-F238E27FC236}">
                  <a16:creationId xmlns:a16="http://schemas.microsoft.com/office/drawing/2014/main" id="{8B031184-C3FC-4EC8-9DFB-04B6A27A5D04}"/>
                </a:ext>
              </a:extLst>
            </p:cNvPr>
            <p:cNvSpPr txBox="1">
              <a:spLocks noChangeArrowheads="1"/>
            </p:cNvSpPr>
            <p:nvPr/>
          </p:nvSpPr>
          <p:spPr bwMode="auto">
            <a:xfrm>
              <a:off x="372991" y="4054989"/>
              <a:ext cx="17075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dirty="0">
                  <a:solidFill>
                    <a:srgbClr val="002060"/>
                  </a:solidFill>
                  <a:latin typeface="Arial" charset="0"/>
                  <a:ea typeface="Arial" charset="0"/>
                  <a:cs typeface="Arial" charset="0"/>
                </a:rPr>
                <a:t>&lt;prepare, 1&gt;</a:t>
              </a:r>
              <a:endParaRPr lang="en-US" altLang="en-US" i="1" dirty="0">
                <a:solidFill>
                  <a:srgbClr val="002060"/>
                </a:solidFill>
                <a:latin typeface="Arial" charset="0"/>
                <a:ea typeface="Arial" charset="0"/>
                <a:cs typeface="Arial" charset="0"/>
              </a:endParaRPr>
            </a:p>
          </p:txBody>
        </p:sp>
      </p:grpSp>
      <p:grpSp>
        <p:nvGrpSpPr>
          <p:cNvPr id="28" name="Group 43">
            <a:extLst>
              <a:ext uri="{FF2B5EF4-FFF2-40B4-BE49-F238E27FC236}">
                <a16:creationId xmlns:a16="http://schemas.microsoft.com/office/drawing/2014/main" id="{66DEFFA0-6B50-4C60-97CA-D22C85363D64}"/>
              </a:ext>
            </a:extLst>
          </p:cNvPr>
          <p:cNvGrpSpPr/>
          <p:nvPr/>
        </p:nvGrpSpPr>
        <p:grpSpPr>
          <a:xfrm>
            <a:off x="2745775" y="2055952"/>
            <a:ext cx="1895320" cy="2404974"/>
            <a:chOff x="2745775" y="2055952"/>
            <a:chExt cx="1895320" cy="2404974"/>
          </a:xfrm>
        </p:grpSpPr>
        <p:sp>
          <p:nvSpPr>
            <p:cNvPr id="29" name="Oval 3">
              <a:extLst>
                <a:ext uri="{FF2B5EF4-FFF2-40B4-BE49-F238E27FC236}">
                  <a16:creationId xmlns:a16="http://schemas.microsoft.com/office/drawing/2014/main" id="{B642386E-59AA-46C6-BF80-0DE4B03F9DBF}"/>
                </a:ext>
              </a:extLst>
            </p:cNvPr>
            <p:cNvSpPr>
              <a:spLocks noChangeArrowheads="1"/>
            </p:cNvSpPr>
            <p:nvPr/>
          </p:nvSpPr>
          <p:spPr bwMode="auto">
            <a:xfrm>
              <a:off x="3864712" y="2055952"/>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en-US" dirty="0">
                  <a:solidFill>
                    <a:srgbClr val="002060"/>
                  </a:solidFill>
                  <a:latin typeface="Arial" charset="0"/>
                </a:rPr>
                <a:t>1</a:t>
              </a:r>
            </a:p>
          </p:txBody>
        </p:sp>
        <p:sp>
          <p:nvSpPr>
            <p:cNvPr id="30" name="Line 34">
              <a:extLst>
                <a:ext uri="{FF2B5EF4-FFF2-40B4-BE49-F238E27FC236}">
                  <a16:creationId xmlns:a16="http://schemas.microsoft.com/office/drawing/2014/main" id="{59EE247C-654D-4983-A3D5-2E54996D413F}"/>
                </a:ext>
              </a:extLst>
            </p:cNvPr>
            <p:cNvSpPr>
              <a:spLocks noChangeShapeType="1"/>
            </p:cNvSpPr>
            <p:nvPr/>
          </p:nvSpPr>
          <p:spPr bwMode="auto">
            <a:xfrm flipV="1">
              <a:off x="2745775" y="2669561"/>
              <a:ext cx="1188866" cy="16764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1" name="Line 35">
              <a:extLst>
                <a:ext uri="{FF2B5EF4-FFF2-40B4-BE49-F238E27FC236}">
                  <a16:creationId xmlns:a16="http://schemas.microsoft.com/office/drawing/2014/main" id="{1E8DA82B-94C5-4DB5-AE7C-246B0AC35E42}"/>
                </a:ext>
              </a:extLst>
            </p:cNvPr>
            <p:cNvSpPr>
              <a:spLocks noChangeShapeType="1"/>
            </p:cNvSpPr>
            <p:nvPr/>
          </p:nvSpPr>
          <p:spPr bwMode="auto">
            <a:xfrm flipV="1">
              <a:off x="2773849" y="2513152"/>
              <a:ext cx="9906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2" name="Line 36">
              <a:extLst>
                <a:ext uri="{FF2B5EF4-FFF2-40B4-BE49-F238E27FC236}">
                  <a16:creationId xmlns:a16="http://schemas.microsoft.com/office/drawing/2014/main" id="{6F6715AB-EE47-4636-97C9-466ACFF991A1}"/>
                </a:ext>
              </a:extLst>
            </p:cNvPr>
            <p:cNvSpPr>
              <a:spLocks noChangeShapeType="1"/>
            </p:cNvSpPr>
            <p:nvPr/>
          </p:nvSpPr>
          <p:spPr bwMode="auto">
            <a:xfrm flipV="1">
              <a:off x="2745775" y="2284552"/>
              <a:ext cx="106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3" name="Text Box 37">
              <a:extLst>
                <a:ext uri="{FF2B5EF4-FFF2-40B4-BE49-F238E27FC236}">
                  <a16:creationId xmlns:a16="http://schemas.microsoft.com/office/drawing/2014/main" id="{C136325C-71C0-41D2-9EBB-AD9D1982F492}"/>
                </a:ext>
              </a:extLst>
            </p:cNvPr>
            <p:cNvSpPr txBox="1">
              <a:spLocks noChangeArrowheads="1"/>
            </p:cNvSpPr>
            <p:nvPr/>
          </p:nvSpPr>
          <p:spPr bwMode="auto">
            <a:xfrm>
              <a:off x="2877471" y="4060816"/>
              <a:ext cx="17636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dirty="0">
                  <a:solidFill>
                    <a:srgbClr val="002060"/>
                  </a:solidFill>
                  <a:latin typeface="Arial" charset="0"/>
                  <a:ea typeface="Arial" charset="0"/>
                  <a:cs typeface="Arial" charset="0"/>
                </a:rPr>
                <a:t>&lt;promise, 1&gt;</a:t>
              </a:r>
            </a:p>
          </p:txBody>
        </p:sp>
      </p:grpSp>
      <p:grpSp>
        <p:nvGrpSpPr>
          <p:cNvPr id="34" name="Group 44">
            <a:extLst>
              <a:ext uri="{FF2B5EF4-FFF2-40B4-BE49-F238E27FC236}">
                <a16:creationId xmlns:a16="http://schemas.microsoft.com/office/drawing/2014/main" id="{1653B911-27DB-4484-9CF0-CF5DC67C42C6}"/>
              </a:ext>
            </a:extLst>
          </p:cNvPr>
          <p:cNvGrpSpPr/>
          <p:nvPr/>
        </p:nvGrpSpPr>
        <p:grpSpPr>
          <a:xfrm>
            <a:off x="3795853" y="2055952"/>
            <a:ext cx="2151158" cy="2743200"/>
            <a:chOff x="3795853" y="2055952"/>
            <a:chExt cx="2151158" cy="2743200"/>
          </a:xfrm>
        </p:grpSpPr>
        <p:sp>
          <p:nvSpPr>
            <p:cNvPr id="35" name="Line 4">
              <a:extLst>
                <a:ext uri="{FF2B5EF4-FFF2-40B4-BE49-F238E27FC236}">
                  <a16:creationId xmlns:a16="http://schemas.microsoft.com/office/drawing/2014/main" id="{80AF5363-4B8E-41FE-BC80-CDE72815802D}"/>
                </a:ext>
              </a:extLst>
            </p:cNvPr>
            <p:cNvSpPr>
              <a:spLocks noChangeShapeType="1"/>
            </p:cNvSpPr>
            <p:nvPr/>
          </p:nvSpPr>
          <p:spPr bwMode="auto">
            <a:xfrm flipV="1">
              <a:off x="4454260" y="2284552"/>
              <a:ext cx="8350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6" name="Line 5">
              <a:extLst>
                <a:ext uri="{FF2B5EF4-FFF2-40B4-BE49-F238E27FC236}">
                  <a16:creationId xmlns:a16="http://schemas.microsoft.com/office/drawing/2014/main" id="{4EF44C71-5808-40B2-9D66-536EBBAE8109}"/>
                </a:ext>
              </a:extLst>
            </p:cNvPr>
            <p:cNvSpPr>
              <a:spLocks noChangeShapeType="1"/>
            </p:cNvSpPr>
            <p:nvPr/>
          </p:nvSpPr>
          <p:spPr bwMode="auto">
            <a:xfrm>
              <a:off x="4374049" y="2360752"/>
              <a:ext cx="987425"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7" name="Oval 6">
              <a:extLst>
                <a:ext uri="{FF2B5EF4-FFF2-40B4-BE49-F238E27FC236}">
                  <a16:creationId xmlns:a16="http://schemas.microsoft.com/office/drawing/2014/main" id="{7CB25090-6296-4206-B6E6-7EE4B021CF0D}"/>
                </a:ext>
              </a:extLst>
            </p:cNvPr>
            <p:cNvSpPr>
              <a:spLocks noChangeArrowheads="1"/>
            </p:cNvSpPr>
            <p:nvPr/>
          </p:nvSpPr>
          <p:spPr bwMode="auto">
            <a:xfrm>
              <a:off x="5489811" y="2055952"/>
              <a:ext cx="457200" cy="457200"/>
            </a:xfrm>
            <a:prstGeom prst="ellipse">
              <a:avLst/>
            </a:prstGeom>
            <a:ln>
              <a:solidFill>
                <a:srgbClr val="00206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en-US">
                  <a:solidFill>
                    <a:srgbClr val="002060"/>
                  </a:solidFill>
                  <a:latin typeface="Arial" charset="0"/>
                </a:rPr>
                <a:t>1</a:t>
              </a:r>
            </a:p>
          </p:txBody>
        </p:sp>
        <p:sp>
          <p:nvSpPr>
            <p:cNvPr id="38" name="Oval 7">
              <a:extLst>
                <a:ext uri="{FF2B5EF4-FFF2-40B4-BE49-F238E27FC236}">
                  <a16:creationId xmlns:a16="http://schemas.microsoft.com/office/drawing/2014/main" id="{269F3BF5-B46B-41BC-AB6D-634E274D9307}"/>
                </a:ext>
              </a:extLst>
            </p:cNvPr>
            <p:cNvSpPr>
              <a:spLocks noChangeArrowheads="1"/>
            </p:cNvSpPr>
            <p:nvPr/>
          </p:nvSpPr>
          <p:spPr bwMode="auto">
            <a:xfrm>
              <a:off x="5489811" y="2817952"/>
              <a:ext cx="457200" cy="457200"/>
            </a:xfrm>
            <a:prstGeom prst="ellipse">
              <a:avLst/>
            </a:prstGeom>
            <a:ln>
              <a:solidFill>
                <a:srgbClr val="00206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en-US">
                  <a:solidFill>
                    <a:srgbClr val="002060"/>
                  </a:solidFill>
                  <a:latin typeface="Arial" charset="0"/>
                </a:rPr>
                <a:t>2</a:t>
              </a:r>
            </a:p>
          </p:txBody>
        </p:sp>
        <p:sp>
          <p:nvSpPr>
            <p:cNvPr id="39" name="Oval 8">
              <a:extLst>
                <a:ext uri="{FF2B5EF4-FFF2-40B4-BE49-F238E27FC236}">
                  <a16:creationId xmlns:a16="http://schemas.microsoft.com/office/drawing/2014/main" id="{FB383A39-55C3-486B-A605-70B5AEA397F9}"/>
                </a:ext>
              </a:extLst>
            </p:cNvPr>
            <p:cNvSpPr>
              <a:spLocks noChangeArrowheads="1"/>
            </p:cNvSpPr>
            <p:nvPr/>
          </p:nvSpPr>
          <p:spPr bwMode="auto">
            <a:xfrm>
              <a:off x="5489811" y="4341952"/>
              <a:ext cx="457200" cy="457200"/>
            </a:xfrm>
            <a:prstGeom prst="ellipse">
              <a:avLst/>
            </a:prstGeom>
            <a:ln>
              <a:solidFill>
                <a:srgbClr val="00206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en-US">
                  <a:solidFill>
                    <a:srgbClr val="002060"/>
                  </a:solidFill>
                  <a:latin typeface="Arial" charset="0"/>
                </a:rPr>
                <a:t>n</a:t>
              </a:r>
            </a:p>
          </p:txBody>
        </p:sp>
        <p:sp>
          <p:nvSpPr>
            <p:cNvPr id="40" name="Line 9">
              <a:extLst>
                <a:ext uri="{FF2B5EF4-FFF2-40B4-BE49-F238E27FC236}">
                  <a16:creationId xmlns:a16="http://schemas.microsoft.com/office/drawing/2014/main" id="{CD5F7493-16F8-4132-B9D5-54B743E09FAD}"/>
                </a:ext>
              </a:extLst>
            </p:cNvPr>
            <p:cNvSpPr>
              <a:spLocks noChangeShapeType="1"/>
            </p:cNvSpPr>
            <p:nvPr/>
          </p:nvSpPr>
          <p:spPr bwMode="auto">
            <a:xfrm>
              <a:off x="4374049" y="2513152"/>
              <a:ext cx="1139825"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1" name="Text Box 10">
              <a:extLst>
                <a:ext uri="{FF2B5EF4-FFF2-40B4-BE49-F238E27FC236}">
                  <a16:creationId xmlns:a16="http://schemas.microsoft.com/office/drawing/2014/main" id="{9AA650EB-0433-4E89-9F2E-E3B6B8649B83}"/>
                </a:ext>
              </a:extLst>
            </p:cNvPr>
            <p:cNvSpPr txBox="1">
              <a:spLocks noChangeArrowheads="1"/>
            </p:cNvSpPr>
            <p:nvPr/>
          </p:nvSpPr>
          <p:spPr bwMode="auto">
            <a:xfrm>
              <a:off x="5566011" y="3198952"/>
              <a:ext cx="30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en-US" sz="2000" b="1">
                  <a:solidFill>
                    <a:schemeClr val="folHlink"/>
                  </a:solidFill>
                  <a:latin typeface="Arial" charset="0"/>
                </a:rPr>
                <a:t>.</a:t>
              </a:r>
            </a:p>
            <a:p>
              <a:pPr algn="ctr"/>
              <a:r>
                <a:rPr lang="en-US" altLang="en-US" sz="2000" b="1">
                  <a:solidFill>
                    <a:schemeClr val="folHlink"/>
                  </a:solidFill>
                  <a:latin typeface="Arial" charset="0"/>
                </a:rPr>
                <a:t>.</a:t>
              </a:r>
            </a:p>
            <a:p>
              <a:pPr algn="ctr"/>
              <a:r>
                <a:rPr lang="en-US" altLang="en-US" sz="2000" b="1">
                  <a:solidFill>
                    <a:schemeClr val="folHlink"/>
                  </a:solidFill>
                  <a:latin typeface="Arial" charset="0"/>
                </a:rPr>
                <a:t>.</a:t>
              </a:r>
            </a:p>
          </p:txBody>
        </p:sp>
        <p:sp>
          <p:nvSpPr>
            <p:cNvPr id="42" name="Text Box 39">
              <a:extLst>
                <a:ext uri="{FF2B5EF4-FFF2-40B4-BE49-F238E27FC236}">
                  <a16:creationId xmlns:a16="http://schemas.microsoft.com/office/drawing/2014/main" id="{F758BBA6-04DD-42BF-92E9-B0F3AD467AD2}"/>
                </a:ext>
              </a:extLst>
            </p:cNvPr>
            <p:cNvSpPr txBox="1">
              <a:spLocks noChangeArrowheads="1"/>
            </p:cNvSpPr>
            <p:nvPr/>
          </p:nvSpPr>
          <p:spPr bwMode="auto">
            <a:xfrm>
              <a:off x="3795853" y="3132146"/>
              <a:ext cx="12875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dirty="0">
                  <a:solidFill>
                    <a:srgbClr val="002060"/>
                  </a:solidFill>
                  <a:latin typeface="Arial" charset="0"/>
                  <a:ea typeface="Arial" charset="0"/>
                  <a:cs typeface="Arial" charset="0"/>
                </a:rPr>
                <a:t>&lt;accept</a:t>
              </a:r>
              <a:r>
                <a:rPr lang="en-US" altLang="en-US">
                  <a:solidFill>
                    <a:srgbClr val="002060"/>
                  </a:solidFill>
                  <a:latin typeface="Arial" charset="0"/>
                  <a:ea typeface="Arial" charset="0"/>
                  <a:cs typeface="Arial" charset="0"/>
                </a:rPr>
                <a:t>, </a:t>
              </a:r>
            </a:p>
            <a:p>
              <a:pPr algn="ctr"/>
              <a:r>
                <a:rPr lang="en-US" altLang="en-US" dirty="0">
                  <a:solidFill>
                    <a:srgbClr val="002060"/>
                  </a:solidFill>
                  <a:latin typeface="Arial" charset="0"/>
                  <a:ea typeface="Arial" charset="0"/>
                  <a:cs typeface="Arial" charset="0"/>
                </a:rPr>
                <a:t>(1,v</a:t>
              </a:r>
              <a:r>
                <a:rPr lang="en-US" altLang="en-US" baseline="-25000" dirty="0">
                  <a:solidFill>
                    <a:srgbClr val="002060"/>
                  </a:solidFill>
                  <a:latin typeface="Arial" charset="0"/>
                  <a:ea typeface="Arial" charset="0"/>
                  <a:cs typeface="Arial" charset="0"/>
                </a:rPr>
                <a:t>1</a:t>
              </a:r>
              <a:r>
                <a:rPr lang="en-US" altLang="en-US" dirty="0">
                  <a:solidFill>
                    <a:srgbClr val="002060"/>
                  </a:solidFill>
                  <a:latin typeface="Arial" charset="0"/>
                  <a:ea typeface="Arial" charset="0"/>
                  <a:cs typeface="Arial" charset="0"/>
                </a:rPr>
                <a:t>)&gt;</a:t>
              </a:r>
            </a:p>
          </p:txBody>
        </p:sp>
      </p:grpSp>
      <p:grpSp>
        <p:nvGrpSpPr>
          <p:cNvPr id="43" name="Group 46">
            <a:extLst>
              <a:ext uri="{FF2B5EF4-FFF2-40B4-BE49-F238E27FC236}">
                <a16:creationId xmlns:a16="http://schemas.microsoft.com/office/drawing/2014/main" id="{3F6971DA-2BA0-4B5C-B185-79109D82E7F0}"/>
              </a:ext>
            </a:extLst>
          </p:cNvPr>
          <p:cNvGrpSpPr/>
          <p:nvPr/>
        </p:nvGrpSpPr>
        <p:grpSpPr>
          <a:xfrm>
            <a:off x="7782997" y="2232415"/>
            <a:ext cx="1464645" cy="2362200"/>
            <a:chOff x="7782997" y="2232415"/>
            <a:chExt cx="1464645" cy="2362200"/>
          </a:xfrm>
        </p:grpSpPr>
        <p:sp>
          <p:nvSpPr>
            <p:cNvPr id="44" name="AutoShape 24">
              <a:extLst>
                <a:ext uri="{FF2B5EF4-FFF2-40B4-BE49-F238E27FC236}">
                  <a16:creationId xmlns:a16="http://schemas.microsoft.com/office/drawing/2014/main" id="{1CCC18BB-D32A-418F-92BC-677F0DBD54AF}"/>
                </a:ext>
              </a:extLst>
            </p:cNvPr>
            <p:cNvSpPr>
              <a:spLocks/>
            </p:cNvSpPr>
            <p:nvPr/>
          </p:nvSpPr>
          <p:spPr bwMode="auto">
            <a:xfrm>
              <a:off x="7782997" y="2232415"/>
              <a:ext cx="304800" cy="2362200"/>
            </a:xfrm>
            <a:prstGeom prst="rightBrace">
              <a:avLst>
                <a:gd name="adj1" fmla="val 6458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Text Box 11">
              <a:extLst>
                <a:ext uri="{FF2B5EF4-FFF2-40B4-BE49-F238E27FC236}">
                  <a16:creationId xmlns:a16="http://schemas.microsoft.com/office/drawing/2014/main" id="{8AD201A5-9950-4641-A298-9DF4FC0932AF}"/>
                </a:ext>
              </a:extLst>
            </p:cNvPr>
            <p:cNvSpPr txBox="1">
              <a:spLocks noChangeArrowheads="1"/>
            </p:cNvSpPr>
            <p:nvPr/>
          </p:nvSpPr>
          <p:spPr bwMode="auto">
            <a:xfrm>
              <a:off x="7815082" y="3106977"/>
              <a:ext cx="14325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r>
                <a:rPr lang="en-US" altLang="en-US" dirty="0">
                  <a:solidFill>
                    <a:srgbClr val="002060"/>
                  </a:solidFill>
                  <a:latin typeface="Arial" charset="0"/>
                  <a:ea typeface="Arial" charset="0"/>
                  <a:cs typeface="Arial" charset="0"/>
                </a:rPr>
                <a:t>decide </a:t>
              </a:r>
            </a:p>
            <a:p>
              <a:pPr algn="ctr"/>
              <a:r>
                <a:rPr lang="en-US" altLang="en-US" dirty="0">
                  <a:solidFill>
                    <a:srgbClr val="002060"/>
                  </a:solidFill>
                  <a:latin typeface="Arial" charset="0"/>
                  <a:ea typeface="Arial" charset="0"/>
                  <a:cs typeface="Arial" charset="0"/>
                </a:rPr>
                <a:t>v</a:t>
              </a:r>
              <a:r>
                <a:rPr lang="en-US" altLang="en-US" baseline="-25000" dirty="0">
                  <a:solidFill>
                    <a:srgbClr val="002060"/>
                  </a:solidFill>
                  <a:latin typeface="Arial" charset="0"/>
                  <a:ea typeface="Arial" charset="0"/>
                  <a:cs typeface="Arial" charset="0"/>
                </a:rPr>
                <a:t>1</a:t>
              </a:r>
            </a:p>
          </p:txBody>
        </p:sp>
      </p:grpSp>
    </p:spTree>
    <p:extLst>
      <p:ext uri="{BB962C8B-B14F-4D97-AF65-F5344CB8AC3E}">
        <p14:creationId xmlns:p14="http://schemas.microsoft.com/office/powerpoint/2010/main" val="2705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4F978-422F-4866-B986-6666E4D6247A}"/>
              </a:ext>
            </a:extLst>
          </p:cNvPr>
          <p:cNvSpPr>
            <a:spLocks noGrp="1"/>
          </p:cNvSpPr>
          <p:nvPr>
            <p:ph type="title"/>
          </p:nvPr>
        </p:nvSpPr>
        <p:spPr/>
        <p:txBody>
          <a:bodyPr/>
          <a:lstStyle/>
          <a:p>
            <a:r>
              <a:rPr lang="en-US" altLang="zh-CN" dirty="0"/>
              <a:t>Example 2</a:t>
            </a:r>
            <a:endParaRPr lang="zh-CN" altLang="en-US" dirty="0"/>
          </a:p>
        </p:txBody>
      </p:sp>
      <p:sp>
        <p:nvSpPr>
          <p:cNvPr id="4" name="灯片编号占位符 3">
            <a:extLst>
              <a:ext uri="{FF2B5EF4-FFF2-40B4-BE49-F238E27FC236}">
                <a16:creationId xmlns:a16="http://schemas.microsoft.com/office/drawing/2014/main" id="{0BC57645-2CD6-4A25-BA94-3CACDF541DCD}"/>
              </a:ext>
            </a:extLst>
          </p:cNvPr>
          <p:cNvSpPr>
            <a:spLocks noGrp="1"/>
          </p:cNvSpPr>
          <p:nvPr>
            <p:ph type="sldNum" sz="quarter" idx="11"/>
          </p:nvPr>
        </p:nvSpPr>
        <p:spPr/>
        <p:txBody>
          <a:bodyPr/>
          <a:lstStyle/>
          <a:p>
            <a:pPr>
              <a:defRPr/>
            </a:pPr>
            <a:fld id="{3FFE790D-BCFB-4008-9260-CA63AEE325FD}" type="slidenum">
              <a:rPr lang="en-US" smtClean="0"/>
              <a:pPr>
                <a:defRPr/>
              </a:pPr>
              <a:t>47</a:t>
            </a:fld>
            <a:endParaRPr lang="en-US" dirty="0"/>
          </a:p>
        </p:txBody>
      </p:sp>
      <p:pic>
        <p:nvPicPr>
          <p:cNvPr id="34" name="图片 33">
            <a:extLst>
              <a:ext uri="{FF2B5EF4-FFF2-40B4-BE49-F238E27FC236}">
                <a16:creationId xmlns:a16="http://schemas.microsoft.com/office/drawing/2014/main" id="{BACAB616-E999-4DBD-A984-D3ED09EB21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1576" y="1229366"/>
            <a:ext cx="986533" cy="1450137"/>
          </a:xfrm>
          <a:prstGeom prst="rect">
            <a:avLst/>
          </a:prstGeom>
        </p:spPr>
      </p:pic>
      <p:pic>
        <p:nvPicPr>
          <p:cNvPr id="35" name="图片 34">
            <a:extLst>
              <a:ext uri="{FF2B5EF4-FFF2-40B4-BE49-F238E27FC236}">
                <a16:creationId xmlns:a16="http://schemas.microsoft.com/office/drawing/2014/main" id="{3ECFEAF8-AAEF-4CA9-94FE-5A6DAC42C0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049638"/>
            <a:ext cx="873817" cy="1444075"/>
          </a:xfrm>
          <a:prstGeom prst="rect">
            <a:avLst/>
          </a:prstGeom>
        </p:spPr>
      </p:pic>
      <p:pic>
        <p:nvPicPr>
          <p:cNvPr id="36" name="图片 35">
            <a:extLst>
              <a:ext uri="{FF2B5EF4-FFF2-40B4-BE49-F238E27FC236}">
                <a16:creationId xmlns:a16="http://schemas.microsoft.com/office/drawing/2014/main" id="{FEC174C9-D391-497F-A074-4813FB47E5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9968" y="3049638"/>
            <a:ext cx="884579" cy="1444074"/>
          </a:xfrm>
          <a:prstGeom prst="rect">
            <a:avLst/>
          </a:prstGeom>
        </p:spPr>
      </p:pic>
      <p:pic>
        <p:nvPicPr>
          <p:cNvPr id="37" name="图片 36">
            <a:extLst>
              <a:ext uri="{FF2B5EF4-FFF2-40B4-BE49-F238E27FC236}">
                <a16:creationId xmlns:a16="http://schemas.microsoft.com/office/drawing/2014/main" id="{27347DED-08AD-4F68-BE1D-95C6A1759B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7400" y="5327067"/>
            <a:ext cx="936351" cy="1530933"/>
          </a:xfrm>
          <a:prstGeom prst="rect">
            <a:avLst/>
          </a:prstGeom>
        </p:spPr>
      </p:pic>
      <p:pic>
        <p:nvPicPr>
          <p:cNvPr id="38" name="图片 37">
            <a:extLst>
              <a:ext uri="{FF2B5EF4-FFF2-40B4-BE49-F238E27FC236}">
                <a16:creationId xmlns:a16="http://schemas.microsoft.com/office/drawing/2014/main" id="{B03C7426-18E4-4593-ACB6-18AC8ED174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1736" y="5274671"/>
            <a:ext cx="982402" cy="1635723"/>
          </a:xfrm>
          <a:prstGeom prst="rect">
            <a:avLst/>
          </a:prstGeom>
        </p:spPr>
      </p:pic>
      <p:cxnSp>
        <p:nvCxnSpPr>
          <p:cNvPr id="39" name="直接箭头连接符 38">
            <a:extLst>
              <a:ext uri="{FF2B5EF4-FFF2-40B4-BE49-F238E27FC236}">
                <a16:creationId xmlns:a16="http://schemas.microsoft.com/office/drawing/2014/main" id="{ABE68C42-6C60-4CBD-89DD-1355403601B3}"/>
              </a:ext>
            </a:extLst>
          </p:cNvPr>
          <p:cNvCxnSpPr>
            <a:cxnSpLocks/>
          </p:cNvCxnSpPr>
          <p:nvPr/>
        </p:nvCxnSpPr>
        <p:spPr>
          <a:xfrm flipH="1">
            <a:off x="3419002" y="6237312"/>
            <a:ext cx="17034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a16="http://schemas.microsoft.com/office/drawing/2014/main" id="{1B5D5E15-5818-432D-A56D-27C5F89C0FFB}"/>
              </a:ext>
            </a:extLst>
          </p:cNvPr>
          <p:cNvCxnSpPr>
            <a:cxnSpLocks/>
          </p:cNvCxnSpPr>
          <p:nvPr/>
        </p:nvCxnSpPr>
        <p:spPr>
          <a:xfrm flipH="1">
            <a:off x="6423386" y="4701352"/>
            <a:ext cx="1306622" cy="11015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8072ED0-BE5C-4ACB-8FED-E134398F15E5}"/>
                  </a:ext>
                </a:extLst>
              </p:cNvPr>
              <p:cNvSpPr txBox="1"/>
              <p:nvPr/>
            </p:nvSpPr>
            <p:spPr>
              <a:xfrm>
                <a:off x="3352999" y="6271212"/>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(2)</m:t>
                      </m:r>
                    </m:oMath>
                  </m:oMathPara>
                </a14:m>
                <a:endParaRPr lang="zh-CN" altLang="en-US" dirty="0"/>
              </a:p>
            </p:txBody>
          </p:sp>
        </mc:Choice>
        <mc:Fallback xmlns="">
          <p:sp>
            <p:nvSpPr>
              <p:cNvPr id="41" name="文本框 40">
                <a:extLst>
                  <a:ext uri="{FF2B5EF4-FFF2-40B4-BE49-F238E27FC236}">
                    <a16:creationId xmlns:a16="http://schemas.microsoft.com/office/drawing/2014/main" id="{48072ED0-BE5C-4ACB-8FED-E134398F15E5}"/>
                  </a:ext>
                </a:extLst>
              </p:cNvPr>
              <p:cNvSpPr txBox="1">
                <a:spLocks noRot="1" noChangeAspect="1" noMove="1" noResize="1" noEditPoints="1" noAdjustHandles="1" noChangeArrowheads="1" noChangeShapeType="1" noTextEdit="1"/>
              </p:cNvSpPr>
              <p:nvPr/>
            </p:nvSpPr>
            <p:spPr>
              <a:xfrm>
                <a:off x="3352999" y="6271212"/>
                <a:ext cx="1944216" cy="369332"/>
              </a:xfrm>
              <a:prstGeom prst="rect">
                <a:avLst/>
              </a:prstGeom>
              <a:blipFill>
                <a:blip r:embed="rId7"/>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1D2FDEC5-EBD2-4E2D-9B01-F6579688C2EC}"/>
                  </a:ext>
                </a:extLst>
              </p:cNvPr>
              <p:cNvSpPr txBox="1"/>
              <p:nvPr/>
            </p:nvSpPr>
            <p:spPr>
              <a:xfrm>
                <a:off x="6917148" y="5391534"/>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(2)</m:t>
                      </m:r>
                    </m:oMath>
                  </m:oMathPara>
                </a14:m>
                <a:endParaRPr lang="zh-CN" altLang="en-US" dirty="0"/>
              </a:p>
            </p:txBody>
          </p:sp>
        </mc:Choice>
        <mc:Fallback xmlns="">
          <p:sp>
            <p:nvSpPr>
              <p:cNvPr id="42" name="文本框 41">
                <a:extLst>
                  <a:ext uri="{FF2B5EF4-FFF2-40B4-BE49-F238E27FC236}">
                    <a16:creationId xmlns:a16="http://schemas.microsoft.com/office/drawing/2014/main" id="{1D2FDEC5-EBD2-4E2D-9B01-F6579688C2EC}"/>
                  </a:ext>
                </a:extLst>
              </p:cNvPr>
              <p:cNvSpPr txBox="1">
                <a:spLocks noRot="1" noChangeAspect="1" noMove="1" noResize="1" noEditPoints="1" noAdjustHandles="1" noChangeArrowheads="1" noChangeShapeType="1" noTextEdit="1"/>
              </p:cNvSpPr>
              <p:nvPr/>
            </p:nvSpPr>
            <p:spPr>
              <a:xfrm>
                <a:off x="6917148" y="5391534"/>
                <a:ext cx="1944216" cy="369332"/>
              </a:xfrm>
              <a:prstGeom prst="rect">
                <a:avLst/>
              </a:prstGeom>
              <a:blipFill>
                <a:blip r:embed="rId8"/>
                <a:stretch>
                  <a:fillRect b="-14754"/>
                </a:stretch>
              </a:blipFill>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3C1B2E8F-678A-490E-8993-69F11F55FDB7}"/>
              </a:ext>
            </a:extLst>
          </p:cNvPr>
          <p:cNvCxnSpPr>
            <a:cxnSpLocks/>
          </p:cNvCxnSpPr>
          <p:nvPr/>
        </p:nvCxnSpPr>
        <p:spPr>
          <a:xfrm>
            <a:off x="4993704" y="1916832"/>
            <a:ext cx="2232248" cy="12241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a:extLst>
              <a:ext uri="{FF2B5EF4-FFF2-40B4-BE49-F238E27FC236}">
                <a16:creationId xmlns:a16="http://schemas.microsoft.com/office/drawing/2014/main" id="{81F41405-BA24-4D0D-8B55-514B646D1683}"/>
              </a:ext>
            </a:extLst>
          </p:cNvPr>
          <p:cNvCxnSpPr>
            <a:cxnSpLocks/>
          </p:cNvCxnSpPr>
          <p:nvPr/>
        </p:nvCxnSpPr>
        <p:spPr>
          <a:xfrm flipH="1">
            <a:off x="1537320" y="1916832"/>
            <a:ext cx="2160240" cy="165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AEE52702-548D-4069-922D-D7E2A94D6296}"/>
                  </a:ext>
                </a:extLst>
              </p:cNvPr>
              <p:cNvSpPr txBox="1"/>
              <p:nvPr/>
            </p:nvSpPr>
            <p:spPr>
              <a:xfrm>
                <a:off x="5631795" y="2031981"/>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(1)</m:t>
                      </m:r>
                    </m:oMath>
                  </m:oMathPara>
                </a14:m>
                <a:endParaRPr lang="zh-CN" altLang="en-US" dirty="0"/>
              </a:p>
            </p:txBody>
          </p:sp>
        </mc:Choice>
        <mc:Fallback xmlns="">
          <p:sp>
            <p:nvSpPr>
              <p:cNvPr id="45" name="文本框 44">
                <a:extLst>
                  <a:ext uri="{FF2B5EF4-FFF2-40B4-BE49-F238E27FC236}">
                    <a16:creationId xmlns:a16="http://schemas.microsoft.com/office/drawing/2014/main" id="{AEE52702-548D-4069-922D-D7E2A94D6296}"/>
                  </a:ext>
                </a:extLst>
              </p:cNvPr>
              <p:cNvSpPr txBox="1">
                <a:spLocks noRot="1" noChangeAspect="1" noMove="1" noResize="1" noEditPoints="1" noAdjustHandles="1" noChangeArrowheads="1" noChangeShapeType="1" noTextEdit="1"/>
              </p:cNvSpPr>
              <p:nvPr/>
            </p:nvSpPr>
            <p:spPr>
              <a:xfrm>
                <a:off x="5631795" y="2031981"/>
                <a:ext cx="1944216" cy="369332"/>
              </a:xfrm>
              <a:prstGeom prst="rect">
                <a:avLst/>
              </a:prstGeom>
              <a:blipFill>
                <a:blip r:embed="rId9"/>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4EC3B331-75C9-4650-88DE-2566EA41D211}"/>
                  </a:ext>
                </a:extLst>
              </p:cNvPr>
              <p:cNvSpPr txBox="1"/>
              <p:nvPr/>
            </p:nvSpPr>
            <p:spPr>
              <a:xfrm>
                <a:off x="1161616" y="2160484"/>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(1)</m:t>
                      </m:r>
                    </m:oMath>
                  </m:oMathPara>
                </a14:m>
                <a:endParaRPr lang="zh-CN" altLang="en-US" dirty="0"/>
              </a:p>
            </p:txBody>
          </p:sp>
        </mc:Choice>
        <mc:Fallback xmlns="">
          <p:sp>
            <p:nvSpPr>
              <p:cNvPr id="46" name="文本框 45">
                <a:extLst>
                  <a:ext uri="{FF2B5EF4-FFF2-40B4-BE49-F238E27FC236}">
                    <a16:creationId xmlns:a16="http://schemas.microsoft.com/office/drawing/2014/main" id="{4EC3B331-75C9-4650-88DE-2566EA41D211}"/>
                  </a:ext>
                </a:extLst>
              </p:cNvPr>
              <p:cNvSpPr txBox="1">
                <a:spLocks noRot="1" noChangeAspect="1" noMove="1" noResize="1" noEditPoints="1" noAdjustHandles="1" noChangeArrowheads="1" noChangeShapeType="1" noTextEdit="1"/>
              </p:cNvSpPr>
              <p:nvPr/>
            </p:nvSpPr>
            <p:spPr>
              <a:xfrm>
                <a:off x="1161616" y="2160484"/>
                <a:ext cx="1944216" cy="369332"/>
              </a:xfrm>
              <a:prstGeom prst="rect">
                <a:avLst/>
              </a:prstGeom>
              <a:blipFill>
                <a:blip r:embed="rId10"/>
                <a:stretch>
                  <a:fillRect b="-14754"/>
                </a:stretch>
              </a:blipFill>
            </p:spPr>
            <p:txBody>
              <a:bodyPr/>
              <a:lstStyle/>
              <a:p>
                <a:r>
                  <a:rPr lang="zh-CN" altLang="en-US">
                    <a:noFill/>
                  </a:rPr>
                  <a:t> </a:t>
                </a:r>
              </a:p>
            </p:txBody>
          </p:sp>
        </mc:Fallback>
      </mc:AlternateContent>
      <p:cxnSp>
        <p:nvCxnSpPr>
          <p:cNvPr id="47" name="直接箭头连接符 46">
            <a:extLst>
              <a:ext uri="{FF2B5EF4-FFF2-40B4-BE49-F238E27FC236}">
                <a16:creationId xmlns:a16="http://schemas.microsoft.com/office/drawing/2014/main" id="{8F636644-6429-46F1-B4B9-390E2F071078}"/>
              </a:ext>
            </a:extLst>
          </p:cNvPr>
          <p:cNvCxnSpPr>
            <a:cxnSpLocks/>
          </p:cNvCxnSpPr>
          <p:nvPr/>
        </p:nvCxnSpPr>
        <p:spPr>
          <a:xfrm flipV="1">
            <a:off x="1681336" y="2124422"/>
            <a:ext cx="2062587" cy="1626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a:extLst>
              <a:ext uri="{FF2B5EF4-FFF2-40B4-BE49-F238E27FC236}">
                <a16:creationId xmlns:a16="http://schemas.microsoft.com/office/drawing/2014/main" id="{B04CC918-425D-4698-AF43-0D7F01C5EB5A}"/>
              </a:ext>
            </a:extLst>
          </p:cNvPr>
          <p:cNvCxnSpPr>
            <a:cxnSpLocks/>
          </p:cNvCxnSpPr>
          <p:nvPr/>
        </p:nvCxnSpPr>
        <p:spPr>
          <a:xfrm flipH="1" flipV="1">
            <a:off x="4957062" y="2190845"/>
            <a:ext cx="2268890" cy="12364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09907ED8-EB02-4FE8-909B-865D8F71A734}"/>
                  </a:ext>
                </a:extLst>
              </p:cNvPr>
              <p:cNvSpPr txBox="1"/>
              <p:nvPr/>
            </p:nvSpPr>
            <p:spPr>
              <a:xfrm>
                <a:off x="2346745" y="2923253"/>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49" name="文本框 48">
                <a:extLst>
                  <a:ext uri="{FF2B5EF4-FFF2-40B4-BE49-F238E27FC236}">
                    <a16:creationId xmlns:a16="http://schemas.microsoft.com/office/drawing/2014/main" id="{09907ED8-EB02-4FE8-909B-865D8F71A734}"/>
                  </a:ext>
                </a:extLst>
              </p:cNvPr>
              <p:cNvSpPr txBox="1">
                <a:spLocks noRot="1" noChangeAspect="1" noMove="1" noResize="1" noEditPoints="1" noAdjustHandles="1" noChangeArrowheads="1" noChangeShapeType="1" noTextEdit="1"/>
              </p:cNvSpPr>
              <p:nvPr/>
            </p:nvSpPr>
            <p:spPr>
              <a:xfrm>
                <a:off x="2346745" y="2923253"/>
                <a:ext cx="1944216" cy="369332"/>
              </a:xfrm>
              <a:prstGeom prst="rect">
                <a:avLst/>
              </a:prstGeom>
              <a:blipFill>
                <a:blip r:embed="rId11"/>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85240671-A8AD-47E7-A853-E74C06313524}"/>
                  </a:ext>
                </a:extLst>
              </p:cNvPr>
              <p:cNvSpPr txBox="1"/>
              <p:nvPr/>
            </p:nvSpPr>
            <p:spPr>
              <a:xfrm>
                <a:off x="4687753" y="2895249"/>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50" name="文本框 49">
                <a:extLst>
                  <a:ext uri="{FF2B5EF4-FFF2-40B4-BE49-F238E27FC236}">
                    <a16:creationId xmlns:a16="http://schemas.microsoft.com/office/drawing/2014/main" id="{85240671-A8AD-47E7-A853-E74C06313524}"/>
                  </a:ext>
                </a:extLst>
              </p:cNvPr>
              <p:cNvSpPr txBox="1">
                <a:spLocks noRot="1" noChangeAspect="1" noMove="1" noResize="1" noEditPoints="1" noAdjustHandles="1" noChangeArrowheads="1" noChangeShapeType="1" noTextEdit="1"/>
              </p:cNvSpPr>
              <p:nvPr/>
            </p:nvSpPr>
            <p:spPr>
              <a:xfrm>
                <a:off x="4687753" y="2895249"/>
                <a:ext cx="1944216" cy="369332"/>
              </a:xfrm>
              <a:prstGeom prst="rect">
                <a:avLst/>
              </a:prstGeom>
              <a:blipFill>
                <a:blip r:embed="rId12"/>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F73BE59-1C92-42D2-AED9-F0FD4BC844C8}"/>
                  </a:ext>
                </a:extLst>
              </p:cNvPr>
              <p:cNvSpPr txBox="1"/>
              <p:nvPr/>
            </p:nvSpPr>
            <p:spPr>
              <a:xfrm>
                <a:off x="5772937" y="4672754"/>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(1,1)</m:t>
                      </m:r>
                    </m:oMath>
                  </m:oMathPara>
                </a14:m>
                <a:endParaRPr lang="zh-CN" altLang="en-US" dirty="0"/>
              </a:p>
            </p:txBody>
          </p:sp>
        </mc:Choice>
        <mc:Fallback xmlns="">
          <p:sp>
            <p:nvSpPr>
              <p:cNvPr id="51" name="文本框 50">
                <a:extLst>
                  <a:ext uri="{FF2B5EF4-FFF2-40B4-BE49-F238E27FC236}">
                    <a16:creationId xmlns:a16="http://schemas.microsoft.com/office/drawing/2014/main" id="{DF73BE59-1C92-42D2-AED9-F0FD4BC844C8}"/>
                  </a:ext>
                </a:extLst>
              </p:cNvPr>
              <p:cNvSpPr txBox="1">
                <a:spLocks noRot="1" noChangeAspect="1" noMove="1" noResize="1" noEditPoints="1" noAdjustHandles="1" noChangeArrowheads="1" noChangeShapeType="1" noTextEdit="1"/>
              </p:cNvSpPr>
              <p:nvPr/>
            </p:nvSpPr>
            <p:spPr>
              <a:xfrm>
                <a:off x="5772937" y="4672754"/>
                <a:ext cx="1944216" cy="369332"/>
              </a:xfrm>
              <a:prstGeom prst="rect">
                <a:avLst/>
              </a:prstGeom>
              <a:blipFill>
                <a:blip r:embed="rId1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EFDDD479-5081-4C0F-BB2B-B6E2BE643EDB}"/>
                  </a:ext>
                </a:extLst>
              </p:cNvPr>
              <p:cNvSpPr txBox="1"/>
              <p:nvPr/>
            </p:nvSpPr>
            <p:spPr>
              <a:xfrm>
                <a:off x="3280467" y="5446256"/>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52" name="文本框 51">
                <a:extLst>
                  <a:ext uri="{FF2B5EF4-FFF2-40B4-BE49-F238E27FC236}">
                    <a16:creationId xmlns:a16="http://schemas.microsoft.com/office/drawing/2014/main" id="{EFDDD479-5081-4C0F-BB2B-B6E2BE643EDB}"/>
                  </a:ext>
                </a:extLst>
              </p:cNvPr>
              <p:cNvSpPr txBox="1">
                <a:spLocks noRot="1" noChangeAspect="1" noMove="1" noResize="1" noEditPoints="1" noAdjustHandles="1" noChangeArrowheads="1" noChangeShapeType="1" noTextEdit="1"/>
              </p:cNvSpPr>
              <p:nvPr/>
            </p:nvSpPr>
            <p:spPr>
              <a:xfrm>
                <a:off x="3280467" y="5446256"/>
                <a:ext cx="1944216" cy="369332"/>
              </a:xfrm>
              <a:prstGeom prst="rect">
                <a:avLst/>
              </a:prstGeom>
              <a:blipFill>
                <a:blip r:embed="rId14"/>
                <a:stretch>
                  <a:fillRect b="-14754"/>
                </a:stretch>
              </a:blipFill>
            </p:spPr>
            <p:txBody>
              <a:bodyPr/>
              <a:lstStyle/>
              <a:p>
                <a:r>
                  <a:rPr lang="zh-CN" altLang="en-US">
                    <a:noFill/>
                  </a:rPr>
                  <a:t> </a:t>
                </a:r>
              </a:p>
            </p:txBody>
          </p:sp>
        </mc:Fallback>
      </mc:AlternateContent>
      <p:cxnSp>
        <p:nvCxnSpPr>
          <p:cNvPr id="53" name="直接箭头连接符 52">
            <a:extLst>
              <a:ext uri="{FF2B5EF4-FFF2-40B4-BE49-F238E27FC236}">
                <a16:creationId xmlns:a16="http://schemas.microsoft.com/office/drawing/2014/main" id="{9846E135-F3BC-4F34-9DA9-827B69144735}"/>
              </a:ext>
            </a:extLst>
          </p:cNvPr>
          <p:cNvCxnSpPr>
            <a:cxnSpLocks/>
          </p:cNvCxnSpPr>
          <p:nvPr/>
        </p:nvCxnSpPr>
        <p:spPr>
          <a:xfrm flipV="1">
            <a:off x="6514256" y="4843160"/>
            <a:ext cx="1368152" cy="1186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a:extLst>
              <a:ext uri="{FF2B5EF4-FFF2-40B4-BE49-F238E27FC236}">
                <a16:creationId xmlns:a16="http://schemas.microsoft.com/office/drawing/2014/main" id="{8B082266-6CE4-4BC5-BA77-3ACAB0FF9CFB}"/>
              </a:ext>
            </a:extLst>
          </p:cNvPr>
          <p:cNvCxnSpPr>
            <a:cxnSpLocks/>
          </p:cNvCxnSpPr>
          <p:nvPr/>
        </p:nvCxnSpPr>
        <p:spPr>
          <a:xfrm>
            <a:off x="3443869" y="5967462"/>
            <a:ext cx="17396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5D2EB437-B1C0-48AE-A33E-E21C62D8EE2B}"/>
                  </a:ext>
                </a:extLst>
              </p:cNvPr>
              <p:cNvSpPr txBox="1"/>
              <p:nvPr/>
            </p:nvSpPr>
            <p:spPr>
              <a:xfrm>
                <a:off x="1090465" y="2401313"/>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(1,1)</m:t>
                      </m:r>
                    </m:oMath>
                  </m:oMathPara>
                </a14:m>
                <a:endParaRPr lang="zh-CN" altLang="en-US" dirty="0"/>
              </a:p>
            </p:txBody>
          </p:sp>
        </mc:Choice>
        <mc:Fallback xmlns="">
          <p:sp>
            <p:nvSpPr>
              <p:cNvPr id="55" name="文本框 54">
                <a:extLst>
                  <a:ext uri="{FF2B5EF4-FFF2-40B4-BE49-F238E27FC236}">
                    <a16:creationId xmlns:a16="http://schemas.microsoft.com/office/drawing/2014/main" id="{5D2EB437-B1C0-48AE-A33E-E21C62D8EE2B}"/>
                  </a:ext>
                </a:extLst>
              </p:cNvPr>
              <p:cNvSpPr txBox="1">
                <a:spLocks noRot="1" noChangeAspect="1" noMove="1" noResize="1" noEditPoints="1" noAdjustHandles="1" noChangeArrowheads="1" noChangeShapeType="1" noTextEdit="1"/>
              </p:cNvSpPr>
              <p:nvPr/>
            </p:nvSpPr>
            <p:spPr>
              <a:xfrm>
                <a:off x="1090465" y="2401313"/>
                <a:ext cx="1944216" cy="369332"/>
              </a:xfrm>
              <a:prstGeom prst="rect">
                <a:avLst/>
              </a:prstGeom>
              <a:blipFill>
                <a:blip r:embed="rId15"/>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4061F201-6D20-4CF0-8389-971E50F39A42}"/>
                  </a:ext>
                </a:extLst>
              </p:cNvPr>
              <p:cNvSpPr txBox="1"/>
              <p:nvPr/>
            </p:nvSpPr>
            <p:spPr>
              <a:xfrm>
                <a:off x="4847952" y="3004029"/>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(1,1)</m:t>
                      </m:r>
                    </m:oMath>
                  </m:oMathPara>
                </a14:m>
                <a:endParaRPr lang="zh-CN" altLang="en-US" dirty="0"/>
              </a:p>
            </p:txBody>
          </p:sp>
        </mc:Choice>
        <mc:Fallback xmlns="">
          <p:sp>
            <p:nvSpPr>
              <p:cNvPr id="56" name="文本框 55">
                <a:extLst>
                  <a:ext uri="{FF2B5EF4-FFF2-40B4-BE49-F238E27FC236}">
                    <a16:creationId xmlns:a16="http://schemas.microsoft.com/office/drawing/2014/main" id="{4061F201-6D20-4CF0-8389-971E50F39A42}"/>
                  </a:ext>
                </a:extLst>
              </p:cNvPr>
              <p:cNvSpPr txBox="1">
                <a:spLocks noRot="1" noChangeAspect="1" noMove="1" noResize="1" noEditPoints="1" noAdjustHandles="1" noChangeArrowheads="1" noChangeShapeType="1" noTextEdit="1"/>
              </p:cNvSpPr>
              <p:nvPr/>
            </p:nvSpPr>
            <p:spPr>
              <a:xfrm>
                <a:off x="4847952" y="3004029"/>
                <a:ext cx="1944216" cy="369332"/>
              </a:xfrm>
              <a:prstGeom prst="rect">
                <a:avLst/>
              </a:prstGeom>
              <a:blipFill>
                <a:blip r:embed="rId16"/>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C52567EE-B60A-49F7-B7C1-1676D6C103F7}"/>
                  </a:ext>
                </a:extLst>
              </p:cNvPr>
              <p:cNvSpPr txBox="1"/>
              <p:nvPr/>
            </p:nvSpPr>
            <p:spPr>
              <a:xfrm>
                <a:off x="5687886" y="2211023"/>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(1,1)</m:t>
                      </m:r>
                    </m:oMath>
                  </m:oMathPara>
                </a14:m>
                <a:endParaRPr lang="zh-CN" altLang="en-US" dirty="0"/>
              </a:p>
            </p:txBody>
          </p:sp>
        </mc:Choice>
        <mc:Fallback xmlns="">
          <p:sp>
            <p:nvSpPr>
              <p:cNvPr id="57" name="文本框 56">
                <a:extLst>
                  <a:ext uri="{FF2B5EF4-FFF2-40B4-BE49-F238E27FC236}">
                    <a16:creationId xmlns:a16="http://schemas.microsoft.com/office/drawing/2014/main" id="{C52567EE-B60A-49F7-B7C1-1676D6C103F7}"/>
                  </a:ext>
                </a:extLst>
              </p:cNvPr>
              <p:cNvSpPr txBox="1">
                <a:spLocks noRot="1" noChangeAspect="1" noMove="1" noResize="1" noEditPoints="1" noAdjustHandles="1" noChangeArrowheads="1" noChangeShapeType="1" noTextEdit="1"/>
              </p:cNvSpPr>
              <p:nvPr/>
            </p:nvSpPr>
            <p:spPr>
              <a:xfrm>
                <a:off x="5687886" y="2211023"/>
                <a:ext cx="1944216" cy="369332"/>
              </a:xfrm>
              <a:prstGeom prst="rect">
                <a:avLst/>
              </a:prstGeom>
              <a:blipFill>
                <a:blip r:embed="rId17"/>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74F198F2-A1D0-486B-AEC5-1BDDE6DD40EE}"/>
                  </a:ext>
                </a:extLst>
              </p:cNvPr>
              <p:cNvSpPr txBox="1"/>
              <p:nvPr/>
            </p:nvSpPr>
            <p:spPr>
              <a:xfrm>
                <a:off x="2271622" y="3055267"/>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(1,1)</m:t>
                      </m:r>
                    </m:oMath>
                  </m:oMathPara>
                </a14:m>
                <a:endParaRPr lang="zh-CN" altLang="en-US" dirty="0"/>
              </a:p>
            </p:txBody>
          </p:sp>
        </mc:Choice>
        <mc:Fallback xmlns="">
          <p:sp>
            <p:nvSpPr>
              <p:cNvPr id="58" name="文本框 57">
                <a:extLst>
                  <a:ext uri="{FF2B5EF4-FFF2-40B4-BE49-F238E27FC236}">
                    <a16:creationId xmlns:a16="http://schemas.microsoft.com/office/drawing/2014/main" id="{74F198F2-A1D0-486B-AEC5-1BDDE6DD40EE}"/>
                  </a:ext>
                </a:extLst>
              </p:cNvPr>
              <p:cNvSpPr txBox="1">
                <a:spLocks noRot="1" noChangeAspect="1" noMove="1" noResize="1" noEditPoints="1" noAdjustHandles="1" noChangeArrowheads="1" noChangeShapeType="1" noTextEdit="1"/>
              </p:cNvSpPr>
              <p:nvPr/>
            </p:nvSpPr>
            <p:spPr>
              <a:xfrm>
                <a:off x="2271622" y="3055267"/>
                <a:ext cx="1944216" cy="369332"/>
              </a:xfrm>
              <a:prstGeom prst="rect">
                <a:avLst/>
              </a:prstGeom>
              <a:blipFill>
                <a:blip r:embed="rId18"/>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78C7FA84-1C39-4F64-A4B5-3FEA408E3D5D}"/>
                  </a:ext>
                </a:extLst>
              </p:cNvPr>
              <p:cNvSpPr txBox="1"/>
              <p:nvPr/>
            </p:nvSpPr>
            <p:spPr>
              <a:xfrm>
                <a:off x="7001170" y="5318196"/>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(2,1)</m:t>
                      </m:r>
                    </m:oMath>
                  </m:oMathPara>
                </a14:m>
                <a:endParaRPr lang="zh-CN" altLang="en-US" dirty="0"/>
              </a:p>
            </p:txBody>
          </p:sp>
        </mc:Choice>
        <mc:Fallback xmlns="">
          <p:sp>
            <p:nvSpPr>
              <p:cNvPr id="59" name="文本框 58">
                <a:extLst>
                  <a:ext uri="{FF2B5EF4-FFF2-40B4-BE49-F238E27FC236}">
                    <a16:creationId xmlns:a16="http://schemas.microsoft.com/office/drawing/2014/main" id="{78C7FA84-1C39-4F64-A4B5-3FEA408E3D5D}"/>
                  </a:ext>
                </a:extLst>
              </p:cNvPr>
              <p:cNvSpPr txBox="1">
                <a:spLocks noRot="1" noChangeAspect="1" noMove="1" noResize="1" noEditPoints="1" noAdjustHandles="1" noChangeArrowheads="1" noChangeShapeType="1" noTextEdit="1"/>
              </p:cNvSpPr>
              <p:nvPr/>
            </p:nvSpPr>
            <p:spPr>
              <a:xfrm>
                <a:off x="7001170" y="5318196"/>
                <a:ext cx="1944216" cy="369332"/>
              </a:xfrm>
              <a:prstGeom prst="rect">
                <a:avLst/>
              </a:prstGeom>
              <a:blipFill>
                <a:blip r:embed="rId19"/>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E9559DD-1747-4336-9B1F-C06B1E5829E9}"/>
                  </a:ext>
                </a:extLst>
              </p:cNvPr>
              <p:cNvSpPr txBox="1"/>
              <p:nvPr/>
            </p:nvSpPr>
            <p:spPr>
              <a:xfrm>
                <a:off x="3318853" y="6268505"/>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(2,1)</m:t>
                      </m:r>
                    </m:oMath>
                  </m:oMathPara>
                </a14:m>
                <a:endParaRPr lang="zh-CN" altLang="en-US" dirty="0"/>
              </a:p>
            </p:txBody>
          </p:sp>
        </mc:Choice>
        <mc:Fallback xmlns="">
          <p:sp>
            <p:nvSpPr>
              <p:cNvPr id="60" name="文本框 59">
                <a:extLst>
                  <a:ext uri="{FF2B5EF4-FFF2-40B4-BE49-F238E27FC236}">
                    <a16:creationId xmlns:a16="http://schemas.microsoft.com/office/drawing/2014/main" id="{5E9559DD-1747-4336-9B1F-C06B1E5829E9}"/>
                  </a:ext>
                </a:extLst>
              </p:cNvPr>
              <p:cNvSpPr txBox="1">
                <a:spLocks noRot="1" noChangeAspect="1" noMove="1" noResize="1" noEditPoints="1" noAdjustHandles="1" noChangeArrowheads="1" noChangeShapeType="1" noTextEdit="1"/>
              </p:cNvSpPr>
              <p:nvPr/>
            </p:nvSpPr>
            <p:spPr>
              <a:xfrm>
                <a:off x="3318853" y="6268505"/>
                <a:ext cx="1944216" cy="369332"/>
              </a:xfrm>
              <a:prstGeom prst="rect">
                <a:avLst/>
              </a:prstGeom>
              <a:blipFill>
                <a:blip r:embed="rId20"/>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7129BC2-3688-499D-B9DE-A1EEDC2E5B5A}"/>
                  </a:ext>
                </a:extLst>
              </p:cNvPr>
              <p:cNvSpPr txBox="1"/>
              <p:nvPr/>
            </p:nvSpPr>
            <p:spPr>
              <a:xfrm>
                <a:off x="5631795" y="4721288"/>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(2,1)</m:t>
                      </m:r>
                    </m:oMath>
                  </m:oMathPara>
                </a14:m>
                <a:endParaRPr lang="zh-CN" altLang="en-US" dirty="0"/>
              </a:p>
            </p:txBody>
          </p:sp>
        </mc:Choice>
        <mc:Fallback xmlns="">
          <p:sp>
            <p:nvSpPr>
              <p:cNvPr id="61" name="文本框 60">
                <a:extLst>
                  <a:ext uri="{FF2B5EF4-FFF2-40B4-BE49-F238E27FC236}">
                    <a16:creationId xmlns:a16="http://schemas.microsoft.com/office/drawing/2014/main" id="{87129BC2-3688-499D-B9DE-A1EEDC2E5B5A}"/>
                  </a:ext>
                </a:extLst>
              </p:cNvPr>
              <p:cNvSpPr txBox="1">
                <a:spLocks noRot="1" noChangeAspect="1" noMove="1" noResize="1" noEditPoints="1" noAdjustHandles="1" noChangeArrowheads="1" noChangeShapeType="1" noTextEdit="1"/>
              </p:cNvSpPr>
              <p:nvPr/>
            </p:nvSpPr>
            <p:spPr>
              <a:xfrm>
                <a:off x="5631795" y="4721288"/>
                <a:ext cx="1944216" cy="369332"/>
              </a:xfrm>
              <a:prstGeom prst="rect">
                <a:avLst/>
              </a:prstGeom>
              <a:blipFill>
                <a:blip r:embed="rId21"/>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4B484F19-0269-444B-B6CA-64EA4CB8C3A6}"/>
                  </a:ext>
                </a:extLst>
              </p:cNvPr>
              <p:cNvSpPr txBox="1"/>
              <p:nvPr/>
            </p:nvSpPr>
            <p:spPr>
              <a:xfrm>
                <a:off x="3331801" y="5446256"/>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(2,1)</m:t>
                      </m:r>
                    </m:oMath>
                  </m:oMathPara>
                </a14:m>
                <a:endParaRPr lang="zh-CN" altLang="en-US" dirty="0"/>
              </a:p>
            </p:txBody>
          </p:sp>
        </mc:Choice>
        <mc:Fallback xmlns="">
          <p:sp>
            <p:nvSpPr>
              <p:cNvPr id="62" name="文本框 61">
                <a:extLst>
                  <a:ext uri="{FF2B5EF4-FFF2-40B4-BE49-F238E27FC236}">
                    <a16:creationId xmlns:a16="http://schemas.microsoft.com/office/drawing/2014/main" id="{4B484F19-0269-444B-B6CA-64EA4CB8C3A6}"/>
                  </a:ext>
                </a:extLst>
              </p:cNvPr>
              <p:cNvSpPr txBox="1">
                <a:spLocks noRot="1" noChangeAspect="1" noMove="1" noResize="1" noEditPoints="1" noAdjustHandles="1" noChangeArrowheads="1" noChangeShapeType="1" noTextEdit="1"/>
              </p:cNvSpPr>
              <p:nvPr/>
            </p:nvSpPr>
            <p:spPr>
              <a:xfrm>
                <a:off x="3331801" y="5446256"/>
                <a:ext cx="1944216" cy="369332"/>
              </a:xfrm>
              <a:prstGeom prst="rect">
                <a:avLst/>
              </a:prstGeom>
              <a:blipFill>
                <a:blip r:embed="rId22"/>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191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44"/>
                                        </p:tgtEl>
                                        <p:attrNameLst>
                                          <p:attrName>ppt_x</p:attrName>
                                        </p:attrNameLst>
                                      </p:cBhvr>
                                      <p:tavLst>
                                        <p:tav tm="0">
                                          <p:val>
                                            <p:strVal val="ppt_x"/>
                                          </p:val>
                                        </p:tav>
                                        <p:tav tm="100000">
                                          <p:val>
                                            <p:strVal val="ppt_x"/>
                                          </p:val>
                                        </p:tav>
                                      </p:tavLst>
                                    </p:anim>
                                    <p:anim calcmode="lin" valueType="num">
                                      <p:cBhvr additive="base">
                                        <p:cTn id="35" dur="500"/>
                                        <p:tgtEl>
                                          <p:spTgt spid="44"/>
                                        </p:tgtEl>
                                        <p:attrNameLst>
                                          <p:attrName>ppt_y</p:attrName>
                                        </p:attrNameLst>
                                      </p:cBhvr>
                                      <p:tavLst>
                                        <p:tav tm="0">
                                          <p:val>
                                            <p:strVal val="ppt_y"/>
                                          </p:val>
                                        </p:tav>
                                        <p:tav tm="100000">
                                          <p:val>
                                            <p:strVal val="1+ppt_h/2"/>
                                          </p:val>
                                        </p:tav>
                                      </p:tavLst>
                                    </p:anim>
                                    <p:set>
                                      <p:cBhvr>
                                        <p:cTn id="36" dur="1" fill="hold">
                                          <p:stCondLst>
                                            <p:cond delay="499"/>
                                          </p:stCondLst>
                                        </p:cTn>
                                        <p:tgtEl>
                                          <p:spTgt spid="44"/>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46"/>
                                        </p:tgtEl>
                                        <p:attrNameLst>
                                          <p:attrName>ppt_x</p:attrName>
                                        </p:attrNameLst>
                                      </p:cBhvr>
                                      <p:tavLst>
                                        <p:tav tm="0">
                                          <p:val>
                                            <p:strVal val="ppt_x"/>
                                          </p:val>
                                        </p:tav>
                                        <p:tav tm="100000">
                                          <p:val>
                                            <p:strVal val="ppt_x"/>
                                          </p:val>
                                        </p:tav>
                                      </p:tavLst>
                                    </p:anim>
                                    <p:anim calcmode="lin" valueType="num">
                                      <p:cBhvr additive="base">
                                        <p:cTn id="39" dur="500"/>
                                        <p:tgtEl>
                                          <p:spTgt spid="46"/>
                                        </p:tgtEl>
                                        <p:attrNameLst>
                                          <p:attrName>ppt_y</p:attrName>
                                        </p:attrNameLst>
                                      </p:cBhvr>
                                      <p:tavLst>
                                        <p:tav tm="0">
                                          <p:val>
                                            <p:strVal val="ppt_y"/>
                                          </p:val>
                                        </p:tav>
                                        <p:tav tm="100000">
                                          <p:val>
                                            <p:strVal val="1+ppt_h/2"/>
                                          </p:val>
                                        </p:tav>
                                      </p:tavLst>
                                    </p:anim>
                                    <p:set>
                                      <p:cBhvr>
                                        <p:cTn id="40" dur="1" fill="hold">
                                          <p:stCondLst>
                                            <p:cond delay="499"/>
                                          </p:stCondLst>
                                        </p:cTn>
                                        <p:tgtEl>
                                          <p:spTgt spid="46"/>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500"/>
                                        <p:tgtEl>
                                          <p:spTgt spid="45"/>
                                        </p:tgtEl>
                                        <p:attrNameLst>
                                          <p:attrName>ppt_x</p:attrName>
                                        </p:attrNameLst>
                                      </p:cBhvr>
                                      <p:tavLst>
                                        <p:tav tm="0">
                                          <p:val>
                                            <p:strVal val="ppt_x"/>
                                          </p:val>
                                        </p:tav>
                                        <p:tav tm="100000">
                                          <p:val>
                                            <p:strVal val="ppt_x"/>
                                          </p:val>
                                        </p:tav>
                                      </p:tavLst>
                                    </p:anim>
                                    <p:anim calcmode="lin" valueType="num">
                                      <p:cBhvr additive="base">
                                        <p:cTn id="43" dur="500"/>
                                        <p:tgtEl>
                                          <p:spTgt spid="45"/>
                                        </p:tgtEl>
                                        <p:attrNameLst>
                                          <p:attrName>ppt_y</p:attrName>
                                        </p:attrNameLst>
                                      </p:cBhvr>
                                      <p:tavLst>
                                        <p:tav tm="0">
                                          <p:val>
                                            <p:strVal val="ppt_y"/>
                                          </p:val>
                                        </p:tav>
                                        <p:tav tm="100000">
                                          <p:val>
                                            <p:strVal val="1+ppt_h/2"/>
                                          </p:val>
                                        </p:tav>
                                      </p:tavLst>
                                    </p:anim>
                                    <p:set>
                                      <p:cBhvr>
                                        <p:cTn id="44" dur="1" fill="hold">
                                          <p:stCondLst>
                                            <p:cond delay="499"/>
                                          </p:stCondLst>
                                        </p:cTn>
                                        <p:tgtEl>
                                          <p:spTgt spid="45"/>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43"/>
                                        </p:tgtEl>
                                        <p:attrNameLst>
                                          <p:attrName>ppt_x</p:attrName>
                                        </p:attrNameLst>
                                      </p:cBhvr>
                                      <p:tavLst>
                                        <p:tav tm="0">
                                          <p:val>
                                            <p:strVal val="ppt_x"/>
                                          </p:val>
                                        </p:tav>
                                        <p:tav tm="100000">
                                          <p:val>
                                            <p:strVal val="ppt_x"/>
                                          </p:val>
                                        </p:tav>
                                      </p:tavLst>
                                    </p:anim>
                                    <p:anim calcmode="lin" valueType="num">
                                      <p:cBhvr additive="base">
                                        <p:cTn id="47" dur="500"/>
                                        <p:tgtEl>
                                          <p:spTgt spid="43"/>
                                        </p:tgtEl>
                                        <p:attrNameLst>
                                          <p:attrName>ppt_y</p:attrName>
                                        </p:attrNameLst>
                                      </p:cBhvr>
                                      <p:tavLst>
                                        <p:tav tm="0">
                                          <p:val>
                                            <p:strVal val="ppt_y"/>
                                          </p:val>
                                        </p:tav>
                                        <p:tav tm="100000">
                                          <p:val>
                                            <p:strVal val="1+ppt_h/2"/>
                                          </p:val>
                                        </p:tav>
                                      </p:tavLst>
                                    </p:anim>
                                    <p:set>
                                      <p:cBhvr>
                                        <p:cTn id="48" dur="1" fill="hold">
                                          <p:stCondLst>
                                            <p:cond delay="499"/>
                                          </p:stCondLst>
                                        </p:cTn>
                                        <p:tgtEl>
                                          <p:spTgt spid="43"/>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49"/>
                                        </p:tgtEl>
                                        <p:attrNameLst>
                                          <p:attrName>ppt_x</p:attrName>
                                        </p:attrNameLst>
                                      </p:cBhvr>
                                      <p:tavLst>
                                        <p:tav tm="0">
                                          <p:val>
                                            <p:strVal val="ppt_x"/>
                                          </p:val>
                                        </p:tav>
                                        <p:tav tm="100000">
                                          <p:val>
                                            <p:strVal val="ppt_x"/>
                                          </p:val>
                                        </p:tav>
                                      </p:tavLst>
                                    </p:anim>
                                    <p:anim calcmode="lin" valueType="num">
                                      <p:cBhvr additive="base">
                                        <p:cTn id="51" dur="500"/>
                                        <p:tgtEl>
                                          <p:spTgt spid="49"/>
                                        </p:tgtEl>
                                        <p:attrNameLst>
                                          <p:attrName>ppt_y</p:attrName>
                                        </p:attrNameLst>
                                      </p:cBhvr>
                                      <p:tavLst>
                                        <p:tav tm="0">
                                          <p:val>
                                            <p:strVal val="ppt_y"/>
                                          </p:val>
                                        </p:tav>
                                        <p:tav tm="100000">
                                          <p:val>
                                            <p:strVal val="1+ppt_h/2"/>
                                          </p:val>
                                        </p:tav>
                                      </p:tavLst>
                                    </p:anim>
                                    <p:set>
                                      <p:cBhvr>
                                        <p:cTn id="52" dur="1" fill="hold">
                                          <p:stCondLst>
                                            <p:cond delay="499"/>
                                          </p:stCondLst>
                                        </p:cTn>
                                        <p:tgtEl>
                                          <p:spTgt spid="49"/>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47"/>
                                        </p:tgtEl>
                                        <p:attrNameLst>
                                          <p:attrName>ppt_x</p:attrName>
                                        </p:attrNameLst>
                                      </p:cBhvr>
                                      <p:tavLst>
                                        <p:tav tm="0">
                                          <p:val>
                                            <p:strVal val="ppt_x"/>
                                          </p:val>
                                        </p:tav>
                                        <p:tav tm="100000">
                                          <p:val>
                                            <p:strVal val="ppt_x"/>
                                          </p:val>
                                        </p:tav>
                                      </p:tavLst>
                                    </p:anim>
                                    <p:anim calcmode="lin" valueType="num">
                                      <p:cBhvr additive="base">
                                        <p:cTn id="55" dur="500"/>
                                        <p:tgtEl>
                                          <p:spTgt spid="47"/>
                                        </p:tgtEl>
                                        <p:attrNameLst>
                                          <p:attrName>ppt_y</p:attrName>
                                        </p:attrNameLst>
                                      </p:cBhvr>
                                      <p:tavLst>
                                        <p:tav tm="0">
                                          <p:val>
                                            <p:strVal val="ppt_y"/>
                                          </p:val>
                                        </p:tav>
                                        <p:tav tm="100000">
                                          <p:val>
                                            <p:strVal val="1+ppt_h/2"/>
                                          </p:val>
                                        </p:tav>
                                      </p:tavLst>
                                    </p:anim>
                                    <p:set>
                                      <p:cBhvr>
                                        <p:cTn id="56" dur="1" fill="hold">
                                          <p:stCondLst>
                                            <p:cond delay="499"/>
                                          </p:stCondLst>
                                        </p:cTn>
                                        <p:tgtEl>
                                          <p:spTgt spid="47"/>
                                        </p:tgtEl>
                                        <p:attrNameLst>
                                          <p:attrName>style.visibility</p:attrName>
                                        </p:attrNameLst>
                                      </p:cBhvr>
                                      <p:to>
                                        <p:strVal val="hidden"/>
                                      </p:to>
                                    </p:set>
                                  </p:childTnLst>
                                </p:cTn>
                              </p:par>
                              <p:par>
                                <p:cTn id="57" presetID="2" presetClass="exit" presetSubtype="4" fill="hold" grpId="1" nodeType="withEffect">
                                  <p:stCondLst>
                                    <p:cond delay="0"/>
                                  </p:stCondLst>
                                  <p:childTnLst>
                                    <p:anim calcmode="lin" valueType="num">
                                      <p:cBhvr additive="base">
                                        <p:cTn id="58" dur="500"/>
                                        <p:tgtEl>
                                          <p:spTgt spid="50"/>
                                        </p:tgtEl>
                                        <p:attrNameLst>
                                          <p:attrName>ppt_x</p:attrName>
                                        </p:attrNameLst>
                                      </p:cBhvr>
                                      <p:tavLst>
                                        <p:tav tm="0">
                                          <p:val>
                                            <p:strVal val="ppt_x"/>
                                          </p:val>
                                        </p:tav>
                                        <p:tav tm="100000">
                                          <p:val>
                                            <p:strVal val="ppt_x"/>
                                          </p:val>
                                        </p:tav>
                                      </p:tavLst>
                                    </p:anim>
                                    <p:anim calcmode="lin" valueType="num">
                                      <p:cBhvr additive="base">
                                        <p:cTn id="59" dur="500"/>
                                        <p:tgtEl>
                                          <p:spTgt spid="50"/>
                                        </p:tgtEl>
                                        <p:attrNameLst>
                                          <p:attrName>ppt_y</p:attrName>
                                        </p:attrNameLst>
                                      </p:cBhvr>
                                      <p:tavLst>
                                        <p:tav tm="0">
                                          <p:val>
                                            <p:strVal val="ppt_y"/>
                                          </p:val>
                                        </p:tav>
                                        <p:tav tm="100000">
                                          <p:val>
                                            <p:strVal val="1+ppt_h/2"/>
                                          </p:val>
                                        </p:tav>
                                      </p:tavLst>
                                    </p:anim>
                                    <p:set>
                                      <p:cBhvr>
                                        <p:cTn id="60" dur="1" fill="hold">
                                          <p:stCondLst>
                                            <p:cond delay="499"/>
                                          </p:stCondLst>
                                        </p:cTn>
                                        <p:tgtEl>
                                          <p:spTgt spid="50"/>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48"/>
                                        </p:tgtEl>
                                        <p:attrNameLst>
                                          <p:attrName>ppt_x</p:attrName>
                                        </p:attrNameLst>
                                      </p:cBhvr>
                                      <p:tavLst>
                                        <p:tav tm="0">
                                          <p:val>
                                            <p:strVal val="ppt_x"/>
                                          </p:val>
                                        </p:tav>
                                        <p:tav tm="100000">
                                          <p:val>
                                            <p:strVal val="ppt_x"/>
                                          </p:val>
                                        </p:tav>
                                      </p:tavLst>
                                    </p:anim>
                                    <p:anim calcmode="lin" valueType="num">
                                      <p:cBhvr additive="base">
                                        <p:cTn id="63" dur="500"/>
                                        <p:tgtEl>
                                          <p:spTgt spid="48"/>
                                        </p:tgtEl>
                                        <p:attrNameLst>
                                          <p:attrName>ppt_y</p:attrName>
                                        </p:attrNameLst>
                                      </p:cBhvr>
                                      <p:tavLst>
                                        <p:tav tm="0">
                                          <p:val>
                                            <p:strVal val="ppt_y"/>
                                          </p:val>
                                        </p:tav>
                                        <p:tav tm="100000">
                                          <p:val>
                                            <p:strVal val="1+ppt_h/2"/>
                                          </p:val>
                                        </p:tav>
                                      </p:tavLst>
                                    </p:anim>
                                    <p:set>
                                      <p:cBhvr>
                                        <p:cTn id="64" dur="1" fill="hold">
                                          <p:stCondLst>
                                            <p:cond delay="499"/>
                                          </p:stCondLst>
                                        </p:cTn>
                                        <p:tgtEl>
                                          <p:spTgt spid="4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500"/>
                                        <p:tgtEl>
                                          <p:spTgt spid="5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500"/>
                                        <p:tgtEl>
                                          <p:spTgt spid="47"/>
                                        </p:tgtEl>
                                      </p:cBhvr>
                                    </p:animEffect>
                                  </p:childTnLst>
                                </p:cTn>
                              </p:par>
                              <p:par>
                                <p:cTn id="84" presetID="10" presetClass="entr" presetSubtype="0" fill="hold"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500"/>
                                        <p:tgtEl>
                                          <p:spTgt spid="5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500"/>
                                        <p:tgtEl>
                                          <p:spTgt spid="42"/>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500"/>
                                        <p:tgtEl>
                                          <p:spTgt spid="41"/>
                                        </p:tgtEl>
                                      </p:cBhvr>
                                    </p:animEffect>
                                  </p:childTnLst>
                                </p:cTn>
                              </p:par>
                              <p:par>
                                <p:cTn id="104" presetID="10" presetClass="entr" presetSubtype="0" fill="hold"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fade">
                                      <p:cBhvr>
                                        <p:cTn id="111" dur="500"/>
                                        <p:tgtEl>
                                          <p:spTgt spid="5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fade">
                                      <p:cBhvr>
                                        <p:cTn id="114" dur="500"/>
                                        <p:tgtEl>
                                          <p:spTgt spid="52"/>
                                        </p:tgtEl>
                                      </p:cBhvr>
                                    </p:animEffect>
                                  </p:childTnLst>
                                </p:cTn>
                              </p:par>
                              <p:par>
                                <p:cTn id="115" presetID="10" presetClass="entr" presetSubtype="0" fill="hold"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500"/>
                                        <p:tgtEl>
                                          <p:spTgt spid="54"/>
                                        </p:tgtEl>
                                      </p:cBhvr>
                                    </p:animEffect>
                                  </p:childTnLst>
                                </p:cTn>
                              </p:par>
                              <p:par>
                                <p:cTn id="118" presetID="10" presetClass="entr" presetSubtype="0" fill="hold"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xit" presetSubtype="4" fill="hold" grpId="1" nodeType="clickEffect">
                                  <p:stCondLst>
                                    <p:cond delay="0"/>
                                  </p:stCondLst>
                                  <p:childTnLst>
                                    <p:anim calcmode="lin" valueType="num">
                                      <p:cBhvr additive="base">
                                        <p:cTn id="124" dur="500"/>
                                        <p:tgtEl>
                                          <p:spTgt spid="42"/>
                                        </p:tgtEl>
                                        <p:attrNameLst>
                                          <p:attrName>ppt_x</p:attrName>
                                        </p:attrNameLst>
                                      </p:cBhvr>
                                      <p:tavLst>
                                        <p:tav tm="0">
                                          <p:val>
                                            <p:strVal val="ppt_x"/>
                                          </p:val>
                                        </p:tav>
                                        <p:tav tm="100000">
                                          <p:val>
                                            <p:strVal val="ppt_x"/>
                                          </p:val>
                                        </p:tav>
                                      </p:tavLst>
                                    </p:anim>
                                    <p:anim calcmode="lin" valueType="num">
                                      <p:cBhvr additive="base">
                                        <p:cTn id="125" dur="500"/>
                                        <p:tgtEl>
                                          <p:spTgt spid="42"/>
                                        </p:tgtEl>
                                        <p:attrNameLst>
                                          <p:attrName>ppt_y</p:attrName>
                                        </p:attrNameLst>
                                      </p:cBhvr>
                                      <p:tavLst>
                                        <p:tav tm="0">
                                          <p:val>
                                            <p:strVal val="ppt_y"/>
                                          </p:val>
                                        </p:tav>
                                        <p:tav tm="100000">
                                          <p:val>
                                            <p:strVal val="1+ppt_h/2"/>
                                          </p:val>
                                        </p:tav>
                                      </p:tavLst>
                                    </p:anim>
                                    <p:set>
                                      <p:cBhvr>
                                        <p:cTn id="126" dur="1" fill="hold">
                                          <p:stCondLst>
                                            <p:cond delay="499"/>
                                          </p:stCondLst>
                                        </p:cTn>
                                        <p:tgtEl>
                                          <p:spTgt spid="42"/>
                                        </p:tgtEl>
                                        <p:attrNameLst>
                                          <p:attrName>style.visibility</p:attrName>
                                        </p:attrNameLst>
                                      </p:cBhvr>
                                      <p:to>
                                        <p:strVal val="hidden"/>
                                      </p:to>
                                    </p:set>
                                  </p:childTnLst>
                                </p:cTn>
                              </p:par>
                              <p:par>
                                <p:cTn id="127" presetID="2" presetClass="exit" presetSubtype="4" fill="hold" nodeType="withEffect">
                                  <p:stCondLst>
                                    <p:cond delay="0"/>
                                  </p:stCondLst>
                                  <p:childTnLst>
                                    <p:anim calcmode="lin" valueType="num">
                                      <p:cBhvr additive="base">
                                        <p:cTn id="128" dur="500"/>
                                        <p:tgtEl>
                                          <p:spTgt spid="53"/>
                                        </p:tgtEl>
                                        <p:attrNameLst>
                                          <p:attrName>ppt_x</p:attrName>
                                        </p:attrNameLst>
                                      </p:cBhvr>
                                      <p:tavLst>
                                        <p:tav tm="0">
                                          <p:val>
                                            <p:strVal val="ppt_x"/>
                                          </p:val>
                                        </p:tav>
                                        <p:tav tm="100000">
                                          <p:val>
                                            <p:strVal val="ppt_x"/>
                                          </p:val>
                                        </p:tav>
                                      </p:tavLst>
                                    </p:anim>
                                    <p:anim calcmode="lin" valueType="num">
                                      <p:cBhvr additive="base">
                                        <p:cTn id="129" dur="500"/>
                                        <p:tgtEl>
                                          <p:spTgt spid="53"/>
                                        </p:tgtEl>
                                        <p:attrNameLst>
                                          <p:attrName>ppt_y</p:attrName>
                                        </p:attrNameLst>
                                      </p:cBhvr>
                                      <p:tavLst>
                                        <p:tav tm="0">
                                          <p:val>
                                            <p:strVal val="ppt_y"/>
                                          </p:val>
                                        </p:tav>
                                        <p:tav tm="100000">
                                          <p:val>
                                            <p:strVal val="1+ppt_h/2"/>
                                          </p:val>
                                        </p:tav>
                                      </p:tavLst>
                                    </p:anim>
                                    <p:set>
                                      <p:cBhvr>
                                        <p:cTn id="130" dur="1" fill="hold">
                                          <p:stCondLst>
                                            <p:cond delay="499"/>
                                          </p:stCondLst>
                                        </p:cTn>
                                        <p:tgtEl>
                                          <p:spTgt spid="53"/>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41"/>
                                        </p:tgtEl>
                                        <p:attrNameLst>
                                          <p:attrName>ppt_x</p:attrName>
                                        </p:attrNameLst>
                                      </p:cBhvr>
                                      <p:tavLst>
                                        <p:tav tm="0">
                                          <p:val>
                                            <p:strVal val="ppt_x"/>
                                          </p:val>
                                        </p:tav>
                                        <p:tav tm="100000">
                                          <p:val>
                                            <p:strVal val="ppt_x"/>
                                          </p:val>
                                        </p:tav>
                                      </p:tavLst>
                                    </p:anim>
                                    <p:anim calcmode="lin" valueType="num">
                                      <p:cBhvr additive="base">
                                        <p:cTn id="133" dur="500"/>
                                        <p:tgtEl>
                                          <p:spTgt spid="41"/>
                                        </p:tgtEl>
                                        <p:attrNameLst>
                                          <p:attrName>ppt_y</p:attrName>
                                        </p:attrNameLst>
                                      </p:cBhvr>
                                      <p:tavLst>
                                        <p:tav tm="0">
                                          <p:val>
                                            <p:strVal val="ppt_y"/>
                                          </p:val>
                                        </p:tav>
                                        <p:tav tm="100000">
                                          <p:val>
                                            <p:strVal val="1+ppt_h/2"/>
                                          </p:val>
                                        </p:tav>
                                      </p:tavLst>
                                    </p:anim>
                                    <p:set>
                                      <p:cBhvr>
                                        <p:cTn id="134" dur="1" fill="hold">
                                          <p:stCondLst>
                                            <p:cond delay="499"/>
                                          </p:stCondLst>
                                        </p:cTn>
                                        <p:tgtEl>
                                          <p:spTgt spid="41"/>
                                        </p:tgtEl>
                                        <p:attrNameLst>
                                          <p:attrName>style.visibility</p:attrName>
                                        </p:attrNameLst>
                                      </p:cBhvr>
                                      <p:to>
                                        <p:strVal val="hidden"/>
                                      </p:to>
                                    </p:set>
                                  </p:childTnLst>
                                </p:cTn>
                              </p:par>
                              <p:par>
                                <p:cTn id="135" presetID="2" presetClass="exit" presetSubtype="4" fill="hold" nodeType="withEffect">
                                  <p:stCondLst>
                                    <p:cond delay="0"/>
                                  </p:stCondLst>
                                  <p:childTnLst>
                                    <p:anim calcmode="lin" valueType="num">
                                      <p:cBhvr additive="base">
                                        <p:cTn id="136" dur="500"/>
                                        <p:tgtEl>
                                          <p:spTgt spid="39"/>
                                        </p:tgtEl>
                                        <p:attrNameLst>
                                          <p:attrName>ppt_x</p:attrName>
                                        </p:attrNameLst>
                                      </p:cBhvr>
                                      <p:tavLst>
                                        <p:tav tm="0">
                                          <p:val>
                                            <p:strVal val="ppt_x"/>
                                          </p:val>
                                        </p:tav>
                                        <p:tav tm="100000">
                                          <p:val>
                                            <p:strVal val="ppt_x"/>
                                          </p:val>
                                        </p:tav>
                                      </p:tavLst>
                                    </p:anim>
                                    <p:anim calcmode="lin" valueType="num">
                                      <p:cBhvr additive="base">
                                        <p:cTn id="137" dur="500"/>
                                        <p:tgtEl>
                                          <p:spTgt spid="39"/>
                                        </p:tgtEl>
                                        <p:attrNameLst>
                                          <p:attrName>ppt_y</p:attrName>
                                        </p:attrNameLst>
                                      </p:cBhvr>
                                      <p:tavLst>
                                        <p:tav tm="0">
                                          <p:val>
                                            <p:strVal val="ppt_y"/>
                                          </p:val>
                                        </p:tav>
                                        <p:tav tm="100000">
                                          <p:val>
                                            <p:strVal val="1+ppt_h/2"/>
                                          </p:val>
                                        </p:tav>
                                      </p:tavLst>
                                    </p:anim>
                                    <p:set>
                                      <p:cBhvr>
                                        <p:cTn id="138" dur="1" fill="hold">
                                          <p:stCondLst>
                                            <p:cond delay="499"/>
                                          </p:stCondLst>
                                        </p:cTn>
                                        <p:tgtEl>
                                          <p:spTgt spid="39"/>
                                        </p:tgtEl>
                                        <p:attrNameLst>
                                          <p:attrName>style.visibility</p:attrName>
                                        </p:attrNameLst>
                                      </p:cBhvr>
                                      <p:to>
                                        <p:strVal val="hidden"/>
                                      </p:to>
                                    </p:set>
                                  </p:childTnLst>
                                </p:cTn>
                              </p:par>
                              <p:par>
                                <p:cTn id="139" presetID="2" presetClass="exit" presetSubtype="4" fill="hold" grpId="1" nodeType="withEffect">
                                  <p:stCondLst>
                                    <p:cond delay="0"/>
                                  </p:stCondLst>
                                  <p:childTnLst>
                                    <p:anim calcmode="lin" valueType="num">
                                      <p:cBhvr additive="base">
                                        <p:cTn id="140" dur="500"/>
                                        <p:tgtEl>
                                          <p:spTgt spid="51"/>
                                        </p:tgtEl>
                                        <p:attrNameLst>
                                          <p:attrName>ppt_x</p:attrName>
                                        </p:attrNameLst>
                                      </p:cBhvr>
                                      <p:tavLst>
                                        <p:tav tm="0">
                                          <p:val>
                                            <p:strVal val="ppt_x"/>
                                          </p:val>
                                        </p:tav>
                                        <p:tav tm="100000">
                                          <p:val>
                                            <p:strVal val="ppt_x"/>
                                          </p:val>
                                        </p:tav>
                                      </p:tavLst>
                                    </p:anim>
                                    <p:anim calcmode="lin" valueType="num">
                                      <p:cBhvr additive="base">
                                        <p:cTn id="141" dur="500"/>
                                        <p:tgtEl>
                                          <p:spTgt spid="51"/>
                                        </p:tgtEl>
                                        <p:attrNameLst>
                                          <p:attrName>ppt_y</p:attrName>
                                        </p:attrNameLst>
                                      </p:cBhvr>
                                      <p:tavLst>
                                        <p:tav tm="0">
                                          <p:val>
                                            <p:strVal val="ppt_y"/>
                                          </p:val>
                                        </p:tav>
                                        <p:tav tm="100000">
                                          <p:val>
                                            <p:strVal val="1+ppt_h/2"/>
                                          </p:val>
                                        </p:tav>
                                      </p:tavLst>
                                    </p:anim>
                                    <p:set>
                                      <p:cBhvr>
                                        <p:cTn id="142" dur="1" fill="hold">
                                          <p:stCondLst>
                                            <p:cond delay="499"/>
                                          </p:stCondLst>
                                        </p:cTn>
                                        <p:tgtEl>
                                          <p:spTgt spid="51"/>
                                        </p:tgtEl>
                                        <p:attrNameLst>
                                          <p:attrName>style.visibility</p:attrName>
                                        </p:attrNameLst>
                                      </p:cBhvr>
                                      <p:to>
                                        <p:strVal val="hidden"/>
                                      </p:to>
                                    </p:set>
                                  </p:childTnLst>
                                </p:cTn>
                              </p:par>
                              <p:par>
                                <p:cTn id="143" presetID="2" presetClass="exit" presetSubtype="4" fill="hold" grpId="1" nodeType="withEffect">
                                  <p:stCondLst>
                                    <p:cond delay="0"/>
                                  </p:stCondLst>
                                  <p:childTnLst>
                                    <p:anim calcmode="lin" valueType="num">
                                      <p:cBhvr additive="base">
                                        <p:cTn id="144" dur="500"/>
                                        <p:tgtEl>
                                          <p:spTgt spid="52"/>
                                        </p:tgtEl>
                                        <p:attrNameLst>
                                          <p:attrName>ppt_x</p:attrName>
                                        </p:attrNameLst>
                                      </p:cBhvr>
                                      <p:tavLst>
                                        <p:tav tm="0">
                                          <p:val>
                                            <p:strVal val="ppt_x"/>
                                          </p:val>
                                        </p:tav>
                                        <p:tav tm="100000">
                                          <p:val>
                                            <p:strVal val="ppt_x"/>
                                          </p:val>
                                        </p:tav>
                                      </p:tavLst>
                                    </p:anim>
                                    <p:anim calcmode="lin" valueType="num">
                                      <p:cBhvr additive="base">
                                        <p:cTn id="145" dur="500"/>
                                        <p:tgtEl>
                                          <p:spTgt spid="52"/>
                                        </p:tgtEl>
                                        <p:attrNameLst>
                                          <p:attrName>ppt_y</p:attrName>
                                        </p:attrNameLst>
                                      </p:cBhvr>
                                      <p:tavLst>
                                        <p:tav tm="0">
                                          <p:val>
                                            <p:strVal val="ppt_y"/>
                                          </p:val>
                                        </p:tav>
                                        <p:tav tm="100000">
                                          <p:val>
                                            <p:strVal val="1+ppt_h/2"/>
                                          </p:val>
                                        </p:tav>
                                      </p:tavLst>
                                    </p:anim>
                                    <p:set>
                                      <p:cBhvr>
                                        <p:cTn id="146" dur="1" fill="hold">
                                          <p:stCondLst>
                                            <p:cond delay="499"/>
                                          </p:stCondLst>
                                        </p:cTn>
                                        <p:tgtEl>
                                          <p:spTgt spid="52"/>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54"/>
                                        </p:tgtEl>
                                        <p:attrNameLst>
                                          <p:attrName>ppt_x</p:attrName>
                                        </p:attrNameLst>
                                      </p:cBhvr>
                                      <p:tavLst>
                                        <p:tav tm="0">
                                          <p:val>
                                            <p:strVal val="ppt_x"/>
                                          </p:val>
                                        </p:tav>
                                        <p:tav tm="100000">
                                          <p:val>
                                            <p:strVal val="ppt_x"/>
                                          </p:val>
                                        </p:tav>
                                      </p:tavLst>
                                    </p:anim>
                                    <p:anim calcmode="lin" valueType="num">
                                      <p:cBhvr additive="base">
                                        <p:cTn id="149" dur="500"/>
                                        <p:tgtEl>
                                          <p:spTgt spid="54"/>
                                        </p:tgtEl>
                                        <p:attrNameLst>
                                          <p:attrName>ppt_y</p:attrName>
                                        </p:attrNameLst>
                                      </p:cBhvr>
                                      <p:tavLst>
                                        <p:tav tm="0">
                                          <p:val>
                                            <p:strVal val="ppt_y"/>
                                          </p:val>
                                        </p:tav>
                                        <p:tav tm="100000">
                                          <p:val>
                                            <p:strVal val="1+ppt_h/2"/>
                                          </p:val>
                                        </p:tav>
                                      </p:tavLst>
                                    </p:anim>
                                    <p:set>
                                      <p:cBhvr>
                                        <p:cTn id="150" dur="1" fill="hold">
                                          <p:stCondLst>
                                            <p:cond delay="499"/>
                                          </p:stCondLst>
                                        </p:cTn>
                                        <p:tgtEl>
                                          <p:spTgt spid="54"/>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40"/>
                                        </p:tgtEl>
                                        <p:attrNameLst>
                                          <p:attrName>ppt_x</p:attrName>
                                        </p:attrNameLst>
                                      </p:cBhvr>
                                      <p:tavLst>
                                        <p:tav tm="0">
                                          <p:val>
                                            <p:strVal val="ppt_x"/>
                                          </p:val>
                                        </p:tav>
                                        <p:tav tm="100000">
                                          <p:val>
                                            <p:strVal val="ppt_x"/>
                                          </p:val>
                                        </p:tav>
                                      </p:tavLst>
                                    </p:anim>
                                    <p:anim calcmode="lin" valueType="num">
                                      <p:cBhvr additive="base">
                                        <p:cTn id="153" dur="500"/>
                                        <p:tgtEl>
                                          <p:spTgt spid="40"/>
                                        </p:tgtEl>
                                        <p:attrNameLst>
                                          <p:attrName>ppt_y</p:attrName>
                                        </p:attrNameLst>
                                      </p:cBhvr>
                                      <p:tavLst>
                                        <p:tav tm="0">
                                          <p:val>
                                            <p:strVal val="ppt_y"/>
                                          </p:val>
                                        </p:tav>
                                        <p:tav tm="100000">
                                          <p:val>
                                            <p:strVal val="1+ppt_h/2"/>
                                          </p:val>
                                        </p:tav>
                                      </p:tavLst>
                                    </p:anim>
                                    <p:set>
                                      <p:cBhvr>
                                        <p:cTn id="154" dur="1" fill="hold">
                                          <p:stCondLst>
                                            <p:cond delay="499"/>
                                          </p:stCondLst>
                                        </p:cTn>
                                        <p:tgtEl>
                                          <p:spTgt spid="40"/>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53"/>
                                        </p:tgtEl>
                                        <p:attrNameLst>
                                          <p:attrName>style.visibility</p:attrName>
                                        </p:attrNameLst>
                                      </p:cBhvr>
                                      <p:to>
                                        <p:strVal val="visible"/>
                                      </p:to>
                                    </p:set>
                                    <p:animEffect transition="in" filter="fade">
                                      <p:cBhvr>
                                        <p:cTn id="159" dur="500"/>
                                        <p:tgtEl>
                                          <p:spTgt spid="53"/>
                                        </p:tgtEl>
                                      </p:cBhvr>
                                    </p:animEffect>
                                  </p:childTnLst>
                                </p:cTn>
                              </p:par>
                              <p:par>
                                <p:cTn id="160" presetID="10" presetClass="entr" presetSubtype="0" fill="hold" nodeType="withEffect">
                                  <p:stCondLst>
                                    <p:cond delay="0"/>
                                  </p:stCondLst>
                                  <p:childTnLst>
                                    <p:set>
                                      <p:cBhvr>
                                        <p:cTn id="161" dur="1" fill="hold">
                                          <p:stCondLst>
                                            <p:cond delay="0"/>
                                          </p:stCondLst>
                                        </p:cTn>
                                        <p:tgtEl>
                                          <p:spTgt spid="39"/>
                                        </p:tgtEl>
                                        <p:attrNameLst>
                                          <p:attrName>style.visibility</p:attrName>
                                        </p:attrNameLst>
                                      </p:cBhvr>
                                      <p:to>
                                        <p:strVal val="visible"/>
                                      </p:to>
                                    </p:set>
                                    <p:animEffect transition="in" filter="fade">
                                      <p:cBhvr>
                                        <p:cTn id="162" dur="500"/>
                                        <p:tgtEl>
                                          <p:spTgt spid="3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fade">
                                      <p:cBhvr>
                                        <p:cTn id="165" dur="500"/>
                                        <p:tgtEl>
                                          <p:spTgt spid="59"/>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60"/>
                                        </p:tgtEl>
                                        <p:attrNameLst>
                                          <p:attrName>style.visibility</p:attrName>
                                        </p:attrNameLst>
                                      </p:cBhvr>
                                      <p:to>
                                        <p:strVal val="visible"/>
                                      </p:to>
                                    </p:set>
                                    <p:animEffect transition="in" filter="fade">
                                      <p:cBhvr>
                                        <p:cTn id="168" dur="500"/>
                                        <p:tgtEl>
                                          <p:spTgt spid="60"/>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fade">
                                      <p:cBhvr>
                                        <p:cTn id="173" dur="500"/>
                                        <p:tgtEl>
                                          <p:spTgt spid="54"/>
                                        </p:tgtEl>
                                      </p:cBhvr>
                                    </p:animEffect>
                                  </p:childTnLst>
                                </p:cTn>
                              </p:par>
                              <p:par>
                                <p:cTn id="174" presetID="10" presetClass="entr" presetSubtype="0" fill="hold" nodeType="withEffect">
                                  <p:stCondLst>
                                    <p:cond delay="0"/>
                                  </p:stCondLst>
                                  <p:childTnLst>
                                    <p:set>
                                      <p:cBhvr>
                                        <p:cTn id="175" dur="1" fill="hold">
                                          <p:stCondLst>
                                            <p:cond delay="0"/>
                                          </p:stCondLst>
                                        </p:cTn>
                                        <p:tgtEl>
                                          <p:spTgt spid="40"/>
                                        </p:tgtEl>
                                        <p:attrNameLst>
                                          <p:attrName>style.visibility</p:attrName>
                                        </p:attrNameLst>
                                      </p:cBhvr>
                                      <p:to>
                                        <p:strVal val="visible"/>
                                      </p:to>
                                    </p:set>
                                    <p:animEffect transition="in" filter="fade">
                                      <p:cBhvr>
                                        <p:cTn id="176" dur="500"/>
                                        <p:tgtEl>
                                          <p:spTgt spid="40"/>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62"/>
                                        </p:tgtEl>
                                        <p:attrNameLst>
                                          <p:attrName>style.visibility</p:attrName>
                                        </p:attrNameLst>
                                      </p:cBhvr>
                                      <p:to>
                                        <p:strVal val="visible"/>
                                      </p:to>
                                    </p:set>
                                    <p:animEffect transition="in" filter="fade">
                                      <p:cBhvr>
                                        <p:cTn id="179" dur="500"/>
                                        <p:tgtEl>
                                          <p:spTgt spid="62"/>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61"/>
                                        </p:tgtEl>
                                        <p:attrNameLst>
                                          <p:attrName>style.visibility</p:attrName>
                                        </p:attrNameLst>
                                      </p:cBhvr>
                                      <p:to>
                                        <p:strVal val="visible"/>
                                      </p:to>
                                    </p:set>
                                    <p:animEffect transition="in" filter="fade">
                                      <p:cBhvr>
                                        <p:cTn id="18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5" grpId="0"/>
      <p:bldP spid="45" grpId="1"/>
      <p:bldP spid="46" grpId="0"/>
      <p:bldP spid="46" grpId="1"/>
      <p:bldP spid="49" grpId="0"/>
      <p:bldP spid="49" grpId="1"/>
      <p:bldP spid="50" grpId="0"/>
      <p:bldP spid="50" grpId="1"/>
      <p:bldP spid="51" grpId="0"/>
      <p:bldP spid="51" grpId="1"/>
      <p:bldP spid="52" grpId="0"/>
      <p:bldP spid="52" grpId="1"/>
      <p:bldP spid="55" grpId="0"/>
      <p:bldP spid="56" grpId="0"/>
      <p:bldP spid="57" grpId="0"/>
      <p:bldP spid="58" grpId="0"/>
      <p:bldP spid="59" grpId="0"/>
      <p:bldP spid="60" grpId="0"/>
      <p:bldP spid="61" grpId="0"/>
      <p:bldP spid="6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46378-8FF7-428D-A9C0-661DDDB8A00E}"/>
              </a:ext>
            </a:extLst>
          </p:cNvPr>
          <p:cNvSpPr>
            <a:spLocks noGrp="1"/>
          </p:cNvSpPr>
          <p:nvPr>
            <p:ph type="title"/>
          </p:nvPr>
        </p:nvSpPr>
        <p:spPr/>
        <p:txBody>
          <a:bodyPr/>
          <a:lstStyle/>
          <a:p>
            <a:r>
              <a:rPr lang="en-US" altLang="zh-CN" dirty="0"/>
              <a:t>Example 3</a:t>
            </a:r>
            <a:endParaRPr lang="zh-CN" altLang="en-US" dirty="0"/>
          </a:p>
        </p:txBody>
      </p:sp>
      <p:sp>
        <p:nvSpPr>
          <p:cNvPr id="4" name="灯片编号占位符 3">
            <a:extLst>
              <a:ext uri="{FF2B5EF4-FFF2-40B4-BE49-F238E27FC236}">
                <a16:creationId xmlns:a16="http://schemas.microsoft.com/office/drawing/2014/main" id="{F8E38BE3-DB18-4984-8291-2669B91C5F85}"/>
              </a:ext>
            </a:extLst>
          </p:cNvPr>
          <p:cNvSpPr>
            <a:spLocks noGrp="1"/>
          </p:cNvSpPr>
          <p:nvPr>
            <p:ph type="sldNum" sz="quarter" idx="11"/>
          </p:nvPr>
        </p:nvSpPr>
        <p:spPr/>
        <p:txBody>
          <a:bodyPr/>
          <a:lstStyle/>
          <a:p>
            <a:pPr>
              <a:defRPr/>
            </a:pPr>
            <a:fld id="{3FFE790D-BCFB-4008-9260-CA63AEE325FD}" type="slidenum">
              <a:rPr lang="en-US" smtClean="0"/>
              <a:pPr>
                <a:defRPr/>
              </a:pPr>
              <a:t>48</a:t>
            </a:fld>
            <a:endParaRPr lang="en-US" dirty="0"/>
          </a:p>
        </p:txBody>
      </p:sp>
      <p:pic>
        <p:nvPicPr>
          <p:cNvPr id="5" name="图片 4">
            <a:extLst>
              <a:ext uri="{FF2B5EF4-FFF2-40B4-BE49-F238E27FC236}">
                <a16:creationId xmlns:a16="http://schemas.microsoft.com/office/drawing/2014/main" id="{1FF07DF6-7C17-4357-ADDE-80C45E03C1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1576" y="1229366"/>
            <a:ext cx="986533" cy="1450137"/>
          </a:xfrm>
          <a:prstGeom prst="rect">
            <a:avLst/>
          </a:prstGeom>
        </p:spPr>
      </p:pic>
      <p:pic>
        <p:nvPicPr>
          <p:cNvPr id="6" name="图片 5">
            <a:extLst>
              <a:ext uri="{FF2B5EF4-FFF2-40B4-BE49-F238E27FC236}">
                <a16:creationId xmlns:a16="http://schemas.microsoft.com/office/drawing/2014/main" id="{ABEC3DAF-B7EC-408D-B4F4-AC2929241B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049638"/>
            <a:ext cx="873817" cy="1444075"/>
          </a:xfrm>
          <a:prstGeom prst="rect">
            <a:avLst/>
          </a:prstGeom>
        </p:spPr>
      </p:pic>
      <p:pic>
        <p:nvPicPr>
          <p:cNvPr id="7" name="图片 6">
            <a:extLst>
              <a:ext uri="{FF2B5EF4-FFF2-40B4-BE49-F238E27FC236}">
                <a16:creationId xmlns:a16="http://schemas.microsoft.com/office/drawing/2014/main" id="{4B9CA001-BCA2-4A8C-AFB4-05425FED52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9968" y="3049638"/>
            <a:ext cx="884579" cy="1444074"/>
          </a:xfrm>
          <a:prstGeom prst="rect">
            <a:avLst/>
          </a:prstGeom>
        </p:spPr>
      </p:pic>
      <p:pic>
        <p:nvPicPr>
          <p:cNvPr id="8" name="图片 7">
            <a:extLst>
              <a:ext uri="{FF2B5EF4-FFF2-40B4-BE49-F238E27FC236}">
                <a16:creationId xmlns:a16="http://schemas.microsoft.com/office/drawing/2014/main" id="{95866A8A-C418-412F-ACCD-E59C6FCB66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7400" y="5327067"/>
            <a:ext cx="936351" cy="1530933"/>
          </a:xfrm>
          <a:prstGeom prst="rect">
            <a:avLst/>
          </a:prstGeom>
        </p:spPr>
      </p:pic>
      <p:cxnSp>
        <p:nvCxnSpPr>
          <p:cNvPr id="9" name="直接箭头连接符 8">
            <a:extLst>
              <a:ext uri="{FF2B5EF4-FFF2-40B4-BE49-F238E27FC236}">
                <a16:creationId xmlns:a16="http://schemas.microsoft.com/office/drawing/2014/main" id="{E55BB77C-3A98-4BF2-8BDB-9F7C50ED1D49}"/>
              </a:ext>
            </a:extLst>
          </p:cNvPr>
          <p:cNvCxnSpPr>
            <a:cxnSpLocks/>
          </p:cNvCxnSpPr>
          <p:nvPr/>
        </p:nvCxnSpPr>
        <p:spPr>
          <a:xfrm flipH="1">
            <a:off x="3419002" y="6237312"/>
            <a:ext cx="17034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a:extLst>
              <a:ext uri="{FF2B5EF4-FFF2-40B4-BE49-F238E27FC236}">
                <a16:creationId xmlns:a16="http://schemas.microsoft.com/office/drawing/2014/main" id="{D13014DC-5E4E-4191-8F8A-73BF3C6154EE}"/>
              </a:ext>
            </a:extLst>
          </p:cNvPr>
          <p:cNvCxnSpPr>
            <a:cxnSpLocks/>
          </p:cNvCxnSpPr>
          <p:nvPr/>
        </p:nvCxnSpPr>
        <p:spPr>
          <a:xfrm flipH="1">
            <a:off x="6423386" y="4701352"/>
            <a:ext cx="1306622" cy="11015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6029697-9EBF-4949-BF71-62BF21F318F2}"/>
                  </a:ext>
                </a:extLst>
              </p:cNvPr>
              <p:cNvSpPr txBox="1"/>
              <p:nvPr/>
            </p:nvSpPr>
            <p:spPr>
              <a:xfrm>
                <a:off x="3352999" y="6271212"/>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(2)</m:t>
                      </m:r>
                    </m:oMath>
                  </m:oMathPara>
                </a14:m>
                <a:endParaRPr lang="zh-CN" altLang="en-US" dirty="0"/>
              </a:p>
            </p:txBody>
          </p:sp>
        </mc:Choice>
        <mc:Fallback xmlns="">
          <p:sp>
            <p:nvSpPr>
              <p:cNvPr id="11" name="文本框 10">
                <a:extLst>
                  <a:ext uri="{FF2B5EF4-FFF2-40B4-BE49-F238E27FC236}">
                    <a16:creationId xmlns:a16="http://schemas.microsoft.com/office/drawing/2014/main" id="{66029697-9EBF-4949-BF71-62BF21F318F2}"/>
                  </a:ext>
                </a:extLst>
              </p:cNvPr>
              <p:cNvSpPr txBox="1">
                <a:spLocks noRot="1" noChangeAspect="1" noMove="1" noResize="1" noEditPoints="1" noAdjustHandles="1" noChangeArrowheads="1" noChangeShapeType="1" noTextEdit="1"/>
              </p:cNvSpPr>
              <p:nvPr/>
            </p:nvSpPr>
            <p:spPr>
              <a:xfrm>
                <a:off x="3352999" y="6271212"/>
                <a:ext cx="1944216" cy="369332"/>
              </a:xfrm>
              <a:prstGeom prst="rect">
                <a:avLst/>
              </a:prstGeom>
              <a:blipFill>
                <a:blip r:embed="rId6"/>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D2FEB8D-383A-473C-99F0-FD3E673D3364}"/>
                  </a:ext>
                </a:extLst>
              </p:cNvPr>
              <p:cNvSpPr txBox="1"/>
              <p:nvPr/>
            </p:nvSpPr>
            <p:spPr>
              <a:xfrm>
                <a:off x="6917148" y="5391534"/>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(2)</m:t>
                      </m:r>
                    </m:oMath>
                  </m:oMathPara>
                </a14:m>
                <a:endParaRPr lang="zh-CN" altLang="en-US" dirty="0"/>
              </a:p>
            </p:txBody>
          </p:sp>
        </mc:Choice>
        <mc:Fallback xmlns="">
          <p:sp>
            <p:nvSpPr>
              <p:cNvPr id="12" name="文本框 11">
                <a:extLst>
                  <a:ext uri="{FF2B5EF4-FFF2-40B4-BE49-F238E27FC236}">
                    <a16:creationId xmlns:a16="http://schemas.microsoft.com/office/drawing/2014/main" id="{9D2FEB8D-383A-473C-99F0-FD3E673D3364}"/>
                  </a:ext>
                </a:extLst>
              </p:cNvPr>
              <p:cNvSpPr txBox="1">
                <a:spLocks noRot="1" noChangeAspect="1" noMove="1" noResize="1" noEditPoints="1" noAdjustHandles="1" noChangeArrowheads="1" noChangeShapeType="1" noTextEdit="1"/>
              </p:cNvSpPr>
              <p:nvPr/>
            </p:nvSpPr>
            <p:spPr>
              <a:xfrm>
                <a:off x="6917148" y="5391534"/>
                <a:ext cx="1944216" cy="369332"/>
              </a:xfrm>
              <a:prstGeom prst="rect">
                <a:avLst/>
              </a:prstGeom>
              <a:blipFill>
                <a:blip r:embed="rId7"/>
                <a:stretch>
                  <a:fillRect b="-14754"/>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D67BE314-5150-41E6-9146-D3A20DBA4FE6}"/>
              </a:ext>
            </a:extLst>
          </p:cNvPr>
          <p:cNvCxnSpPr>
            <a:cxnSpLocks/>
          </p:cNvCxnSpPr>
          <p:nvPr/>
        </p:nvCxnSpPr>
        <p:spPr>
          <a:xfrm>
            <a:off x="4993704" y="1916832"/>
            <a:ext cx="2232248" cy="12241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36619533-0996-48A9-876E-FA4A23004029}"/>
              </a:ext>
            </a:extLst>
          </p:cNvPr>
          <p:cNvCxnSpPr>
            <a:cxnSpLocks/>
          </p:cNvCxnSpPr>
          <p:nvPr/>
        </p:nvCxnSpPr>
        <p:spPr>
          <a:xfrm flipH="1">
            <a:off x="1537320" y="1916832"/>
            <a:ext cx="2160240" cy="165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5C38799-4A19-4174-B47F-1CDDA3BE897F}"/>
                  </a:ext>
                </a:extLst>
              </p:cNvPr>
              <p:cNvSpPr txBox="1"/>
              <p:nvPr/>
            </p:nvSpPr>
            <p:spPr>
              <a:xfrm>
                <a:off x="5631795" y="2031981"/>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(1)</m:t>
                      </m:r>
                    </m:oMath>
                  </m:oMathPara>
                </a14:m>
                <a:endParaRPr lang="zh-CN" altLang="en-US" dirty="0"/>
              </a:p>
            </p:txBody>
          </p:sp>
        </mc:Choice>
        <mc:Fallback xmlns="">
          <p:sp>
            <p:nvSpPr>
              <p:cNvPr id="15" name="文本框 14">
                <a:extLst>
                  <a:ext uri="{FF2B5EF4-FFF2-40B4-BE49-F238E27FC236}">
                    <a16:creationId xmlns:a16="http://schemas.microsoft.com/office/drawing/2014/main" id="{15C38799-4A19-4174-B47F-1CDDA3BE897F}"/>
                  </a:ext>
                </a:extLst>
              </p:cNvPr>
              <p:cNvSpPr txBox="1">
                <a:spLocks noRot="1" noChangeAspect="1" noMove="1" noResize="1" noEditPoints="1" noAdjustHandles="1" noChangeArrowheads="1" noChangeShapeType="1" noTextEdit="1"/>
              </p:cNvSpPr>
              <p:nvPr/>
            </p:nvSpPr>
            <p:spPr>
              <a:xfrm>
                <a:off x="5631795" y="2031981"/>
                <a:ext cx="1944216" cy="369332"/>
              </a:xfrm>
              <a:prstGeom prst="rect">
                <a:avLst/>
              </a:prstGeom>
              <a:blipFill>
                <a:blip r:embed="rId8"/>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D58B9AC-234E-476E-9F18-A630C500D604}"/>
                  </a:ext>
                </a:extLst>
              </p:cNvPr>
              <p:cNvSpPr txBox="1"/>
              <p:nvPr/>
            </p:nvSpPr>
            <p:spPr>
              <a:xfrm>
                <a:off x="1161616" y="2160484"/>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(1)</m:t>
                      </m:r>
                    </m:oMath>
                  </m:oMathPara>
                </a14:m>
                <a:endParaRPr lang="zh-CN" altLang="en-US" dirty="0"/>
              </a:p>
            </p:txBody>
          </p:sp>
        </mc:Choice>
        <mc:Fallback xmlns="">
          <p:sp>
            <p:nvSpPr>
              <p:cNvPr id="16" name="文本框 15">
                <a:extLst>
                  <a:ext uri="{FF2B5EF4-FFF2-40B4-BE49-F238E27FC236}">
                    <a16:creationId xmlns:a16="http://schemas.microsoft.com/office/drawing/2014/main" id="{2D58B9AC-234E-476E-9F18-A630C500D604}"/>
                  </a:ext>
                </a:extLst>
              </p:cNvPr>
              <p:cNvSpPr txBox="1">
                <a:spLocks noRot="1" noChangeAspect="1" noMove="1" noResize="1" noEditPoints="1" noAdjustHandles="1" noChangeArrowheads="1" noChangeShapeType="1" noTextEdit="1"/>
              </p:cNvSpPr>
              <p:nvPr/>
            </p:nvSpPr>
            <p:spPr>
              <a:xfrm>
                <a:off x="1161616" y="2160484"/>
                <a:ext cx="1944216" cy="369332"/>
              </a:xfrm>
              <a:prstGeom prst="rect">
                <a:avLst/>
              </a:prstGeom>
              <a:blipFill>
                <a:blip r:embed="rId9"/>
                <a:stretch>
                  <a:fillRect b="-14754"/>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A936078F-4BA7-4E58-9316-C6F6993E49F7}"/>
              </a:ext>
            </a:extLst>
          </p:cNvPr>
          <p:cNvCxnSpPr>
            <a:cxnSpLocks/>
          </p:cNvCxnSpPr>
          <p:nvPr/>
        </p:nvCxnSpPr>
        <p:spPr>
          <a:xfrm flipV="1">
            <a:off x="1681336" y="2160484"/>
            <a:ext cx="2016224" cy="15907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769FD3A2-87A5-404C-8093-47A269D75EEC}"/>
              </a:ext>
            </a:extLst>
          </p:cNvPr>
          <p:cNvCxnSpPr>
            <a:cxnSpLocks/>
          </p:cNvCxnSpPr>
          <p:nvPr/>
        </p:nvCxnSpPr>
        <p:spPr>
          <a:xfrm flipH="1" flipV="1">
            <a:off x="4957062" y="2190845"/>
            <a:ext cx="2268890" cy="12364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724451A-4471-4EE6-A34A-B80BA9D08134}"/>
                  </a:ext>
                </a:extLst>
              </p:cNvPr>
              <p:cNvSpPr txBox="1"/>
              <p:nvPr/>
            </p:nvSpPr>
            <p:spPr>
              <a:xfrm>
                <a:off x="2346745" y="2923253"/>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19" name="文本框 18">
                <a:extLst>
                  <a:ext uri="{FF2B5EF4-FFF2-40B4-BE49-F238E27FC236}">
                    <a16:creationId xmlns:a16="http://schemas.microsoft.com/office/drawing/2014/main" id="{C724451A-4471-4EE6-A34A-B80BA9D08134}"/>
                  </a:ext>
                </a:extLst>
              </p:cNvPr>
              <p:cNvSpPr txBox="1">
                <a:spLocks noRot="1" noChangeAspect="1" noMove="1" noResize="1" noEditPoints="1" noAdjustHandles="1" noChangeArrowheads="1" noChangeShapeType="1" noTextEdit="1"/>
              </p:cNvSpPr>
              <p:nvPr/>
            </p:nvSpPr>
            <p:spPr>
              <a:xfrm>
                <a:off x="2346745" y="2923253"/>
                <a:ext cx="1944216" cy="369332"/>
              </a:xfrm>
              <a:prstGeom prst="rect">
                <a:avLst/>
              </a:prstGeom>
              <a:blipFill>
                <a:blip r:embed="rId10"/>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B6D5568-1857-460E-B6E9-B2F08C1CCE45}"/>
                  </a:ext>
                </a:extLst>
              </p:cNvPr>
              <p:cNvSpPr txBox="1"/>
              <p:nvPr/>
            </p:nvSpPr>
            <p:spPr>
              <a:xfrm>
                <a:off x="4687753" y="2895249"/>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id="{5B6D5568-1857-460E-B6E9-B2F08C1CCE45}"/>
                  </a:ext>
                </a:extLst>
              </p:cNvPr>
              <p:cNvSpPr txBox="1">
                <a:spLocks noRot="1" noChangeAspect="1" noMove="1" noResize="1" noEditPoints="1" noAdjustHandles="1" noChangeArrowheads="1" noChangeShapeType="1" noTextEdit="1"/>
              </p:cNvSpPr>
              <p:nvPr/>
            </p:nvSpPr>
            <p:spPr>
              <a:xfrm>
                <a:off x="4687753" y="2895249"/>
                <a:ext cx="1944216" cy="369332"/>
              </a:xfrm>
              <a:prstGeom prst="rect">
                <a:avLst/>
              </a:prstGeom>
              <a:blipFill>
                <a:blip r:embed="rId11"/>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FACD403-3748-4CFB-91A9-2D975E4BE427}"/>
                  </a:ext>
                </a:extLst>
              </p:cNvPr>
              <p:cNvSpPr txBox="1"/>
              <p:nvPr/>
            </p:nvSpPr>
            <p:spPr>
              <a:xfrm>
                <a:off x="5772937" y="4672754"/>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1" name="文本框 20">
                <a:extLst>
                  <a:ext uri="{FF2B5EF4-FFF2-40B4-BE49-F238E27FC236}">
                    <a16:creationId xmlns:a16="http://schemas.microsoft.com/office/drawing/2014/main" id="{5FACD403-3748-4CFB-91A9-2D975E4BE427}"/>
                  </a:ext>
                </a:extLst>
              </p:cNvPr>
              <p:cNvSpPr txBox="1">
                <a:spLocks noRot="1" noChangeAspect="1" noMove="1" noResize="1" noEditPoints="1" noAdjustHandles="1" noChangeArrowheads="1" noChangeShapeType="1" noTextEdit="1"/>
              </p:cNvSpPr>
              <p:nvPr/>
            </p:nvSpPr>
            <p:spPr>
              <a:xfrm>
                <a:off x="5772937" y="4672754"/>
                <a:ext cx="1944216" cy="369332"/>
              </a:xfrm>
              <a:prstGeom prst="rect">
                <a:avLst/>
              </a:prstGeom>
              <a:blipFill>
                <a:blip r:embed="rId12"/>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DD88D16-6B39-4F6C-9F7B-A1E8C772E7D5}"/>
                  </a:ext>
                </a:extLst>
              </p:cNvPr>
              <p:cNvSpPr txBox="1"/>
              <p:nvPr/>
            </p:nvSpPr>
            <p:spPr>
              <a:xfrm>
                <a:off x="3280467" y="5446256"/>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4DD88D16-6B39-4F6C-9F7B-A1E8C772E7D5}"/>
                  </a:ext>
                </a:extLst>
              </p:cNvPr>
              <p:cNvSpPr txBox="1">
                <a:spLocks noRot="1" noChangeAspect="1" noMove="1" noResize="1" noEditPoints="1" noAdjustHandles="1" noChangeArrowheads="1" noChangeShapeType="1" noTextEdit="1"/>
              </p:cNvSpPr>
              <p:nvPr/>
            </p:nvSpPr>
            <p:spPr>
              <a:xfrm>
                <a:off x="3280467" y="5446256"/>
                <a:ext cx="1944216" cy="369332"/>
              </a:xfrm>
              <a:prstGeom prst="rect">
                <a:avLst/>
              </a:prstGeom>
              <a:blipFill>
                <a:blip r:embed="rId13"/>
                <a:stretch>
                  <a:fillRect b="-14754"/>
                </a:stretch>
              </a:blipFill>
            </p:spPr>
            <p:txBody>
              <a:bodyPr/>
              <a:lstStyle/>
              <a:p>
                <a:r>
                  <a:rPr lang="zh-CN" altLang="en-US">
                    <a:noFill/>
                  </a:rPr>
                  <a:t> </a:t>
                </a:r>
              </a:p>
            </p:txBody>
          </p:sp>
        </mc:Fallback>
      </mc:AlternateContent>
      <p:cxnSp>
        <p:nvCxnSpPr>
          <p:cNvPr id="23" name="直接箭头连接符 22">
            <a:extLst>
              <a:ext uri="{FF2B5EF4-FFF2-40B4-BE49-F238E27FC236}">
                <a16:creationId xmlns:a16="http://schemas.microsoft.com/office/drawing/2014/main" id="{AE7D7826-0918-43CF-AD66-8B3E45E3CCA5}"/>
              </a:ext>
            </a:extLst>
          </p:cNvPr>
          <p:cNvCxnSpPr>
            <a:cxnSpLocks/>
          </p:cNvCxnSpPr>
          <p:nvPr/>
        </p:nvCxnSpPr>
        <p:spPr>
          <a:xfrm flipV="1">
            <a:off x="6514256" y="4843160"/>
            <a:ext cx="1368152" cy="1186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D8CAD2EA-B9B7-4F89-8D75-0A3E6B78D52D}"/>
              </a:ext>
            </a:extLst>
          </p:cNvPr>
          <p:cNvCxnSpPr>
            <a:cxnSpLocks/>
          </p:cNvCxnSpPr>
          <p:nvPr/>
        </p:nvCxnSpPr>
        <p:spPr>
          <a:xfrm>
            <a:off x="3443869" y="5967462"/>
            <a:ext cx="17396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3AEA0B0-4D2D-45DE-98E6-41D7FE3C82DF}"/>
                  </a:ext>
                </a:extLst>
              </p:cNvPr>
              <p:cNvSpPr txBox="1"/>
              <p:nvPr/>
            </p:nvSpPr>
            <p:spPr>
              <a:xfrm>
                <a:off x="5785792" y="2298010"/>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(1,1)</m:t>
                      </m:r>
                    </m:oMath>
                  </m:oMathPara>
                </a14:m>
                <a:endParaRPr lang="zh-CN" altLang="en-US" dirty="0"/>
              </a:p>
            </p:txBody>
          </p:sp>
        </mc:Choice>
        <mc:Fallback xmlns="">
          <p:sp>
            <p:nvSpPr>
              <p:cNvPr id="25" name="文本框 24">
                <a:extLst>
                  <a:ext uri="{FF2B5EF4-FFF2-40B4-BE49-F238E27FC236}">
                    <a16:creationId xmlns:a16="http://schemas.microsoft.com/office/drawing/2014/main" id="{E3AEA0B0-4D2D-45DE-98E6-41D7FE3C82DF}"/>
                  </a:ext>
                </a:extLst>
              </p:cNvPr>
              <p:cNvSpPr txBox="1">
                <a:spLocks noRot="1" noChangeAspect="1" noMove="1" noResize="1" noEditPoints="1" noAdjustHandles="1" noChangeArrowheads="1" noChangeShapeType="1" noTextEdit="1"/>
              </p:cNvSpPr>
              <p:nvPr/>
            </p:nvSpPr>
            <p:spPr>
              <a:xfrm>
                <a:off x="5785792" y="2298010"/>
                <a:ext cx="1944216" cy="369332"/>
              </a:xfrm>
              <a:prstGeom prst="rect">
                <a:avLst/>
              </a:prstGeom>
              <a:blipFill>
                <a:blip r:embed="rId14"/>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DB9053B-FCC5-491B-9F3A-44759DBC3FED}"/>
                  </a:ext>
                </a:extLst>
              </p:cNvPr>
              <p:cNvSpPr txBox="1"/>
              <p:nvPr/>
            </p:nvSpPr>
            <p:spPr>
              <a:xfrm>
                <a:off x="3405526" y="5508659"/>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(2,3)</m:t>
                      </m:r>
                    </m:oMath>
                  </m:oMathPara>
                </a14:m>
                <a:endParaRPr lang="zh-CN" altLang="en-US" dirty="0"/>
              </a:p>
            </p:txBody>
          </p:sp>
        </mc:Choice>
        <mc:Fallback xmlns="">
          <p:sp>
            <p:nvSpPr>
              <p:cNvPr id="26" name="文本框 25">
                <a:extLst>
                  <a:ext uri="{FF2B5EF4-FFF2-40B4-BE49-F238E27FC236}">
                    <a16:creationId xmlns:a16="http://schemas.microsoft.com/office/drawing/2014/main" id="{8DB9053B-FCC5-491B-9F3A-44759DBC3FED}"/>
                  </a:ext>
                </a:extLst>
              </p:cNvPr>
              <p:cNvSpPr txBox="1">
                <a:spLocks noRot="1" noChangeAspect="1" noMove="1" noResize="1" noEditPoints="1" noAdjustHandles="1" noChangeArrowheads="1" noChangeShapeType="1" noTextEdit="1"/>
              </p:cNvSpPr>
              <p:nvPr/>
            </p:nvSpPr>
            <p:spPr>
              <a:xfrm>
                <a:off x="3405526" y="5508659"/>
                <a:ext cx="1944216" cy="369332"/>
              </a:xfrm>
              <a:prstGeom prst="rect">
                <a:avLst/>
              </a:prstGeom>
              <a:blipFill>
                <a:blip r:embed="rId15"/>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EF17A87-FCC3-43C7-8C56-F98019BF53FA}"/>
                  </a:ext>
                </a:extLst>
              </p:cNvPr>
              <p:cNvSpPr txBox="1"/>
              <p:nvPr/>
            </p:nvSpPr>
            <p:spPr>
              <a:xfrm>
                <a:off x="1016218" y="2432046"/>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(1,1)</m:t>
                      </m:r>
                    </m:oMath>
                  </m:oMathPara>
                </a14:m>
                <a:endParaRPr lang="zh-CN" altLang="en-US" dirty="0"/>
              </a:p>
            </p:txBody>
          </p:sp>
        </mc:Choice>
        <mc:Fallback xmlns="">
          <p:sp>
            <p:nvSpPr>
              <p:cNvPr id="27" name="文本框 26">
                <a:extLst>
                  <a:ext uri="{FF2B5EF4-FFF2-40B4-BE49-F238E27FC236}">
                    <a16:creationId xmlns:a16="http://schemas.microsoft.com/office/drawing/2014/main" id="{EEF17A87-FCC3-43C7-8C56-F98019BF53FA}"/>
                  </a:ext>
                </a:extLst>
              </p:cNvPr>
              <p:cNvSpPr txBox="1">
                <a:spLocks noRot="1" noChangeAspect="1" noMove="1" noResize="1" noEditPoints="1" noAdjustHandles="1" noChangeArrowheads="1" noChangeShapeType="1" noTextEdit="1"/>
              </p:cNvSpPr>
              <p:nvPr/>
            </p:nvSpPr>
            <p:spPr>
              <a:xfrm>
                <a:off x="1016218" y="2432046"/>
                <a:ext cx="1944216" cy="369332"/>
              </a:xfrm>
              <a:prstGeom prst="rect">
                <a:avLst/>
              </a:prstGeom>
              <a:blipFill>
                <a:blip r:embed="rId16"/>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64720A3-3EC6-4804-BD43-12F7726BF3F6}"/>
                  </a:ext>
                </a:extLst>
              </p:cNvPr>
              <p:cNvSpPr txBox="1"/>
              <p:nvPr/>
            </p:nvSpPr>
            <p:spPr>
              <a:xfrm>
                <a:off x="1932435" y="3153943"/>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(1,1)</m:t>
                      </m:r>
                    </m:oMath>
                  </m:oMathPara>
                </a14:m>
                <a:endParaRPr lang="zh-CN" altLang="en-US" dirty="0"/>
              </a:p>
            </p:txBody>
          </p:sp>
        </mc:Choice>
        <mc:Fallback xmlns="">
          <p:sp>
            <p:nvSpPr>
              <p:cNvPr id="28" name="文本框 27">
                <a:extLst>
                  <a:ext uri="{FF2B5EF4-FFF2-40B4-BE49-F238E27FC236}">
                    <a16:creationId xmlns:a16="http://schemas.microsoft.com/office/drawing/2014/main" id="{564720A3-3EC6-4804-BD43-12F7726BF3F6}"/>
                  </a:ext>
                </a:extLst>
              </p:cNvPr>
              <p:cNvSpPr txBox="1">
                <a:spLocks noRot="1" noChangeAspect="1" noMove="1" noResize="1" noEditPoints="1" noAdjustHandles="1" noChangeArrowheads="1" noChangeShapeType="1" noTextEdit="1"/>
              </p:cNvSpPr>
              <p:nvPr/>
            </p:nvSpPr>
            <p:spPr>
              <a:xfrm>
                <a:off x="1932435" y="3153943"/>
                <a:ext cx="1944216" cy="369332"/>
              </a:xfrm>
              <a:prstGeom prst="rect">
                <a:avLst/>
              </a:prstGeom>
              <a:blipFill>
                <a:blip r:embed="rId17"/>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8F90A203-779F-42C3-B418-E8CEBBAA2B42}"/>
                  </a:ext>
                </a:extLst>
              </p:cNvPr>
              <p:cNvSpPr txBox="1"/>
              <p:nvPr/>
            </p:nvSpPr>
            <p:spPr>
              <a:xfrm>
                <a:off x="5132481" y="3016790"/>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𝑖𝑔𝑛𝑜𝑟𝑒</m:t>
                      </m:r>
                      <m:r>
                        <a:rPr lang="en-US" altLang="zh-CN" b="0" i="1" smtClean="0">
                          <a:latin typeface="Cambria Math" panose="02040503050406030204" pitchFamily="18" charset="0"/>
                        </a:rPr>
                        <m:t>(1,1)</m:t>
                      </m:r>
                    </m:oMath>
                  </m:oMathPara>
                </a14:m>
                <a:endParaRPr lang="zh-CN" altLang="en-US" dirty="0"/>
              </a:p>
            </p:txBody>
          </p:sp>
        </mc:Choice>
        <mc:Fallback xmlns="">
          <p:sp>
            <p:nvSpPr>
              <p:cNvPr id="29" name="文本框 28">
                <a:extLst>
                  <a:ext uri="{FF2B5EF4-FFF2-40B4-BE49-F238E27FC236}">
                    <a16:creationId xmlns:a16="http://schemas.microsoft.com/office/drawing/2014/main" id="{8F90A203-779F-42C3-B418-E8CEBBAA2B42}"/>
                  </a:ext>
                </a:extLst>
              </p:cNvPr>
              <p:cNvSpPr txBox="1">
                <a:spLocks noRot="1" noChangeAspect="1" noMove="1" noResize="1" noEditPoints="1" noAdjustHandles="1" noChangeArrowheads="1" noChangeShapeType="1" noTextEdit="1"/>
              </p:cNvSpPr>
              <p:nvPr/>
            </p:nvSpPr>
            <p:spPr>
              <a:xfrm>
                <a:off x="5132481" y="3016790"/>
                <a:ext cx="1944216" cy="369332"/>
              </a:xfrm>
              <a:prstGeom prst="rect">
                <a:avLst/>
              </a:prstGeom>
              <a:blipFill>
                <a:blip r:embed="rId18"/>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3C663D94-DAEC-4260-9589-B45B8FA3907D}"/>
                  </a:ext>
                </a:extLst>
              </p:cNvPr>
              <p:cNvSpPr txBox="1"/>
              <p:nvPr/>
            </p:nvSpPr>
            <p:spPr>
              <a:xfrm>
                <a:off x="6924429" y="5270506"/>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(2,3)</m:t>
                      </m:r>
                    </m:oMath>
                  </m:oMathPara>
                </a14:m>
                <a:endParaRPr lang="zh-CN" altLang="en-US" dirty="0"/>
              </a:p>
            </p:txBody>
          </p:sp>
        </mc:Choice>
        <mc:Fallback xmlns="">
          <p:sp>
            <p:nvSpPr>
              <p:cNvPr id="30" name="文本框 29">
                <a:extLst>
                  <a:ext uri="{FF2B5EF4-FFF2-40B4-BE49-F238E27FC236}">
                    <a16:creationId xmlns:a16="http://schemas.microsoft.com/office/drawing/2014/main" id="{3C663D94-DAEC-4260-9589-B45B8FA3907D}"/>
                  </a:ext>
                </a:extLst>
              </p:cNvPr>
              <p:cNvSpPr txBox="1">
                <a:spLocks noRot="1" noChangeAspect="1" noMove="1" noResize="1" noEditPoints="1" noAdjustHandles="1" noChangeArrowheads="1" noChangeShapeType="1" noTextEdit="1"/>
              </p:cNvSpPr>
              <p:nvPr/>
            </p:nvSpPr>
            <p:spPr>
              <a:xfrm>
                <a:off x="6924429" y="5270506"/>
                <a:ext cx="1944216" cy="369332"/>
              </a:xfrm>
              <a:prstGeom prst="rect">
                <a:avLst/>
              </a:prstGeom>
              <a:blipFill>
                <a:blip r:embed="rId19"/>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817D5B7-721C-4DEA-87AE-130B1FB1A50F}"/>
                  </a:ext>
                </a:extLst>
              </p:cNvPr>
              <p:cNvSpPr txBox="1"/>
              <p:nvPr/>
            </p:nvSpPr>
            <p:spPr>
              <a:xfrm>
                <a:off x="3288409" y="6241600"/>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(2,3)</m:t>
                      </m:r>
                    </m:oMath>
                  </m:oMathPara>
                </a14:m>
                <a:endParaRPr lang="zh-CN" altLang="en-US" dirty="0"/>
              </a:p>
            </p:txBody>
          </p:sp>
        </mc:Choice>
        <mc:Fallback xmlns="">
          <p:sp>
            <p:nvSpPr>
              <p:cNvPr id="31" name="文本框 30">
                <a:extLst>
                  <a:ext uri="{FF2B5EF4-FFF2-40B4-BE49-F238E27FC236}">
                    <a16:creationId xmlns:a16="http://schemas.microsoft.com/office/drawing/2014/main" id="{5817D5B7-721C-4DEA-87AE-130B1FB1A50F}"/>
                  </a:ext>
                </a:extLst>
              </p:cNvPr>
              <p:cNvSpPr txBox="1">
                <a:spLocks noRot="1" noChangeAspect="1" noMove="1" noResize="1" noEditPoints="1" noAdjustHandles="1" noChangeArrowheads="1" noChangeShapeType="1" noTextEdit="1"/>
              </p:cNvSpPr>
              <p:nvPr/>
            </p:nvSpPr>
            <p:spPr>
              <a:xfrm>
                <a:off x="3288409" y="6241600"/>
                <a:ext cx="1944216" cy="369332"/>
              </a:xfrm>
              <a:prstGeom prst="rect">
                <a:avLst/>
              </a:prstGeom>
              <a:blipFill>
                <a:blip r:embed="rId20"/>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92EF828A-C206-4F36-A7D4-808E67599998}"/>
                  </a:ext>
                </a:extLst>
              </p:cNvPr>
              <p:cNvSpPr txBox="1"/>
              <p:nvPr/>
            </p:nvSpPr>
            <p:spPr>
              <a:xfrm>
                <a:off x="5519272" y="4807157"/>
                <a:ext cx="19442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(2,3)</m:t>
                      </m:r>
                    </m:oMath>
                  </m:oMathPara>
                </a14:m>
                <a:endParaRPr lang="zh-CN" altLang="en-US" dirty="0"/>
              </a:p>
            </p:txBody>
          </p:sp>
        </mc:Choice>
        <mc:Fallback xmlns="">
          <p:sp>
            <p:nvSpPr>
              <p:cNvPr id="32" name="文本框 31">
                <a:extLst>
                  <a:ext uri="{FF2B5EF4-FFF2-40B4-BE49-F238E27FC236}">
                    <a16:creationId xmlns:a16="http://schemas.microsoft.com/office/drawing/2014/main" id="{92EF828A-C206-4F36-A7D4-808E67599998}"/>
                  </a:ext>
                </a:extLst>
              </p:cNvPr>
              <p:cNvSpPr txBox="1">
                <a:spLocks noRot="1" noChangeAspect="1" noMove="1" noResize="1" noEditPoints="1" noAdjustHandles="1" noChangeArrowheads="1" noChangeShapeType="1" noTextEdit="1"/>
              </p:cNvSpPr>
              <p:nvPr/>
            </p:nvSpPr>
            <p:spPr>
              <a:xfrm>
                <a:off x="5519272" y="4807157"/>
                <a:ext cx="1944216" cy="369332"/>
              </a:xfrm>
              <a:prstGeom prst="rect">
                <a:avLst/>
              </a:prstGeom>
              <a:blipFill>
                <a:blip r:embed="rId21"/>
                <a:stretch>
                  <a:fillRect b="-15000"/>
                </a:stretch>
              </a:blipFill>
            </p:spPr>
            <p:txBody>
              <a:bodyPr/>
              <a:lstStyle/>
              <a:p>
                <a:r>
                  <a:rPr lang="zh-CN" altLang="en-US">
                    <a:noFill/>
                  </a:rPr>
                  <a:t> </a:t>
                </a:r>
              </a:p>
            </p:txBody>
          </p:sp>
        </mc:Fallback>
      </mc:AlternateContent>
      <p:pic>
        <p:nvPicPr>
          <p:cNvPr id="33" name="图片 32">
            <a:extLst>
              <a:ext uri="{FF2B5EF4-FFF2-40B4-BE49-F238E27FC236}">
                <a16:creationId xmlns:a16="http://schemas.microsoft.com/office/drawing/2014/main" id="{B296F901-B582-45E8-B299-174854728BD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1736" y="5274671"/>
            <a:ext cx="982402" cy="1635723"/>
          </a:xfrm>
          <a:prstGeom prst="rect">
            <a:avLst/>
          </a:prstGeom>
        </p:spPr>
      </p:pic>
    </p:spTree>
    <p:extLst>
      <p:ext uri="{BB962C8B-B14F-4D97-AF65-F5344CB8AC3E}">
        <p14:creationId xmlns:p14="http://schemas.microsoft.com/office/powerpoint/2010/main" val="50928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16"/>
                                        </p:tgtEl>
                                        <p:attrNameLst>
                                          <p:attrName>ppt_x</p:attrName>
                                        </p:attrNameLst>
                                      </p:cBhvr>
                                      <p:tavLst>
                                        <p:tav tm="0">
                                          <p:val>
                                            <p:strVal val="ppt_x"/>
                                          </p:val>
                                        </p:tav>
                                        <p:tav tm="100000">
                                          <p:val>
                                            <p:strVal val="ppt_x"/>
                                          </p:val>
                                        </p:tav>
                                      </p:tavLst>
                                    </p:anim>
                                    <p:anim calcmode="lin" valueType="num">
                                      <p:cBhvr additive="base">
                                        <p:cTn id="63" dur="500"/>
                                        <p:tgtEl>
                                          <p:spTgt spid="16"/>
                                        </p:tgtEl>
                                        <p:attrNameLst>
                                          <p:attrName>ppt_y</p:attrName>
                                        </p:attrNameLst>
                                      </p:cBhvr>
                                      <p:tavLst>
                                        <p:tav tm="0">
                                          <p:val>
                                            <p:strVal val="ppt_y"/>
                                          </p:val>
                                        </p:tav>
                                        <p:tav tm="100000">
                                          <p:val>
                                            <p:strVal val="1+ppt_h/2"/>
                                          </p:val>
                                        </p:tav>
                                      </p:tavLst>
                                    </p:anim>
                                    <p:set>
                                      <p:cBhvr>
                                        <p:cTn id="64" dur="1" fill="hold">
                                          <p:stCondLst>
                                            <p:cond delay="499"/>
                                          </p:stCondLst>
                                        </p:cTn>
                                        <p:tgtEl>
                                          <p:spTgt spid="16"/>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14"/>
                                        </p:tgtEl>
                                        <p:attrNameLst>
                                          <p:attrName>ppt_x</p:attrName>
                                        </p:attrNameLst>
                                      </p:cBhvr>
                                      <p:tavLst>
                                        <p:tav tm="0">
                                          <p:val>
                                            <p:strVal val="ppt_x"/>
                                          </p:val>
                                        </p:tav>
                                        <p:tav tm="100000">
                                          <p:val>
                                            <p:strVal val="ppt_x"/>
                                          </p:val>
                                        </p:tav>
                                      </p:tavLst>
                                    </p:anim>
                                    <p:anim calcmode="lin" valueType="num">
                                      <p:cBhvr additive="base">
                                        <p:cTn id="67" dur="500"/>
                                        <p:tgtEl>
                                          <p:spTgt spid="14"/>
                                        </p:tgtEl>
                                        <p:attrNameLst>
                                          <p:attrName>ppt_y</p:attrName>
                                        </p:attrNameLst>
                                      </p:cBhvr>
                                      <p:tavLst>
                                        <p:tav tm="0">
                                          <p:val>
                                            <p:strVal val="ppt_y"/>
                                          </p:val>
                                        </p:tav>
                                        <p:tav tm="100000">
                                          <p:val>
                                            <p:strVal val="1+ppt_h/2"/>
                                          </p:val>
                                        </p:tav>
                                      </p:tavLst>
                                    </p:anim>
                                    <p:set>
                                      <p:cBhvr>
                                        <p:cTn id="68" dur="1" fill="hold">
                                          <p:stCondLst>
                                            <p:cond delay="499"/>
                                          </p:stCondLst>
                                        </p:cTn>
                                        <p:tgtEl>
                                          <p:spTgt spid="14"/>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15"/>
                                        </p:tgtEl>
                                        <p:attrNameLst>
                                          <p:attrName>ppt_x</p:attrName>
                                        </p:attrNameLst>
                                      </p:cBhvr>
                                      <p:tavLst>
                                        <p:tav tm="0">
                                          <p:val>
                                            <p:strVal val="ppt_x"/>
                                          </p:val>
                                        </p:tav>
                                        <p:tav tm="100000">
                                          <p:val>
                                            <p:strVal val="ppt_x"/>
                                          </p:val>
                                        </p:tav>
                                      </p:tavLst>
                                    </p:anim>
                                    <p:anim calcmode="lin" valueType="num">
                                      <p:cBhvr additive="base">
                                        <p:cTn id="71" dur="500"/>
                                        <p:tgtEl>
                                          <p:spTgt spid="15"/>
                                        </p:tgtEl>
                                        <p:attrNameLst>
                                          <p:attrName>ppt_y</p:attrName>
                                        </p:attrNameLst>
                                      </p:cBhvr>
                                      <p:tavLst>
                                        <p:tav tm="0">
                                          <p:val>
                                            <p:strVal val="ppt_y"/>
                                          </p:val>
                                        </p:tav>
                                        <p:tav tm="100000">
                                          <p:val>
                                            <p:strVal val="1+ppt_h/2"/>
                                          </p:val>
                                        </p:tav>
                                      </p:tavLst>
                                    </p:anim>
                                    <p:set>
                                      <p:cBhvr>
                                        <p:cTn id="72" dur="1" fill="hold">
                                          <p:stCondLst>
                                            <p:cond delay="499"/>
                                          </p:stCondLst>
                                        </p:cTn>
                                        <p:tgtEl>
                                          <p:spTgt spid="15"/>
                                        </p:tgtEl>
                                        <p:attrNameLst>
                                          <p:attrName>style.visibility</p:attrName>
                                        </p:attrNameLst>
                                      </p:cBhvr>
                                      <p:to>
                                        <p:strVal val="hidden"/>
                                      </p:to>
                                    </p:set>
                                  </p:childTnLst>
                                </p:cTn>
                              </p:par>
                              <p:par>
                                <p:cTn id="73" presetID="2" presetClass="exit" presetSubtype="4" fill="hold" nodeType="withEffect">
                                  <p:stCondLst>
                                    <p:cond delay="0"/>
                                  </p:stCondLst>
                                  <p:childTnLst>
                                    <p:anim calcmode="lin" valueType="num">
                                      <p:cBhvr additive="base">
                                        <p:cTn id="74" dur="500"/>
                                        <p:tgtEl>
                                          <p:spTgt spid="13"/>
                                        </p:tgtEl>
                                        <p:attrNameLst>
                                          <p:attrName>ppt_x</p:attrName>
                                        </p:attrNameLst>
                                      </p:cBhvr>
                                      <p:tavLst>
                                        <p:tav tm="0">
                                          <p:val>
                                            <p:strVal val="ppt_x"/>
                                          </p:val>
                                        </p:tav>
                                        <p:tav tm="100000">
                                          <p:val>
                                            <p:strVal val="ppt_x"/>
                                          </p:val>
                                        </p:tav>
                                      </p:tavLst>
                                    </p:anim>
                                    <p:anim calcmode="lin" valueType="num">
                                      <p:cBhvr additive="base">
                                        <p:cTn id="75" dur="500"/>
                                        <p:tgtEl>
                                          <p:spTgt spid="13"/>
                                        </p:tgtEl>
                                        <p:attrNameLst>
                                          <p:attrName>ppt_y</p:attrName>
                                        </p:attrNameLst>
                                      </p:cBhvr>
                                      <p:tavLst>
                                        <p:tav tm="0">
                                          <p:val>
                                            <p:strVal val="ppt_y"/>
                                          </p:val>
                                        </p:tav>
                                        <p:tav tm="100000">
                                          <p:val>
                                            <p:strVal val="1+ppt_h/2"/>
                                          </p:val>
                                        </p:tav>
                                      </p:tavLst>
                                    </p:anim>
                                    <p:set>
                                      <p:cBhvr>
                                        <p:cTn id="76" dur="1" fill="hold">
                                          <p:stCondLst>
                                            <p:cond delay="499"/>
                                          </p:stCondLst>
                                        </p:cTn>
                                        <p:tgtEl>
                                          <p:spTgt spid="13"/>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17"/>
                                        </p:tgtEl>
                                        <p:attrNameLst>
                                          <p:attrName>ppt_x</p:attrName>
                                        </p:attrNameLst>
                                      </p:cBhvr>
                                      <p:tavLst>
                                        <p:tav tm="0">
                                          <p:val>
                                            <p:strVal val="ppt_x"/>
                                          </p:val>
                                        </p:tav>
                                        <p:tav tm="100000">
                                          <p:val>
                                            <p:strVal val="ppt_x"/>
                                          </p:val>
                                        </p:tav>
                                      </p:tavLst>
                                    </p:anim>
                                    <p:anim calcmode="lin" valueType="num">
                                      <p:cBhvr additive="base">
                                        <p:cTn id="79" dur="500"/>
                                        <p:tgtEl>
                                          <p:spTgt spid="17"/>
                                        </p:tgtEl>
                                        <p:attrNameLst>
                                          <p:attrName>ppt_y</p:attrName>
                                        </p:attrNameLst>
                                      </p:cBhvr>
                                      <p:tavLst>
                                        <p:tav tm="0">
                                          <p:val>
                                            <p:strVal val="ppt_y"/>
                                          </p:val>
                                        </p:tav>
                                        <p:tav tm="100000">
                                          <p:val>
                                            <p:strVal val="1+ppt_h/2"/>
                                          </p:val>
                                        </p:tav>
                                      </p:tavLst>
                                    </p:anim>
                                    <p:set>
                                      <p:cBhvr>
                                        <p:cTn id="80" dur="1" fill="hold">
                                          <p:stCondLst>
                                            <p:cond delay="499"/>
                                          </p:stCondLst>
                                        </p:cTn>
                                        <p:tgtEl>
                                          <p:spTgt spid="17"/>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500"/>
                                        <p:tgtEl>
                                          <p:spTgt spid="19"/>
                                        </p:tgtEl>
                                        <p:attrNameLst>
                                          <p:attrName>ppt_x</p:attrName>
                                        </p:attrNameLst>
                                      </p:cBhvr>
                                      <p:tavLst>
                                        <p:tav tm="0">
                                          <p:val>
                                            <p:strVal val="ppt_x"/>
                                          </p:val>
                                        </p:tav>
                                        <p:tav tm="100000">
                                          <p:val>
                                            <p:strVal val="ppt_x"/>
                                          </p:val>
                                        </p:tav>
                                      </p:tavLst>
                                    </p:anim>
                                    <p:anim calcmode="lin" valueType="num">
                                      <p:cBhvr additive="base">
                                        <p:cTn id="83" dur="500"/>
                                        <p:tgtEl>
                                          <p:spTgt spid="19"/>
                                        </p:tgtEl>
                                        <p:attrNameLst>
                                          <p:attrName>ppt_y</p:attrName>
                                        </p:attrNameLst>
                                      </p:cBhvr>
                                      <p:tavLst>
                                        <p:tav tm="0">
                                          <p:val>
                                            <p:strVal val="ppt_y"/>
                                          </p:val>
                                        </p:tav>
                                        <p:tav tm="100000">
                                          <p:val>
                                            <p:strVal val="1+ppt_h/2"/>
                                          </p:val>
                                        </p:tav>
                                      </p:tavLst>
                                    </p:anim>
                                    <p:set>
                                      <p:cBhvr>
                                        <p:cTn id="84" dur="1" fill="hold">
                                          <p:stCondLst>
                                            <p:cond delay="499"/>
                                          </p:stCondLst>
                                        </p:cTn>
                                        <p:tgtEl>
                                          <p:spTgt spid="1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8"/>
                                        </p:tgtEl>
                                        <p:attrNameLst>
                                          <p:attrName>ppt_x</p:attrName>
                                        </p:attrNameLst>
                                      </p:cBhvr>
                                      <p:tavLst>
                                        <p:tav tm="0">
                                          <p:val>
                                            <p:strVal val="ppt_x"/>
                                          </p:val>
                                        </p:tav>
                                        <p:tav tm="100000">
                                          <p:val>
                                            <p:strVal val="ppt_x"/>
                                          </p:val>
                                        </p:tav>
                                      </p:tavLst>
                                    </p:anim>
                                    <p:anim calcmode="lin" valueType="num">
                                      <p:cBhvr additive="base">
                                        <p:cTn id="87" dur="500"/>
                                        <p:tgtEl>
                                          <p:spTgt spid="18"/>
                                        </p:tgtEl>
                                        <p:attrNameLst>
                                          <p:attrName>ppt_y</p:attrName>
                                        </p:attrNameLst>
                                      </p:cBhvr>
                                      <p:tavLst>
                                        <p:tav tm="0">
                                          <p:val>
                                            <p:strVal val="ppt_y"/>
                                          </p:val>
                                        </p:tav>
                                        <p:tav tm="100000">
                                          <p:val>
                                            <p:strVal val="1+ppt_h/2"/>
                                          </p:val>
                                        </p:tav>
                                      </p:tavLst>
                                    </p:anim>
                                    <p:set>
                                      <p:cBhvr>
                                        <p:cTn id="88" dur="1" fill="hold">
                                          <p:stCondLst>
                                            <p:cond delay="499"/>
                                          </p:stCondLst>
                                        </p:cTn>
                                        <p:tgtEl>
                                          <p:spTgt spid="18"/>
                                        </p:tgtEl>
                                        <p:attrNameLst>
                                          <p:attrName>style.visibility</p:attrName>
                                        </p:attrNameLst>
                                      </p:cBhvr>
                                      <p:to>
                                        <p:strVal val="hidden"/>
                                      </p:to>
                                    </p:set>
                                  </p:childTnLst>
                                </p:cTn>
                              </p:par>
                              <p:par>
                                <p:cTn id="89" presetID="2" presetClass="exit" presetSubtype="4" fill="hold" grpId="1" nodeType="withEffect">
                                  <p:stCondLst>
                                    <p:cond delay="0"/>
                                  </p:stCondLst>
                                  <p:childTnLst>
                                    <p:anim calcmode="lin" valueType="num">
                                      <p:cBhvr additive="base">
                                        <p:cTn id="90" dur="500"/>
                                        <p:tgtEl>
                                          <p:spTgt spid="20"/>
                                        </p:tgtEl>
                                        <p:attrNameLst>
                                          <p:attrName>ppt_x</p:attrName>
                                        </p:attrNameLst>
                                      </p:cBhvr>
                                      <p:tavLst>
                                        <p:tav tm="0">
                                          <p:val>
                                            <p:strVal val="ppt_x"/>
                                          </p:val>
                                        </p:tav>
                                        <p:tav tm="100000">
                                          <p:val>
                                            <p:strVal val="ppt_x"/>
                                          </p:val>
                                        </p:tav>
                                      </p:tavLst>
                                    </p:anim>
                                    <p:anim calcmode="lin" valueType="num">
                                      <p:cBhvr additive="base">
                                        <p:cTn id="91" dur="500"/>
                                        <p:tgtEl>
                                          <p:spTgt spid="20"/>
                                        </p:tgtEl>
                                        <p:attrNameLst>
                                          <p:attrName>ppt_y</p:attrName>
                                        </p:attrNameLst>
                                      </p:cBhvr>
                                      <p:tavLst>
                                        <p:tav tm="0">
                                          <p:val>
                                            <p:strVal val="ppt_y"/>
                                          </p:val>
                                        </p:tav>
                                        <p:tav tm="100000">
                                          <p:val>
                                            <p:strVal val="1+ppt_h/2"/>
                                          </p:val>
                                        </p:tav>
                                      </p:tavLst>
                                    </p:anim>
                                    <p:set>
                                      <p:cBhvr>
                                        <p:cTn id="92" dur="1" fill="hold">
                                          <p:stCondLst>
                                            <p:cond delay="499"/>
                                          </p:stCondLst>
                                        </p:cTn>
                                        <p:tgtEl>
                                          <p:spTgt spid="20"/>
                                        </p:tgtEl>
                                        <p:attrNameLst>
                                          <p:attrName>style.visibility</p:attrName>
                                        </p:attrNameLst>
                                      </p:cBhvr>
                                      <p:to>
                                        <p:strVal val="hidden"/>
                                      </p:to>
                                    </p:set>
                                  </p:childTnLst>
                                </p:cTn>
                              </p:par>
                              <p:par>
                                <p:cTn id="93" presetID="2" presetClass="exit" presetSubtype="4" fill="hold" grpId="1" nodeType="withEffect">
                                  <p:stCondLst>
                                    <p:cond delay="0"/>
                                  </p:stCondLst>
                                  <p:childTnLst>
                                    <p:anim calcmode="lin" valueType="num">
                                      <p:cBhvr additive="base">
                                        <p:cTn id="94" dur="500"/>
                                        <p:tgtEl>
                                          <p:spTgt spid="12"/>
                                        </p:tgtEl>
                                        <p:attrNameLst>
                                          <p:attrName>ppt_x</p:attrName>
                                        </p:attrNameLst>
                                      </p:cBhvr>
                                      <p:tavLst>
                                        <p:tav tm="0">
                                          <p:val>
                                            <p:strVal val="ppt_x"/>
                                          </p:val>
                                        </p:tav>
                                        <p:tav tm="100000">
                                          <p:val>
                                            <p:strVal val="ppt_x"/>
                                          </p:val>
                                        </p:tav>
                                      </p:tavLst>
                                    </p:anim>
                                    <p:anim calcmode="lin" valueType="num">
                                      <p:cBhvr additive="base">
                                        <p:cTn id="95" dur="500"/>
                                        <p:tgtEl>
                                          <p:spTgt spid="12"/>
                                        </p:tgtEl>
                                        <p:attrNameLst>
                                          <p:attrName>ppt_y</p:attrName>
                                        </p:attrNameLst>
                                      </p:cBhvr>
                                      <p:tavLst>
                                        <p:tav tm="0">
                                          <p:val>
                                            <p:strVal val="ppt_y"/>
                                          </p:val>
                                        </p:tav>
                                        <p:tav tm="100000">
                                          <p:val>
                                            <p:strVal val="1+ppt_h/2"/>
                                          </p:val>
                                        </p:tav>
                                      </p:tavLst>
                                    </p:anim>
                                    <p:set>
                                      <p:cBhvr>
                                        <p:cTn id="96" dur="1" fill="hold">
                                          <p:stCondLst>
                                            <p:cond delay="499"/>
                                          </p:stCondLst>
                                        </p:cTn>
                                        <p:tgtEl>
                                          <p:spTgt spid="12"/>
                                        </p:tgtEl>
                                        <p:attrNameLst>
                                          <p:attrName>style.visibility</p:attrName>
                                        </p:attrNameLst>
                                      </p:cBhvr>
                                      <p:to>
                                        <p:strVal val="hidden"/>
                                      </p:to>
                                    </p:set>
                                  </p:childTnLst>
                                </p:cTn>
                              </p:par>
                              <p:par>
                                <p:cTn id="97" presetID="2" presetClass="exit" presetSubtype="4" fill="hold" nodeType="withEffect">
                                  <p:stCondLst>
                                    <p:cond delay="0"/>
                                  </p:stCondLst>
                                  <p:childTnLst>
                                    <p:anim calcmode="lin" valueType="num">
                                      <p:cBhvr additive="base">
                                        <p:cTn id="98" dur="500"/>
                                        <p:tgtEl>
                                          <p:spTgt spid="23"/>
                                        </p:tgtEl>
                                        <p:attrNameLst>
                                          <p:attrName>ppt_x</p:attrName>
                                        </p:attrNameLst>
                                      </p:cBhvr>
                                      <p:tavLst>
                                        <p:tav tm="0">
                                          <p:val>
                                            <p:strVal val="ppt_x"/>
                                          </p:val>
                                        </p:tav>
                                        <p:tav tm="100000">
                                          <p:val>
                                            <p:strVal val="ppt_x"/>
                                          </p:val>
                                        </p:tav>
                                      </p:tavLst>
                                    </p:anim>
                                    <p:anim calcmode="lin" valueType="num">
                                      <p:cBhvr additive="base">
                                        <p:cTn id="99" dur="500"/>
                                        <p:tgtEl>
                                          <p:spTgt spid="23"/>
                                        </p:tgtEl>
                                        <p:attrNameLst>
                                          <p:attrName>ppt_y</p:attrName>
                                        </p:attrNameLst>
                                      </p:cBhvr>
                                      <p:tavLst>
                                        <p:tav tm="0">
                                          <p:val>
                                            <p:strVal val="ppt_y"/>
                                          </p:val>
                                        </p:tav>
                                        <p:tav tm="100000">
                                          <p:val>
                                            <p:strVal val="1+ppt_h/2"/>
                                          </p:val>
                                        </p:tav>
                                      </p:tavLst>
                                    </p:anim>
                                    <p:set>
                                      <p:cBhvr>
                                        <p:cTn id="100" dur="1" fill="hold">
                                          <p:stCondLst>
                                            <p:cond delay="499"/>
                                          </p:stCondLst>
                                        </p:cTn>
                                        <p:tgtEl>
                                          <p:spTgt spid="23"/>
                                        </p:tgtEl>
                                        <p:attrNameLst>
                                          <p:attrName>style.visibility</p:attrName>
                                        </p:attrNameLst>
                                      </p:cBhvr>
                                      <p:to>
                                        <p:strVal val="hidden"/>
                                      </p:to>
                                    </p:set>
                                  </p:childTnLst>
                                </p:cTn>
                              </p:par>
                              <p:par>
                                <p:cTn id="101" presetID="2" presetClass="exit" presetSubtype="4" fill="hold" grpId="1" nodeType="withEffect">
                                  <p:stCondLst>
                                    <p:cond delay="0"/>
                                  </p:stCondLst>
                                  <p:childTnLst>
                                    <p:anim calcmode="lin" valueType="num">
                                      <p:cBhvr additive="base">
                                        <p:cTn id="102" dur="500"/>
                                        <p:tgtEl>
                                          <p:spTgt spid="11"/>
                                        </p:tgtEl>
                                        <p:attrNameLst>
                                          <p:attrName>ppt_x</p:attrName>
                                        </p:attrNameLst>
                                      </p:cBhvr>
                                      <p:tavLst>
                                        <p:tav tm="0">
                                          <p:val>
                                            <p:strVal val="ppt_x"/>
                                          </p:val>
                                        </p:tav>
                                        <p:tav tm="100000">
                                          <p:val>
                                            <p:strVal val="ppt_x"/>
                                          </p:val>
                                        </p:tav>
                                      </p:tavLst>
                                    </p:anim>
                                    <p:anim calcmode="lin" valueType="num">
                                      <p:cBhvr additive="base">
                                        <p:cTn id="103" dur="500"/>
                                        <p:tgtEl>
                                          <p:spTgt spid="11"/>
                                        </p:tgtEl>
                                        <p:attrNameLst>
                                          <p:attrName>ppt_y</p:attrName>
                                        </p:attrNameLst>
                                      </p:cBhvr>
                                      <p:tavLst>
                                        <p:tav tm="0">
                                          <p:val>
                                            <p:strVal val="ppt_y"/>
                                          </p:val>
                                        </p:tav>
                                        <p:tav tm="100000">
                                          <p:val>
                                            <p:strVal val="1+ppt_h/2"/>
                                          </p:val>
                                        </p:tav>
                                      </p:tavLst>
                                    </p:anim>
                                    <p:set>
                                      <p:cBhvr>
                                        <p:cTn id="104" dur="1" fill="hold">
                                          <p:stCondLst>
                                            <p:cond delay="499"/>
                                          </p:stCondLst>
                                        </p:cTn>
                                        <p:tgtEl>
                                          <p:spTgt spid="11"/>
                                        </p:tgtEl>
                                        <p:attrNameLst>
                                          <p:attrName>style.visibility</p:attrName>
                                        </p:attrNameLst>
                                      </p:cBhvr>
                                      <p:to>
                                        <p:strVal val="hidden"/>
                                      </p:to>
                                    </p:set>
                                  </p:childTnLst>
                                </p:cTn>
                              </p:par>
                              <p:par>
                                <p:cTn id="105" presetID="2" presetClass="exit" presetSubtype="4" fill="hold" nodeType="withEffect">
                                  <p:stCondLst>
                                    <p:cond delay="0"/>
                                  </p:stCondLst>
                                  <p:childTnLst>
                                    <p:anim calcmode="lin" valueType="num">
                                      <p:cBhvr additive="base">
                                        <p:cTn id="106" dur="500"/>
                                        <p:tgtEl>
                                          <p:spTgt spid="9"/>
                                        </p:tgtEl>
                                        <p:attrNameLst>
                                          <p:attrName>ppt_x</p:attrName>
                                        </p:attrNameLst>
                                      </p:cBhvr>
                                      <p:tavLst>
                                        <p:tav tm="0">
                                          <p:val>
                                            <p:strVal val="ppt_x"/>
                                          </p:val>
                                        </p:tav>
                                        <p:tav tm="100000">
                                          <p:val>
                                            <p:strVal val="ppt_x"/>
                                          </p:val>
                                        </p:tav>
                                      </p:tavLst>
                                    </p:anim>
                                    <p:anim calcmode="lin" valueType="num">
                                      <p:cBhvr additive="base">
                                        <p:cTn id="107" dur="500"/>
                                        <p:tgtEl>
                                          <p:spTgt spid="9"/>
                                        </p:tgtEl>
                                        <p:attrNameLst>
                                          <p:attrName>ppt_y</p:attrName>
                                        </p:attrNameLst>
                                      </p:cBhvr>
                                      <p:tavLst>
                                        <p:tav tm="0">
                                          <p:val>
                                            <p:strVal val="ppt_y"/>
                                          </p:val>
                                        </p:tav>
                                        <p:tav tm="100000">
                                          <p:val>
                                            <p:strVal val="1+ppt_h/2"/>
                                          </p:val>
                                        </p:tav>
                                      </p:tavLst>
                                    </p:anim>
                                    <p:set>
                                      <p:cBhvr>
                                        <p:cTn id="108" dur="1" fill="hold">
                                          <p:stCondLst>
                                            <p:cond delay="499"/>
                                          </p:stCondLst>
                                        </p:cTn>
                                        <p:tgtEl>
                                          <p:spTgt spid="9"/>
                                        </p:tgtEl>
                                        <p:attrNameLst>
                                          <p:attrName>style.visibility</p:attrName>
                                        </p:attrNameLst>
                                      </p:cBhvr>
                                      <p:to>
                                        <p:strVal val="hidden"/>
                                      </p:to>
                                    </p:set>
                                  </p:childTnLst>
                                </p:cTn>
                              </p:par>
                              <p:par>
                                <p:cTn id="109" presetID="2" presetClass="exit" presetSubtype="4" fill="hold" grpId="1" nodeType="withEffect">
                                  <p:stCondLst>
                                    <p:cond delay="0"/>
                                  </p:stCondLst>
                                  <p:childTnLst>
                                    <p:anim calcmode="lin" valueType="num">
                                      <p:cBhvr additive="base">
                                        <p:cTn id="110" dur="500"/>
                                        <p:tgtEl>
                                          <p:spTgt spid="22"/>
                                        </p:tgtEl>
                                        <p:attrNameLst>
                                          <p:attrName>ppt_x</p:attrName>
                                        </p:attrNameLst>
                                      </p:cBhvr>
                                      <p:tavLst>
                                        <p:tav tm="0">
                                          <p:val>
                                            <p:strVal val="ppt_x"/>
                                          </p:val>
                                        </p:tav>
                                        <p:tav tm="100000">
                                          <p:val>
                                            <p:strVal val="ppt_x"/>
                                          </p:val>
                                        </p:tav>
                                      </p:tavLst>
                                    </p:anim>
                                    <p:anim calcmode="lin" valueType="num">
                                      <p:cBhvr additive="base">
                                        <p:cTn id="111" dur="500"/>
                                        <p:tgtEl>
                                          <p:spTgt spid="22"/>
                                        </p:tgtEl>
                                        <p:attrNameLst>
                                          <p:attrName>ppt_y</p:attrName>
                                        </p:attrNameLst>
                                      </p:cBhvr>
                                      <p:tavLst>
                                        <p:tav tm="0">
                                          <p:val>
                                            <p:strVal val="ppt_y"/>
                                          </p:val>
                                        </p:tav>
                                        <p:tav tm="100000">
                                          <p:val>
                                            <p:strVal val="1+ppt_h/2"/>
                                          </p:val>
                                        </p:tav>
                                      </p:tavLst>
                                    </p:anim>
                                    <p:set>
                                      <p:cBhvr>
                                        <p:cTn id="112" dur="1" fill="hold">
                                          <p:stCondLst>
                                            <p:cond delay="499"/>
                                          </p:stCondLst>
                                        </p:cTn>
                                        <p:tgtEl>
                                          <p:spTgt spid="22"/>
                                        </p:tgtEl>
                                        <p:attrNameLst>
                                          <p:attrName>style.visibility</p:attrName>
                                        </p:attrNameLst>
                                      </p:cBhvr>
                                      <p:to>
                                        <p:strVal val="hidden"/>
                                      </p:to>
                                    </p:set>
                                  </p:childTnLst>
                                </p:cTn>
                              </p:par>
                              <p:par>
                                <p:cTn id="113" presetID="2" presetClass="exit" presetSubtype="4" fill="hold" nodeType="withEffect">
                                  <p:stCondLst>
                                    <p:cond delay="0"/>
                                  </p:stCondLst>
                                  <p:childTnLst>
                                    <p:anim calcmode="lin" valueType="num">
                                      <p:cBhvr additive="base">
                                        <p:cTn id="114" dur="500"/>
                                        <p:tgtEl>
                                          <p:spTgt spid="24"/>
                                        </p:tgtEl>
                                        <p:attrNameLst>
                                          <p:attrName>ppt_x</p:attrName>
                                        </p:attrNameLst>
                                      </p:cBhvr>
                                      <p:tavLst>
                                        <p:tav tm="0">
                                          <p:val>
                                            <p:strVal val="ppt_x"/>
                                          </p:val>
                                        </p:tav>
                                        <p:tav tm="100000">
                                          <p:val>
                                            <p:strVal val="ppt_x"/>
                                          </p:val>
                                        </p:tav>
                                      </p:tavLst>
                                    </p:anim>
                                    <p:anim calcmode="lin" valueType="num">
                                      <p:cBhvr additive="base">
                                        <p:cTn id="115" dur="500"/>
                                        <p:tgtEl>
                                          <p:spTgt spid="24"/>
                                        </p:tgtEl>
                                        <p:attrNameLst>
                                          <p:attrName>ppt_y</p:attrName>
                                        </p:attrNameLst>
                                      </p:cBhvr>
                                      <p:tavLst>
                                        <p:tav tm="0">
                                          <p:val>
                                            <p:strVal val="ppt_y"/>
                                          </p:val>
                                        </p:tav>
                                        <p:tav tm="100000">
                                          <p:val>
                                            <p:strVal val="1+ppt_h/2"/>
                                          </p:val>
                                        </p:tav>
                                      </p:tavLst>
                                    </p:anim>
                                    <p:set>
                                      <p:cBhvr>
                                        <p:cTn id="116" dur="1" fill="hold">
                                          <p:stCondLst>
                                            <p:cond delay="499"/>
                                          </p:stCondLst>
                                        </p:cTn>
                                        <p:tgtEl>
                                          <p:spTgt spid="24"/>
                                        </p:tgtEl>
                                        <p:attrNameLst>
                                          <p:attrName>style.visibility</p:attrName>
                                        </p:attrNameLst>
                                      </p:cBhvr>
                                      <p:to>
                                        <p:strVal val="hidden"/>
                                      </p:to>
                                    </p:set>
                                  </p:childTnLst>
                                </p:cTn>
                              </p:par>
                              <p:par>
                                <p:cTn id="117" presetID="2" presetClass="exit" presetSubtype="4" fill="hold" grpId="1" nodeType="withEffect">
                                  <p:stCondLst>
                                    <p:cond delay="0"/>
                                  </p:stCondLst>
                                  <p:childTnLst>
                                    <p:anim calcmode="lin" valueType="num">
                                      <p:cBhvr additive="base">
                                        <p:cTn id="118" dur="500"/>
                                        <p:tgtEl>
                                          <p:spTgt spid="21"/>
                                        </p:tgtEl>
                                        <p:attrNameLst>
                                          <p:attrName>ppt_x</p:attrName>
                                        </p:attrNameLst>
                                      </p:cBhvr>
                                      <p:tavLst>
                                        <p:tav tm="0">
                                          <p:val>
                                            <p:strVal val="ppt_x"/>
                                          </p:val>
                                        </p:tav>
                                        <p:tav tm="100000">
                                          <p:val>
                                            <p:strVal val="ppt_x"/>
                                          </p:val>
                                        </p:tav>
                                      </p:tavLst>
                                    </p:anim>
                                    <p:anim calcmode="lin" valueType="num">
                                      <p:cBhvr additive="base">
                                        <p:cTn id="119" dur="500"/>
                                        <p:tgtEl>
                                          <p:spTgt spid="21"/>
                                        </p:tgtEl>
                                        <p:attrNameLst>
                                          <p:attrName>ppt_y</p:attrName>
                                        </p:attrNameLst>
                                      </p:cBhvr>
                                      <p:tavLst>
                                        <p:tav tm="0">
                                          <p:val>
                                            <p:strVal val="ppt_y"/>
                                          </p:val>
                                        </p:tav>
                                        <p:tav tm="100000">
                                          <p:val>
                                            <p:strVal val="1+ppt_h/2"/>
                                          </p:val>
                                        </p:tav>
                                      </p:tavLst>
                                    </p:anim>
                                    <p:set>
                                      <p:cBhvr>
                                        <p:cTn id="120" dur="1" fill="hold">
                                          <p:stCondLst>
                                            <p:cond delay="499"/>
                                          </p:stCondLst>
                                        </p:cTn>
                                        <p:tgtEl>
                                          <p:spTgt spid="21"/>
                                        </p:tgtEl>
                                        <p:attrNameLst>
                                          <p:attrName>style.visibility</p:attrName>
                                        </p:attrNameLst>
                                      </p:cBhvr>
                                      <p:to>
                                        <p:strVal val="hidden"/>
                                      </p:to>
                                    </p:set>
                                  </p:childTnLst>
                                </p:cTn>
                              </p:par>
                              <p:par>
                                <p:cTn id="121" presetID="2" presetClass="exit" presetSubtype="4" fill="hold" nodeType="withEffect">
                                  <p:stCondLst>
                                    <p:cond delay="0"/>
                                  </p:stCondLst>
                                  <p:childTnLst>
                                    <p:anim calcmode="lin" valueType="num">
                                      <p:cBhvr additive="base">
                                        <p:cTn id="122" dur="500"/>
                                        <p:tgtEl>
                                          <p:spTgt spid="10"/>
                                        </p:tgtEl>
                                        <p:attrNameLst>
                                          <p:attrName>ppt_x</p:attrName>
                                        </p:attrNameLst>
                                      </p:cBhvr>
                                      <p:tavLst>
                                        <p:tav tm="0">
                                          <p:val>
                                            <p:strVal val="ppt_x"/>
                                          </p:val>
                                        </p:tav>
                                        <p:tav tm="100000">
                                          <p:val>
                                            <p:strVal val="ppt_x"/>
                                          </p:val>
                                        </p:tav>
                                      </p:tavLst>
                                    </p:anim>
                                    <p:anim calcmode="lin" valueType="num">
                                      <p:cBhvr additive="base">
                                        <p:cTn id="123" dur="500"/>
                                        <p:tgtEl>
                                          <p:spTgt spid="10"/>
                                        </p:tgtEl>
                                        <p:attrNameLst>
                                          <p:attrName>ppt_y</p:attrName>
                                        </p:attrNameLst>
                                      </p:cBhvr>
                                      <p:tavLst>
                                        <p:tav tm="0">
                                          <p:val>
                                            <p:strVal val="ppt_y"/>
                                          </p:val>
                                        </p:tav>
                                        <p:tav tm="100000">
                                          <p:val>
                                            <p:strVal val="1+ppt_h/2"/>
                                          </p:val>
                                        </p:tav>
                                      </p:tavLst>
                                    </p:anim>
                                    <p:set>
                                      <p:cBhvr>
                                        <p:cTn id="124" dur="1" fill="hold">
                                          <p:stCondLst>
                                            <p:cond delay="499"/>
                                          </p:stCondLst>
                                        </p:cTn>
                                        <p:tgtEl>
                                          <p:spTgt spid="1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4"/>
                                        </p:tgtEl>
                                        <p:attrNameLst>
                                          <p:attrName>style.visibility</p:attrName>
                                        </p:attrNameLst>
                                      </p:cBhvr>
                                      <p:to>
                                        <p:strVal val="visible"/>
                                      </p:to>
                                    </p:set>
                                    <p:animEffect transition="in" filter="fade">
                                      <p:cBhvr>
                                        <p:cTn id="129" dur="500"/>
                                        <p:tgtEl>
                                          <p:spTgt spid="14"/>
                                        </p:tgtEl>
                                      </p:cBhvr>
                                    </p:animEffect>
                                  </p:childTnLst>
                                </p:cTn>
                              </p:par>
                              <p:par>
                                <p:cTn id="130" presetID="10" presetClass="entr" presetSubtype="0" fill="hold" nodeType="with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fade">
                                      <p:cBhvr>
                                        <p:cTn id="132" dur="500"/>
                                        <p:tgtEl>
                                          <p:spTgt spid="1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5"/>
                                        </p:tgtEl>
                                        <p:attrNameLst>
                                          <p:attrName>style.visibility</p:attrName>
                                        </p:attrNameLst>
                                      </p:cBhvr>
                                      <p:to>
                                        <p:strVal val="visible"/>
                                      </p:to>
                                    </p:set>
                                    <p:animEffect transition="in" filter="fade">
                                      <p:cBhvr>
                                        <p:cTn id="138" dur="500"/>
                                        <p:tgtEl>
                                          <p:spTgt spid="2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7"/>
                                        </p:tgtEl>
                                        <p:attrNameLst>
                                          <p:attrName>style.visibility</p:attrName>
                                        </p:attrNameLst>
                                      </p:cBhvr>
                                      <p:to>
                                        <p:strVal val="visible"/>
                                      </p:to>
                                    </p:set>
                                    <p:animEffect transition="in" filter="fade">
                                      <p:cBhvr>
                                        <p:cTn id="143" dur="500"/>
                                        <p:tgtEl>
                                          <p:spTgt spid="17"/>
                                        </p:tgtEl>
                                      </p:cBhvr>
                                    </p:animEffect>
                                  </p:childTnLst>
                                </p:cTn>
                              </p:par>
                              <p:par>
                                <p:cTn id="144" presetID="10" presetClass="entr" presetSubtype="0" fill="hold" nodeType="withEffect">
                                  <p:stCondLst>
                                    <p:cond delay="0"/>
                                  </p:stCondLst>
                                  <p:childTnLst>
                                    <p:set>
                                      <p:cBhvr>
                                        <p:cTn id="145" dur="1" fill="hold">
                                          <p:stCondLst>
                                            <p:cond delay="0"/>
                                          </p:stCondLst>
                                        </p:cTn>
                                        <p:tgtEl>
                                          <p:spTgt spid="18"/>
                                        </p:tgtEl>
                                        <p:attrNameLst>
                                          <p:attrName>style.visibility</p:attrName>
                                        </p:attrNameLst>
                                      </p:cBhvr>
                                      <p:to>
                                        <p:strVal val="visible"/>
                                      </p:to>
                                    </p:set>
                                    <p:animEffect transition="in" filter="fade">
                                      <p:cBhvr>
                                        <p:cTn id="146" dur="500"/>
                                        <p:tgtEl>
                                          <p:spTgt spid="18"/>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28"/>
                                        </p:tgtEl>
                                        <p:attrNameLst>
                                          <p:attrName>style.visibility</p:attrName>
                                        </p:attrNameLst>
                                      </p:cBhvr>
                                      <p:to>
                                        <p:strVal val="visible"/>
                                      </p:to>
                                    </p:set>
                                    <p:animEffect transition="in" filter="fade">
                                      <p:cBhvr>
                                        <p:cTn id="149" dur="500"/>
                                        <p:tgtEl>
                                          <p:spTgt spid="28"/>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fade">
                                      <p:cBhvr>
                                        <p:cTn id="152" dur="500"/>
                                        <p:tgtEl>
                                          <p:spTgt spid="29"/>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23"/>
                                        </p:tgtEl>
                                        <p:attrNameLst>
                                          <p:attrName>style.visibility</p:attrName>
                                        </p:attrNameLst>
                                      </p:cBhvr>
                                      <p:to>
                                        <p:strVal val="visible"/>
                                      </p:to>
                                    </p:set>
                                    <p:animEffect transition="in" filter="fade">
                                      <p:cBhvr>
                                        <p:cTn id="157" dur="500"/>
                                        <p:tgtEl>
                                          <p:spTgt spid="23"/>
                                        </p:tgtEl>
                                      </p:cBhvr>
                                    </p:animEffect>
                                  </p:childTnLst>
                                </p:cTn>
                              </p:par>
                              <p:par>
                                <p:cTn id="158" presetID="10" presetClass="entr" presetSubtype="0" fill="hold" nodeType="withEffect">
                                  <p:stCondLst>
                                    <p:cond delay="0"/>
                                  </p:stCondLst>
                                  <p:childTnLst>
                                    <p:set>
                                      <p:cBhvr>
                                        <p:cTn id="159" dur="1" fill="hold">
                                          <p:stCondLst>
                                            <p:cond delay="0"/>
                                          </p:stCondLst>
                                        </p:cTn>
                                        <p:tgtEl>
                                          <p:spTgt spid="9"/>
                                        </p:tgtEl>
                                        <p:attrNameLst>
                                          <p:attrName>style.visibility</p:attrName>
                                        </p:attrNameLst>
                                      </p:cBhvr>
                                      <p:to>
                                        <p:strVal val="visible"/>
                                      </p:to>
                                    </p:set>
                                    <p:animEffect transition="in" filter="fade">
                                      <p:cBhvr>
                                        <p:cTn id="160" dur="500"/>
                                        <p:tgtEl>
                                          <p:spTgt spid="9"/>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1"/>
                                        </p:tgtEl>
                                        <p:attrNameLst>
                                          <p:attrName>style.visibility</p:attrName>
                                        </p:attrNameLst>
                                      </p:cBhvr>
                                      <p:to>
                                        <p:strVal val="visible"/>
                                      </p:to>
                                    </p:set>
                                    <p:animEffect transition="in" filter="fade">
                                      <p:cBhvr>
                                        <p:cTn id="166" dur="500"/>
                                        <p:tgtEl>
                                          <p:spTgt spid="31"/>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24"/>
                                        </p:tgtEl>
                                        <p:attrNameLst>
                                          <p:attrName>style.visibility</p:attrName>
                                        </p:attrNameLst>
                                      </p:cBhvr>
                                      <p:to>
                                        <p:strVal val="visible"/>
                                      </p:to>
                                    </p:set>
                                    <p:animEffect transition="in" filter="fade">
                                      <p:cBhvr>
                                        <p:cTn id="171" dur="500"/>
                                        <p:tgtEl>
                                          <p:spTgt spid="24"/>
                                        </p:tgtEl>
                                      </p:cBhvr>
                                    </p:animEffect>
                                  </p:childTnLst>
                                </p:cTn>
                              </p:par>
                              <p:par>
                                <p:cTn id="172" presetID="10" presetClass="entr" presetSubtype="0" fill="hold" nodeType="withEffect">
                                  <p:stCondLst>
                                    <p:cond delay="0"/>
                                  </p:stCondLst>
                                  <p:childTnLst>
                                    <p:set>
                                      <p:cBhvr>
                                        <p:cTn id="173" dur="1" fill="hold">
                                          <p:stCondLst>
                                            <p:cond delay="0"/>
                                          </p:stCondLst>
                                        </p:cTn>
                                        <p:tgtEl>
                                          <p:spTgt spid="10"/>
                                        </p:tgtEl>
                                        <p:attrNameLst>
                                          <p:attrName>style.visibility</p:attrName>
                                        </p:attrNameLst>
                                      </p:cBhvr>
                                      <p:to>
                                        <p:strVal val="visible"/>
                                      </p:to>
                                    </p:set>
                                    <p:animEffect transition="in" filter="fade">
                                      <p:cBhvr>
                                        <p:cTn id="174" dur="500"/>
                                        <p:tgtEl>
                                          <p:spTgt spid="10"/>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6"/>
                                        </p:tgtEl>
                                        <p:attrNameLst>
                                          <p:attrName>style.visibility</p:attrName>
                                        </p:attrNameLst>
                                      </p:cBhvr>
                                      <p:to>
                                        <p:strVal val="visible"/>
                                      </p:to>
                                    </p:set>
                                    <p:animEffect transition="in" filter="fade">
                                      <p:cBhvr>
                                        <p:cTn id="177" dur="500"/>
                                        <p:tgtEl>
                                          <p:spTgt spid="2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32"/>
                                        </p:tgtEl>
                                        <p:attrNameLst>
                                          <p:attrName>style.visibility</p:attrName>
                                        </p:attrNameLst>
                                      </p:cBhvr>
                                      <p:to>
                                        <p:strVal val="visible"/>
                                      </p:to>
                                    </p:set>
                                    <p:animEffect transition="in" filter="fade">
                                      <p:cBhvr>
                                        <p:cTn id="18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5" grpId="0"/>
      <p:bldP spid="15" grpId="1"/>
      <p:bldP spid="16" grpId="0"/>
      <p:bldP spid="16" grpId="1"/>
      <p:bldP spid="19" grpId="0"/>
      <p:bldP spid="19" grpId="1"/>
      <p:bldP spid="20" grpId="0"/>
      <p:bldP spid="20" grpId="1"/>
      <p:bldP spid="21" grpId="0"/>
      <p:bldP spid="21" grpId="1"/>
      <p:bldP spid="22" grpId="0"/>
      <p:bldP spid="22" grpId="1"/>
      <p:bldP spid="25" grpId="0"/>
      <p:bldP spid="26" grpId="0"/>
      <p:bldP spid="27" grpId="0"/>
      <p:bldP spid="28" grpId="0"/>
      <p:bldP spid="29" grpId="0"/>
      <p:bldP spid="30" grpId="0"/>
      <p:bldP spid="31"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7B511-DF39-49B6-8CCD-13CCDD8D7B98}"/>
              </a:ext>
            </a:extLst>
          </p:cNvPr>
          <p:cNvSpPr>
            <a:spLocks noGrp="1"/>
          </p:cNvSpPr>
          <p:nvPr>
            <p:ph type="title"/>
          </p:nvPr>
        </p:nvSpPr>
        <p:spPr/>
        <p:txBody>
          <a:bodyPr/>
          <a:lstStyle/>
          <a:p>
            <a:r>
              <a:rPr lang="en-US" altLang="zh-CN" dirty="0" err="1"/>
              <a:t>Paxos</a:t>
            </a:r>
            <a:r>
              <a:rPr lang="en-US" altLang="zh-CN" dirty="0"/>
              <a:t> is Safe</a:t>
            </a:r>
            <a:endParaRPr lang="zh-CN" altLang="en-US" dirty="0"/>
          </a:p>
        </p:txBody>
      </p:sp>
      <p:sp>
        <p:nvSpPr>
          <p:cNvPr id="4" name="灯片编号占位符 3">
            <a:extLst>
              <a:ext uri="{FF2B5EF4-FFF2-40B4-BE49-F238E27FC236}">
                <a16:creationId xmlns:a16="http://schemas.microsoft.com/office/drawing/2014/main" id="{98C3A1A0-0BD0-4FE6-BC9F-8B40E44E78DA}"/>
              </a:ext>
            </a:extLst>
          </p:cNvPr>
          <p:cNvSpPr>
            <a:spLocks noGrp="1"/>
          </p:cNvSpPr>
          <p:nvPr>
            <p:ph type="sldNum" sz="quarter" idx="11"/>
          </p:nvPr>
        </p:nvSpPr>
        <p:spPr/>
        <p:txBody>
          <a:bodyPr/>
          <a:lstStyle/>
          <a:p>
            <a:pPr>
              <a:defRPr/>
            </a:pPr>
            <a:fld id="{3FFE790D-BCFB-4008-9260-CA63AEE325FD}" type="slidenum">
              <a:rPr lang="en-US" smtClean="0"/>
              <a:pPr>
                <a:defRPr/>
              </a:pPr>
              <a:t>49</a:t>
            </a:fld>
            <a:endParaRPr lang="en-US" dirty="0"/>
          </a:p>
        </p:txBody>
      </p:sp>
      <p:sp>
        <p:nvSpPr>
          <p:cNvPr id="5" name="Content Placeholder 1">
            <a:extLst>
              <a:ext uri="{FF2B5EF4-FFF2-40B4-BE49-F238E27FC236}">
                <a16:creationId xmlns:a16="http://schemas.microsoft.com/office/drawing/2014/main" id="{7E41EE4A-4A9F-48E3-871E-F7F0EEFBC286}"/>
              </a:ext>
            </a:extLst>
          </p:cNvPr>
          <p:cNvSpPr>
            <a:spLocks noGrp="1"/>
          </p:cNvSpPr>
          <p:nvPr>
            <p:ph idx="1"/>
          </p:nvPr>
        </p:nvSpPr>
        <p:spPr>
          <a:xfrm>
            <a:off x="350196" y="1449421"/>
            <a:ext cx="8565204" cy="5008124"/>
          </a:xfrm>
        </p:spPr>
        <p:txBody>
          <a:bodyPr/>
          <a:lstStyle/>
          <a:p>
            <a:r>
              <a:rPr lang="en-US" altLang="en-US" dirty="0"/>
              <a:t>Intuition:  if proposal with value v decided, then every higher-numbered proposal issued by any proposer has value v.</a:t>
            </a:r>
          </a:p>
        </p:txBody>
      </p:sp>
      <p:sp>
        <p:nvSpPr>
          <p:cNvPr id="6" name="Oval 4">
            <a:extLst>
              <a:ext uri="{FF2B5EF4-FFF2-40B4-BE49-F238E27FC236}">
                <a16:creationId xmlns:a16="http://schemas.microsoft.com/office/drawing/2014/main" id="{930ED334-369D-4346-A7FA-F85D69E9B123}"/>
              </a:ext>
            </a:extLst>
          </p:cNvPr>
          <p:cNvSpPr>
            <a:spLocks noChangeArrowheads="1"/>
          </p:cNvSpPr>
          <p:nvPr/>
        </p:nvSpPr>
        <p:spPr bwMode="auto">
          <a:xfrm>
            <a:off x="818788" y="3495622"/>
            <a:ext cx="3814010" cy="25624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Text Box 5">
            <a:extLst>
              <a:ext uri="{FF2B5EF4-FFF2-40B4-BE49-F238E27FC236}">
                <a16:creationId xmlns:a16="http://schemas.microsoft.com/office/drawing/2014/main" id="{D51CCEF1-4EAF-49F9-A8B8-6CC39E2370E3}"/>
              </a:ext>
            </a:extLst>
          </p:cNvPr>
          <p:cNvSpPr txBox="1">
            <a:spLocks noChangeArrowheads="1"/>
          </p:cNvSpPr>
          <p:nvPr/>
        </p:nvSpPr>
        <p:spPr bwMode="auto">
          <a:xfrm>
            <a:off x="1329810" y="3926904"/>
            <a:ext cx="25908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tLang="en-US" sz="2600" b="0" dirty="0">
                <a:latin typeface="Arial" charset="0"/>
                <a:ea typeface="Arial" charset="0"/>
                <a:cs typeface="Arial" charset="0"/>
              </a:rPr>
              <a:t>Majority of acceptors accept </a:t>
            </a:r>
            <a:r>
              <a:rPr lang="en-US" altLang="en-US" sz="2600" b="0" i="1" dirty="0">
                <a:latin typeface="Arial" charset="0"/>
                <a:ea typeface="Arial" charset="0"/>
                <a:cs typeface="Arial" charset="0"/>
              </a:rPr>
              <a:t>(n, v): </a:t>
            </a:r>
          </a:p>
          <a:p>
            <a:pPr eaLnBrk="1" hangingPunct="1">
              <a:spcBef>
                <a:spcPct val="50000"/>
              </a:spcBef>
            </a:pPr>
            <a:r>
              <a:rPr lang="en-US" altLang="en-US" sz="2600" b="0" i="1" dirty="0">
                <a:latin typeface="Arial" charset="0"/>
                <a:ea typeface="Arial" charset="0"/>
                <a:cs typeface="Arial" charset="0"/>
              </a:rPr>
              <a:t>v</a:t>
            </a:r>
            <a:r>
              <a:rPr lang="en-US" altLang="en-US" sz="2600" b="0" dirty="0">
                <a:latin typeface="Arial" charset="0"/>
                <a:ea typeface="Arial" charset="0"/>
                <a:cs typeface="Arial" charset="0"/>
              </a:rPr>
              <a:t> is decided</a:t>
            </a:r>
          </a:p>
        </p:txBody>
      </p:sp>
      <p:sp>
        <p:nvSpPr>
          <p:cNvPr id="8" name="Oval 6">
            <a:extLst>
              <a:ext uri="{FF2B5EF4-FFF2-40B4-BE49-F238E27FC236}">
                <a16:creationId xmlns:a16="http://schemas.microsoft.com/office/drawing/2014/main" id="{BE313942-969B-4AB0-9E33-FFB4F885995D}"/>
              </a:ext>
            </a:extLst>
          </p:cNvPr>
          <p:cNvSpPr>
            <a:spLocks noChangeArrowheads="1"/>
          </p:cNvSpPr>
          <p:nvPr/>
        </p:nvSpPr>
        <p:spPr bwMode="auto">
          <a:xfrm>
            <a:off x="3974431" y="3533572"/>
            <a:ext cx="4279232" cy="228615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Text Box 7">
            <a:extLst>
              <a:ext uri="{FF2B5EF4-FFF2-40B4-BE49-F238E27FC236}">
                <a16:creationId xmlns:a16="http://schemas.microsoft.com/office/drawing/2014/main" id="{19E1DD6F-4364-4FF1-BA8D-63F5D30687D8}"/>
              </a:ext>
            </a:extLst>
          </p:cNvPr>
          <p:cNvSpPr txBox="1">
            <a:spLocks noChangeArrowheads="1"/>
          </p:cNvSpPr>
          <p:nvPr/>
        </p:nvSpPr>
        <p:spPr bwMode="auto">
          <a:xfrm>
            <a:off x="4531894" y="4306496"/>
            <a:ext cx="3505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lang="en-US" altLang="en-US" sz="2600" b="0" dirty="0">
                <a:latin typeface="Arial" charset="0"/>
                <a:ea typeface="Arial" charset="0"/>
                <a:cs typeface="Arial" charset="0"/>
              </a:rPr>
              <a:t>Next prepare request with proposal n+1</a:t>
            </a:r>
            <a:endParaRPr lang="en-US" altLang="en-US" sz="2600" b="0" i="1" dirty="0">
              <a:latin typeface="Arial" charset="0"/>
              <a:ea typeface="Arial" charset="0"/>
              <a:cs typeface="Arial" charset="0"/>
            </a:endParaRPr>
          </a:p>
        </p:txBody>
      </p:sp>
      <p:sp>
        <p:nvSpPr>
          <p:cNvPr id="10" name="Oval 8">
            <a:extLst>
              <a:ext uri="{FF2B5EF4-FFF2-40B4-BE49-F238E27FC236}">
                <a16:creationId xmlns:a16="http://schemas.microsoft.com/office/drawing/2014/main" id="{DA347388-19F6-4D17-8577-6A07E4C58DAA}"/>
              </a:ext>
            </a:extLst>
          </p:cNvPr>
          <p:cNvSpPr>
            <a:spLocks noChangeArrowheads="1"/>
          </p:cNvSpPr>
          <p:nvPr/>
        </p:nvSpPr>
        <p:spPr bwMode="auto">
          <a:xfrm>
            <a:off x="4178968" y="4572299"/>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77759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5849C-0A7F-4DFF-B840-94AFADABC305}"/>
              </a:ext>
            </a:extLst>
          </p:cNvPr>
          <p:cNvSpPr>
            <a:spLocks noGrp="1"/>
          </p:cNvSpPr>
          <p:nvPr>
            <p:ph type="title"/>
          </p:nvPr>
        </p:nvSpPr>
        <p:spPr/>
        <p:txBody>
          <a:bodyPr/>
          <a:lstStyle/>
          <a:p>
            <a:r>
              <a:rPr lang="zh-CN" altLang="en-US" dirty="0"/>
              <a:t>区块：数据记录的单位</a:t>
            </a:r>
          </a:p>
        </p:txBody>
      </p:sp>
      <p:sp>
        <p:nvSpPr>
          <p:cNvPr id="3" name="内容占位符 2">
            <a:extLst>
              <a:ext uri="{FF2B5EF4-FFF2-40B4-BE49-F238E27FC236}">
                <a16:creationId xmlns:a16="http://schemas.microsoft.com/office/drawing/2014/main" id="{8B4F2188-E0E5-4DAC-8FCD-DE8DCA5B384D}"/>
              </a:ext>
            </a:extLst>
          </p:cNvPr>
          <p:cNvSpPr>
            <a:spLocks noGrp="1"/>
          </p:cNvSpPr>
          <p:nvPr>
            <p:ph idx="1"/>
          </p:nvPr>
        </p:nvSpPr>
        <p:spPr/>
        <p:txBody>
          <a:bodyPr/>
          <a:lstStyle/>
          <a:p>
            <a:r>
              <a:rPr lang="zh-CN" altLang="en-US" dirty="0"/>
              <a:t>区块：头部区 </a:t>
            </a:r>
            <a:r>
              <a:rPr lang="en-US" altLang="zh-CN" dirty="0"/>
              <a:t>+ </a:t>
            </a:r>
            <a:r>
              <a:rPr lang="zh-CN" altLang="en-US" dirty="0"/>
              <a:t>数据区</a:t>
            </a:r>
            <a:endParaRPr lang="en-US" altLang="zh-CN" dirty="0"/>
          </a:p>
          <a:p>
            <a:pPr lvl="1"/>
            <a:r>
              <a:rPr lang="zh-CN" altLang="en-US" dirty="0">
                <a:solidFill>
                  <a:srgbClr val="0070C0"/>
                </a:solidFill>
              </a:rPr>
              <a:t>头部区：</a:t>
            </a:r>
            <a:r>
              <a:rPr lang="zh-CN" altLang="en-US" dirty="0"/>
              <a:t>区块基本信息（时间戳、前一区块</a:t>
            </a:r>
            <a:r>
              <a:rPr lang="en-US" altLang="zh-CN" dirty="0"/>
              <a:t>…</a:t>
            </a:r>
            <a:r>
              <a:rPr lang="zh-CN" altLang="en-US" dirty="0"/>
              <a:t>）</a:t>
            </a:r>
            <a:endParaRPr lang="en-US" altLang="zh-CN" dirty="0"/>
          </a:p>
          <a:p>
            <a:pPr lvl="1"/>
            <a:r>
              <a:rPr lang="zh-CN" altLang="en-US" dirty="0">
                <a:solidFill>
                  <a:srgbClr val="0070C0"/>
                </a:solidFill>
              </a:rPr>
              <a:t>数据区：</a:t>
            </a:r>
            <a:r>
              <a:rPr lang="zh-CN" altLang="en-US" dirty="0"/>
              <a:t>实际用户数据，表示交易完成</a:t>
            </a:r>
            <a:endParaRPr lang="en-US" altLang="zh-CN" dirty="0"/>
          </a:p>
          <a:p>
            <a:endParaRPr lang="en-US" altLang="zh-CN" dirty="0"/>
          </a:p>
          <a:p>
            <a:endParaRPr lang="en-US" altLang="zh-CN" dirty="0"/>
          </a:p>
          <a:p>
            <a:endParaRPr lang="en-US" altLang="zh-CN" dirty="0"/>
          </a:p>
          <a:p>
            <a:endParaRPr lang="en-US" altLang="zh-CN" dirty="0"/>
          </a:p>
          <a:p>
            <a:r>
              <a:rPr lang="zh-CN" altLang="en-US" dirty="0"/>
              <a:t>区块以链的方式组织</a:t>
            </a:r>
          </a:p>
        </p:txBody>
      </p:sp>
      <p:sp>
        <p:nvSpPr>
          <p:cNvPr id="4" name="灯片编号占位符 3">
            <a:extLst>
              <a:ext uri="{FF2B5EF4-FFF2-40B4-BE49-F238E27FC236}">
                <a16:creationId xmlns:a16="http://schemas.microsoft.com/office/drawing/2014/main" id="{2BDB9812-5A94-4CC2-83CD-4A11954E41EB}"/>
              </a:ext>
            </a:extLst>
          </p:cNvPr>
          <p:cNvSpPr>
            <a:spLocks noGrp="1"/>
          </p:cNvSpPr>
          <p:nvPr>
            <p:ph type="sldNum" sz="quarter" idx="11"/>
          </p:nvPr>
        </p:nvSpPr>
        <p:spPr/>
        <p:txBody>
          <a:bodyPr/>
          <a:lstStyle/>
          <a:p>
            <a:pPr>
              <a:defRPr/>
            </a:pPr>
            <a:fld id="{3FFE790D-BCFB-4008-9260-CA63AEE325FD}" type="slidenum">
              <a:rPr lang="en-US" smtClean="0"/>
              <a:pPr>
                <a:defRPr/>
              </a:pPr>
              <a:t>5</a:t>
            </a:fld>
            <a:endParaRPr lang="en-US" dirty="0"/>
          </a:p>
        </p:txBody>
      </p:sp>
      <p:sp>
        <p:nvSpPr>
          <p:cNvPr id="7" name="Content Placeholder 2">
            <a:extLst>
              <a:ext uri="{FF2B5EF4-FFF2-40B4-BE49-F238E27FC236}">
                <a16:creationId xmlns:a16="http://schemas.microsoft.com/office/drawing/2014/main" id="{B1DD491D-DC58-4645-8A15-680730656B67}"/>
              </a:ext>
            </a:extLst>
          </p:cNvPr>
          <p:cNvSpPr txBox="1">
            <a:spLocks/>
          </p:cNvSpPr>
          <p:nvPr/>
        </p:nvSpPr>
        <p:spPr bwMode="auto">
          <a:xfrm>
            <a:off x="3784055" y="3363422"/>
            <a:ext cx="164065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ctr">
              <a:lnSpc>
                <a:spcPct val="150000"/>
              </a:lnSpc>
              <a:buFont typeface="Wingdings" pitchFamily="2" charset="2"/>
              <a:buNone/>
            </a:pPr>
            <a:r>
              <a:rPr lang="zh-CN" altLang="en-US" sz="2400" b="1" kern="0" dirty="0">
                <a:solidFill>
                  <a:srgbClr val="7030A0"/>
                </a:solidFill>
              </a:rPr>
              <a:t>头部</a:t>
            </a:r>
            <a:endParaRPr lang="en-US" sz="2400" b="1" kern="0" dirty="0">
              <a:solidFill>
                <a:srgbClr val="7030A0"/>
              </a:solidFill>
            </a:endParaRPr>
          </a:p>
        </p:txBody>
      </p:sp>
      <p:sp>
        <p:nvSpPr>
          <p:cNvPr id="8" name="Rounded Rectangle 6">
            <a:extLst>
              <a:ext uri="{FF2B5EF4-FFF2-40B4-BE49-F238E27FC236}">
                <a16:creationId xmlns:a16="http://schemas.microsoft.com/office/drawing/2014/main" id="{6B5E18EF-4BA4-471C-B0B5-9C1E9439A3B6}"/>
              </a:ext>
            </a:extLst>
          </p:cNvPr>
          <p:cNvSpPr/>
          <p:nvPr/>
        </p:nvSpPr>
        <p:spPr>
          <a:xfrm>
            <a:off x="3463733" y="3479616"/>
            <a:ext cx="2281297" cy="1473384"/>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直接连接符 9">
            <a:extLst>
              <a:ext uri="{FF2B5EF4-FFF2-40B4-BE49-F238E27FC236}">
                <a16:creationId xmlns:a16="http://schemas.microsoft.com/office/drawing/2014/main" id="{458F47C5-C2D0-4D8A-95C1-C6CDF379D5F7}"/>
              </a:ext>
            </a:extLst>
          </p:cNvPr>
          <p:cNvCxnSpPr/>
          <p:nvPr/>
        </p:nvCxnSpPr>
        <p:spPr bwMode="auto">
          <a:xfrm>
            <a:off x="3463732" y="3933693"/>
            <a:ext cx="2281297" cy="0"/>
          </a:xfrm>
          <a:prstGeom prst="lin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12" name="Content Placeholder 2">
            <a:extLst>
              <a:ext uri="{FF2B5EF4-FFF2-40B4-BE49-F238E27FC236}">
                <a16:creationId xmlns:a16="http://schemas.microsoft.com/office/drawing/2014/main" id="{4F8781C8-74FA-4EF1-8F35-B1423FA1706F}"/>
              </a:ext>
            </a:extLst>
          </p:cNvPr>
          <p:cNvSpPr txBox="1">
            <a:spLocks/>
          </p:cNvSpPr>
          <p:nvPr/>
        </p:nvSpPr>
        <p:spPr bwMode="auto">
          <a:xfrm>
            <a:off x="3784055" y="4176647"/>
            <a:ext cx="164065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ctr">
              <a:lnSpc>
                <a:spcPct val="150000"/>
              </a:lnSpc>
              <a:buFont typeface="Wingdings" pitchFamily="2" charset="2"/>
              <a:buNone/>
            </a:pPr>
            <a:r>
              <a:rPr lang="zh-CN" altLang="en-US" sz="3600" b="1" kern="0" dirty="0">
                <a:solidFill>
                  <a:srgbClr val="7030A0"/>
                </a:solidFill>
              </a:rPr>
              <a:t>数据</a:t>
            </a:r>
            <a:endParaRPr lang="en-US" sz="3600" b="1" kern="0" dirty="0">
              <a:solidFill>
                <a:srgbClr val="7030A0"/>
              </a:solidFill>
            </a:endParaRPr>
          </a:p>
        </p:txBody>
      </p:sp>
      <p:sp>
        <p:nvSpPr>
          <p:cNvPr id="14" name="Content Placeholder 2">
            <a:extLst>
              <a:ext uri="{FF2B5EF4-FFF2-40B4-BE49-F238E27FC236}">
                <a16:creationId xmlns:a16="http://schemas.microsoft.com/office/drawing/2014/main" id="{C95FB194-2203-463B-8054-E4C4A438ECCA}"/>
              </a:ext>
            </a:extLst>
          </p:cNvPr>
          <p:cNvSpPr txBox="1">
            <a:spLocks/>
          </p:cNvSpPr>
          <p:nvPr/>
        </p:nvSpPr>
        <p:spPr bwMode="auto">
          <a:xfrm>
            <a:off x="6820297" y="3363422"/>
            <a:ext cx="164065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ctr">
              <a:lnSpc>
                <a:spcPct val="150000"/>
              </a:lnSpc>
              <a:buFont typeface="Wingdings" pitchFamily="2" charset="2"/>
              <a:buNone/>
            </a:pPr>
            <a:r>
              <a:rPr lang="zh-CN" altLang="en-US" sz="2400" b="1" kern="0" dirty="0">
                <a:solidFill>
                  <a:srgbClr val="7030A0"/>
                </a:solidFill>
              </a:rPr>
              <a:t>头部</a:t>
            </a:r>
            <a:endParaRPr lang="en-US" sz="2400" b="1" kern="0" dirty="0">
              <a:solidFill>
                <a:srgbClr val="7030A0"/>
              </a:solidFill>
            </a:endParaRPr>
          </a:p>
        </p:txBody>
      </p:sp>
      <p:sp>
        <p:nvSpPr>
          <p:cNvPr id="16" name="Rounded Rectangle 6">
            <a:extLst>
              <a:ext uri="{FF2B5EF4-FFF2-40B4-BE49-F238E27FC236}">
                <a16:creationId xmlns:a16="http://schemas.microsoft.com/office/drawing/2014/main" id="{6EAEBE52-DA33-453C-B098-872B9CB88A4E}"/>
              </a:ext>
            </a:extLst>
          </p:cNvPr>
          <p:cNvSpPr/>
          <p:nvPr/>
        </p:nvSpPr>
        <p:spPr>
          <a:xfrm>
            <a:off x="6499975" y="3479616"/>
            <a:ext cx="2281297" cy="1473384"/>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直接连接符 17">
            <a:extLst>
              <a:ext uri="{FF2B5EF4-FFF2-40B4-BE49-F238E27FC236}">
                <a16:creationId xmlns:a16="http://schemas.microsoft.com/office/drawing/2014/main" id="{DC988E2B-00A3-4F14-B7BA-2D3A1EA2AA79}"/>
              </a:ext>
            </a:extLst>
          </p:cNvPr>
          <p:cNvCxnSpPr>
            <a:cxnSpLocks/>
          </p:cNvCxnSpPr>
          <p:nvPr/>
        </p:nvCxnSpPr>
        <p:spPr bwMode="auto">
          <a:xfrm>
            <a:off x="6499974" y="3933693"/>
            <a:ext cx="2281297" cy="0"/>
          </a:xfrm>
          <a:prstGeom prst="lin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20" name="Content Placeholder 2">
            <a:extLst>
              <a:ext uri="{FF2B5EF4-FFF2-40B4-BE49-F238E27FC236}">
                <a16:creationId xmlns:a16="http://schemas.microsoft.com/office/drawing/2014/main" id="{D77E382E-DA71-45D9-A248-E8845C906391}"/>
              </a:ext>
            </a:extLst>
          </p:cNvPr>
          <p:cNvSpPr txBox="1">
            <a:spLocks/>
          </p:cNvSpPr>
          <p:nvPr/>
        </p:nvSpPr>
        <p:spPr bwMode="auto">
          <a:xfrm>
            <a:off x="6820297" y="4176647"/>
            <a:ext cx="164065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ctr">
              <a:lnSpc>
                <a:spcPct val="150000"/>
              </a:lnSpc>
              <a:buFont typeface="Wingdings" pitchFamily="2" charset="2"/>
              <a:buNone/>
            </a:pPr>
            <a:r>
              <a:rPr lang="zh-CN" altLang="en-US" sz="3600" b="1" kern="0" dirty="0">
                <a:solidFill>
                  <a:srgbClr val="7030A0"/>
                </a:solidFill>
              </a:rPr>
              <a:t>数据</a:t>
            </a:r>
            <a:endParaRPr lang="en-US" sz="3600" b="1" kern="0" dirty="0">
              <a:solidFill>
                <a:srgbClr val="7030A0"/>
              </a:solidFill>
            </a:endParaRPr>
          </a:p>
        </p:txBody>
      </p:sp>
      <p:sp>
        <p:nvSpPr>
          <p:cNvPr id="22" name="Content Placeholder 2">
            <a:extLst>
              <a:ext uri="{FF2B5EF4-FFF2-40B4-BE49-F238E27FC236}">
                <a16:creationId xmlns:a16="http://schemas.microsoft.com/office/drawing/2014/main" id="{24FB58CD-EBC1-44C0-BED4-CE8C566FEE56}"/>
              </a:ext>
            </a:extLst>
          </p:cNvPr>
          <p:cNvSpPr txBox="1">
            <a:spLocks/>
          </p:cNvSpPr>
          <p:nvPr/>
        </p:nvSpPr>
        <p:spPr bwMode="auto">
          <a:xfrm>
            <a:off x="743109" y="3363422"/>
            <a:ext cx="164065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ctr">
              <a:lnSpc>
                <a:spcPct val="150000"/>
              </a:lnSpc>
              <a:buFont typeface="Wingdings" pitchFamily="2" charset="2"/>
              <a:buNone/>
            </a:pPr>
            <a:r>
              <a:rPr lang="zh-CN" altLang="en-US" sz="2400" b="1" kern="0" dirty="0">
                <a:solidFill>
                  <a:srgbClr val="7030A0"/>
                </a:solidFill>
              </a:rPr>
              <a:t>头部</a:t>
            </a:r>
            <a:endParaRPr lang="en-US" sz="2400" b="1" kern="0" dirty="0">
              <a:solidFill>
                <a:srgbClr val="7030A0"/>
              </a:solidFill>
            </a:endParaRPr>
          </a:p>
        </p:txBody>
      </p:sp>
      <p:sp>
        <p:nvSpPr>
          <p:cNvPr id="24" name="Rounded Rectangle 6">
            <a:extLst>
              <a:ext uri="{FF2B5EF4-FFF2-40B4-BE49-F238E27FC236}">
                <a16:creationId xmlns:a16="http://schemas.microsoft.com/office/drawing/2014/main" id="{03F1E8A6-506A-4FAF-A3E6-ECB3F084C853}"/>
              </a:ext>
            </a:extLst>
          </p:cNvPr>
          <p:cNvSpPr/>
          <p:nvPr/>
        </p:nvSpPr>
        <p:spPr>
          <a:xfrm>
            <a:off x="422787" y="3479616"/>
            <a:ext cx="2281297" cy="1473384"/>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直接连接符 25">
            <a:extLst>
              <a:ext uri="{FF2B5EF4-FFF2-40B4-BE49-F238E27FC236}">
                <a16:creationId xmlns:a16="http://schemas.microsoft.com/office/drawing/2014/main" id="{19583660-05BF-4B0B-993D-6B73DE0240A0}"/>
              </a:ext>
            </a:extLst>
          </p:cNvPr>
          <p:cNvCxnSpPr>
            <a:cxnSpLocks/>
          </p:cNvCxnSpPr>
          <p:nvPr/>
        </p:nvCxnSpPr>
        <p:spPr bwMode="auto">
          <a:xfrm>
            <a:off x="422786" y="3933693"/>
            <a:ext cx="2281297" cy="0"/>
          </a:xfrm>
          <a:prstGeom prst="lin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28" name="Content Placeholder 2">
            <a:extLst>
              <a:ext uri="{FF2B5EF4-FFF2-40B4-BE49-F238E27FC236}">
                <a16:creationId xmlns:a16="http://schemas.microsoft.com/office/drawing/2014/main" id="{703AF23C-2105-4CCD-A378-33CEB3AF3CB3}"/>
              </a:ext>
            </a:extLst>
          </p:cNvPr>
          <p:cNvSpPr txBox="1">
            <a:spLocks/>
          </p:cNvSpPr>
          <p:nvPr/>
        </p:nvSpPr>
        <p:spPr bwMode="auto">
          <a:xfrm>
            <a:off x="743109" y="4176647"/>
            <a:ext cx="164065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ctr">
              <a:lnSpc>
                <a:spcPct val="150000"/>
              </a:lnSpc>
              <a:buFont typeface="Wingdings" pitchFamily="2" charset="2"/>
              <a:buNone/>
            </a:pPr>
            <a:r>
              <a:rPr lang="zh-CN" altLang="en-US" sz="3600" b="1" kern="0" dirty="0">
                <a:solidFill>
                  <a:srgbClr val="7030A0"/>
                </a:solidFill>
              </a:rPr>
              <a:t>数据</a:t>
            </a:r>
            <a:endParaRPr lang="en-US" sz="3600" b="1" kern="0" dirty="0">
              <a:solidFill>
                <a:srgbClr val="7030A0"/>
              </a:solidFill>
            </a:endParaRPr>
          </a:p>
        </p:txBody>
      </p:sp>
      <p:cxnSp>
        <p:nvCxnSpPr>
          <p:cNvPr id="30" name="连接符: 肘形 29">
            <a:extLst>
              <a:ext uri="{FF2B5EF4-FFF2-40B4-BE49-F238E27FC236}">
                <a16:creationId xmlns:a16="http://schemas.microsoft.com/office/drawing/2014/main" id="{7B152241-E894-41F8-B13E-03B5D52D8244}"/>
              </a:ext>
            </a:extLst>
          </p:cNvPr>
          <p:cNvCxnSpPr>
            <a:endCxn id="24" idx="3"/>
          </p:cNvCxnSpPr>
          <p:nvPr/>
        </p:nvCxnSpPr>
        <p:spPr bwMode="auto">
          <a:xfrm rot="10800000" flipV="1">
            <a:off x="2704084" y="3682908"/>
            <a:ext cx="759648" cy="533400"/>
          </a:xfrm>
          <a:prstGeom prst="bentConnector3">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2" name="连接符: 肘形 31">
            <a:extLst>
              <a:ext uri="{FF2B5EF4-FFF2-40B4-BE49-F238E27FC236}">
                <a16:creationId xmlns:a16="http://schemas.microsoft.com/office/drawing/2014/main" id="{E41B6506-BA4F-4324-B5EE-77C7CCF7A3F2}"/>
              </a:ext>
            </a:extLst>
          </p:cNvPr>
          <p:cNvCxnSpPr>
            <a:cxnSpLocks/>
            <a:endCxn id="8" idx="3"/>
          </p:cNvCxnSpPr>
          <p:nvPr/>
        </p:nvCxnSpPr>
        <p:spPr bwMode="auto">
          <a:xfrm rot="10800000" flipV="1">
            <a:off x="5745031" y="3693606"/>
            <a:ext cx="773759" cy="522702"/>
          </a:xfrm>
          <a:prstGeom prst="bentConnector3">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50004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7A007-EEAC-4ACE-BA65-EEC87BB14295}"/>
              </a:ext>
            </a:extLst>
          </p:cNvPr>
          <p:cNvSpPr>
            <a:spLocks noGrp="1"/>
          </p:cNvSpPr>
          <p:nvPr>
            <p:ph type="title"/>
          </p:nvPr>
        </p:nvSpPr>
        <p:spPr/>
        <p:txBody>
          <a:bodyPr/>
          <a:lstStyle/>
          <a:p>
            <a:r>
              <a:rPr lang="en-US" altLang="zh-CN" dirty="0"/>
              <a:t>Multi-</a:t>
            </a:r>
            <a:r>
              <a:rPr lang="en-US" altLang="zh-CN" dirty="0" err="1"/>
              <a:t>Paxos</a:t>
            </a:r>
            <a:endParaRPr lang="zh-CN" altLang="en-US" dirty="0"/>
          </a:p>
        </p:txBody>
      </p:sp>
      <p:sp>
        <p:nvSpPr>
          <p:cNvPr id="3" name="内容占位符 2">
            <a:extLst>
              <a:ext uri="{FF2B5EF4-FFF2-40B4-BE49-F238E27FC236}">
                <a16:creationId xmlns:a16="http://schemas.microsoft.com/office/drawing/2014/main" id="{B5DC970E-9690-4291-AA76-2F3611843D57}"/>
              </a:ext>
            </a:extLst>
          </p:cNvPr>
          <p:cNvSpPr>
            <a:spLocks noGrp="1"/>
          </p:cNvSpPr>
          <p:nvPr>
            <p:ph idx="1"/>
          </p:nvPr>
        </p:nvSpPr>
        <p:spPr/>
        <p:txBody>
          <a:bodyPr/>
          <a:lstStyle/>
          <a:p>
            <a:r>
              <a:rPr lang="en-US" altLang="zh-CN" dirty="0"/>
              <a:t>Basic </a:t>
            </a:r>
            <a:r>
              <a:rPr lang="en-US" altLang="zh-CN" dirty="0" err="1"/>
              <a:t>Paxos</a:t>
            </a:r>
            <a:endParaRPr lang="en-US" altLang="zh-CN" dirty="0"/>
          </a:p>
          <a:p>
            <a:pPr lvl="1"/>
            <a:r>
              <a:rPr lang="en-US" altLang="zh-CN" dirty="0"/>
              <a:t>each instance needs 2 phases to choose one value</a:t>
            </a:r>
          </a:p>
          <a:p>
            <a:endParaRPr lang="en-US" altLang="zh-CN" dirty="0"/>
          </a:p>
          <a:p>
            <a:r>
              <a:rPr lang="en-US" altLang="zh-CN" dirty="0"/>
              <a:t>Multi-</a:t>
            </a:r>
            <a:r>
              <a:rPr lang="en-US" altLang="zh-CN" dirty="0" err="1"/>
              <a:t>Paxos</a:t>
            </a:r>
            <a:r>
              <a:rPr lang="en-US" altLang="zh-CN" dirty="0"/>
              <a:t>:</a:t>
            </a:r>
          </a:p>
          <a:p>
            <a:pPr lvl="1"/>
            <a:r>
              <a:rPr lang="en-US" altLang="zh-CN" dirty="0"/>
              <a:t>Multiple-round for Phase 1, before accepting in Phase-2</a:t>
            </a:r>
            <a:endParaRPr lang="zh-CN" altLang="en-US" dirty="0"/>
          </a:p>
        </p:txBody>
      </p:sp>
      <p:sp>
        <p:nvSpPr>
          <p:cNvPr id="4" name="灯片编号占位符 3">
            <a:extLst>
              <a:ext uri="{FF2B5EF4-FFF2-40B4-BE49-F238E27FC236}">
                <a16:creationId xmlns:a16="http://schemas.microsoft.com/office/drawing/2014/main" id="{9ECF2878-0818-474D-888F-4B3C2D0794FC}"/>
              </a:ext>
            </a:extLst>
          </p:cNvPr>
          <p:cNvSpPr>
            <a:spLocks noGrp="1"/>
          </p:cNvSpPr>
          <p:nvPr>
            <p:ph type="sldNum" sz="quarter" idx="11"/>
          </p:nvPr>
        </p:nvSpPr>
        <p:spPr/>
        <p:txBody>
          <a:bodyPr/>
          <a:lstStyle/>
          <a:p>
            <a:pPr>
              <a:defRPr/>
            </a:pPr>
            <a:fld id="{3FFE790D-BCFB-4008-9260-CA63AEE325FD}" type="slidenum">
              <a:rPr lang="en-US" smtClean="0"/>
              <a:pPr>
                <a:defRPr/>
              </a:pPr>
              <a:t>50</a:t>
            </a:fld>
            <a:endParaRPr lang="en-US" dirty="0"/>
          </a:p>
        </p:txBody>
      </p:sp>
    </p:spTree>
    <p:extLst>
      <p:ext uri="{BB962C8B-B14F-4D97-AF65-F5344CB8AC3E}">
        <p14:creationId xmlns:p14="http://schemas.microsoft.com/office/powerpoint/2010/main" val="2023051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27E87-3D42-4C69-8FDD-0E0938E3C204}"/>
              </a:ext>
            </a:extLst>
          </p:cNvPr>
          <p:cNvSpPr>
            <a:spLocks noGrp="1"/>
          </p:cNvSpPr>
          <p:nvPr>
            <p:ph type="title"/>
          </p:nvPr>
        </p:nvSpPr>
        <p:spPr/>
        <p:txBody>
          <a:bodyPr/>
          <a:lstStyle/>
          <a:p>
            <a:r>
              <a:rPr lang="en-US" altLang="zh-CN" dirty="0"/>
              <a:t>Multi-</a:t>
            </a:r>
            <a:r>
              <a:rPr lang="en-US" altLang="zh-CN" dirty="0" err="1"/>
              <a:t>Paxos</a:t>
            </a:r>
            <a:r>
              <a:rPr lang="en-US" altLang="zh-CN" dirty="0"/>
              <a:t>: Example</a:t>
            </a:r>
            <a:endParaRPr lang="zh-CN" altLang="en-US" dirty="0"/>
          </a:p>
        </p:txBody>
      </p:sp>
      <p:sp>
        <p:nvSpPr>
          <p:cNvPr id="4" name="灯片编号占位符 3">
            <a:extLst>
              <a:ext uri="{FF2B5EF4-FFF2-40B4-BE49-F238E27FC236}">
                <a16:creationId xmlns:a16="http://schemas.microsoft.com/office/drawing/2014/main" id="{9DDD628D-B9D6-44EC-9861-E4A20E6D639D}"/>
              </a:ext>
            </a:extLst>
          </p:cNvPr>
          <p:cNvSpPr>
            <a:spLocks noGrp="1"/>
          </p:cNvSpPr>
          <p:nvPr>
            <p:ph type="sldNum" sz="quarter" idx="11"/>
          </p:nvPr>
        </p:nvSpPr>
        <p:spPr/>
        <p:txBody>
          <a:bodyPr/>
          <a:lstStyle/>
          <a:p>
            <a:pPr>
              <a:defRPr/>
            </a:pPr>
            <a:fld id="{3FFE790D-BCFB-4008-9260-CA63AEE325FD}" type="slidenum">
              <a:rPr lang="en-US" smtClean="0"/>
              <a:pPr>
                <a:defRPr/>
              </a:pPr>
              <a:t>51</a:t>
            </a:fld>
            <a:endParaRPr lang="en-US" dirty="0"/>
          </a:p>
        </p:txBody>
      </p:sp>
      <p:pic>
        <p:nvPicPr>
          <p:cNvPr id="5" name="图片 4">
            <a:extLst>
              <a:ext uri="{FF2B5EF4-FFF2-40B4-BE49-F238E27FC236}">
                <a16:creationId xmlns:a16="http://schemas.microsoft.com/office/drawing/2014/main" id="{972E34B0-ED80-40B5-AD65-46CA551304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7934" y="1779275"/>
            <a:ext cx="739900" cy="1087603"/>
          </a:xfrm>
          <a:prstGeom prst="rect">
            <a:avLst/>
          </a:prstGeom>
        </p:spPr>
      </p:pic>
      <p:pic>
        <p:nvPicPr>
          <p:cNvPr id="6" name="图片 5">
            <a:extLst>
              <a:ext uri="{FF2B5EF4-FFF2-40B4-BE49-F238E27FC236}">
                <a16:creationId xmlns:a16="http://schemas.microsoft.com/office/drawing/2014/main" id="{949D34C3-2404-4500-AF1B-B2C5C011D9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9652" y="3144479"/>
            <a:ext cx="655363" cy="1083056"/>
          </a:xfrm>
          <a:prstGeom prst="rect">
            <a:avLst/>
          </a:prstGeom>
        </p:spPr>
      </p:pic>
      <p:pic>
        <p:nvPicPr>
          <p:cNvPr id="7" name="图片 6">
            <a:extLst>
              <a:ext uri="{FF2B5EF4-FFF2-40B4-BE49-F238E27FC236}">
                <a16:creationId xmlns:a16="http://schemas.microsoft.com/office/drawing/2014/main" id="{85D03724-CD9D-46FB-A021-C6522DCFC7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4229" y="3144478"/>
            <a:ext cx="663434" cy="1083056"/>
          </a:xfrm>
          <a:prstGeom prst="rect">
            <a:avLst/>
          </a:prstGeom>
        </p:spPr>
      </p:pic>
      <p:pic>
        <p:nvPicPr>
          <p:cNvPr id="8" name="图片 7">
            <a:extLst>
              <a:ext uri="{FF2B5EF4-FFF2-40B4-BE49-F238E27FC236}">
                <a16:creationId xmlns:a16="http://schemas.microsoft.com/office/drawing/2014/main" id="{83A45472-086A-4B88-AEFF-226F0113AA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9803" y="4852551"/>
            <a:ext cx="702263" cy="1148200"/>
          </a:xfrm>
          <a:prstGeom prst="rect">
            <a:avLst/>
          </a:prstGeom>
        </p:spPr>
      </p:pic>
      <p:pic>
        <p:nvPicPr>
          <p:cNvPr id="9" name="图片 8">
            <a:extLst>
              <a:ext uri="{FF2B5EF4-FFF2-40B4-BE49-F238E27FC236}">
                <a16:creationId xmlns:a16="http://schemas.microsoft.com/office/drawing/2014/main" id="{76DAA665-1A6F-47D7-9523-69C143621D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8054" y="4813254"/>
            <a:ext cx="736802" cy="1226792"/>
          </a:xfrm>
          <a:prstGeom prst="rect">
            <a:avLst/>
          </a:prstGeom>
        </p:spPr>
      </p:pic>
      <p:cxnSp>
        <p:nvCxnSpPr>
          <p:cNvPr id="10" name="直接箭头连接符 9">
            <a:extLst>
              <a:ext uri="{FF2B5EF4-FFF2-40B4-BE49-F238E27FC236}">
                <a16:creationId xmlns:a16="http://schemas.microsoft.com/office/drawing/2014/main" id="{8A96ADE5-AF73-4D25-81B2-D87A62BCD679}"/>
              </a:ext>
            </a:extLst>
          </p:cNvPr>
          <p:cNvCxnSpPr>
            <a:cxnSpLocks/>
          </p:cNvCxnSpPr>
          <p:nvPr/>
        </p:nvCxnSpPr>
        <p:spPr>
          <a:xfrm flipH="1">
            <a:off x="3661003" y="5535234"/>
            <a:ext cx="12776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C704AD5A-8467-40AA-A688-7B816F464982}"/>
              </a:ext>
            </a:extLst>
          </p:cNvPr>
          <p:cNvCxnSpPr>
            <a:cxnSpLocks/>
          </p:cNvCxnSpPr>
          <p:nvPr/>
        </p:nvCxnSpPr>
        <p:spPr>
          <a:xfrm flipH="1">
            <a:off x="5914291" y="4383264"/>
            <a:ext cx="979967" cy="82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933B874-9586-4E38-BEB1-0ED651E51D8C}"/>
                  </a:ext>
                </a:extLst>
              </p:cNvPr>
              <p:cNvSpPr txBox="1"/>
              <p:nvPr/>
            </p:nvSpPr>
            <p:spPr>
              <a:xfrm>
                <a:off x="3611501" y="5560659"/>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(2)</m:t>
                      </m:r>
                    </m:oMath>
                  </m:oMathPara>
                </a14:m>
                <a:endParaRPr lang="zh-CN" altLang="en-US" dirty="0"/>
              </a:p>
            </p:txBody>
          </p:sp>
        </mc:Choice>
        <mc:Fallback xmlns="">
          <p:sp>
            <p:nvSpPr>
              <p:cNvPr id="12" name="文本框 11">
                <a:extLst>
                  <a:ext uri="{FF2B5EF4-FFF2-40B4-BE49-F238E27FC236}">
                    <a16:creationId xmlns:a16="http://schemas.microsoft.com/office/drawing/2014/main" id="{1933B874-9586-4E38-BEB1-0ED651E51D8C}"/>
                  </a:ext>
                </a:extLst>
              </p:cNvPr>
              <p:cNvSpPr txBox="1">
                <a:spLocks noRot="1" noChangeAspect="1" noMove="1" noResize="1" noEditPoints="1" noAdjustHandles="1" noChangeArrowheads="1" noChangeShapeType="1" noTextEdit="1"/>
              </p:cNvSpPr>
              <p:nvPr/>
            </p:nvSpPr>
            <p:spPr>
              <a:xfrm>
                <a:off x="3611501" y="5560659"/>
                <a:ext cx="1458162" cy="369332"/>
              </a:xfrm>
              <a:prstGeom prst="rect">
                <a:avLst/>
              </a:prstGeom>
              <a:blipFill>
                <a:blip r:embed="rId7"/>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A816558-F28D-40FB-B56F-E777F789B3E9}"/>
                  </a:ext>
                </a:extLst>
              </p:cNvPr>
              <p:cNvSpPr txBox="1"/>
              <p:nvPr/>
            </p:nvSpPr>
            <p:spPr>
              <a:xfrm>
                <a:off x="6286960" y="5040986"/>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(2)</m:t>
                      </m:r>
                    </m:oMath>
                  </m:oMathPara>
                </a14:m>
                <a:endParaRPr lang="zh-CN" altLang="en-US" dirty="0"/>
              </a:p>
            </p:txBody>
          </p:sp>
        </mc:Choice>
        <mc:Fallback xmlns="">
          <p:sp>
            <p:nvSpPr>
              <p:cNvPr id="13" name="文本框 12">
                <a:extLst>
                  <a:ext uri="{FF2B5EF4-FFF2-40B4-BE49-F238E27FC236}">
                    <a16:creationId xmlns:a16="http://schemas.microsoft.com/office/drawing/2014/main" id="{AA816558-F28D-40FB-B56F-E777F789B3E9}"/>
                  </a:ext>
                </a:extLst>
              </p:cNvPr>
              <p:cNvSpPr txBox="1">
                <a:spLocks noRot="1" noChangeAspect="1" noMove="1" noResize="1" noEditPoints="1" noAdjustHandles="1" noChangeArrowheads="1" noChangeShapeType="1" noTextEdit="1"/>
              </p:cNvSpPr>
              <p:nvPr/>
            </p:nvSpPr>
            <p:spPr>
              <a:xfrm>
                <a:off x="6286960" y="5040986"/>
                <a:ext cx="1458162" cy="369332"/>
              </a:xfrm>
              <a:prstGeom prst="rect">
                <a:avLst/>
              </a:prstGeom>
              <a:blipFill>
                <a:blip r:embed="rId8"/>
                <a:stretch>
                  <a:fillRect b="-13115"/>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ABC7FBC6-7AA3-4301-89F4-112E26026F33}"/>
              </a:ext>
            </a:extLst>
          </p:cNvPr>
          <p:cNvCxnSpPr>
            <a:cxnSpLocks/>
          </p:cNvCxnSpPr>
          <p:nvPr/>
        </p:nvCxnSpPr>
        <p:spPr>
          <a:xfrm>
            <a:off x="4842030" y="2294874"/>
            <a:ext cx="1674186" cy="9181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9C9B5593-6395-4D76-9682-3FFFA72657A9}"/>
              </a:ext>
            </a:extLst>
          </p:cNvPr>
          <p:cNvCxnSpPr>
            <a:cxnSpLocks/>
          </p:cNvCxnSpPr>
          <p:nvPr/>
        </p:nvCxnSpPr>
        <p:spPr>
          <a:xfrm flipH="1">
            <a:off x="2249742" y="2294874"/>
            <a:ext cx="1620180" cy="1242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2178B97-9261-4179-B67F-BA93D0AE7333}"/>
                  </a:ext>
                </a:extLst>
              </p:cNvPr>
              <p:cNvSpPr txBox="1"/>
              <p:nvPr/>
            </p:nvSpPr>
            <p:spPr>
              <a:xfrm>
                <a:off x="5320598" y="2381236"/>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(1)</m:t>
                      </m:r>
                    </m:oMath>
                  </m:oMathPara>
                </a14:m>
                <a:endParaRPr lang="zh-CN" altLang="en-US" dirty="0"/>
              </a:p>
            </p:txBody>
          </p:sp>
        </mc:Choice>
        <mc:Fallback xmlns="">
          <p:sp>
            <p:nvSpPr>
              <p:cNvPr id="16" name="文本框 15">
                <a:extLst>
                  <a:ext uri="{FF2B5EF4-FFF2-40B4-BE49-F238E27FC236}">
                    <a16:creationId xmlns:a16="http://schemas.microsoft.com/office/drawing/2014/main" id="{52178B97-9261-4179-B67F-BA93D0AE7333}"/>
                  </a:ext>
                </a:extLst>
              </p:cNvPr>
              <p:cNvSpPr txBox="1">
                <a:spLocks noRot="1" noChangeAspect="1" noMove="1" noResize="1" noEditPoints="1" noAdjustHandles="1" noChangeArrowheads="1" noChangeShapeType="1" noTextEdit="1"/>
              </p:cNvSpPr>
              <p:nvPr/>
            </p:nvSpPr>
            <p:spPr>
              <a:xfrm>
                <a:off x="5320598" y="2381236"/>
                <a:ext cx="1458162" cy="369332"/>
              </a:xfrm>
              <a:prstGeom prst="rect">
                <a:avLst/>
              </a:prstGeom>
              <a:blipFill>
                <a:blip r:embed="rId9"/>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CE48D64-C81A-46C8-A8FF-C88F067E0100}"/>
                  </a:ext>
                </a:extLst>
              </p:cNvPr>
              <p:cNvSpPr txBox="1"/>
              <p:nvPr/>
            </p:nvSpPr>
            <p:spPr>
              <a:xfrm>
                <a:off x="1967964" y="2477613"/>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(1)</m:t>
                      </m:r>
                    </m:oMath>
                  </m:oMathPara>
                </a14:m>
                <a:endParaRPr lang="zh-CN" altLang="en-US" dirty="0"/>
              </a:p>
            </p:txBody>
          </p:sp>
        </mc:Choice>
        <mc:Fallback xmlns="">
          <p:sp>
            <p:nvSpPr>
              <p:cNvPr id="17" name="文本框 16">
                <a:extLst>
                  <a:ext uri="{FF2B5EF4-FFF2-40B4-BE49-F238E27FC236}">
                    <a16:creationId xmlns:a16="http://schemas.microsoft.com/office/drawing/2014/main" id="{DCE48D64-C81A-46C8-A8FF-C88F067E0100}"/>
                  </a:ext>
                </a:extLst>
              </p:cNvPr>
              <p:cNvSpPr txBox="1">
                <a:spLocks noRot="1" noChangeAspect="1" noMove="1" noResize="1" noEditPoints="1" noAdjustHandles="1" noChangeArrowheads="1" noChangeShapeType="1" noTextEdit="1"/>
              </p:cNvSpPr>
              <p:nvPr/>
            </p:nvSpPr>
            <p:spPr>
              <a:xfrm>
                <a:off x="1967964" y="2477613"/>
                <a:ext cx="1458162" cy="369332"/>
              </a:xfrm>
              <a:prstGeom prst="rect">
                <a:avLst/>
              </a:prstGeom>
              <a:blipFill>
                <a:blip r:embed="rId10"/>
                <a:stretch>
                  <a:fillRect b="-14754"/>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7DEC511E-D582-40D8-952B-FE6AB74337CD}"/>
              </a:ext>
            </a:extLst>
          </p:cNvPr>
          <p:cNvCxnSpPr>
            <a:cxnSpLocks/>
          </p:cNvCxnSpPr>
          <p:nvPr/>
        </p:nvCxnSpPr>
        <p:spPr>
          <a:xfrm flipV="1">
            <a:off x="2357754" y="2477613"/>
            <a:ext cx="1512168" cy="11930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DF285C78-2503-431A-A7C4-9656E3AA35C5}"/>
              </a:ext>
            </a:extLst>
          </p:cNvPr>
          <p:cNvCxnSpPr>
            <a:cxnSpLocks/>
          </p:cNvCxnSpPr>
          <p:nvPr/>
        </p:nvCxnSpPr>
        <p:spPr>
          <a:xfrm flipH="1" flipV="1">
            <a:off x="4814548" y="2500384"/>
            <a:ext cx="1701668" cy="9273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4E5031D-0C55-4922-AA99-0BAF487C85C2}"/>
                  </a:ext>
                </a:extLst>
              </p:cNvPr>
              <p:cNvSpPr txBox="1"/>
              <p:nvPr/>
            </p:nvSpPr>
            <p:spPr>
              <a:xfrm>
                <a:off x="2856811" y="3049690"/>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id="{14E5031D-0C55-4922-AA99-0BAF487C85C2}"/>
                  </a:ext>
                </a:extLst>
              </p:cNvPr>
              <p:cNvSpPr txBox="1">
                <a:spLocks noRot="1" noChangeAspect="1" noMove="1" noResize="1" noEditPoints="1" noAdjustHandles="1" noChangeArrowheads="1" noChangeShapeType="1" noTextEdit="1"/>
              </p:cNvSpPr>
              <p:nvPr/>
            </p:nvSpPr>
            <p:spPr>
              <a:xfrm>
                <a:off x="2856811" y="3049690"/>
                <a:ext cx="1458162" cy="369332"/>
              </a:xfrm>
              <a:prstGeom prst="rect">
                <a:avLst/>
              </a:prstGeom>
              <a:blipFill>
                <a:blip r:embed="rId11"/>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694762E-94EB-4607-B089-190BC11B0F43}"/>
                  </a:ext>
                </a:extLst>
              </p:cNvPr>
              <p:cNvSpPr txBox="1"/>
              <p:nvPr/>
            </p:nvSpPr>
            <p:spPr>
              <a:xfrm>
                <a:off x="4612567" y="3028687"/>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1" name="文本框 20">
                <a:extLst>
                  <a:ext uri="{FF2B5EF4-FFF2-40B4-BE49-F238E27FC236}">
                    <a16:creationId xmlns:a16="http://schemas.microsoft.com/office/drawing/2014/main" id="{B694762E-94EB-4607-B089-190BC11B0F43}"/>
                  </a:ext>
                </a:extLst>
              </p:cNvPr>
              <p:cNvSpPr txBox="1">
                <a:spLocks noRot="1" noChangeAspect="1" noMove="1" noResize="1" noEditPoints="1" noAdjustHandles="1" noChangeArrowheads="1" noChangeShapeType="1" noTextEdit="1"/>
              </p:cNvSpPr>
              <p:nvPr/>
            </p:nvSpPr>
            <p:spPr>
              <a:xfrm>
                <a:off x="4612567" y="3028687"/>
                <a:ext cx="1458162" cy="369332"/>
              </a:xfrm>
              <a:prstGeom prst="rect">
                <a:avLst/>
              </a:prstGeom>
              <a:blipFill>
                <a:blip r:embed="rId12"/>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05A698F-65C8-421A-90E3-306B11D658E1}"/>
                  </a:ext>
                </a:extLst>
              </p:cNvPr>
              <p:cNvSpPr txBox="1"/>
              <p:nvPr/>
            </p:nvSpPr>
            <p:spPr>
              <a:xfrm>
                <a:off x="5135654" y="4405190"/>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305A698F-65C8-421A-90E3-306B11D658E1}"/>
                  </a:ext>
                </a:extLst>
              </p:cNvPr>
              <p:cNvSpPr txBox="1">
                <a:spLocks noRot="1" noChangeAspect="1" noMove="1" noResize="1" noEditPoints="1" noAdjustHandles="1" noChangeArrowheads="1" noChangeShapeType="1" noTextEdit="1"/>
              </p:cNvSpPr>
              <p:nvPr/>
            </p:nvSpPr>
            <p:spPr>
              <a:xfrm>
                <a:off x="5135654" y="4405190"/>
                <a:ext cx="1458162" cy="369332"/>
              </a:xfrm>
              <a:prstGeom prst="rect">
                <a:avLst/>
              </a:prstGeom>
              <a:blipFill>
                <a:blip r:embed="rId1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3D3C2FF-0A16-4FAB-995D-3026651B4300}"/>
                  </a:ext>
                </a:extLst>
              </p:cNvPr>
              <p:cNvSpPr txBox="1"/>
              <p:nvPr/>
            </p:nvSpPr>
            <p:spPr>
              <a:xfrm>
                <a:off x="3557102" y="4941942"/>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3" name="文本框 22">
                <a:extLst>
                  <a:ext uri="{FF2B5EF4-FFF2-40B4-BE49-F238E27FC236}">
                    <a16:creationId xmlns:a16="http://schemas.microsoft.com/office/drawing/2014/main" id="{93D3C2FF-0A16-4FAB-995D-3026651B4300}"/>
                  </a:ext>
                </a:extLst>
              </p:cNvPr>
              <p:cNvSpPr txBox="1">
                <a:spLocks noRot="1" noChangeAspect="1" noMove="1" noResize="1" noEditPoints="1" noAdjustHandles="1" noChangeArrowheads="1" noChangeShapeType="1" noTextEdit="1"/>
              </p:cNvSpPr>
              <p:nvPr/>
            </p:nvSpPr>
            <p:spPr>
              <a:xfrm>
                <a:off x="3557102" y="4941942"/>
                <a:ext cx="1458162" cy="369332"/>
              </a:xfrm>
              <a:prstGeom prst="rect">
                <a:avLst/>
              </a:prstGeom>
              <a:blipFill>
                <a:blip r:embed="rId14"/>
                <a:stretch>
                  <a:fillRect b="-15000"/>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id="{8AECAF76-9769-4237-BA73-94D8DB8F3E83}"/>
              </a:ext>
            </a:extLst>
          </p:cNvPr>
          <p:cNvCxnSpPr>
            <a:cxnSpLocks/>
          </p:cNvCxnSpPr>
          <p:nvPr/>
        </p:nvCxnSpPr>
        <p:spPr>
          <a:xfrm flipV="1">
            <a:off x="5982444" y="4489620"/>
            <a:ext cx="1026114" cy="889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A30DF578-55A7-4B3D-A306-E213BF985B62}"/>
              </a:ext>
            </a:extLst>
          </p:cNvPr>
          <p:cNvCxnSpPr>
            <a:cxnSpLocks/>
          </p:cNvCxnSpPr>
          <p:nvPr/>
        </p:nvCxnSpPr>
        <p:spPr>
          <a:xfrm>
            <a:off x="3679654" y="5332847"/>
            <a:ext cx="13047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E60FEC36-637E-4804-85FE-8A5DB1741ECF}"/>
                  </a:ext>
                </a:extLst>
              </p:cNvPr>
              <p:cNvSpPr txBox="1"/>
              <p:nvPr/>
            </p:nvSpPr>
            <p:spPr>
              <a:xfrm>
                <a:off x="5787135" y="2589560"/>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𝑣</m:t>
                      </m:r>
                      <m:r>
                        <a:rPr lang="en-US" altLang="zh-CN" b="0" i="1" smtClean="0">
                          <a:latin typeface="Cambria Math" panose="02040503050406030204" pitchFamily="18" charset="0"/>
                        </a:rPr>
                        <m:t>1)</m:t>
                      </m:r>
                    </m:oMath>
                  </m:oMathPara>
                </a14:m>
                <a:endParaRPr lang="zh-CN" altLang="en-US" dirty="0"/>
              </a:p>
            </p:txBody>
          </p:sp>
        </mc:Choice>
        <mc:Fallback xmlns="">
          <p:sp>
            <p:nvSpPr>
              <p:cNvPr id="26" name="文本框 25">
                <a:extLst>
                  <a:ext uri="{FF2B5EF4-FFF2-40B4-BE49-F238E27FC236}">
                    <a16:creationId xmlns:a16="http://schemas.microsoft.com/office/drawing/2014/main" id="{E60FEC36-637E-4804-85FE-8A5DB1741ECF}"/>
                  </a:ext>
                </a:extLst>
              </p:cNvPr>
              <p:cNvSpPr txBox="1">
                <a:spLocks noRot="1" noChangeAspect="1" noMove="1" noResize="1" noEditPoints="1" noAdjustHandles="1" noChangeArrowheads="1" noChangeShapeType="1" noTextEdit="1"/>
              </p:cNvSpPr>
              <p:nvPr/>
            </p:nvSpPr>
            <p:spPr>
              <a:xfrm>
                <a:off x="5787135" y="2589560"/>
                <a:ext cx="1458162" cy="369332"/>
              </a:xfrm>
              <a:prstGeom prst="rect">
                <a:avLst/>
              </a:prstGeom>
              <a:blipFill>
                <a:blip r:embed="rId15"/>
                <a:stretch>
                  <a:fillRect l="-417" r="-5000"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AC276CC-ABE3-4D08-88ED-237794488C15}"/>
                  </a:ext>
                </a:extLst>
              </p:cNvPr>
              <p:cNvSpPr txBox="1"/>
              <p:nvPr/>
            </p:nvSpPr>
            <p:spPr>
              <a:xfrm>
                <a:off x="3446077" y="4957674"/>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2)</m:t>
                      </m:r>
                    </m:oMath>
                  </m:oMathPara>
                </a14:m>
                <a:endParaRPr lang="zh-CN" altLang="en-US" dirty="0"/>
              </a:p>
            </p:txBody>
          </p:sp>
        </mc:Choice>
        <mc:Fallback xmlns="">
          <p:sp>
            <p:nvSpPr>
              <p:cNvPr id="27" name="文本框 26">
                <a:extLst>
                  <a:ext uri="{FF2B5EF4-FFF2-40B4-BE49-F238E27FC236}">
                    <a16:creationId xmlns:a16="http://schemas.microsoft.com/office/drawing/2014/main" id="{CAC276CC-ABE3-4D08-88ED-237794488C15}"/>
                  </a:ext>
                </a:extLst>
              </p:cNvPr>
              <p:cNvSpPr txBox="1">
                <a:spLocks noRot="1" noChangeAspect="1" noMove="1" noResize="1" noEditPoints="1" noAdjustHandles="1" noChangeArrowheads="1" noChangeShapeType="1" noTextEdit="1"/>
              </p:cNvSpPr>
              <p:nvPr/>
            </p:nvSpPr>
            <p:spPr>
              <a:xfrm>
                <a:off x="3446077" y="4957674"/>
                <a:ext cx="1458162" cy="369332"/>
              </a:xfrm>
              <a:prstGeom prst="rect">
                <a:avLst/>
              </a:prstGeom>
              <a:blipFill>
                <a:blip r:embed="rId16"/>
                <a:stretch>
                  <a:fillRect l="-1250" r="-21667"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BB0FDDA-D7EE-429E-9DC7-A944BB61F1C7}"/>
                  </a:ext>
                </a:extLst>
              </p:cNvPr>
              <p:cNvSpPr txBox="1"/>
              <p:nvPr/>
            </p:nvSpPr>
            <p:spPr>
              <a:xfrm>
                <a:off x="1396465" y="2680358"/>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𝑣</m:t>
                      </m:r>
                      <m:r>
                        <a:rPr lang="en-US" altLang="zh-CN" b="0" i="1" smtClean="0">
                          <a:latin typeface="Cambria Math" panose="02040503050406030204" pitchFamily="18" charset="0"/>
                        </a:rPr>
                        <m:t>1)</m:t>
                      </m:r>
                    </m:oMath>
                  </m:oMathPara>
                </a14:m>
                <a:endParaRPr lang="zh-CN" altLang="en-US" dirty="0"/>
              </a:p>
            </p:txBody>
          </p:sp>
        </mc:Choice>
        <mc:Fallback xmlns="">
          <p:sp>
            <p:nvSpPr>
              <p:cNvPr id="28" name="文本框 27">
                <a:extLst>
                  <a:ext uri="{FF2B5EF4-FFF2-40B4-BE49-F238E27FC236}">
                    <a16:creationId xmlns:a16="http://schemas.microsoft.com/office/drawing/2014/main" id="{4BB0FDDA-D7EE-429E-9DC7-A944BB61F1C7}"/>
                  </a:ext>
                </a:extLst>
              </p:cNvPr>
              <p:cNvSpPr txBox="1">
                <a:spLocks noRot="1" noChangeAspect="1" noMove="1" noResize="1" noEditPoints="1" noAdjustHandles="1" noChangeArrowheads="1" noChangeShapeType="1" noTextEdit="1"/>
              </p:cNvSpPr>
              <p:nvPr/>
            </p:nvSpPr>
            <p:spPr>
              <a:xfrm>
                <a:off x="1396465" y="2680358"/>
                <a:ext cx="1458162" cy="369332"/>
              </a:xfrm>
              <a:prstGeom prst="rect">
                <a:avLst/>
              </a:prstGeom>
              <a:blipFill>
                <a:blip r:embed="rId17"/>
                <a:stretch>
                  <a:fillRect l="-418" r="-5439"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68C5834-BAC1-43B1-BCA4-8EAD6841A7C9}"/>
                  </a:ext>
                </a:extLst>
              </p:cNvPr>
              <p:cNvSpPr txBox="1"/>
              <p:nvPr/>
            </p:nvSpPr>
            <p:spPr>
              <a:xfrm>
                <a:off x="2642499" y="3291610"/>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(1,</m:t>
                      </m:r>
                      <m:r>
                        <a:rPr lang="en-US" altLang="zh-CN" b="0" i="1" smtClean="0">
                          <a:latin typeface="Cambria Math" panose="02040503050406030204" pitchFamily="18" charset="0"/>
                        </a:rPr>
                        <m:t>𝑣</m:t>
                      </m:r>
                      <m:r>
                        <a:rPr lang="en-US" altLang="zh-CN" b="0" i="1" smtClean="0">
                          <a:latin typeface="Cambria Math" panose="02040503050406030204" pitchFamily="18" charset="0"/>
                        </a:rPr>
                        <m:t>1)</m:t>
                      </m:r>
                    </m:oMath>
                  </m:oMathPara>
                </a14:m>
                <a:endParaRPr lang="zh-CN" altLang="en-US" dirty="0"/>
              </a:p>
            </p:txBody>
          </p:sp>
        </mc:Choice>
        <mc:Fallback xmlns="">
          <p:sp>
            <p:nvSpPr>
              <p:cNvPr id="29" name="文本框 28">
                <a:extLst>
                  <a:ext uri="{FF2B5EF4-FFF2-40B4-BE49-F238E27FC236}">
                    <a16:creationId xmlns:a16="http://schemas.microsoft.com/office/drawing/2014/main" id="{568C5834-BAC1-43B1-BCA4-8EAD6841A7C9}"/>
                  </a:ext>
                </a:extLst>
              </p:cNvPr>
              <p:cNvSpPr txBox="1">
                <a:spLocks noRot="1" noChangeAspect="1" noMove="1" noResize="1" noEditPoints="1" noAdjustHandles="1" noChangeArrowheads="1" noChangeShapeType="1" noTextEdit="1"/>
              </p:cNvSpPr>
              <p:nvPr/>
            </p:nvSpPr>
            <p:spPr>
              <a:xfrm>
                <a:off x="2642499" y="3291610"/>
                <a:ext cx="1458162" cy="369332"/>
              </a:xfrm>
              <a:prstGeom prst="rect">
                <a:avLst/>
              </a:prstGeom>
              <a:blipFill>
                <a:blip r:embed="rId18"/>
                <a:stretch>
                  <a:fillRect l="-1250" r="-21667"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99F9127-75C8-4749-BA0D-7FE667CA061A}"/>
                  </a:ext>
                </a:extLst>
              </p:cNvPr>
              <p:cNvSpPr txBox="1"/>
              <p:nvPr/>
            </p:nvSpPr>
            <p:spPr>
              <a:xfrm>
                <a:off x="4861455" y="3185371"/>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𝑖𝑔𝑛𝑜𝑟𝑒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𝑣</m:t>
                      </m:r>
                      <m:r>
                        <a:rPr lang="en-US" altLang="zh-CN" b="0" i="1" smtClean="0">
                          <a:latin typeface="Cambria Math" panose="02040503050406030204" pitchFamily="18" charset="0"/>
                        </a:rPr>
                        <m:t>1)</m:t>
                      </m:r>
                    </m:oMath>
                  </m:oMathPara>
                </a14:m>
                <a:endParaRPr lang="zh-CN" altLang="en-US" dirty="0"/>
              </a:p>
            </p:txBody>
          </p:sp>
        </mc:Choice>
        <mc:Fallback xmlns="">
          <p:sp>
            <p:nvSpPr>
              <p:cNvPr id="30" name="文本框 29">
                <a:extLst>
                  <a:ext uri="{FF2B5EF4-FFF2-40B4-BE49-F238E27FC236}">
                    <a16:creationId xmlns:a16="http://schemas.microsoft.com/office/drawing/2014/main" id="{A99F9127-75C8-4749-BA0D-7FE667CA061A}"/>
                  </a:ext>
                </a:extLst>
              </p:cNvPr>
              <p:cNvSpPr txBox="1">
                <a:spLocks noRot="1" noChangeAspect="1" noMove="1" noResize="1" noEditPoints="1" noAdjustHandles="1" noChangeArrowheads="1" noChangeShapeType="1" noTextEdit="1"/>
              </p:cNvSpPr>
              <p:nvPr/>
            </p:nvSpPr>
            <p:spPr>
              <a:xfrm>
                <a:off x="4861455" y="3185371"/>
                <a:ext cx="1458162" cy="369332"/>
              </a:xfrm>
              <a:prstGeom prst="rect">
                <a:avLst/>
              </a:prstGeom>
              <a:blipFill>
                <a:blip r:embed="rId19"/>
                <a:stretch>
                  <a:fillRect l="-1250" r="-6250"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F7DFA78-190B-4167-8297-516B312D3BD4}"/>
                  </a:ext>
                </a:extLst>
              </p:cNvPr>
              <p:cNvSpPr txBox="1"/>
              <p:nvPr/>
            </p:nvSpPr>
            <p:spPr>
              <a:xfrm>
                <a:off x="6222327" y="5039987"/>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2)</m:t>
                      </m:r>
                    </m:oMath>
                  </m:oMathPara>
                </a14:m>
                <a:endParaRPr lang="zh-CN" altLang="en-US" dirty="0"/>
              </a:p>
            </p:txBody>
          </p:sp>
        </mc:Choice>
        <mc:Fallback xmlns="">
          <p:sp>
            <p:nvSpPr>
              <p:cNvPr id="31" name="文本框 30">
                <a:extLst>
                  <a:ext uri="{FF2B5EF4-FFF2-40B4-BE49-F238E27FC236}">
                    <a16:creationId xmlns:a16="http://schemas.microsoft.com/office/drawing/2014/main" id="{1F7DFA78-190B-4167-8297-516B312D3BD4}"/>
                  </a:ext>
                </a:extLst>
              </p:cNvPr>
              <p:cNvSpPr txBox="1">
                <a:spLocks noRot="1" noChangeAspect="1" noMove="1" noResize="1" noEditPoints="1" noAdjustHandles="1" noChangeArrowheads="1" noChangeShapeType="1" noTextEdit="1"/>
              </p:cNvSpPr>
              <p:nvPr/>
            </p:nvSpPr>
            <p:spPr>
              <a:xfrm>
                <a:off x="6222327" y="5039987"/>
                <a:ext cx="1458162" cy="369332"/>
              </a:xfrm>
              <a:prstGeom prst="rect">
                <a:avLst/>
              </a:prstGeom>
              <a:blipFill>
                <a:blip r:embed="rId20"/>
                <a:stretch>
                  <a:fillRect l="-837" r="-5439"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63370E1-0B26-44DA-991E-4C586A16712F}"/>
                  </a:ext>
                </a:extLst>
              </p:cNvPr>
              <p:cNvSpPr txBox="1"/>
              <p:nvPr/>
            </p:nvSpPr>
            <p:spPr>
              <a:xfrm>
                <a:off x="3607309" y="5541076"/>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2)</m:t>
                      </m:r>
                    </m:oMath>
                  </m:oMathPara>
                </a14:m>
                <a:endParaRPr lang="zh-CN" altLang="en-US" dirty="0"/>
              </a:p>
            </p:txBody>
          </p:sp>
        </mc:Choice>
        <mc:Fallback xmlns="">
          <p:sp>
            <p:nvSpPr>
              <p:cNvPr id="32" name="文本框 31">
                <a:extLst>
                  <a:ext uri="{FF2B5EF4-FFF2-40B4-BE49-F238E27FC236}">
                    <a16:creationId xmlns:a16="http://schemas.microsoft.com/office/drawing/2014/main" id="{163370E1-0B26-44DA-991E-4C586A16712F}"/>
                  </a:ext>
                </a:extLst>
              </p:cNvPr>
              <p:cNvSpPr txBox="1">
                <a:spLocks noRot="1" noChangeAspect="1" noMove="1" noResize="1" noEditPoints="1" noAdjustHandles="1" noChangeArrowheads="1" noChangeShapeType="1" noTextEdit="1"/>
              </p:cNvSpPr>
              <p:nvPr/>
            </p:nvSpPr>
            <p:spPr>
              <a:xfrm>
                <a:off x="3607309" y="5541076"/>
                <a:ext cx="1458162" cy="369332"/>
              </a:xfrm>
              <a:prstGeom prst="rect">
                <a:avLst/>
              </a:prstGeom>
              <a:blipFill>
                <a:blip r:embed="rId21"/>
                <a:stretch>
                  <a:fillRect l="-837" r="-5439"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6CE5000-A1D9-46A6-B8E3-866AB85E25B8}"/>
                  </a:ext>
                </a:extLst>
              </p:cNvPr>
              <p:cNvSpPr txBox="1"/>
              <p:nvPr/>
            </p:nvSpPr>
            <p:spPr>
              <a:xfrm>
                <a:off x="4861455" y="4387532"/>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2)</m:t>
                      </m:r>
                    </m:oMath>
                  </m:oMathPara>
                </a14:m>
                <a:endParaRPr lang="zh-CN" altLang="en-US" dirty="0"/>
              </a:p>
            </p:txBody>
          </p:sp>
        </mc:Choice>
        <mc:Fallback xmlns="">
          <p:sp>
            <p:nvSpPr>
              <p:cNvPr id="33" name="文本框 32">
                <a:extLst>
                  <a:ext uri="{FF2B5EF4-FFF2-40B4-BE49-F238E27FC236}">
                    <a16:creationId xmlns:a16="http://schemas.microsoft.com/office/drawing/2014/main" id="{06CE5000-A1D9-46A6-B8E3-866AB85E25B8}"/>
                  </a:ext>
                </a:extLst>
              </p:cNvPr>
              <p:cNvSpPr txBox="1">
                <a:spLocks noRot="1" noChangeAspect="1" noMove="1" noResize="1" noEditPoints="1" noAdjustHandles="1" noChangeArrowheads="1" noChangeShapeType="1" noTextEdit="1"/>
              </p:cNvSpPr>
              <p:nvPr/>
            </p:nvSpPr>
            <p:spPr>
              <a:xfrm>
                <a:off x="4861455" y="4387532"/>
                <a:ext cx="1458162" cy="369332"/>
              </a:xfrm>
              <a:prstGeom prst="rect">
                <a:avLst/>
              </a:prstGeom>
              <a:blipFill>
                <a:blip r:embed="rId22"/>
                <a:stretch>
                  <a:fillRect l="-1250" r="-21667" b="-1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721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1+ppt_h/2"/>
                                          </p:val>
                                        </p:tav>
                                      </p:tavLst>
                                    </p:anim>
                                    <p:set>
                                      <p:cBhvr>
                                        <p:cTn id="64" dur="1" fill="hold">
                                          <p:stCondLst>
                                            <p:cond delay="499"/>
                                          </p:stCondLst>
                                        </p:cTn>
                                        <p:tgtEl>
                                          <p:spTgt spid="17"/>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15"/>
                                        </p:tgtEl>
                                        <p:attrNameLst>
                                          <p:attrName>ppt_x</p:attrName>
                                        </p:attrNameLst>
                                      </p:cBhvr>
                                      <p:tavLst>
                                        <p:tav tm="0">
                                          <p:val>
                                            <p:strVal val="ppt_x"/>
                                          </p:val>
                                        </p:tav>
                                        <p:tav tm="100000">
                                          <p:val>
                                            <p:strVal val="ppt_x"/>
                                          </p:val>
                                        </p:tav>
                                      </p:tavLst>
                                    </p:anim>
                                    <p:anim calcmode="lin" valueType="num">
                                      <p:cBhvr additive="base">
                                        <p:cTn id="67" dur="500"/>
                                        <p:tgtEl>
                                          <p:spTgt spid="15"/>
                                        </p:tgtEl>
                                        <p:attrNameLst>
                                          <p:attrName>ppt_y</p:attrName>
                                        </p:attrNameLst>
                                      </p:cBhvr>
                                      <p:tavLst>
                                        <p:tav tm="0">
                                          <p:val>
                                            <p:strVal val="ppt_y"/>
                                          </p:val>
                                        </p:tav>
                                        <p:tav tm="100000">
                                          <p:val>
                                            <p:strVal val="1+ppt_h/2"/>
                                          </p:val>
                                        </p:tav>
                                      </p:tavLst>
                                    </p:anim>
                                    <p:set>
                                      <p:cBhvr>
                                        <p:cTn id="68" dur="1" fill="hold">
                                          <p:stCondLst>
                                            <p:cond delay="499"/>
                                          </p:stCondLst>
                                        </p:cTn>
                                        <p:tgtEl>
                                          <p:spTgt spid="15"/>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16"/>
                                        </p:tgtEl>
                                        <p:attrNameLst>
                                          <p:attrName>ppt_x</p:attrName>
                                        </p:attrNameLst>
                                      </p:cBhvr>
                                      <p:tavLst>
                                        <p:tav tm="0">
                                          <p:val>
                                            <p:strVal val="ppt_x"/>
                                          </p:val>
                                        </p:tav>
                                        <p:tav tm="100000">
                                          <p:val>
                                            <p:strVal val="ppt_x"/>
                                          </p:val>
                                        </p:tav>
                                      </p:tavLst>
                                    </p:anim>
                                    <p:anim calcmode="lin" valueType="num">
                                      <p:cBhvr additive="base">
                                        <p:cTn id="71" dur="500"/>
                                        <p:tgtEl>
                                          <p:spTgt spid="16"/>
                                        </p:tgtEl>
                                        <p:attrNameLst>
                                          <p:attrName>ppt_y</p:attrName>
                                        </p:attrNameLst>
                                      </p:cBhvr>
                                      <p:tavLst>
                                        <p:tav tm="0">
                                          <p:val>
                                            <p:strVal val="ppt_y"/>
                                          </p:val>
                                        </p:tav>
                                        <p:tav tm="100000">
                                          <p:val>
                                            <p:strVal val="1+ppt_h/2"/>
                                          </p:val>
                                        </p:tav>
                                      </p:tavLst>
                                    </p:anim>
                                    <p:set>
                                      <p:cBhvr>
                                        <p:cTn id="72" dur="1" fill="hold">
                                          <p:stCondLst>
                                            <p:cond delay="499"/>
                                          </p:stCondLst>
                                        </p:cTn>
                                        <p:tgtEl>
                                          <p:spTgt spid="16"/>
                                        </p:tgtEl>
                                        <p:attrNameLst>
                                          <p:attrName>style.visibility</p:attrName>
                                        </p:attrNameLst>
                                      </p:cBhvr>
                                      <p:to>
                                        <p:strVal val="hidden"/>
                                      </p:to>
                                    </p:set>
                                  </p:childTnLst>
                                </p:cTn>
                              </p:par>
                              <p:par>
                                <p:cTn id="73" presetID="2" presetClass="exit" presetSubtype="4" fill="hold" nodeType="withEffect">
                                  <p:stCondLst>
                                    <p:cond delay="0"/>
                                  </p:stCondLst>
                                  <p:childTnLst>
                                    <p:anim calcmode="lin" valueType="num">
                                      <p:cBhvr additive="base">
                                        <p:cTn id="74" dur="500"/>
                                        <p:tgtEl>
                                          <p:spTgt spid="14"/>
                                        </p:tgtEl>
                                        <p:attrNameLst>
                                          <p:attrName>ppt_x</p:attrName>
                                        </p:attrNameLst>
                                      </p:cBhvr>
                                      <p:tavLst>
                                        <p:tav tm="0">
                                          <p:val>
                                            <p:strVal val="ppt_x"/>
                                          </p:val>
                                        </p:tav>
                                        <p:tav tm="100000">
                                          <p:val>
                                            <p:strVal val="ppt_x"/>
                                          </p:val>
                                        </p:tav>
                                      </p:tavLst>
                                    </p:anim>
                                    <p:anim calcmode="lin" valueType="num">
                                      <p:cBhvr additive="base">
                                        <p:cTn id="75" dur="500"/>
                                        <p:tgtEl>
                                          <p:spTgt spid="14"/>
                                        </p:tgtEl>
                                        <p:attrNameLst>
                                          <p:attrName>ppt_y</p:attrName>
                                        </p:attrNameLst>
                                      </p:cBhvr>
                                      <p:tavLst>
                                        <p:tav tm="0">
                                          <p:val>
                                            <p:strVal val="ppt_y"/>
                                          </p:val>
                                        </p:tav>
                                        <p:tav tm="100000">
                                          <p:val>
                                            <p:strVal val="1+ppt_h/2"/>
                                          </p:val>
                                        </p:tav>
                                      </p:tavLst>
                                    </p:anim>
                                    <p:set>
                                      <p:cBhvr>
                                        <p:cTn id="76" dur="1" fill="hold">
                                          <p:stCondLst>
                                            <p:cond delay="499"/>
                                          </p:stCondLst>
                                        </p:cTn>
                                        <p:tgtEl>
                                          <p:spTgt spid="14"/>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18"/>
                                        </p:tgtEl>
                                        <p:attrNameLst>
                                          <p:attrName>ppt_x</p:attrName>
                                        </p:attrNameLst>
                                      </p:cBhvr>
                                      <p:tavLst>
                                        <p:tav tm="0">
                                          <p:val>
                                            <p:strVal val="ppt_x"/>
                                          </p:val>
                                        </p:tav>
                                        <p:tav tm="100000">
                                          <p:val>
                                            <p:strVal val="ppt_x"/>
                                          </p:val>
                                        </p:tav>
                                      </p:tavLst>
                                    </p:anim>
                                    <p:anim calcmode="lin" valueType="num">
                                      <p:cBhvr additive="base">
                                        <p:cTn id="79" dur="500"/>
                                        <p:tgtEl>
                                          <p:spTgt spid="18"/>
                                        </p:tgtEl>
                                        <p:attrNameLst>
                                          <p:attrName>ppt_y</p:attrName>
                                        </p:attrNameLst>
                                      </p:cBhvr>
                                      <p:tavLst>
                                        <p:tav tm="0">
                                          <p:val>
                                            <p:strVal val="ppt_y"/>
                                          </p:val>
                                        </p:tav>
                                        <p:tav tm="100000">
                                          <p:val>
                                            <p:strVal val="1+ppt_h/2"/>
                                          </p:val>
                                        </p:tav>
                                      </p:tavLst>
                                    </p:anim>
                                    <p:set>
                                      <p:cBhvr>
                                        <p:cTn id="80" dur="1" fill="hold">
                                          <p:stCondLst>
                                            <p:cond delay="499"/>
                                          </p:stCondLst>
                                        </p:cTn>
                                        <p:tgtEl>
                                          <p:spTgt spid="18"/>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500"/>
                                        <p:tgtEl>
                                          <p:spTgt spid="20"/>
                                        </p:tgtEl>
                                        <p:attrNameLst>
                                          <p:attrName>ppt_x</p:attrName>
                                        </p:attrNameLst>
                                      </p:cBhvr>
                                      <p:tavLst>
                                        <p:tav tm="0">
                                          <p:val>
                                            <p:strVal val="ppt_x"/>
                                          </p:val>
                                        </p:tav>
                                        <p:tav tm="100000">
                                          <p:val>
                                            <p:strVal val="ppt_x"/>
                                          </p:val>
                                        </p:tav>
                                      </p:tavLst>
                                    </p:anim>
                                    <p:anim calcmode="lin" valueType="num">
                                      <p:cBhvr additive="base">
                                        <p:cTn id="83" dur="500"/>
                                        <p:tgtEl>
                                          <p:spTgt spid="20"/>
                                        </p:tgtEl>
                                        <p:attrNameLst>
                                          <p:attrName>ppt_y</p:attrName>
                                        </p:attrNameLst>
                                      </p:cBhvr>
                                      <p:tavLst>
                                        <p:tav tm="0">
                                          <p:val>
                                            <p:strVal val="ppt_y"/>
                                          </p:val>
                                        </p:tav>
                                        <p:tav tm="100000">
                                          <p:val>
                                            <p:strVal val="1+ppt_h/2"/>
                                          </p:val>
                                        </p:tav>
                                      </p:tavLst>
                                    </p:anim>
                                    <p:set>
                                      <p:cBhvr>
                                        <p:cTn id="84" dur="1" fill="hold">
                                          <p:stCondLst>
                                            <p:cond delay="499"/>
                                          </p:stCondLst>
                                        </p:cTn>
                                        <p:tgtEl>
                                          <p:spTgt spid="20"/>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9"/>
                                        </p:tgtEl>
                                        <p:attrNameLst>
                                          <p:attrName>ppt_x</p:attrName>
                                        </p:attrNameLst>
                                      </p:cBhvr>
                                      <p:tavLst>
                                        <p:tav tm="0">
                                          <p:val>
                                            <p:strVal val="ppt_x"/>
                                          </p:val>
                                        </p:tav>
                                        <p:tav tm="100000">
                                          <p:val>
                                            <p:strVal val="ppt_x"/>
                                          </p:val>
                                        </p:tav>
                                      </p:tavLst>
                                    </p:anim>
                                    <p:anim calcmode="lin" valueType="num">
                                      <p:cBhvr additive="base">
                                        <p:cTn id="87" dur="500"/>
                                        <p:tgtEl>
                                          <p:spTgt spid="19"/>
                                        </p:tgtEl>
                                        <p:attrNameLst>
                                          <p:attrName>ppt_y</p:attrName>
                                        </p:attrNameLst>
                                      </p:cBhvr>
                                      <p:tavLst>
                                        <p:tav tm="0">
                                          <p:val>
                                            <p:strVal val="ppt_y"/>
                                          </p:val>
                                        </p:tav>
                                        <p:tav tm="100000">
                                          <p:val>
                                            <p:strVal val="1+ppt_h/2"/>
                                          </p:val>
                                        </p:tav>
                                      </p:tavLst>
                                    </p:anim>
                                    <p:set>
                                      <p:cBhvr>
                                        <p:cTn id="88" dur="1" fill="hold">
                                          <p:stCondLst>
                                            <p:cond delay="499"/>
                                          </p:stCondLst>
                                        </p:cTn>
                                        <p:tgtEl>
                                          <p:spTgt spid="19"/>
                                        </p:tgtEl>
                                        <p:attrNameLst>
                                          <p:attrName>style.visibility</p:attrName>
                                        </p:attrNameLst>
                                      </p:cBhvr>
                                      <p:to>
                                        <p:strVal val="hidden"/>
                                      </p:to>
                                    </p:set>
                                  </p:childTnLst>
                                </p:cTn>
                              </p:par>
                              <p:par>
                                <p:cTn id="89" presetID="2" presetClass="exit" presetSubtype="4" fill="hold" grpId="1" nodeType="withEffect">
                                  <p:stCondLst>
                                    <p:cond delay="0"/>
                                  </p:stCondLst>
                                  <p:childTnLst>
                                    <p:anim calcmode="lin" valueType="num">
                                      <p:cBhvr additive="base">
                                        <p:cTn id="90" dur="500"/>
                                        <p:tgtEl>
                                          <p:spTgt spid="21"/>
                                        </p:tgtEl>
                                        <p:attrNameLst>
                                          <p:attrName>ppt_x</p:attrName>
                                        </p:attrNameLst>
                                      </p:cBhvr>
                                      <p:tavLst>
                                        <p:tav tm="0">
                                          <p:val>
                                            <p:strVal val="ppt_x"/>
                                          </p:val>
                                        </p:tav>
                                        <p:tav tm="100000">
                                          <p:val>
                                            <p:strVal val="ppt_x"/>
                                          </p:val>
                                        </p:tav>
                                      </p:tavLst>
                                    </p:anim>
                                    <p:anim calcmode="lin" valueType="num">
                                      <p:cBhvr additive="base">
                                        <p:cTn id="91" dur="500"/>
                                        <p:tgtEl>
                                          <p:spTgt spid="21"/>
                                        </p:tgtEl>
                                        <p:attrNameLst>
                                          <p:attrName>ppt_y</p:attrName>
                                        </p:attrNameLst>
                                      </p:cBhvr>
                                      <p:tavLst>
                                        <p:tav tm="0">
                                          <p:val>
                                            <p:strVal val="ppt_y"/>
                                          </p:val>
                                        </p:tav>
                                        <p:tav tm="100000">
                                          <p:val>
                                            <p:strVal val="1+ppt_h/2"/>
                                          </p:val>
                                        </p:tav>
                                      </p:tavLst>
                                    </p:anim>
                                    <p:set>
                                      <p:cBhvr>
                                        <p:cTn id="92" dur="1" fill="hold">
                                          <p:stCondLst>
                                            <p:cond delay="499"/>
                                          </p:stCondLst>
                                        </p:cTn>
                                        <p:tgtEl>
                                          <p:spTgt spid="21"/>
                                        </p:tgtEl>
                                        <p:attrNameLst>
                                          <p:attrName>style.visibility</p:attrName>
                                        </p:attrNameLst>
                                      </p:cBhvr>
                                      <p:to>
                                        <p:strVal val="hidden"/>
                                      </p:to>
                                    </p:set>
                                  </p:childTnLst>
                                </p:cTn>
                              </p:par>
                              <p:par>
                                <p:cTn id="93" presetID="2" presetClass="exit" presetSubtype="4" fill="hold" grpId="1" nodeType="withEffect">
                                  <p:stCondLst>
                                    <p:cond delay="0"/>
                                  </p:stCondLst>
                                  <p:childTnLst>
                                    <p:anim calcmode="lin" valueType="num">
                                      <p:cBhvr additive="base">
                                        <p:cTn id="94" dur="500"/>
                                        <p:tgtEl>
                                          <p:spTgt spid="13"/>
                                        </p:tgtEl>
                                        <p:attrNameLst>
                                          <p:attrName>ppt_x</p:attrName>
                                        </p:attrNameLst>
                                      </p:cBhvr>
                                      <p:tavLst>
                                        <p:tav tm="0">
                                          <p:val>
                                            <p:strVal val="ppt_x"/>
                                          </p:val>
                                        </p:tav>
                                        <p:tav tm="100000">
                                          <p:val>
                                            <p:strVal val="ppt_x"/>
                                          </p:val>
                                        </p:tav>
                                      </p:tavLst>
                                    </p:anim>
                                    <p:anim calcmode="lin" valueType="num">
                                      <p:cBhvr additive="base">
                                        <p:cTn id="95" dur="500"/>
                                        <p:tgtEl>
                                          <p:spTgt spid="13"/>
                                        </p:tgtEl>
                                        <p:attrNameLst>
                                          <p:attrName>ppt_y</p:attrName>
                                        </p:attrNameLst>
                                      </p:cBhvr>
                                      <p:tavLst>
                                        <p:tav tm="0">
                                          <p:val>
                                            <p:strVal val="ppt_y"/>
                                          </p:val>
                                        </p:tav>
                                        <p:tav tm="100000">
                                          <p:val>
                                            <p:strVal val="1+ppt_h/2"/>
                                          </p:val>
                                        </p:tav>
                                      </p:tavLst>
                                    </p:anim>
                                    <p:set>
                                      <p:cBhvr>
                                        <p:cTn id="96" dur="1" fill="hold">
                                          <p:stCondLst>
                                            <p:cond delay="499"/>
                                          </p:stCondLst>
                                        </p:cTn>
                                        <p:tgtEl>
                                          <p:spTgt spid="13"/>
                                        </p:tgtEl>
                                        <p:attrNameLst>
                                          <p:attrName>style.visibility</p:attrName>
                                        </p:attrNameLst>
                                      </p:cBhvr>
                                      <p:to>
                                        <p:strVal val="hidden"/>
                                      </p:to>
                                    </p:set>
                                  </p:childTnLst>
                                </p:cTn>
                              </p:par>
                              <p:par>
                                <p:cTn id="97" presetID="2" presetClass="exit" presetSubtype="4" fill="hold" nodeType="withEffect">
                                  <p:stCondLst>
                                    <p:cond delay="0"/>
                                  </p:stCondLst>
                                  <p:childTnLst>
                                    <p:anim calcmode="lin" valueType="num">
                                      <p:cBhvr additive="base">
                                        <p:cTn id="98" dur="500"/>
                                        <p:tgtEl>
                                          <p:spTgt spid="24"/>
                                        </p:tgtEl>
                                        <p:attrNameLst>
                                          <p:attrName>ppt_x</p:attrName>
                                        </p:attrNameLst>
                                      </p:cBhvr>
                                      <p:tavLst>
                                        <p:tav tm="0">
                                          <p:val>
                                            <p:strVal val="ppt_x"/>
                                          </p:val>
                                        </p:tav>
                                        <p:tav tm="100000">
                                          <p:val>
                                            <p:strVal val="ppt_x"/>
                                          </p:val>
                                        </p:tav>
                                      </p:tavLst>
                                    </p:anim>
                                    <p:anim calcmode="lin" valueType="num">
                                      <p:cBhvr additive="base">
                                        <p:cTn id="99" dur="500"/>
                                        <p:tgtEl>
                                          <p:spTgt spid="24"/>
                                        </p:tgtEl>
                                        <p:attrNameLst>
                                          <p:attrName>ppt_y</p:attrName>
                                        </p:attrNameLst>
                                      </p:cBhvr>
                                      <p:tavLst>
                                        <p:tav tm="0">
                                          <p:val>
                                            <p:strVal val="ppt_y"/>
                                          </p:val>
                                        </p:tav>
                                        <p:tav tm="100000">
                                          <p:val>
                                            <p:strVal val="1+ppt_h/2"/>
                                          </p:val>
                                        </p:tav>
                                      </p:tavLst>
                                    </p:anim>
                                    <p:set>
                                      <p:cBhvr>
                                        <p:cTn id="100" dur="1" fill="hold">
                                          <p:stCondLst>
                                            <p:cond delay="499"/>
                                          </p:stCondLst>
                                        </p:cTn>
                                        <p:tgtEl>
                                          <p:spTgt spid="24"/>
                                        </p:tgtEl>
                                        <p:attrNameLst>
                                          <p:attrName>style.visibility</p:attrName>
                                        </p:attrNameLst>
                                      </p:cBhvr>
                                      <p:to>
                                        <p:strVal val="hidden"/>
                                      </p:to>
                                    </p:set>
                                  </p:childTnLst>
                                </p:cTn>
                              </p:par>
                              <p:par>
                                <p:cTn id="101" presetID="2" presetClass="exit" presetSubtype="4" fill="hold" grpId="1" nodeType="withEffect">
                                  <p:stCondLst>
                                    <p:cond delay="0"/>
                                  </p:stCondLst>
                                  <p:childTnLst>
                                    <p:anim calcmode="lin" valueType="num">
                                      <p:cBhvr additive="base">
                                        <p:cTn id="102" dur="500"/>
                                        <p:tgtEl>
                                          <p:spTgt spid="12"/>
                                        </p:tgtEl>
                                        <p:attrNameLst>
                                          <p:attrName>ppt_x</p:attrName>
                                        </p:attrNameLst>
                                      </p:cBhvr>
                                      <p:tavLst>
                                        <p:tav tm="0">
                                          <p:val>
                                            <p:strVal val="ppt_x"/>
                                          </p:val>
                                        </p:tav>
                                        <p:tav tm="100000">
                                          <p:val>
                                            <p:strVal val="ppt_x"/>
                                          </p:val>
                                        </p:tav>
                                      </p:tavLst>
                                    </p:anim>
                                    <p:anim calcmode="lin" valueType="num">
                                      <p:cBhvr additive="base">
                                        <p:cTn id="103" dur="500"/>
                                        <p:tgtEl>
                                          <p:spTgt spid="12"/>
                                        </p:tgtEl>
                                        <p:attrNameLst>
                                          <p:attrName>ppt_y</p:attrName>
                                        </p:attrNameLst>
                                      </p:cBhvr>
                                      <p:tavLst>
                                        <p:tav tm="0">
                                          <p:val>
                                            <p:strVal val="ppt_y"/>
                                          </p:val>
                                        </p:tav>
                                        <p:tav tm="100000">
                                          <p:val>
                                            <p:strVal val="1+ppt_h/2"/>
                                          </p:val>
                                        </p:tav>
                                      </p:tavLst>
                                    </p:anim>
                                    <p:set>
                                      <p:cBhvr>
                                        <p:cTn id="104" dur="1" fill="hold">
                                          <p:stCondLst>
                                            <p:cond delay="499"/>
                                          </p:stCondLst>
                                        </p:cTn>
                                        <p:tgtEl>
                                          <p:spTgt spid="12"/>
                                        </p:tgtEl>
                                        <p:attrNameLst>
                                          <p:attrName>style.visibility</p:attrName>
                                        </p:attrNameLst>
                                      </p:cBhvr>
                                      <p:to>
                                        <p:strVal val="hidden"/>
                                      </p:to>
                                    </p:set>
                                  </p:childTnLst>
                                </p:cTn>
                              </p:par>
                              <p:par>
                                <p:cTn id="105" presetID="2" presetClass="exit" presetSubtype="4" fill="hold" nodeType="withEffect">
                                  <p:stCondLst>
                                    <p:cond delay="0"/>
                                  </p:stCondLst>
                                  <p:childTnLst>
                                    <p:anim calcmode="lin" valueType="num">
                                      <p:cBhvr additive="base">
                                        <p:cTn id="106" dur="500"/>
                                        <p:tgtEl>
                                          <p:spTgt spid="10"/>
                                        </p:tgtEl>
                                        <p:attrNameLst>
                                          <p:attrName>ppt_x</p:attrName>
                                        </p:attrNameLst>
                                      </p:cBhvr>
                                      <p:tavLst>
                                        <p:tav tm="0">
                                          <p:val>
                                            <p:strVal val="ppt_x"/>
                                          </p:val>
                                        </p:tav>
                                        <p:tav tm="100000">
                                          <p:val>
                                            <p:strVal val="ppt_x"/>
                                          </p:val>
                                        </p:tav>
                                      </p:tavLst>
                                    </p:anim>
                                    <p:anim calcmode="lin" valueType="num">
                                      <p:cBhvr additive="base">
                                        <p:cTn id="107" dur="500"/>
                                        <p:tgtEl>
                                          <p:spTgt spid="10"/>
                                        </p:tgtEl>
                                        <p:attrNameLst>
                                          <p:attrName>ppt_y</p:attrName>
                                        </p:attrNameLst>
                                      </p:cBhvr>
                                      <p:tavLst>
                                        <p:tav tm="0">
                                          <p:val>
                                            <p:strVal val="ppt_y"/>
                                          </p:val>
                                        </p:tav>
                                        <p:tav tm="100000">
                                          <p:val>
                                            <p:strVal val="1+ppt_h/2"/>
                                          </p:val>
                                        </p:tav>
                                      </p:tavLst>
                                    </p:anim>
                                    <p:set>
                                      <p:cBhvr>
                                        <p:cTn id="108" dur="1" fill="hold">
                                          <p:stCondLst>
                                            <p:cond delay="499"/>
                                          </p:stCondLst>
                                        </p:cTn>
                                        <p:tgtEl>
                                          <p:spTgt spid="10"/>
                                        </p:tgtEl>
                                        <p:attrNameLst>
                                          <p:attrName>style.visibility</p:attrName>
                                        </p:attrNameLst>
                                      </p:cBhvr>
                                      <p:to>
                                        <p:strVal val="hidden"/>
                                      </p:to>
                                    </p:set>
                                  </p:childTnLst>
                                </p:cTn>
                              </p:par>
                              <p:par>
                                <p:cTn id="109" presetID="2" presetClass="exit" presetSubtype="4" fill="hold" grpId="1" nodeType="withEffect">
                                  <p:stCondLst>
                                    <p:cond delay="0"/>
                                  </p:stCondLst>
                                  <p:childTnLst>
                                    <p:anim calcmode="lin" valueType="num">
                                      <p:cBhvr additive="base">
                                        <p:cTn id="110" dur="500"/>
                                        <p:tgtEl>
                                          <p:spTgt spid="23"/>
                                        </p:tgtEl>
                                        <p:attrNameLst>
                                          <p:attrName>ppt_x</p:attrName>
                                        </p:attrNameLst>
                                      </p:cBhvr>
                                      <p:tavLst>
                                        <p:tav tm="0">
                                          <p:val>
                                            <p:strVal val="ppt_x"/>
                                          </p:val>
                                        </p:tav>
                                        <p:tav tm="100000">
                                          <p:val>
                                            <p:strVal val="ppt_x"/>
                                          </p:val>
                                        </p:tav>
                                      </p:tavLst>
                                    </p:anim>
                                    <p:anim calcmode="lin" valueType="num">
                                      <p:cBhvr additive="base">
                                        <p:cTn id="111" dur="500"/>
                                        <p:tgtEl>
                                          <p:spTgt spid="23"/>
                                        </p:tgtEl>
                                        <p:attrNameLst>
                                          <p:attrName>ppt_y</p:attrName>
                                        </p:attrNameLst>
                                      </p:cBhvr>
                                      <p:tavLst>
                                        <p:tav tm="0">
                                          <p:val>
                                            <p:strVal val="ppt_y"/>
                                          </p:val>
                                        </p:tav>
                                        <p:tav tm="100000">
                                          <p:val>
                                            <p:strVal val="1+ppt_h/2"/>
                                          </p:val>
                                        </p:tav>
                                      </p:tavLst>
                                    </p:anim>
                                    <p:set>
                                      <p:cBhvr>
                                        <p:cTn id="112" dur="1" fill="hold">
                                          <p:stCondLst>
                                            <p:cond delay="499"/>
                                          </p:stCondLst>
                                        </p:cTn>
                                        <p:tgtEl>
                                          <p:spTgt spid="23"/>
                                        </p:tgtEl>
                                        <p:attrNameLst>
                                          <p:attrName>style.visibility</p:attrName>
                                        </p:attrNameLst>
                                      </p:cBhvr>
                                      <p:to>
                                        <p:strVal val="hidden"/>
                                      </p:to>
                                    </p:set>
                                  </p:childTnLst>
                                </p:cTn>
                              </p:par>
                              <p:par>
                                <p:cTn id="113" presetID="2" presetClass="exit" presetSubtype="4" fill="hold" nodeType="withEffect">
                                  <p:stCondLst>
                                    <p:cond delay="0"/>
                                  </p:stCondLst>
                                  <p:childTnLst>
                                    <p:anim calcmode="lin" valueType="num">
                                      <p:cBhvr additive="base">
                                        <p:cTn id="114" dur="500"/>
                                        <p:tgtEl>
                                          <p:spTgt spid="25"/>
                                        </p:tgtEl>
                                        <p:attrNameLst>
                                          <p:attrName>ppt_x</p:attrName>
                                        </p:attrNameLst>
                                      </p:cBhvr>
                                      <p:tavLst>
                                        <p:tav tm="0">
                                          <p:val>
                                            <p:strVal val="ppt_x"/>
                                          </p:val>
                                        </p:tav>
                                        <p:tav tm="100000">
                                          <p:val>
                                            <p:strVal val="ppt_x"/>
                                          </p:val>
                                        </p:tav>
                                      </p:tavLst>
                                    </p:anim>
                                    <p:anim calcmode="lin" valueType="num">
                                      <p:cBhvr additive="base">
                                        <p:cTn id="115" dur="500"/>
                                        <p:tgtEl>
                                          <p:spTgt spid="25"/>
                                        </p:tgtEl>
                                        <p:attrNameLst>
                                          <p:attrName>ppt_y</p:attrName>
                                        </p:attrNameLst>
                                      </p:cBhvr>
                                      <p:tavLst>
                                        <p:tav tm="0">
                                          <p:val>
                                            <p:strVal val="ppt_y"/>
                                          </p:val>
                                        </p:tav>
                                        <p:tav tm="100000">
                                          <p:val>
                                            <p:strVal val="1+ppt_h/2"/>
                                          </p:val>
                                        </p:tav>
                                      </p:tavLst>
                                    </p:anim>
                                    <p:set>
                                      <p:cBhvr>
                                        <p:cTn id="116" dur="1" fill="hold">
                                          <p:stCondLst>
                                            <p:cond delay="499"/>
                                          </p:stCondLst>
                                        </p:cTn>
                                        <p:tgtEl>
                                          <p:spTgt spid="25"/>
                                        </p:tgtEl>
                                        <p:attrNameLst>
                                          <p:attrName>style.visibility</p:attrName>
                                        </p:attrNameLst>
                                      </p:cBhvr>
                                      <p:to>
                                        <p:strVal val="hidden"/>
                                      </p:to>
                                    </p:set>
                                  </p:childTnLst>
                                </p:cTn>
                              </p:par>
                              <p:par>
                                <p:cTn id="117" presetID="2" presetClass="exit" presetSubtype="4" fill="hold" grpId="1" nodeType="withEffect">
                                  <p:stCondLst>
                                    <p:cond delay="0"/>
                                  </p:stCondLst>
                                  <p:childTnLst>
                                    <p:anim calcmode="lin" valueType="num">
                                      <p:cBhvr additive="base">
                                        <p:cTn id="118" dur="500"/>
                                        <p:tgtEl>
                                          <p:spTgt spid="22"/>
                                        </p:tgtEl>
                                        <p:attrNameLst>
                                          <p:attrName>ppt_x</p:attrName>
                                        </p:attrNameLst>
                                      </p:cBhvr>
                                      <p:tavLst>
                                        <p:tav tm="0">
                                          <p:val>
                                            <p:strVal val="ppt_x"/>
                                          </p:val>
                                        </p:tav>
                                        <p:tav tm="100000">
                                          <p:val>
                                            <p:strVal val="ppt_x"/>
                                          </p:val>
                                        </p:tav>
                                      </p:tavLst>
                                    </p:anim>
                                    <p:anim calcmode="lin" valueType="num">
                                      <p:cBhvr additive="base">
                                        <p:cTn id="119" dur="500"/>
                                        <p:tgtEl>
                                          <p:spTgt spid="22"/>
                                        </p:tgtEl>
                                        <p:attrNameLst>
                                          <p:attrName>ppt_y</p:attrName>
                                        </p:attrNameLst>
                                      </p:cBhvr>
                                      <p:tavLst>
                                        <p:tav tm="0">
                                          <p:val>
                                            <p:strVal val="ppt_y"/>
                                          </p:val>
                                        </p:tav>
                                        <p:tav tm="100000">
                                          <p:val>
                                            <p:strVal val="1+ppt_h/2"/>
                                          </p:val>
                                        </p:tav>
                                      </p:tavLst>
                                    </p:anim>
                                    <p:set>
                                      <p:cBhvr>
                                        <p:cTn id="120" dur="1" fill="hold">
                                          <p:stCondLst>
                                            <p:cond delay="499"/>
                                          </p:stCondLst>
                                        </p:cTn>
                                        <p:tgtEl>
                                          <p:spTgt spid="22"/>
                                        </p:tgtEl>
                                        <p:attrNameLst>
                                          <p:attrName>style.visibility</p:attrName>
                                        </p:attrNameLst>
                                      </p:cBhvr>
                                      <p:to>
                                        <p:strVal val="hidden"/>
                                      </p:to>
                                    </p:set>
                                  </p:childTnLst>
                                </p:cTn>
                              </p:par>
                              <p:par>
                                <p:cTn id="121" presetID="2" presetClass="exit" presetSubtype="4" fill="hold" nodeType="withEffect">
                                  <p:stCondLst>
                                    <p:cond delay="0"/>
                                  </p:stCondLst>
                                  <p:childTnLst>
                                    <p:anim calcmode="lin" valueType="num">
                                      <p:cBhvr additive="base">
                                        <p:cTn id="122" dur="500"/>
                                        <p:tgtEl>
                                          <p:spTgt spid="11"/>
                                        </p:tgtEl>
                                        <p:attrNameLst>
                                          <p:attrName>ppt_x</p:attrName>
                                        </p:attrNameLst>
                                      </p:cBhvr>
                                      <p:tavLst>
                                        <p:tav tm="0">
                                          <p:val>
                                            <p:strVal val="ppt_x"/>
                                          </p:val>
                                        </p:tav>
                                        <p:tav tm="100000">
                                          <p:val>
                                            <p:strVal val="ppt_x"/>
                                          </p:val>
                                        </p:tav>
                                      </p:tavLst>
                                    </p:anim>
                                    <p:anim calcmode="lin" valueType="num">
                                      <p:cBhvr additive="base">
                                        <p:cTn id="123" dur="500"/>
                                        <p:tgtEl>
                                          <p:spTgt spid="11"/>
                                        </p:tgtEl>
                                        <p:attrNameLst>
                                          <p:attrName>ppt_y</p:attrName>
                                        </p:attrNameLst>
                                      </p:cBhvr>
                                      <p:tavLst>
                                        <p:tav tm="0">
                                          <p:val>
                                            <p:strVal val="ppt_y"/>
                                          </p:val>
                                        </p:tav>
                                        <p:tav tm="100000">
                                          <p:val>
                                            <p:strVal val="1+ppt_h/2"/>
                                          </p:val>
                                        </p:tav>
                                      </p:tavLst>
                                    </p:anim>
                                    <p:set>
                                      <p:cBhvr>
                                        <p:cTn id="124" dur="1" fill="hold">
                                          <p:stCondLst>
                                            <p:cond delay="499"/>
                                          </p:stCondLst>
                                        </p:cTn>
                                        <p:tgtEl>
                                          <p:spTgt spid="1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fade">
                                      <p:cBhvr>
                                        <p:cTn id="129" dur="500"/>
                                        <p:tgtEl>
                                          <p:spTgt spid="15"/>
                                        </p:tgtEl>
                                      </p:cBhvr>
                                    </p:animEffect>
                                  </p:childTnLst>
                                </p:cTn>
                              </p:par>
                              <p:par>
                                <p:cTn id="130" presetID="10" presetClass="entr" presetSubtype="0" fill="hold" nodeType="withEffect">
                                  <p:stCondLst>
                                    <p:cond delay="0"/>
                                  </p:stCondLst>
                                  <p:childTnLst>
                                    <p:set>
                                      <p:cBhvr>
                                        <p:cTn id="131" dur="1" fill="hold">
                                          <p:stCondLst>
                                            <p:cond delay="0"/>
                                          </p:stCondLst>
                                        </p:cTn>
                                        <p:tgtEl>
                                          <p:spTgt spid="14"/>
                                        </p:tgtEl>
                                        <p:attrNameLst>
                                          <p:attrName>style.visibility</p:attrName>
                                        </p:attrNameLst>
                                      </p:cBhvr>
                                      <p:to>
                                        <p:strVal val="visible"/>
                                      </p:to>
                                    </p:set>
                                    <p:animEffect transition="in" filter="fade">
                                      <p:cBhvr>
                                        <p:cTn id="132" dur="500"/>
                                        <p:tgtEl>
                                          <p:spTgt spid="1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fade">
                                      <p:cBhvr>
                                        <p:cTn id="135" dur="500"/>
                                        <p:tgtEl>
                                          <p:spTgt spid="2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fade">
                                      <p:cBhvr>
                                        <p:cTn id="138" dur="500"/>
                                        <p:tgtEl>
                                          <p:spTgt spid="2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animEffect transition="in" filter="fade">
                                      <p:cBhvr>
                                        <p:cTn id="143" dur="500"/>
                                        <p:tgtEl>
                                          <p:spTgt spid="18"/>
                                        </p:tgtEl>
                                      </p:cBhvr>
                                    </p:animEffect>
                                  </p:childTnLst>
                                </p:cTn>
                              </p:par>
                              <p:par>
                                <p:cTn id="144" presetID="10" presetClass="entr" presetSubtype="0" fill="hold" nodeType="withEffect">
                                  <p:stCondLst>
                                    <p:cond delay="0"/>
                                  </p:stCondLst>
                                  <p:childTnLst>
                                    <p:set>
                                      <p:cBhvr>
                                        <p:cTn id="145" dur="1" fill="hold">
                                          <p:stCondLst>
                                            <p:cond delay="0"/>
                                          </p:stCondLst>
                                        </p:cTn>
                                        <p:tgtEl>
                                          <p:spTgt spid="19"/>
                                        </p:tgtEl>
                                        <p:attrNameLst>
                                          <p:attrName>style.visibility</p:attrName>
                                        </p:attrNameLst>
                                      </p:cBhvr>
                                      <p:to>
                                        <p:strVal val="visible"/>
                                      </p:to>
                                    </p:set>
                                    <p:animEffect transition="in" filter="fade">
                                      <p:cBhvr>
                                        <p:cTn id="146" dur="500"/>
                                        <p:tgtEl>
                                          <p:spTgt spid="19"/>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500"/>
                                        <p:tgtEl>
                                          <p:spTgt spid="29"/>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0"/>
                                        </p:tgtEl>
                                        <p:attrNameLst>
                                          <p:attrName>style.visibility</p:attrName>
                                        </p:attrNameLst>
                                      </p:cBhvr>
                                      <p:to>
                                        <p:strVal val="visible"/>
                                      </p:to>
                                    </p:set>
                                    <p:animEffect transition="in" filter="fade">
                                      <p:cBhvr>
                                        <p:cTn id="152" dur="500"/>
                                        <p:tgtEl>
                                          <p:spTgt spid="30"/>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24"/>
                                        </p:tgtEl>
                                        <p:attrNameLst>
                                          <p:attrName>style.visibility</p:attrName>
                                        </p:attrNameLst>
                                      </p:cBhvr>
                                      <p:to>
                                        <p:strVal val="visible"/>
                                      </p:to>
                                    </p:set>
                                    <p:animEffect transition="in" filter="fade">
                                      <p:cBhvr>
                                        <p:cTn id="157" dur="500"/>
                                        <p:tgtEl>
                                          <p:spTgt spid="24"/>
                                        </p:tgtEl>
                                      </p:cBhvr>
                                    </p:animEffect>
                                  </p:childTnLst>
                                </p:cTn>
                              </p:par>
                              <p:par>
                                <p:cTn id="158" presetID="10" presetClass="entr" presetSubtype="0" fill="hold" nodeType="withEffect">
                                  <p:stCondLst>
                                    <p:cond delay="0"/>
                                  </p:stCondLst>
                                  <p:childTnLst>
                                    <p:set>
                                      <p:cBhvr>
                                        <p:cTn id="159" dur="1" fill="hold">
                                          <p:stCondLst>
                                            <p:cond delay="0"/>
                                          </p:stCondLst>
                                        </p:cTn>
                                        <p:tgtEl>
                                          <p:spTgt spid="10"/>
                                        </p:tgtEl>
                                        <p:attrNameLst>
                                          <p:attrName>style.visibility</p:attrName>
                                        </p:attrNameLst>
                                      </p:cBhvr>
                                      <p:to>
                                        <p:strVal val="visible"/>
                                      </p:to>
                                    </p:set>
                                    <p:animEffect transition="in" filter="fade">
                                      <p:cBhvr>
                                        <p:cTn id="160" dur="500"/>
                                        <p:tgtEl>
                                          <p:spTgt spid="10"/>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2"/>
                                        </p:tgtEl>
                                        <p:attrNameLst>
                                          <p:attrName>style.visibility</p:attrName>
                                        </p:attrNameLst>
                                      </p:cBhvr>
                                      <p:to>
                                        <p:strVal val="visible"/>
                                      </p:to>
                                    </p:set>
                                    <p:animEffect transition="in" filter="fade">
                                      <p:cBhvr>
                                        <p:cTn id="166" dur="500"/>
                                        <p:tgtEl>
                                          <p:spTgt spid="32"/>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25"/>
                                        </p:tgtEl>
                                        <p:attrNameLst>
                                          <p:attrName>style.visibility</p:attrName>
                                        </p:attrNameLst>
                                      </p:cBhvr>
                                      <p:to>
                                        <p:strVal val="visible"/>
                                      </p:to>
                                    </p:set>
                                    <p:animEffect transition="in" filter="fade">
                                      <p:cBhvr>
                                        <p:cTn id="171" dur="500"/>
                                        <p:tgtEl>
                                          <p:spTgt spid="25"/>
                                        </p:tgtEl>
                                      </p:cBhvr>
                                    </p:animEffect>
                                  </p:childTnLst>
                                </p:cTn>
                              </p:par>
                              <p:par>
                                <p:cTn id="172" presetID="10" presetClass="entr" presetSubtype="0" fill="hold" nodeType="withEffect">
                                  <p:stCondLst>
                                    <p:cond delay="0"/>
                                  </p:stCondLst>
                                  <p:childTnLst>
                                    <p:set>
                                      <p:cBhvr>
                                        <p:cTn id="173" dur="1" fill="hold">
                                          <p:stCondLst>
                                            <p:cond delay="0"/>
                                          </p:stCondLst>
                                        </p:cTn>
                                        <p:tgtEl>
                                          <p:spTgt spid="11"/>
                                        </p:tgtEl>
                                        <p:attrNameLst>
                                          <p:attrName>style.visibility</p:attrName>
                                        </p:attrNameLst>
                                      </p:cBhvr>
                                      <p:to>
                                        <p:strVal val="visible"/>
                                      </p:to>
                                    </p:set>
                                    <p:animEffect transition="in" filter="fade">
                                      <p:cBhvr>
                                        <p:cTn id="174" dur="500"/>
                                        <p:tgtEl>
                                          <p:spTgt spid="1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7"/>
                                        </p:tgtEl>
                                        <p:attrNameLst>
                                          <p:attrName>style.visibility</p:attrName>
                                        </p:attrNameLst>
                                      </p:cBhvr>
                                      <p:to>
                                        <p:strVal val="visible"/>
                                      </p:to>
                                    </p:set>
                                    <p:animEffect transition="in" filter="fade">
                                      <p:cBhvr>
                                        <p:cTn id="177" dur="500"/>
                                        <p:tgtEl>
                                          <p:spTgt spid="27"/>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33"/>
                                        </p:tgtEl>
                                        <p:attrNameLst>
                                          <p:attrName>style.visibility</p:attrName>
                                        </p:attrNameLst>
                                      </p:cBhvr>
                                      <p:to>
                                        <p:strVal val="visible"/>
                                      </p:to>
                                    </p:set>
                                    <p:animEffect transition="in" filter="fade">
                                      <p:cBhvr>
                                        <p:cTn id="18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6" grpId="0"/>
      <p:bldP spid="16" grpId="1"/>
      <p:bldP spid="17" grpId="0"/>
      <p:bldP spid="17" grpId="1"/>
      <p:bldP spid="20" grpId="0"/>
      <p:bldP spid="20" grpId="1"/>
      <p:bldP spid="21" grpId="0"/>
      <p:bldP spid="21" grpId="1"/>
      <p:bldP spid="22" grpId="0"/>
      <p:bldP spid="22" grpId="1"/>
      <p:bldP spid="23" grpId="0"/>
      <p:bldP spid="23" grpId="1"/>
      <p:bldP spid="26" grpId="0"/>
      <p:bldP spid="27" grpId="0"/>
      <p:bldP spid="28" grpId="0"/>
      <p:bldP spid="29" grpId="0"/>
      <p:bldP spid="30" grpId="0"/>
      <p:bldP spid="31" grpId="0"/>
      <p:bldP spid="32" grpId="0"/>
      <p:bldP spid="3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530C7-47B0-4927-BBDA-EA23F7E72DEA}"/>
              </a:ext>
            </a:extLst>
          </p:cNvPr>
          <p:cNvSpPr>
            <a:spLocks noGrp="1"/>
          </p:cNvSpPr>
          <p:nvPr>
            <p:ph type="title"/>
          </p:nvPr>
        </p:nvSpPr>
        <p:spPr/>
        <p:txBody>
          <a:bodyPr/>
          <a:lstStyle/>
          <a:p>
            <a:r>
              <a:rPr lang="en-US" altLang="zh-CN" dirty="0"/>
              <a:t>Multi-</a:t>
            </a:r>
            <a:r>
              <a:rPr lang="en-US" altLang="zh-CN" dirty="0" err="1"/>
              <a:t>Paxos</a:t>
            </a:r>
            <a:r>
              <a:rPr lang="en-US" altLang="zh-CN" dirty="0"/>
              <a:t>: </a:t>
            </a:r>
            <a:r>
              <a:rPr lang="en-US" altLang="zh-CN" dirty="0" err="1"/>
              <a:t>LiveLock</a:t>
            </a:r>
            <a:endParaRPr lang="zh-CN" altLang="en-US" dirty="0"/>
          </a:p>
        </p:txBody>
      </p:sp>
      <p:sp>
        <p:nvSpPr>
          <p:cNvPr id="4" name="灯片编号占位符 3">
            <a:extLst>
              <a:ext uri="{FF2B5EF4-FFF2-40B4-BE49-F238E27FC236}">
                <a16:creationId xmlns:a16="http://schemas.microsoft.com/office/drawing/2014/main" id="{833C648B-3F36-4FF5-B290-AAEEE240442A}"/>
              </a:ext>
            </a:extLst>
          </p:cNvPr>
          <p:cNvSpPr>
            <a:spLocks noGrp="1"/>
          </p:cNvSpPr>
          <p:nvPr>
            <p:ph type="sldNum" sz="quarter" idx="11"/>
          </p:nvPr>
        </p:nvSpPr>
        <p:spPr/>
        <p:txBody>
          <a:bodyPr/>
          <a:lstStyle/>
          <a:p>
            <a:pPr>
              <a:defRPr/>
            </a:pPr>
            <a:fld id="{3FFE790D-BCFB-4008-9260-CA63AEE325FD}" type="slidenum">
              <a:rPr lang="en-US" smtClean="0"/>
              <a:pPr>
                <a:defRPr/>
              </a:pPr>
              <a:t>52</a:t>
            </a:fld>
            <a:endParaRPr lang="en-US" dirty="0"/>
          </a:p>
        </p:txBody>
      </p:sp>
      <p:pic>
        <p:nvPicPr>
          <p:cNvPr id="5" name="图片 4">
            <a:extLst>
              <a:ext uri="{FF2B5EF4-FFF2-40B4-BE49-F238E27FC236}">
                <a16:creationId xmlns:a16="http://schemas.microsoft.com/office/drawing/2014/main" id="{586A2478-C637-4026-AAD1-787085721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7934" y="1779275"/>
            <a:ext cx="739900" cy="1087603"/>
          </a:xfrm>
          <a:prstGeom prst="rect">
            <a:avLst/>
          </a:prstGeom>
        </p:spPr>
      </p:pic>
      <p:pic>
        <p:nvPicPr>
          <p:cNvPr id="6" name="图片 5">
            <a:extLst>
              <a:ext uri="{FF2B5EF4-FFF2-40B4-BE49-F238E27FC236}">
                <a16:creationId xmlns:a16="http://schemas.microsoft.com/office/drawing/2014/main" id="{0FD281E6-C19A-4DED-B21B-8C691A2B50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9652" y="3144479"/>
            <a:ext cx="655363" cy="1083056"/>
          </a:xfrm>
          <a:prstGeom prst="rect">
            <a:avLst/>
          </a:prstGeom>
        </p:spPr>
      </p:pic>
      <p:pic>
        <p:nvPicPr>
          <p:cNvPr id="7" name="图片 6">
            <a:extLst>
              <a:ext uri="{FF2B5EF4-FFF2-40B4-BE49-F238E27FC236}">
                <a16:creationId xmlns:a16="http://schemas.microsoft.com/office/drawing/2014/main" id="{8BA1F48C-0F33-4419-B213-0DBF57E852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4229" y="3144478"/>
            <a:ext cx="663434" cy="1083056"/>
          </a:xfrm>
          <a:prstGeom prst="rect">
            <a:avLst/>
          </a:prstGeom>
        </p:spPr>
      </p:pic>
      <p:pic>
        <p:nvPicPr>
          <p:cNvPr id="8" name="图片 7">
            <a:extLst>
              <a:ext uri="{FF2B5EF4-FFF2-40B4-BE49-F238E27FC236}">
                <a16:creationId xmlns:a16="http://schemas.microsoft.com/office/drawing/2014/main" id="{9BE51DF8-7A2C-457A-807A-2871F6091E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9803" y="4852551"/>
            <a:ext cx="702263" cy="1148200"/>
          </a:xfrm>
          <a:prstGeom prst="rect">
            <a:avLst/>
          </a:prstGeom>
        </p:spPr>
      </p:pic>
      <p:pic>
        <p:nvPicPr>
          <p:cNvPr id="9" name="图片 8">
            <a:extLst>
              <a:ext uri="{FF2B5EF4-FFF2-40B4-BE49-F238E27FC236}">
                <a16:creationId xmlns:a16="http://schemas.microsoft.com/office/drawing/2014/main" id="{3EFD0D81-AC60-42F0-8460-FDA7E25770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8054" y="4813254"/>
            <a:ext cx="736802" cy="1226792"/>
          </a:xfrm>
          <a:prstGeom prst="rect">
            <a:avLst/>
          </a:prstGeom>
        </p:spPr>
      </p:pic>
      <p:cxnSp>
        <p:nvCxnSpPr>
          <p:cNvPr id="10" name="直接箭头连接符 9">
            <a:extLst>
              <a:ext uri="{FF2B5EF4-FFF2-40B4-BE49-F238E27FC236}">
                <a16:creationId xmlns:a16="http://schemas.microsoft.com/office/drawing/2014/main" id="{F384E32F-B9BC-4CB6-BD90-5D2A8CE9851C}"/>
              </a:ext>
            </a:extLst>
          </p:cNvPr>
          <p:cNvCxnSpPr>
            <a:cxnSpLocks/>
          </p:cNvCxnSpPr>
          <p:nvPr/>
        </p:nvCxnSpPr>
        <p:spPr>
          <a:xfrm flipH="1">
            <a:off x="3661003" y="5535234"/>
            <a:ext cx="12776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B9FBDC59-FC8A-4308-BD52-9D99C70D009F}"/>
              </a:ext>
            </a:extLst>
          </p:cNvPr>
          <p:cNvCxnSpPr>
            <a:cxnSpLocks/>
          </p:cNvCxnSpPr>
          <p:nvPr/>
        </p:nvCxnSpPr>
        <p:spPr>
          <a:xfrm flipH="1">
            <a:off x="5914291" y="4383264"/>
            <a:ext cx="979967" cy="82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9CF9B4B-33FC-48BC-8504-98A522ABAA58}"/>
                  </a:ext>
                </a:extLst>
              </p:cNvPr>
              <p:cNvSpPr txBox="1"/>
              <p:nvPr/>
            </p:nvSpPr>
            <p:spPr>
              <a:xfrm>
                <a:off x="3611501" y="5560659"/>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(2)</m:t>
                      </m:r>
                    </m:oMath>
                  </m:oMathPara>
                </a14:m>
                <a:endParaRPr lang="zh-CN" altLang="en-US" dirty="0"/>
              </a:p>
            </p:txBody>
          </p:sp>
        </mc:Choice>
        <mc:Fallback xmlns="">
          <p:sp>
            <p:nvSpPr>
              <p:cNvPr id="12" name="文本框 11">
                <a:extLst>
                  <a:ext uri="{FF2B5EF4-FFF2-40B4-BE49-F238E27FC236}">
                    <a16:creationId xmlns:a16="http://schemas.microsoft.com/office/drawing/2014/main" id="{F9CF9B4B-33FC-48BC-8504-98A522ABAA58}"/>
                  </a:ext>
                </a:extLst>
              </p:cNvPr>
              <p:cNvSpPr txBox="1">
                <a:spLocks noRot="1" noChangeAspect="1" noMove="1" noResize="1" noEditPoints="1" noAdjustHandles="1" noChangeArrowheads="1" noChangeShapeType="1" noTextEdit="1"/>
              </p:cNvSpPr>
              <p:nvPr/>
            </p:nvSpPr>
            <p:spPr>
              <a:xfrm>
                <a:off x="3611501" y="5560659"/>
                <a:ext cx="1458162" cy="369332"/>
              </a:xfrm>
              <a:prstGeom prst="rect">
                <a:avLst/>
              </a:prstGeom>
              <a:blipFill>
                <a:blip r:embed="rId7"/>
                <a:stretch>
                  <a:fillRect b="-14754"/>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4DE4581E-4E6A-48B9-8C70-CA4F7EF751DB}"/>
              </a:ext>
            </a:extLst>
          </p:cNvPr>
          <p:cNvCxnSpPr>
            <a:cxnSpLocks/>
          </p:cNvCxnSpPr>
          <p:nvPr/>
        </p:nvCxnSpPr>
        <p:spPr>
          <a:xfrm>
            <a:off x="4842030" y="2294874"/>
            <a:ext cx="1674186" cy="9181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29FC66FB-6C59-4737-9208-8DAE783A46DA}"/>
              </a:ext>
            </a:extLst>
          </p:cNvPr>
          <p:cNvCxnSpPr>
            <a:cxnSpLocks/>
          </p:cNvCxnSpPr>
          <p:nvPr/>
        </p:nvCxnSpPr>
        <p:spPr>
          <a:xfrm flipH="1">
            <a:off x="2249742" y="2294874"/>
            <a:ext cx="1620180" cy="1242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224A806-AC96-440D-9AD2-F0B235C4F40A}"/>
                  </a:ext>
                </a:extLst>
              </p:cNvPr>
              <p:cNvSpPr txBox="1"/>
              <p:nvPr/>
            </p:nvSpPr>
            <p:spPr>
              <a:xfrm>
                <a:off x="1868981" y="2696304"/>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m:oMathPara>
                </a14:m>
                <a:endParaRPr lang="zh-CN" altLang="en-US" dirty="0"/>
              </a:p>
            </p:txBody>
          </p:sp>
        </mc:Choice>
        <mc:Fallback xmlns="">
          <p:sp>
            <p:nvSpPr>
              <p:cNvPr id="15" name="文本框 14">
                <a:extLst>
                  <a:ext uri="{FF2B5EF4-FFF2-40B4-BE49-F238E27FC236}">
                    <a16:creationId xmlns:a16="http://schemas.microsoft.com/office/drawing/2014/main" id="{4224A806-AC96-440D-9AD2-F0B235C4F40A}"/>
                  </a:ext>
                </a:extLst>
              </p:cNvPr>
              <p:cNvSpPr txBox="1">
                <a:spLocks noRot="1" noChangeAspect="1" noMove="1" noResize="1" noEditPoints="1" noAdjustHandles="1" noChangeArrowheads="1" noChangeShapeType="1" noTextEdit="1"/>
              </p:cNvSpPr>
              <p:nvPr/>
            </p:nvSpPr>
            <p:spPr>
              <a:xfrm>
                <a:off x="1868981" y="2696304"/>
                <a:ext cx="1458162" cy="369332"/>
              </a:xfrm>
              <a:prstGeom prst="rect">
                <a:avLst/>
              </a:prstGeom>
              <a:blipFill>
                <a:blip r:embed="rId8"/>
                <a:stretch>
                  <a:fillRect b="-8197"/>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3BD63CD5-CAFA-488C-AA6C-4B304C56434D}"/>
              </a:ext>
            </a:extLst>
          </p:cNvPr>
          <p:cNvCxnSpPr>
            <a:cxnSpLocks/>
          </p:cNvCxnSpPr>
          <p:nvPr/>
        </p:nvCxnSpPr>
        <p:spPr>
          <a:xfrm flipV="1">
            <a:off x="2357755" y="2450567"/>
            <a:ext cx="1546940" cy="12201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CF4B6608-D90C-4500-BC3A-DD245D30BE97}"/>
              </a:ext>
            </a:extLst>
          </p:cNvPr>
          <p:cNvCxnSpPr>
            <a:cxnSpLocks/>
          </p:cNvCxnSpPr>
          <p:nvPr/>
        </p:nvCxnSpPr>
        <p:spPr>
          <a:xfrm flipH="1" flipV="1">
            <a:off x="4814548" y="2500384"/>
            <a:ext cx="1701668" cy="9273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0AC748C-28BC-448E-905B-A0C378FF5656}"/>
                  </a:ext>
                </a:extLst>
              </p:cNvPr>
              <p:cNvSpPr txBox="1"/>
              <p:nvPr/>
            </p:nvSpPr>
            <p:spPr>
              <a:xfrm>
                <a:off x="4734018" y="3069374"/>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𝑖𝑔𝑛𝑜𝑟𝑒</m:t>
                      </m:r>
                      <m:r>
                        <a:rPr lang="en-US" altLang="zh-CN" b="0" i="1" smtClean="0">
                          <a:latin typeface="Cambria Math" panose="02040503050406030204" pitchFamily="18" charset="0"/>
                        </a:rPr>
                        <m:t>(1,1)</m:t>
                      </m:r>
                    </m:oMath>
                  </m:oMathPara>
                </a14:m>
                <a:endParaRPr lang="zh-CN" altLang="en-US" dirty="0"/>
              </a:p>
            </p:txBody>
          </p:sp>
        </mc:Choice>
        <mc:Fallback xmlns="">
          <p:sp>
            <p:nvSpPr>
              <p:cNvPr id="18" name="文本框 17">
                <a:extLst>
                  <a:ext uri="{FF2B5EF4-FFF2-40B4-BE49-F238E27FC236}">
                    <a16:creationId xmlns:a16="http://schemas.microsoft.com/office/drawing/2014/main" id="{00AC748C-28BC-448E-905B-A0C378FF5656}"/>
                  </a:ext>
                </a:extLst>
              </p:cNvPr>
              <p:cNvSpPr txBox="1">
                <a:spLocks noRot="1" noChangeAspect="1" noMove="1" noResize="1" noEditPoints="1" noAdjustHandles="1" noChangeArrowheads="1" noChangeShapeType="1" noTextEdit="1"/>
              </p:cNvSpPr>
              <p:nvPr/>
            </p:nvSpPr>
            <p:spPr>
              <a:xfrm>
                <a:off x="4734018" y="3069374"/>
                <a:ext cx="1458162" cy="369332"/>
              </a:xfrm>
              <a:prstGeom prst="rect">
                <a:avLst/>
              </a:prstGeom>
              <a:blipFill>
                <a:blip r:embed="rId9"/>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6FA7DC4-D83A-43D0-A9A1-3605F3D29A02}"/>
                  </a:ext>
                </a:extLst>
              </p:cNvPr>
              <p:cNvSpPr txBox="1"/>
              <p:nvPr/>
            </p:nvSpPr>
            <p:spPr>
              <a:xfrm>
                <a:off x="5386401" y="4377937"/>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𝑖𝑔𝑛𝑜𝑟𝑒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2)</m:t>
                      </m:r>
                    </m:oMath>
                  </m:oMathPara>
                </a14:m>
                <a:endParaRPr lang="zh-CN" altLang="en-US" dirty="0"/>
              </a:p>
            </p:txBody>
          </p:sp>
        </mc:Choice>
        <mc:Fallback xmlns="">
          <p:sp>
            <p:nvSpPr>
              <p:cNvPr id="19" name="文本框 18">
                <a:extLst>
                  <a:ext uri="{FF2B5EF4-FFF2-40B4-BE49-F238E27FC236}">
                    <a16:creationId xmlns:a16="http://schemas.microsoft.com/office/drawing/2014/main" id="{66FA7DC4-D83A-43D0-A9A1-3605F3D29A02}"/>
                  </a:ext>
                </a:extLst>
              </p:cNvPr>
              <p:cNvSpPr txBox="1">
                <a:spLocks noRot="1" noChangeAspect="1" noMove="1" noResize="1" noEditPoints="1" noAdjustHandles="1" noChangeArrowheads="1" noChangeShapeType="1" noTextEdit="1"/>
              </p:cNvSpPr>
              <p:nvPr/>
            </p:nvSpPr>
            <p:spPr>
              <a:xfrm>
                <a:off x="5386401" y="4377937"/>
                <a:ext cx="1458162" cy="369332"/>
              </a:xfrm>
              <a:prstGeom prst="rect">
                <a:avLst/>
              </a:prstGeom>
              <a:blipFill>
                <a:blip r:embed="rId10"/>
                <a:stretch>
                  <a:fillRect l="-1255" r="-6695"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1C8E747-BA07-433F-8770-299CA91567B5}"/>
                  </a:ext>
                </a:extLst>
              </p:cNvPr>
              <p:cNvSpPr txBox="1"/>
              <p:nvPr/>
            </p:nvSpPr>
            <p:spPr>
              <a:xfrm>
                <a:off x="4734018" y="3151699"/>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id="{F1C8E747-BA07-433F-8770-299CA91567B5}"/>
                  </a:ext>
                </a:extLst>
              </p:cNvPr>
              <p:cNvSpPr txBox="1">
                <a:spLocks noRot="1" noChangeAspect="1" noMove="1" noResize="1" noEditPoints="1" noAdjustHandles="1" noChangeArrowheads="1" noChangeShapeType="1" noTextEdit="1"/>
              </p:cNvSpPr>
              <p:nvPr/>
            </p:nvSpPr>
            <p:spPr>
              <a:xfrm>
                <a:off x="4734018" y="3151699"/>
                <a:ext cx="1458162" cy="369332"/>
              </a:xfrm>
              <a:prstGeom prst="rect">
                <a:avLst/>
              </a:prstGeom>
              <a:blipFill>
                <a:blip r:embed="rId11"/>
                <a:stretch>
                  <a:fillRect b="-14754"/>
                </a:stretch>
              </a:blipFill>
            </p:spPr>
            <p:txBody>
              <a:bodyPr/>
              <a:lstStyle/>
              <a:p>
                <a:r>
                  <a:rPr lang="zh-CN" altLang="en-US">
                    <a:noFill/>
                  </a:rPr>
                  <a:t> </a:t>
                </a:r>
              </a:p>
            </p:txBody>
          </p:sp>
        </mc:Fallback>
      </mc:AlternateContent>
      <p:cxnSp>
        <p:nvCxnSpPr>
          <p:cNvPr id="21" name="直接箭头连接符 20">
            <a:extLst>
              <a:ext uri="{FF2B5EF4-FFF2-40B4-BE49-F238E27FC236}">
                <a16:creationId xmlns:a16="http://schemas.microsoft.com/office/drawing/2014/main" id="{0BFE411A-5B2D-4C48-AAA8-05FCF282D354}"/>
              </a:ext>
            </a:extLst>
          </p:cNvPr>
          <p:cNvCxnSpPr>
            <a:cxnSpLocks/>
          </p:cNvCxnSpPr>
          <p:nvPr/>
        </p:nvCxnSpPr>
        <p:spPr>
          <a:xfrm flipV="1">
            <a:off x="5982444" y="4489620"/>
            <a:ext cx="1026114" cy="889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633D2E6E-89BE-4F70-A0B7-62F178FBC9F9}"/>
              </a:ext>
            </a:extLst>
          </p:cNvPr>
          <p:cNvCxnSpPr>
            <a:cxnSpLocks/>
          </p:cNvCxnSpPr>
          <p:nvPr/>
        </p:nvCxnSpPr>
        <p:spPr>
          <a:xfrm>
            <a:off x="3679654" y="5332847"/>
            <a:ext cx="13047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EEFF07D-06B0-45EB-A6F1-DF90FC843B72}"/>
                  </a:ext>
                </a:extLst>
              </p:cNvPr>
              <p:cNvSpPr txBox="1"/>
              <p:nvPr/>
            </p:nvSpPr>
            <p:spPr>
              <a:xfrm>
                <a:off x="2217163" y="2176147"/>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e>
                      </m:d>
                    </m:oMath>
                  </m:oMathPara>
                </a14:m>
                <a:endParaRPr lang="zh-CN" altLang="en-US" dirty="0"/>
              </a:p>
            </p:txBody>
          </p:sp>
        </mc:Choice>
        <mc:Fallback xmlns="">
          <p:sp>
            <p:nvSpPr>
              <p:cNvPr id="23" name="文本框 22">
                <a:extLst>
                  <a:ext uri="{FF2B5EF4-FFF2-40B4-BE49-F238E27FC236}">
                    <a16:creationId xmlns:a16="http://schemas.microsoft.com/office/drawing/2014/main" id="{8EEFF07D-06B0-45EB-A6F1-DF90FC843B72}"/>
                  </a:ext>
                </a:extLst>
              </p:cNvPr>
              <p:cNvSpPr txBox="1">
                <a:spLocks noRot="1" noChangeAspect="1" noMove="1" noResize="1" noEditPoints="1" noAdjustHandles="1" noChangeArrowheads="1" noChangeShapeType="1" noTextEdit="1"/>
              </p:cNvSpPr>
              <p:nvPr/>
            </p:nvSpPr>
            <p:spPr>
              <a:xfrm>
                <a:off x="2217163" y="2176147"/>
                <a:ext cx="1458162" cy="369332"/>
              </a:xfrm>
              <a:prstGeom prst="rect">
                <a:avLst/>
              </a:prstGeom>
              <a:blipFill>
                <a:blip r:embed="rId12"/>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DED535B-F86B-4068-9CBD-ED44640D28CB}"/>
                  </a:ext>
                </a:extLst>
              </p:cNvPr>
              <p:cNvSpPr txBox="1"/>
              <p:nvPr/>
            </p:nvSpPr>
            <p:spPr>
              <a:xfrm>
                <a:off x="3557102" y="4980242"/>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4" name="文本框 23">
                <a:extLst>
                  <a:ext uri="{FF2B5EF4-FFF2-40B4-BE49-F238E27FC236}">
                    <a16:creationId xmlns:a16="http://schemas.microsoft.com/office/drawing/2014/main" id="{BDED535B-F86B-4068-9CBD-ED44640D28CB}"/>
                  </a:ext>
                </a:extLst>
              </p:cNvPr>
              <p:cNvSpPr txBox="1">
                <a:spLocks noRot="1" noChangeAspect="1" noMove="1" noResize="1" noEditPoints="1" noAdjustHandles="1" noChangeArrowheads="1" noChangeShapeType="1" noTextEdit="1"/>
              </p:cNvSpPr>
              <p:nvPr/>
            </p:nvSpPr>
            <p:spPr>
              <a:xfrm>
                <a:off x="3557102" y="4980242"/>
                <a:ext cx="1458162" cy="369332"/>
              </a:xfrm>
              <a:prstGeom prst="rect">
                <a:avLst/>
              </a:prstGeom>
              <a:blipFill>
                <a:blip r:embed="rId13"/>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4D851AE-59A3-409B-B10D-39F68F444A3C}"/>
                  </a:ext>
                </a:extLst>
              </p:cNvPr>
              <p:cNvSpPr txBox="1"/>
              <p:nvPr/>
            </p:nvSpPr>
            <p:spPr>
              <a:xfrm>
                <a:off x="5295998" y="2361884"/>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m:oMathPara>
                </a14:m>
                <a:endParaRPr lang="zh-CN" altLang="en-US" dirty="0"/>
              </a:p>
            </p:txBody>
          </p:sp>
        </mc:Choice>
        <mc:Fallback xmlns="">
          <p:sp>
            <p:nvSpPr>
              <p:cNvPr id="25" name="文本框 24">
                <a:extLst>
                  <a:ext uri="{FF2B5EF4-FFF2-40B4-BE49-F238E27FC236}">
                    <a16:creationId xmlns:a16="http://schemas.microsoft.com/office/drawing/2014/main" id="{24D851AE-59A3-409B-B10D-39F68F444A3C}"/>
                  </a:ext>
                </a:extLst>
              </p:cNvPr>
              <p:cNvSpPr txBox="1">
                <a:spLocks noRot="1" noChangeAspect="1" noMove="1" noResize="1" noEditPoints="1" noAdjustHandles="1" noChangeArrowheads="1" noChangeShapeType="1" noTextEdit="1"/>
              </p:cNvSpPr>
              <p:nvPr/>
            </p:nvSpPr>
            <p:spPr>
              <a:xfrm>
                <a:off x="5295998" y="2361884"/>
                <a:ext cx="1458162" cy="369332"/>
              </a:xfrm>
              <a:prstGeom prst="rect">
                <a:avLst/>
              </a:prstGeom>
              <a:blipFill>
                <a:blip r:embed="rId1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1E19100-D562-4B36-8081-D2CD5F5EABB6}"/>
                  </a:ext>
                </a:extLst>
              </p:cNvPr>
              <p:cNvSpPr txBox="1"/>
              <p:nvPr/>
            </p:nvSpPr>
            <p:spPr>
              <a:xfrm>
                <a:off x="5386401" y="4377937"/>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6" name="文本框 25">
                <a:extLst>
                  <a:ext uri="{FF2B5EF4-FFF2-40B4-BE49-F238E27FC236}">
                    <a16:creationId xmlns:a16="http://schemas.microsoft.com/office/drawing/2014/main" id="{81E19100-D562-4B36-8081-D2CD5F5EABB6}"/>
                  </a:ext>
                </a:extLst>
              </p:cNvPr>
              <p:cNvSpPr txBox="1">
                <a:spLocks noRot="1" noChangeAspect="1" noMove="1" noResize="1" noEditPoints="1" noAdjustHandles="1" noChangeArrowheads="1" noChangeShapeType="1" noTextEdit="1"/>
              </p:cNvSpPr>
              <p:nvPr/>
            </p:nvSpPr>
            <p:spPr>
              <a:xfrm>
                <a:off x="5386401" y="4377937"/>
                <a:ext cx="1458162" cy="369332"/>
              </a:xfrm>
              <a:prstGeom prst="rect">
                <a:avLst/>
              </a:prstGeom>
              <a:blipFill>
                <a:blip r:embed="rId15"/>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48EC25D-7DA1-4BD0-9ECA-2D60AA7C715C}"/>
                  </a:ext>
                </a:extLst>
              </p:cNvPr>
              <p:cNvSpPr txBox="1"/>
              <p:nvPr/>
            </p:nvSpPr>
            <p:spPr>
              <a:xfrm>
                <a:off x="2784285" y="2997619"/>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7" name="文本框 26">
                <a:extLst>
                  <a:ext uri="{FF2B5EF4-FFF2-40B4-BE49-F238E27FC236}">
                    <a16:creationId xmlns:a16="http://schemas.microsoft.com/office/drawing/2014/main" id="{448EC25D-7DA1-4BD0-9ECA-2D60AA7C715C}"/>
                  </a:ext>
                </a:extLst>
              </p:cNvPr>
              <p:cNvSpPr txBox="1">
                <a:spLocks noRot="1" noChangeAspect="1" noMove="1" noResize="1" noEditPoints="1" noAdjustHandles="1" noChangeArrowheads="1" noChangeShapeType="1" noTextEdit="1"/>
              </p:cNvSpPr>
              <p:nvPr/>
            </p:nvSpPr>
            <p:spPr>
              <a:xfrm>
                <a:off x="2784285" y="2997619"/>
                <a:ext cx="1458162" cy="369332"/>
              </a:xfrm>
              <a:prstGeom prst="rect">
                <a:avLst/>
              </a:prstGeom>
              <a:blipFill>
                <a:blip r:embed="rId16"/>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C37D490B-B7C0-4100-B8D8-B504F6B921AE}"/>
                  </a:ext>
                </a:extLst>
              </p:cNvPr>
              <p:cNvSpPr txBox="1"/>
              <p:nvPr/>
            </p:nvSpPr>
            <p:spPr>
              <a:xfrm>
                <a:off x="4697374" y="3013842"/>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𝑝𝑟𝑜𝑚𝑖𝑠𝑒</m:t>
                      </m:r>
                      <m:r>
                        <a:rPr lang="en-US" altLang="zh-CN" b="0" i="1" smtClean="0">
                          <a:latin typeface="Cambria Math" panose="02040503050406030204" pitchFamily="18" charset="0"/>
                        </a:rPr>
                        <m:t>()</m:t>
                      </m:r>
                    </m:oMath>
                  </m:oMathPara>
                </a14:m>
                <a:endParaRPr lang="zh-CN" altLang="en-US" dirty="0"/>
              </a:p>
            </p:txBody>
          </p:sp>
        </mc:Choice>
        <mc:Fallback xmlns="">
          <p:sp>
            <p:nvSpPr>
              <p:cNvPr id="28" name="文本框 27">
                <a:extLst>
                  <a:ext uri="{FF2B5EF4-FFF2-40B4-BE49-F238E27FC236}">
                    <a16:creationId xmlns:a16="http://schemas.microsoft.com/office/drawing/2014/main" id="{C37D490B-B7C0-4100-B8D8-B504F6B921AE}"/>
                  </a:ext>
                </a:extLst>
              </p:cNvPr>
              <p:cNvSpPr txBox="1">
                <a:spLocks noRot="1" noChangeAspect="1" noMove="1" noResize="1" noEditPoints="1" noAdjustHandles="1" noChangeArrowheads="1" noChangeShapeType="1" noTextEdit="1"/>
              </p:cNvSpPr>
              <p:nvPr/>
            </p:nvSpPr>
            <p:spPr>
              <a:xfrm>
                <a:off x="4697374" y="3013842"/>
                <a:ext cx="1458162" cy="369332"/>
              </a:xfrm>
              <a:prstGeom prst="rect">
                <a:avLst/>
              </a:prstGeom>
              <a:blipFill>
                <a:blip r:embed="rId17"/>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9029BBF7-61E8-40B7-BE36-6501706C5BFA}"/>
                  </a:ext>
                </a:extLst>
              </p:cNvPr>
              <p:cNvSpPr txBox="1"/>
              <p:nvPr/>
            </p:nvSpPr>
            <p:spPr>
              <a:xfrm>
                <a:off x="6284613" y="4861172"/>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r>
                        <a:rPr lang="en-US" altLang="zh-CN" b="0" i="1" smtClean="0">
                          <a:latin typeface="Cambria Math" panose="02040503050406030204" pitchFamily="18" charset="0"/>
                        </a:rPr>
                        <m:t>(2)</m:t>
                      </m:r>
                    </m:oMath>
                  </m:oMathPara>
                </a14:m>
                <a:endParaRPr lang="zh-CN" altLang="en-US" dirty="0"/>
              </a:p>
            </p:txBody>
          </p:sp>
        </mc:Choice>
        <mc:Fallback xmlns="">
          <p:sp>
            <p:nvSpPr>
              <p:cNvPr id="29" name="文本框 28">
                <a:extLst>
                  <a:ext uri="{FF2B5EF4-FFF2-40B4-BE49-F238E27FC236}">
                    <a16:creationId xmlns:a16="http://schemas.microsoft.com/office/drawing/2014/main" id="{9029BBF7-61E8-40B7-BE36-6501706C5BFA}"/>
                  </a:ext>
                </a:extLst>
              </p:cNvPr>
              <p:cNvSpPr txBox="1">
                <a:spLocks noRot="1" noChangeAspect="1" noMove="1" noResize="1" noEditPoints="1" noAdjustHandles="1" noChangeArrowheads="1" noChangeShapeType="1" noTextEdit="1"/>
              </p:cNvSpPr>
              <p:nvPr/>
            </p:nvSpPr>
            <p:spPr>
              <a:xfrm>
                <a:off x="6284613" y="4861172"/>
                <a:ext cx="1458162" cy="369332"/>
              </a:xfrm>
              <a:prstGeom prst="rect">
                <a:avLst/>
              </a:prstGeom>
              <a:blipFill>
                <a:blip r:embed="rId18"/>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C040480-BA0D-44CA-96A4-F5B520D76A2B}"/>
                  </a:ext>
                </a:extLst>
              </p:cNvPr>
              <p:cNvSpPr txBox="1"/>
              <p:nvPr/>
            </p:nvSpPr>
            <p:spPr>
              <a:xfrm>
                <a:off x="5627688" y="2591606"/>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𝑣</m:t>
                      </m:r>
                      <m:r>
                        <a:rPr lang="en-US" altLang="zh-CN" b="0" i="1" smtClean="0">
                          <a:latin typeface="Cambria Math" panose="02040503050406030204" pitchFamily="18" charset="0"/>
                        </a:rPr>
                        <m:t>1)</m:t>
                      </m:r>
                    </m:oMath>
                  </m:oMathPara>
                </a14:m>
                <a:endParaRPr lang="zh-CN" altLang="en-US" dirty="0"/>
              </a:p>
            </p:txBody>
          </p:sp>
        </mc:Choice>
        <mc:Fallback xmlns="">
          <p:sp>
            <p:nvSpPr>
              <p:cNvPr id="30" name="文本框 29">
                <a:extLst>
                  <a:ext uri="{FF2B5EF4-FFF2-40B4-BE49-F238E27FC236}">
                    <a16:creationId xmlns:a16="http://schemas.microsoft.com/office/drawing/2014/main" id="{6C040480-BA0D-44CA-96A4-F5B520D76A2B}"/>
                  </a:ext>
                </a:extLst>
              </p:cNvPr>
              <p:cNvSpPr txBox="1">
                <a:spLocks noRot="1" noChangeAspect="1" noMove="1" noResize="1" noEditPoints="1" noAdjustHandles="1" noChangeArrowheads="1" noChangeShapeType="1" noTextEdit="1"/>
              </p:cNvSpPr>
              <p:nvPr/>
            </p:nvSpPr>
            <p:spPr>
              <a:xfrm>
                <a:off x="5627688" y="2591606"/>
                <a:ext cx="1458162" cy="369332"/>
              </a:xfrm>
              <a:prstGeom prst="rect">
                <a:avLst/>
              </a:prstGeom>
              <a:blipFill>
                <a:blip r:embed="rId19"/>
                <a:stretch>
                  <a:fillRect l="-418" r="-5439"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4E6C7A2-40CF-40FE-AD8C-0BAB92FE39DF}"/>
                  </a:ext>
                </a:extLst>
              </p:cNvPr>
              <p:cNvSpPr txBox="1"/>
              <p:nvPr/>
            </p:nvSpPr>
            <p:spPr>
              <a:xfrm>
                <a:off x="2103472" y="2431601"/>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𝑣</m:t>
                      </m:r>
                      <m:r>
                        <a:rPr lang="en-US" altLang="zh-CN" b="0" i="1" smtClean="0">
                          <a:latin typeface="Cambria Math" panose="02040503050406030204" pitchFamily="18" charset="0"/>
                        </a:rPr>
                        <m:t>1)</m:t>
                      </m:r>
                    </m:oMath>
                  </m:oMathPara>
                </a14:m>
                <a:endParaRPr lang="zh-CN" altLang="en-US" dirty="0"/>
              </a:p>
            </p:txBody>
          </p:sp>
        </mc:Choice>
        <mc:Fallback xmlns="">
          <p:sp>
            <p:nvSpPr>
              <p:cNvPr id="31" name="文本框 30">
                <a:extLst>
                  <a:ext uri="{FF2B5EF4-FFF2-40B4-BE49-F238E27FC236}">
                    <a16:creationId xmlns:a16="http://schemas.microsoft.com/office/drawing/2014/main" id="{E4E6C7A2-40CF-40FE-AD8C-0BAB92FE39DF}"/>
                  </a:ext>
                </a:extLst>
              </p:cNvPr>
              <p:cNvSpPr txBox="1">
                <a:spLocks noRot="1" noChangeAspect="1" noMove="1" noResize="1" noEditPoints="1" noAdjustHandles="1" noChangeArrowheads="1" noChangeShapeType="1" noTextEdit="1"/>
              </p:cNvSpPr>
              <p:nvPr/>
            </p:nvSpPr>
            <p:spPr>
              <a:xfrm>
                <a:off x="2103472" y="2431601"/>
                <a:ext cx="1458162" cy="369332"/>
              </a:xfrm>
              <a:prstGeom prst="rect">
                <a:avLst/>
              </a:prstGeom>
              <a:blipFill>
                <a:blip r:embed="rId20"/>
                <a:stretch>
                  <a:fillRect l="-418" r="-5439"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267D3B6-3366-447A-811D-F251B7313B67}"/>
                  </a:ext>
                </a:extLst>
              </p:cNvPr>
              <p:cNvSpPr txBox="1"/>
              <p:nvPr/>
            </p:nvSpPr>
            <p:spPr>
              <a:xfrm>
                <a:off x="3559045" y="5737622"/>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2)</m:t>
                      </m:r>
                    </m:oMath>
                  </m:oMathPara>
                </a14:m>
                <a:endParaRPr lang="zh-CN" altLang="en-US" dirty="0"/>
              </a:p>
            </p:txBody>
          </p:sp>
        </mc:Choice>
        <mc:Fallback xmlns="">
          <p:sp>
            <p:nvSpPr>
              <p:cNvPr id="32" name="文本框 31">
                <a:extLst>
                  <a:ext uri="{FF2B5EF4-FFF2-40B4-BE49-F238E27FC236}">
                    <a16:creationId xmlns:a16="http://schemas.microsoft.com/office/drawing/2014/main" id="{1267D3B6-3366-447A-811D-F251B7313B67}"/>
                  </a:ext>
                </a:extLst>
              </p:cNvPr>
              <p:cNvSpPr txBox="1">
                <a:spLocks noRot="1" noChangeAspect="1" noMove="1" noResize="1" noEditPoints="1" noAdjustHandles="1" noChangeArrowheads="1" noChangeShapeType="1" noTextEdit="1"/>
              </p:cNvSpPr>
              <p:nvPr/>
            </p:nvSpPr>
            <p:spPr>
              <a:xfrm>
                <a:off x="3559045" y="5737622"/>
                <a:ext cx="1458162" cy="369332"/>
              </a:xfrm>
              <a:prstGeom prst="rect">
                <a:avLst/>
              </a:prstGeom>
              <a:blipFill>
                <a:blip r:embed="rId21"/>
                <a:stretch>
                  <a:fillRect l="-837" r="-5439"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E273BE5A-A583-4793-8962-5B234B56D479}"/>
                  </a:ext>
                </a:extLst>
              </p:cNvPr>
              <p:cNvSpPr txBox="1"/>
              <p:nvPr/>
            </p:nvSpPr>
            <p:spPr>
              <a:xfrm>
                <a:off x="6233330" y="4952909"/>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2)</m:t>
                      </m:r>
                    </m:oMath>
                  </m:oMathPara>
                </a14:m>
                <a:endParaRPr lang="zh-CN" altLang="en-US" dirty="0"/>
              </a:p>
            </p:txBody>
          </p:sp>
        </mc:Choice>
        <mc:Fallback xmlns="">
          <p:sp>
            <p:nvSpPr>
              <p:cNvPr id="33" name="文本框 32">
                <a:extLst>
                  <a:ext uri="{FF2B5EF4-FFF2-40B4-BE49-F238E27FC236}">
                    <a16:creationId xmlns:a16="http://schemas.microsoft.com/office/drawing/2014/main" id="{E273BE5A-A583-4793-8962-5B234B56D479}"/>
                  </a:ext>
                </a:extLst>
              </p:cNvPr>
              <p:cNvSpPr txBox="1">
                <a:spLocks noRot="1" noChangeAspect="1" noMove="1" noResize="1" noEditPoints="1" noAdjustHandles="1" noChangeArrowheads="1" noChangeShapeType="1" noTextEdit="1"/>
              </p:cNvSpPr>
              <p:nvPr/>
            </p:nvSpPr>
            <p:spPr>
              <a:xfrm>
                <a:off x="6233330" y="4952909"/>
                <a:ext cx="1458162" cy="369332"/>
              </a:xfrm>
              <a:prstGeom prst="rect">
                <a:avLst/>
              </a:prstGeom>
              <a:blipFill>
                <a:blip r:embed="rId22"/>
                <a:stretch>
                  <a:fillRect l="-837" r="-5439"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FA73926-78AE-41FA-B36F-9995214AF98A}"/>
                  </a:ext>
                </a:extLst>
              </p:cNvPr>
              <p:cNvSpPr txBox="1"/>
              <p:nvPr/>
            </p:nvSpPr>
            <p:spPr>
              <a:xfrm>
                <a:off x="2740527" y="3198108"/>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(1,</m:t>
                      </m:r>
                      <m:r>
                        <a:rPr lang="en-US" altLang="zh-CN" b="0" i="1" smtClean="0">
                          <a:latin typeface="Cambria Math" panose="02040503050406030204" pitchFamily="18" charset="0"/>
                        </a:rPr>
                        <m:t>𝑣</m:t>
                      </m:r>
                      <m:r>
                        <a:rPr lang="en-US" altLang="zh-CN" b="0" i="1" smtClean="0">
                          <a:latin typeface="Cambria Math" panose="02040503050406030204" pitchFamily="18" charset="0"/>
                        </a:rPr>
                        <m:t>1)</m:t>
                      </m:r>
                    </m:oMath>
                  </m:oMathPara>
                </a14:m>
                <a:endParaRPr lang="zh-CN" altLang="en-US" dirty="0"/>
              </a:p>
            </p:txBody>
          </p:sp>
        </mc:Choice>
        <mc:Fallback xmlns="">
          <p:sp>
            <p:nvSpPr>
              <p:cNvPr id="34" name="文本框 33">
                <a:extLst>
                  <a:ext uri="{FF2B5EF4-FFF2-40B4-BE49-F238E27FC236}">
                    <a16:creationId xmlns:a16="http://schemas.microsoft.com/office/drawing/2014/main" id="{EFA73926-78AE-41FA-B36F-9995214AF98A}"/>
                  </a:ext>
                </a:extLst>
              </p:cNvPr>
              <p:cNvSpPr txBox="1">
                <a:spLocks noRot="1" noChangeAspect="1" noMove="1" noResize="1" noEditPoints="1" noAdjustHandles="1" noChangeArrowheads="1" noChangeShapeType="1" noTextEdit="1"/>
              </p:cNvSpPr>
              <p:nvPr/>
            </p:nvSpPr>
            <p:spPr>
              <a:xfrm>
                <a:off x="2740527" y="3198108"/>
                <a:ext cx="1458162" cy="369332"/>
              </a:xfrm>
              <a:prstGeom prst="rect">
                <a:avLst/>
              </a:prstGeom>
              <a:blipFill>
                <a:blip r:embed="rId23"/>
                <a:stretch>
                  <a:fillRect l="-1255" r="-22176"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75FA28A7-A016-435C-8BE1-901BCCF27E74}"/>
                  </a:ext>
                </a:extLst>
              </p:cNvPr>
              <p:cNvSpPr txBox="1"/>
              <p:nvPr/>
            </p:nvSpPr>
            <p:spPr>
              <a:xfrm>
                <a:off x="3542927" y="4780100"/>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𝑎𝑐𝑐𝑒𝑝𝑡𝑒𝑑</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2)</m:t>
                      </m:r>
                    </m:oMath>
                  </m:oMathPara>
                </a14:m>
                <a:endParaRPr lang="zh-CN" altLang="en-US" dirty="0"/>
              </a:p>
            </p:txBody>
          </p:sp>
        </mc:Choice>
        <mc:Fallback xmlns="">
          <p:sp>
            <p:nvSpPr>
              <p:cNvPr id="35" name="文本框 34">
                <a:extLst>
                  <a:ext uri="{FF2B5EF4-FFF2-40B4-BE49-F238E27FC236}">
                    <a16:creationId xmlns:a16="http://schemas.microsoft.com/office/drawing/2014/main" id="{75FA28A7-A016-435C-8BE1-901BCCF27E74}"/>
                  </a:ext>
                </a:extLst>
              </p:cNvPr>
              <p:cNvSpPr txBox="1">
                <a:spLocks noRot="1" noChangeAspect="1" noMove="1" noResize="1" noEditPoints="1" noAdjustHandles="1" noChangeArrowheads="1" noChangeShapeType="1" noTextEdit="1"/>
              </p:cNvSpPr>
              <p:nvPr/>
            </p:nvSpPr>
            <p:spPr>
              <a:xfrm>
                <a:off x="3542927" y="4780100"/>
                <a:ext cx="1458162" cy="369332"/>
              </a:xfrm>
              <a:prstGeom prst="rect">
                <a:avLst/>
              </a:prstGeom>
              <a:blipFill>
                <a:blip r:embed="rId24"/>
                <a:stretch>
                  <a:fillRect l="-1255" r="-22176"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710006E8-DB71-4264-A851-B6216C512CD7}"/>
                  </a:ext>
                </a:extLst>
              </p:cNvPr>
              <p:cNvSpPr txBox="1"/>
              <p:nvPr/>
            </p:nvSpPr>
            <p:spPr>
              <a:xfrm>
                <a:off x="5523065" y="2457949"/>
                <a:ext cx="1458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𝑝𝑟𝑒𝑝𝑎𝑟𝑒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e>
                      </m:d>
                    </m:oMath>
                  </m:oMathPara>
                </a14:m>
                <a:endParaRPr lang="zh-CN" altLang="en-US" dirty="0"/>
              </a:p>
            </p:txBody>
          </p:sp>
        </mc:Choice>
        <mc:Fallback xmlns="">
          <p:sp>
            <p:nvSpPr>
              <p:cNvPr id="36" name="文本框 35">
                <a:extLst>
                  <a:ext uri="{FF2B5EF4-FFF2-40B4-BE49-F238E27FC236}">
                    <a16:creationId xmlns:a16="http://schemas.microsoft.com/office/drawing/2014/main" id="{710006E8-DB71-4264-A851-B6216C512CD7}"/>
                  </a:ext>
                </a:extLst>
              </p:cNvPr>
              <p:cNvSpPr txBox="1">
                <a:spLocks noRot="1" noChangeAspect="1" noMove="1" noResize="1" noEditPoints="1" noAdjustHandles="1" noChangeArrowheads="1" noChangeShapeType="1" noTextEdit="1"/>
              </p:cNvSpPr>
              <p:nvPr/>
            </p:nvSpPr>
            <p:spPr>
              <a:xfrm>
                <a:off x="5523065" y="2457949"/>
                <a:ext cx="1458162" cy="369332"/>
              </a:xfrm>
              <a:prstGeom prst="rect">
                <a:avLst/>
              </a:prstGeom>
              <a:blipFill>
                <a:blip r:embed="rId25"/>
                <a:stretch>
                  <a:fillRect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409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25"/>
                                        </p:tgtEl>
                                        <p:attrNameLst>
                                          <p:attrName>ppt_x</p:attrName>
                                        </p:attrNameLst>
                                      </p:cBhvr>
                                      <p:tavLst>
                                        <p:tav tm="0">
                                          <p:val>
                                            <p:strVal val="ppt_x"/>
                                          </p:val>
                                        </p:tav>
                                        <p:tav tm="100000">
                                          <p:val>
                                            <p:strVal val="ppt_x"/>
                                          </p:val>
                                        </p:tav>
                                      </p:tavLst>
                                    </p:anim>
                                    <p:anim calcmode="lin" valueType="num">
                                      <p:cBhvr additive="base">
                                        <p:cTn id="63" dur="500"/>
                                        <p:tgtEl>
                                          <p:spTgt spid="25"/>
                                        </p:tgtEl>
                                        <p:attrNameLst>
                                          <p:attrName>ppt_y</p:attrName>
                                        </p:attrNameLst>
                                      </p:cBhvr>
                                      <p:tavLst>
                                        <p:tav tm="0">
                                          <p:val>
                                            <p:strVal val="ppt_y"/>
                                          </p:val>
                                        </p:tav>
                                        <p:tav tm="100000">
                                          <p:val>
                                            <p:strVal val="1+ppt_h/2"/>
                                          </p:val>
                                        </p:tav>
                                      </p:tavLst>
                                    </p:anim>
                                    <p:set>
                                      <p:cBhvr>
                                        <p:cTn id="64" dur="1" fill="hold">
                                          <p:stCondLst>
                                            <p:cond delay="499"/>
                                          </p:stCondLst>
                                        </p:cTn>
                                        <p:tgtEl>
                                          <p:spTgt spid="25"/>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13"/>
                                        </p:tgtEl>
                                        <p:attrNameLst>
                                          <p:attrName>ppt_x</p:attrName>
                                        </p:attrNameLst>
                                      </p:cBhvr>
                                      <p:tavLst>
                                        <p:tav tm="0">
                                          <p:val>
                                            <p:strVal val="ppt_x"/>
                                          </p:val>
                                        </p:tav>
                                        <p:tav tm="100000">
                                          <p:val>
                                            <p:strVal val="ppt_x"/>
                                          </p:val>
                                        </p:tav>
                                      </p:tavLst>
                                    </p:anim>
                                    <p:anim calcmode="lin" valueType="num">
                                      <p:cBhvr additive="base">
                                        <p:cTn id="67" dur="500"/>
                                        <p:tgtEl>
                                          <p:spTgt spid="13"/>
                                        </p:tgtEl>
                                        <p:attrNameLst>
                                          <p:attrName>ppt_y</p:attrName>
                                        </p:attrNameLst>
                                      </p:cBhvr>
                                      <p:tavLst>
                                        <p:tav tm="0">
                                          <p:val>
                                            <p:strVal val="ppt_y"/>
                                          </p:val>
                                        </p:tav>
                                        <p:tav tm="100000">
                                          <p:val>
                                            <p:strVal val="1+ppt_h/2"/>
                                          </p:val>
                                        </p:tav>
                                      </p:tavLst>
                                    </p:anim>
                                    <p:set>
                                      <p:cBhvr>
                                        <p:cTn id="68" dur="1" fill="hold">
                                          <p:stCondLst>
                                            <p:cond delay="499"/>
                                          </p:stCondLst>
                                        </p:cTn>
                                        <p:tgtEl>
                                          <p:spTgt spid="13"/>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28"/>
                                        </p:tgtEl>
                                        <p:attrNameLst>
                                          <p:attrName>ppt_x</p:attrName>
                                        </p:attrNameLst>
                                      </p:cBhvr>
                                      <p:tavLst>
                                        <p:tav tm="0">
                                          <p:val>
                                            <p:strVal val="ppt_x"/>
                                          </p:val>
                                        </p:tav>
                                        <p:tav tm="100000">
                                          <p:val>
                                            <p:strVal val="ppt_x"/>
                                          </p:val>
                                        </p:tav>
                                      </p:tavLst>
                                    </p:anim>
                                    <p:anim calcmode="lin" valueType="num">
                                      <p:cBhvr additive="base">
                                        <p:cTn id="71" dur="500"/>
                                        <p:tgtEl>
                                          <p:spTgt spid="28"/>
                                        </p:tgtEl>
                                        <p:attrNameLst>
                                          <p:attrName>ppt_y</p:attrName>
                                        </p:attrNameLst>
                                      </p:cBhvr>
                                      <p:tavLst>
                                        <p:tav tm="0">
                                          <p:val>
                                            <p:strVal val="ppt_y"/>
                                          </p:val>
                                        </p:tav>
                                        <p:tav tm="100000">
                                          <p:val>
                                            <p:strVal val="1+ppt_h/2"/>
                                          </p:val>
                                        </p:tav>
                                      </p:tavLst>
                                    </p:anim>
                                    <p:set>
                                      <p:cBhvr>
                                        <p:cTn id="72" dur="1" fill="hold">
                                          <p:stCondLst>
                                            <p:cond delay="499"/>
                                          </p:stCondLst>
                                        </p:cTn>
                                        <p:tgtEl>
                                          <p:spTgt spid="28"/>
                                        </p:tgtEl>
                                        <p:attrNameLst>
                                          <p:attrName>style.visibility</p:attrName>
                                        </p:attrNameLst>
                                      </p:cBhvr>
                                      <p:to>
                                        <p:strVal val="hidden"/>
                                      </p:to>
                                    </p:set>
                                  </p:childTnLst>
                                </p:cTn>
                              </p:par>
                              <p:par>
                                <p:cTn id="73" presetID="2" presetClass="exit" presetSubtype="4" fill="hold" nodeType="withEffect">
                                  <p:stCondLst>
                                    <p:cond delay="0"/>
                                  </p:stCondLst>
                                  <p:childTnLst>
                                    <p:anim calcmode="lin" valueType="num">
                                      <p:cBhvr additive="base">
                                        <p:cTn id="74" dur="500"/>
                                        <p:tgtEl>
                                          <p:spTgt spid="17"/>
                                        </p:tgtEl>
                                        <p:attrNameLst>
                                          <p:attrName>ppt_x</p:attrName>
                                        </p:attrNameLst>
                                      </p:cBhvr>
                                      <p:tavLst>
                                        <p:tav tm="0">
                                          <p:val>
                                            <p:strVal val="ppt_x"/>
                                          </p:val>
                                        </p:tav>
                                        <p:tav tm="100000">
                                          <p:val>
                                            <p:strVal val="ppt_x"/>
                                          </p:val>
                                        </p:tav>
                                      </p:tavLst>
                                    </p:anim>
                                    <p:anim calcmode="lin" valueType="num">
                                      <p:cBhvr additive="base">
                                        <p:cTn id="75" dur="500"/>
                                        <p:tgtEl>
                                          <p:spTgt spid="17"/>
                                        </p:tgtEl>
                                        <p:attrNameLst>
                                          <p:attrName>ppt_y</p:attrName>
                                        </p:attrNameLst>
                                      </p:cBhvr>
                                      <p:tavLst>
                                        <p:tav tm="0">
                                          <p:val>
                                            <p:strVal val="ppt_y"/>
                                          </p:val>
                                        </p:tav>
                                        <p:tav tm="100000">
                                          <p:val>
                                            <p:strVal val="1+ppt_h/2"/>
                                          </p:val>
                                        </p:tav>
                                      </p:tavLst>
                                    </p:anim>
                                    <p:set>
                                      <p:cBhvr>
                                        <p:cTn id="76" dur="1" fill="hold">
                                          <p:stCondLst>
                                            <p:cond delay="499"/>
                                          </p:stCondLst>
                                        </p:cTn>
                                        <p:tgtEl>
                                          <p:spTgt spid="17"/>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29"/>
                                        </p:tgtEl>
                                        <p:attrNameLst>
                                          <p:attrName>ppt_x</p:attrName>
                                        </p:attrNameLst>
                                      </p:cBhvr>
                                      <p:tavLst>
                                        <p:tav tm="0">
                                          <p:val>
                                            <p:strVal val="ppt_x"/>
                                          </p:val>
                                        </p:tav>
                                        <p:tav tm="100000">
                                          <p:val>
                                            <p:strVal val="ppt_x"/>
                                          </p:val>
                                        </p:tav>
                                      </p:tavLst>
                                    </p:anim>
                                    <p:anim calcmode="lin" valueType="num">
                                      <p:cBhvr additive="base">
                                        <p:cTn id="79" dur="500"/>
                                        <p:tgtEl>
                                          <p:spTgt spid="29"/>
                                        </p:tgtEl>
                                        <p:attrNameLst>
                                          <p:attrName>ppt_y</p:attrName>
                                        </p:attrNameLst>
                                      </p:cBhvr>
                                      <p:tavLst>
                                        <p:tav tm="0">
                                          <p:val>
                                            <p:strVal val="ppt_y"/>
                                          </p:val>
                                        </p:tav>
                                        <p:tav tm="100000">
                                          <p:val>
                                            <p:strVal val="1+ppt_h/2"/>
                                          </p:val>
                                        </p:tav>
                                      </p:tavLst>
                                    </p:anim>
                                    <p:set>
                                      <p:cBhvr>
                                        <p:cTn id="80" dur="1" fill="hold">
                                          <p:stCondLst>
                                            <p:cond delay="499"/>
                                          </p:stCondLst>
                                        </p:cTn>
                                        <p:tgtEl>
                                          <p:spTgt spid="29"/>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21"/>
                                        </p:tgtEl>
                                        <p:attrNameLst>
                                          <p:attrName>ppt_x</p:attrName>
                                        </p:attrNameLst>
                                      </p:cBhvr>
                                      <p:tavLst>
                                        <p:tav tm="0">
                                          <p:val>
                                            <p:strVal val="ppt_x"/>
                                          </p:val>
                                        </p:tav>
                                        <p:tav tm="100000">
                                          <p:val>
                                            <p:strVal val="ppt_x"/>
                                          </p:val>
                                        </p:tav>
                                      </p:tavLst>
                                    </p:anim>
                                    <p:anim calcmode="lin" valueType="num">
                                      <p:cBhvr additive="base">
                                        <p:cTn id="83" dur="500"/>
                                        <p:tgtEl>
                                          <p:spTgt spid="21"/>
                                        </p:tgtEl>
                                        <p:attrNameLst>
                                          <p:attrName>ppt_y</p:attrName>
                                        </p:attrNameLst>
                                      </p:cBhvr>
                                      <p:tavLst>
                                        <p:tav tm="0">
                                          <p:val>
                                            <p:strVal val="ppt_y"/>
                                          </p:val>
                                        </p:tav>
                                        <p:tav tm="100000">
                                          <p:val>
                                            <p:strVal val="1+ppt_h/2"/>
                                          </p:val>
                                        </p:tav>
                                      </p:tavLst>
                                    </p:anim>
                                    <p:set>
                                      <p:cBhvr>
                                        <p:cTn id="84" dur="1" fill="hold">
                                          <p:stCondLst>
                                            <p:cond delay="499"/>
                                          </p:stCondLst>
                                        </p:cTn>
                                        <p:tgtEl>
                                          <p:spTgt spid="21"/>
                                        </p:tgtEl>
                                        <p:attrNameLst>
                                          <p:attrName>style.visibility</p:attrName>
                                        </p:attrNameLst>
                                      </p:cBhvr>
                                      <p:to>
                                        <p:strVal val="hidden"/>
                                      </p:to>
                                    </p:set>
                                  </p:childTnLst>
                                </p:cTn>
                              </p:par>
                              <p:par>
                                <p:cTn id="85" presetID="2" presetClass="exit" presetSubtype="4" fill="hold" grpId="1" nodeType="withEffect">
                                  <p:stCondLst>
                                    <p:cond delay="0"/>
                                  </p:stCondLst>
                                  <p:childTnLst>
                                    <p:anim calcmode="lin" valueType="num">
                                      <p:cBhvr additive="base">
                                        <p:cTn id="86" dur="500"/>
                                        <p:tgtEl>
                                          <p:spTgt spid="26"/>
                                        </p:tgtEl>
                                        <p:attrNameLst>
                                          <p:attrName>ppt_x</p:attrName>
                                        </p:attrNameLst>
                                      </p:cBhvr>
                                      <p:tavLst>
                                        <p:tav tm="0">
                                          <p:val>
                                            <p:strVal val="ppt_x"/>
                                          </p:val>
                                        </p:tav>
                                        <p:tav tm="100000">
                                          <p:val>
                                            <p:strVal val="ppt_x"/>
                                          </p:val>
                                        </p:tav>
                                      </p:tavLst>
                                    </p:anim>
                                    <p:anim calcmode="lin" valueType="num">
                                      <p:cBhvr additive="base">
                                        <p:cTn id="87" dur="500"/>
                                        <p:tgtEl>
                                          <p:spTgt spid="26"/>
                                        </p:tgtEl>
                                        <p:attrNameLst>
                                          <p:attrName>ppt_y</p:attrName>
                                        </p:attrNameLst>
                                      </p:cBhvr>
                                      <p:tavLst>
                                        <p:tav tm="0">
                                          <p:val>
                                            <p:strVal val="ppt_y"/>
                                          </p:val>
                                        </p:tav>
                                        <p:tav tm="100000">
                                          <p:val>
                                            <p:strVal val="1+ppt_h/2"/>
                                          </p:val>
                                        </p:tav>
                                      </p:tavLst>
                                    </p:anim>
                                    <p:set>
                                      <p:cBhvr>
                                        <p:cTn id="88" dur="1" fill="hold">
                                          <p:stCondLst>
                                            <p:cond delay="499"/>
                                          </p:stCondLst>
                                        </p:cTn>
                                        <p:tgtEl>
                                          <p:spTgt spid="26"/>
                                        </p:tgtEl>
                                        <p:attrNameLst>
                                          <p:attrName>style.visibility</p:attrName>
                                        </p:attrNameLst>
                                      </p:cBhvr>
                                      <p:to>
                                        <p:strVal val="hidden"/>
                                      </p:to>
                                    </p:set>
                                  </p:childTnLst>
                                </p:cTn>
                              </p:par>
                              <p:par>
                                <p:cTn id="89" presetID="2" presetClass="exit" presetSubtype="4" fill="hold" nodeType="withEffect">
                                  <p:stCondLst>
                                    <p:cond delay="0"/>
                                  </p:stCondLst>
                                  <p:childTnLst>
                                    <p:anim calcmode="lin" valueType="num">
                                      <p:cBhvr additive="base">
                                        <p:cTn id="90" dur="500"/>
                                        <p:tgtEl>
                                          <p:spTgt spid="11"/>
                                        </p:tgtEl>
                                        <p:attrNameLst>
                                          <p:attrName>ppt_x</p:attrName>
                                        </p:attrNameLst>
                                      </p:cBhvr>
                                      <p:tavLst>
                                        <p:tav tm="0">
                                          <p:val>
                                            <p:strVal val="ppt_x"/>
                                          </p:val>
                                        </p:tav>
                                        <p:tav tm="100000">
                                          <p:val>
                                            <p:strVal val="ppt_x"/>
                                          </p:val>
                                        </p:tav>
                                      </p:tavLst>
                                    </p:anim>
                                    <p:anim calcmode="lin" valueType="num">
                                      <p:cBhvr additive="base">
                                        <p:cTn id="91" dur="500"/>
                                        <p:tgtEl>
                                          <p:spTgt spid="11"/>
                                        </p:tgtEl>
                                        <p:attrNameLst>
                                          <p:attrName>ppt_y</p:attrName>
                                        </p:attrNameLst>
                                      </p:cBhvr>
                                      <p:tavLst>
                                        <p:tav tm="0">
                                          <p:val>
                                            <p:strVal val="ppt_y"/>
                                          </p:val>
                                        </p:tav>
                                        <p:tav tm="100000">
                                          <p:val>
                                            <p:strVal val="1+ppt_h/2"/>
                                          </p:val>
                                        </p:tav>
                                      </p:tavLst>
                                    </p:anim>
                                    <p:set>
                                      <p:cBhvr>
                                        <p:cTn id="92" dur="1" fill="hold">
                                          <p:stCondLst>
                                            <p:cond delay="499"/>
                                          </p:stCondLst>
                                        </p:cTn>
                                        <p:tgtEl>
                                          <p:spTgt spid="1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500"/>
                                        <p:tgtEl>
                                          <p:spTgt spid="14"/>
                                        </p:tgtEl>
                                      </p:cBhvr>
                                    </p:animEffect>
                                  </p:childTnLst>
                                </p:cTn>
                              </p:par>
                              <p:par>
                                <p:cTn id="98" presetID="10" presetClass="entr" presetSubtype="0" fill="hold" nodeType="with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fade">
                                      <p:cBhvr>
                                        <p:cTn id="100" dur="500"/>
                                        <p:tgtEl>
                                          <p:spTgt spid="1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500"/>
                                        <p:tgtEl>
                                          <p:spTgt spid="3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6"/>
                                        </p:tgtEl>
                                        <p:attrNameLst>
                                          <p:attrName>style.visibility</p:attrName>
                                        </p:attrNameLst>
                                      </p:cBhvr>
                                      <p:to>
                                        <p:strVal val="visible"/>
                                      </p:to>
                                    </p:set>
                                    <p:animEffect transition="in" filter="fade">
                                      <p:cBhvr>
                                        <p:cTn id="111" dur="500"/>
                                        <p:tgtEl>
                                          <p:spTgt spid="16"/>
                                        </p:tgtEl>
                                      </p:cBhvr>
                                    </p:animEffect>
                                  </p:childTnLst>
                                </p:cTn>
                              </p:par>
                              <p:par>
                                <p:cTn id="112" presetID="10" presetClass="entr" presetSubtype="0"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fade">
                                      <p:cBhvr>
                                        <p:cTn id="114" dur="500"/>
                                        <p:tgtEl>
                                          <p:spTgt spid="17"/>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fade">
                                      <p:cBhvr>
                                        <p:cTn id="117" dur="500"/>
                                        <p:tgtEl>
                                          <p:spTgt spid="1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500"/>
                                        <p:tgtEl>
                                          <p:spTgt spid="34"/>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xit" presetSubtype="4" fill="hold" nodeType="clickEffect">
                                  <p:stCondLst>
                                    <p:cond delay="0"/>
                                  </p:stCondLst>
                                  <p:childTnLst>
                                    <p:anim calcmode="lin" valueType="num">
                                      <p:cBhvr additive="base">
                                        <p:cTn id="124" dur="500"/>
                                        <p:tgtEl>
                                          <p:spTgt spid="13"/>
                                        </p:tgtEl>
                                        <p:attrNameLst>
                                          <p:attrName>ppt_x</p:attrName>
                                        </p:attrNameLst>
                                      </p:cBhvr>
                                      <p:tavLst>
                                        <p:tav tm="0">
                                          <p:val>
                                            <p:strVal val="ppt_x"/>
                                          </p:val>
                                        </p:tav>
                                        <p:tav tm="100000">
                                          <p:val>
                                            <p:strVal val="ppt_x"/>
                                          </p:val>
                                        </p:tav>
                                      </p:tavLst>
                                    </p:anim>
                                    <p:anim calcmode="lin" valueType="num">
                                      <p:cBhvr additive="base">
                                        <p:cTn id="125" dur="500"/>
                                        <p:tgtEl>
                                          <p:spTgt spid="13"/>
                                        </p:tgtEl>
                                        <p:attrNameLst>
                                          <p:attrName>ppt_y</p:attrName>
                                        </p:attrNameLst>
                                      </p:cBhvr>
                                      <p:tavLst>
                                        <p:tav tm="0">
                                          <p:val>
                                            <p:strVal val="ppt_y"/>
                                          </p:val>
                                        </p:tav>
                                        <p:tav tm="100000">
                                          <p:val>
                                            <p:strVal val="1+ppt_h/2"/>
                                          </p:val>
                                        </p:tav>
                                      </p:tavLst>
                                    </p:anim>
                                    <p:set>
                                      <p:cBhvr>
                                        <p:cTn id="126" dur="1" fill="hold">
                                          <p:stCondLst>
                                            <p:cond delay="499"/>
                                          </p:stCondLst>
                                        </p:cTn>
                                        <p:tgtEl>
                                          <p:spTgt spid="13"/>
                                        </p:tgtEl>
                                        <p:attrNameLst>
                                          <p:attrName>style.visibility</p:attrName>
                                        </p:attrNameLst>
                                      </p:cBhvr>
                                      <p:to>
                                        <p:strVal val="hidden"/>
                                      </p:to>
                                    </p:set>
                                  </p:childTnLst>
                                </p:cTn>
                              </p:par>
                              <p:par>
                                <p:cTn id="127" presetID="2" presetClass="exit" presetSubtype="4" fill="hold" nodeType="withEffect">
                                  <p:stCondLst>
                                    <p:cond delay="0"/>
                                  </p:stCondLst>
                                  <p:childTnLst>
                                    <p:anim calcmode="lin" valueType="num">
                                      <p:cBhvr additive="base">
                                        <p:cTn id="128" dur="500"/>
                                        <p:tgtEl>
                                          <p:spTgt spid="17"/>
                                        </p:tgtEl>
                                        <p:attrNameLst>
                                          <p:attrName>ppt_x</p:attrName>
                                        </p:attrNameLst>
                                      </p:cBhvr>
                                      <p:tavLst>
                                        <p:tav tm="0">
                                          <p:val>
                                            <p:strVal val="ppt_x"/>
                                          </p:val>
                                        </p:tav>
                                        <p:tav tm="100000">
                                          <p:val>
                                            <p:strVal val="ppt_x"/>
                                          </p:val>
                                        </p:tav>
                                      </p:tavLst>
                                    </p:anim>
                                    <p:anim calcmode="lin" valueType="num">
                                      <p:cBhvr additive="base">
                                        <p:cTn id="129" dur="500"/>
                                        <p:tgtEl>
                                          <p:spTgt spid="17"/>
                                        </p:tgtEl>
                                        <p:attrNameLst>
                                          <p:attrName>ppt_y</p:attrName>
                                        </p:attrNameLst>
                                      </p:cBhvr>
                                      <p:tavLst>
                                        <p:tav tm="0">
                                          <p:val>
                                            <p:strVal val="ppt_y"/>
                                          </p:val>
                                        </p:tav>
                                        <p:tav tm="100000">
                                          <p:val>
                                            <p:strVal val="1+ppt_h/2"/>
                                          </p:val>
                                        </p:tav>
                                      </p:tavLst>
                                    </p:anim>
                                    <p:set>
                                      <p:cBhvr>
                                        <p:cTn id="130" dur="1" fill="hold">
                                          <p:stCondLst>
                                            <p:cond delay="499"/>
                                          </p:stCondLst>
                                        </p:cTn>
                                        <p:tgtEl>
                                          <p:spTgt spid="17"/>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30"/>
                                        </p:tgtEl>
                                        <p:attrNameLst>
                                          <p:attrName>ppt_x</p:attrName>
                                        </p:attrNameLst>
                                      </p:cBhvr>
                                      <p:tavLst>
                                        <p:tav tm="0">
                                          <p:val>
                                            <p:strVal val="ppt_x"/>
                                          </p:val>
                                        </p:tav>
                                        <p:tav tm="100000">
                                          <p:val>
                                            <p:strVal val="ppt_x"/>
                                          </p:val>
                                        </p:tav>
                                      </p:tavLst>
                                    </p:anim>
                                    <p:anim calcmode="lin" valueType="num">
                                      <p:cBhvr additive="base">
                                        <p:cTn id="133" dur="500"/>
                                        <p:tgtEl>
                                          <p:spTgt spid="30"/>
                                        </p:tgtEl>
                                        <p:attrNameLst>
                                          <p:attrName>ppt_y</p:attrName>
                                        </p:attrNameLst>
                                      </p:cBhvr>
                                      <p:tavLst>
                                        <p:tav tm="0">
                                          <p:val>
                                            <p:strVal val="ppt_y"/>
                                          </p:val>
                                        </p:tav>
                                        <p:tav tm="100000">
                                          <p:val>
                                            <p:strVal val="1+ppt_h/2"/>
                                          </p:val>
                                        </p:tav>
                                      </p:tavLst>
                                    </p:anim>
                                    <p:set>
                                      <p:cBhvr>
                                        <p:cTn id="134" dur="1" fill="hold">
                                          <p:stCondLst>
                                            <p:cond delay="499"/>
                                          </p:stCondLst>
                                        </p:cTn>
                                        <p:tgtEl>
                                          <p:spTgt spid="30"/>
                                        </p:tgtEl>
                                        <p:attrNameLst>
                                          <p:attrName>style.visibility</p:attrName>
                                        </p:attrNameLst>
                                      </p:cBhvr>
                                      <p:to>
                                        <p:strVal val="hidden"/>
                                      </p:to>
                                    </p:set>
                                  </p:childTnLst>
                                </p:cTn>
                              </p:par>
                              <p:par>
                                <p:cTn id="135" presetID="2" presetClass="exit" presetSubtype="4" fill="hold" grpId="1" nodeType="withEffect">
                                  <p:stCondLst>
                                    <p:cond delay="0"/>
                                  </p:stCondLst>
                                  <p:childTnLst>
                                    <p:anim calcmode="lin" valueType="num">
                                      <p:cBhvr additive="base">
                                        <p:cTn id="136" dur="500"/>
                                        <p:tgtEl>
                                          <p:spTgt spid="18"/>
                                        </p:tgtEl>
                                        <p:attrNameLst>
                                          <p:attrName>ppt_x</p:attrName>
                                        </p:attrNameLst>
                                      </p:cBhvr>
                                      <p:tavLst>
                                        <p:tav tm="0">
                                          <p:val>
                                            <p:strVal val="ppt_x"/>
                                          </p:val>
                                        </p:tav>
                                        <p:tav tm="100000">
                                          <p:val>
                                            <p:strVal val="ppt_x"/>
                                          </p:val>
                                        </p:tav>
                                      </p:tavLst>
                                    </p:anim>
                                    <p:anim calcmode="lin" valueType="num">
                                      <p:cBhvr additive="base">
                                        <p:cTn id="137" dur="500"/>
                                        <p:tgtEl>
                                          <p:spTgt spid="18"/>
                                        </p:tgtEl>
                                        <p:attrNameLst>
                                          <p:attrName>ppt_y</p:attrName>
                                        </p:attrNameLst>
                                      </p:cBhvr>
                                      <p:tavLst>
                                        <p:tav tm="0">
                                          <p:val>
                                            <p:strVal val="ppt_y"/>
                                          </p:val>
                                        </p:tav>
                                        <p:tav tm="100000">
                                          <p:val>
                                            <p:strVal val="1+ppt_h/2"/>
                                          </p:val>
                                        </p:tav>
                                      </p:tavLst>
                                    </p:anim>
                                    <p:set>
                                      <p:cBhvr>
                                        <p:cTn id="138" dur="1" fill="hold">
                                          <p:stCondLst>
                                            <p:cond delay="499"/>
                                          </p:stCondLst>
                                        </p:cTn>
                                        <p:tgtEl>
                                          <p:spTgt spid="1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3"/>
                                        </p:tgtEl>
                                        <p:attrNameLst>
                                          <p:attrName>style.visibility</p:attrName>
                                        </p:attrNameLst>
                                      </p:cBhvr>
                                      <p:to>
                                        <p:strVal val="visible"/>
                                      </p:to>
                                    </p:set>
                                    <p:animEffect transition="in" filter="fade">
                                      <p:cBhvr>
                                        <p:cTn id="143" dur="500"/>
                                        <p:tgtEl>
                                          <p:spTgt spid="13"/>
                                        </p:tgtEl>
                                      </p:cBhvr>
                                    </p:animEffect>
                                  </p:childTnLst>
                                </p:cTn>
                              </p:par>
                              <p:par>
                                <p:cTn id="144" presetID="10" presetClass="entr" presetSubtype="0" fill="hold" grpId="1" nodeType="withEffect">
                                  <p:stCondLst>
                                    <p:cond delay="0"/>
                                  </p:stCondLst>
                                  <p:childTnLst>
                                    <p:set>
                                      <p:cBhvr>
                                        <p:cTn id="145" dur="1" fill="hold">
                                          <p:stCondLst>
                                            <p:cond delay="0"/>
                                          </p:stCondLst>
                                        </p:cTn>
                                        <p:tgtEl>
                                          <p:spTgt spid="31"/>
                                        </p:tgtEl>
                                        <p:attrNameLst>
                                          <p:attrName>style.visibility</p:attrName>
                                        </p:attrNameLst>
                                      </p:cBhvr>
                                      <p:to>
                                        <p:strVal val="visible"/>
                                      </p:to>
                                    </p:set>
                                    <p:animEffect transition="in" filter="fade">
                                      <p:cBhvr>
                                        <p:cTn id="146" dur="500"/>
                                        <p:tgtEl>
                                          <p:spTgt spid="3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36"/>
                                        </p:tgtEl>
                                        <p:attrNameLst>
                                          <p:attrName>style.visibility</p:attrName>
                                        </p:attrNameLst>
                                      </p:cBhvr>
                                      <p:to>
                                        <p:strVal val="visible"/>
                                      </p:to>
                                    </p:set>
                                    <p:animEffect transition="in" filter="fade">
                                      <p:cBhvr>
                                        <p:cTn id="149" dur="500"/>
                                        <p:tgtEl>
                                          <p:spTgt spid="36"/>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500"/>
                                        <p:tgtEl>
                                          <p:spTgt spid="2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6"/>
                                        </p:tgtEl>
                                        <p:attrNameLst>
                                          <p:attrName>style.visibility</p:attrName>
                                        </p:attrNameLst>
                                      </p:cBhvr>
                                      <p:to>
                                        <p:strVal val="visible"/>
                                      </p:to>
                                    </p:set>
                                    <p:animEffect transition="in" filter="fade">
                                      <p:cBhvr>
                                        <p:cTn id="157" dur="500"/>
                                        <p:tgtEl>
                                          <p:spTgt spid="16"/>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27"/>
                                        </p:tgtEl>
                                        <p:attrNameLst>
                                          <p:attrName>style.visibility</p:attrName>
                                        </p:attrNameLst>
                                      </p:cBhvr>
                                      <p:to>
                                        <p:strVal val="visible"/>
                                      </p:to>
                                    </p:set>
                                    <p:animEffect transition="in" filter="fade">
                                      <p:cBhvr>
                                        <p:cTn id="160" dur="500"/>
                                        <p:tgtEl>
                                          <p:spTgt spid="27"/>
                                        </p:tgtEl>
                                      </p:cBhvr>
                                    </p:animEffect>
                                  </p:childTnLst>
                                </p:cTn>
                              </p:par>
                              <p:par>
                                <p:cTn id="161" presetID="10" presetClass="entr" presetSubtype="0" fill="hold" nodeType="withEffect">
                                  <p:stCondLst>
                                    <p:cond delay="0"/>
                                  </p:stCondLst>
                                  <p:childTnLst>
                                    <p:set>
                                      <p:cBhvr>
                                        <p:cTn id="162" dur="1" fill="hold">
                                          <p:stCondLst>
                                            <p:cond delay="0"/>
                                          </p:stCondLst>
                                        </p:cTn>
                                        <p:tgtEl>
                                          <p:spTgt spid="17"/>
                                        </p:tgtEl>
                                        <p:attrNameLst>
                                          <p:attrName>style.visibility</p:attrName>
                                        </p:attrNameLst>
                                      </p:cBhvr>
                                      <p:to>
                                        <p:strVal val="visible"/>
                                      </p:to>
                                    </p:set>
                                    <p:animEffect transition="in" filter="fade">
                                      <p:cBhvr>
                                        <p:cTn id="163" dur="500"/>
                                        <p:tgtEl>
                                          <p:spTgt spid="17"/>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20"/>
                                        </p:tgtEl>
                                        <p:attrNameLst>
                                          <p:attrName>style.visibility</p:attrName>
                                        </p:attrNameLst>
                                      </p:cBhvr>
                                      <p:to>
                                        <p:strVal val="visible"/>
                                      </p:to>
                                    </p:set>
                                    <p:animEffect transition="in" filter="fade">
                                      <p:cBhvr>
                                        <p:cTn id="166" dur="500"/>
                                        <p:tgtEl>
                                          <p:spTgt spid="20"/>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21"/>
                                        </p:tgtEl>
                                        <p:attrNameLst>
                                          <p:attrName>style.visibility</p:attrName>
                                        </p:attrNameLst>
                                      </p:cBhvr>
                                      <p:to>
                                        <p:strVal val="visible"/>
                                      </p:to>
                                    </p:set>
                                    <p:animEffect transition="in" filter="fade">
                                      <p:cBhvr>
                                        <p:cTn id="171" dur="500"/>
                                        <p:tgtEl>
                                          <p:spTgt spid="21"/>
                                        </p:tgtEl>
                                      </p:cBhvr>
                                    </p:animEffect>
                                  </p:childTnLst>
                                </p:cTn>
                              </p:par>
                              <p:par>
                                <p:cTn id="172" presetID="10" presetClass="entr" presetSubtype="0" fill="hold" nodeType="withEffect">
                                  <p:stCondLst>
                                    <p:cond delay="0"/>
                                  </p:stCondLst>
                                  <p:childTnLst>
                                    <p:set>
                                      <p:cBhvr>
                                        <p:cTn id="173" dur="1" fill="hold">
                                          <p:stCondLst>
                                            <p:cond delay="0"/>
                                          </p:stCondLst>
                                        </p:cTn>
                                        <p:tgtEl>
                                          <p:spTgt spid="10"/>
                                        </p:tgtEl>
                                        <p:attrNameLst>
                                          <p:attrName>style.visibility</p:attrName>
                                        </p:attrNameLst>
                                      </p:cBhvr>
                                      <p:to>
                                        <p:strVal val="visible"/>
                                      </p:to>
                                    </p:set>
                                    <p:animEffect transition="in" filter="fade">
                                      <p:cBhvr>
                                        <p:cTn id="174" dur="500"/>
                                        <p:tgtEl>
                                          <p:spTgt spid="10"/>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33"/>
                                        </p:tgtEl>
                                        <p:attrNameLst>
                                          <p:attrName>style.visibility</p:attrName>
                                        </p:attrNameLst>
                                      </p:cBhvr>
                                      <p:to>
                                        <p:strVal val="visible"/>
                                      </p:to>
                                    </p:set>
                                    <p:animEffect transition="in" filter="fade">
                                      <p:cBhvr>
                                        <p:cTn id="177" dur="500"/>
                                        <p:tgtEl>
                                          <p:spTgt spid="33"/>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32"/>
                                        </p:tgtEl>
                                        <p:attrNameLst>
                                          <p:attrName>style.visibility</p:attrName>
                                        </p:attrNameLst>
                                      </p:cBhvr>
                                      <p:to>
                                        <p:strVal val="visible"/>
                                      </p:to>
                                    </p:set>
                                    <p:animEffect transition="in" filter="fade">
                                      <p:cBhvr>
                                        <p:cTn id="180" dur="500"/>
                                        <p:tgtEl>
                                          <p:spTgt spid="32"/>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11"/>
                                        </p:tgtEl>
                                        <p:attrNameLst>
                                          <p:attrName>style.visibility</p:attrName>
                                        </p:attrNameLst>
                                      </p:cBhvr>
                                      <p:to>
                                        <p:strVal val="visible"/>
                                      </p:to>
                                    </p:set>
                                    <p:animEffect transition="in" filter="fade">
                                      <p:cBhvr>
                                        <p:cTn id="185" dur="500"/>
                                        <p:tgtEl>
                                          <p:spTgt spid="11"/>
                                        </p:tgtEl>
                                      </p:cBhvr>
                                    </p:animEffect>
                                  </p:childTnLst>
                                </p:cTn>
                              </p:par>
                              <p:par>
                                <p:cTn id="186" presetID="10" presetClass="entr" presetSubtype="0" fill="hold" nodeType="withEffect">
                                  <p:stCondLst>
                                    <p:cond delay="0"/>
                                  </p:stCondLst>
                                  <p:childTnLst>
                                    <p:set>
                                      <p:cBhvr>
                                        <p:cTn id="187" dur="1" fill="hold">
                                          <p:stCondLst>
                                            <p:cond delay="0"/>
                                          </p:stCondLst>
                                        </p:cTn>
                                        <p:tgtEl>
                                          <p:spTgt spid="22"/>
                                        </p:tgtEl>
                                        <p:attrNameLst>
                                          <p:attrName>style.visibility</p:attrName>
                                        </p:attrNameLst>
                                      </p:cBhvr>
                                      <p:to>
                                        <p:strVal val="visible"/>
                                      </p:to>
                                    </p:set>
                                    <p:animEffect transition="in" filter="fade">
                                      <p:cBhvr>
                                        <p:cTn id="188" dur="500"/>
                                        <p:tgtEl>
                                          <p:spTgt spid="22"/>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9"/>
                                        </p:tgtEl>
                                        <p:attrNameLst>
                                          <p:attrName>style.visibility</p:attrName>
                                        </p:attrNameLst>
                                      </p:cBhvr>
                                      <p:to>
                                        <p:strVal val="visible"/>
                                      </p:to>
                                    </p:set>
                                    <p:animEffect transition="in" filter="fade">
                                      <p:cBhvr>
                                        <p:cTn id="191" dur="500"/>
                                        <p:tgtEl>
                                          <p:spTgt spid="19"/>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35"/>
                                        </p:tgtEl>
                                        <p:attrNameLst>
                                          <p:attrName>style.visibility</p:attrName>
                                        </p:attrNameLst>
                                      </p:cBhvr>
                                      <p:to>
                                        <p:strVal val="visible"/>
                                      </p:to>
                                    </p:set>
                                    <p:animEffect transition="in" filter="fade">
                                      <p:cBhvr>
                                        <p:cTn id="1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18" grpId="1"/>
      <p:bldP spid="19" grpId="0"/>
      <p:bldP spid="20" grpId="0"/>
      <p:bldP spid="23" grpId="0"/>
      <p:bldP spid="24" grpId="0"/>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3" grpId="0"/>
      <p:bldP spid="34" grpId="0"/>
      <p:bldP spid="35" grpId="0"/>
      <p:bldP spid="3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4FD25-1979-4490-BCB8-E742FDA62785}"/>
              </a:ext>
            </a:extLst>
          </p:cNvPr>
          <p:cNvSpPr>
            <a:spLocks noGrp="1"/>
          </p:cNvSpPr>
          <p:nvPr>
            <p:ph type="title"/>
          </p:nvPr>
        </p:nvSpPr>
        <p:spPr/>
        <p:txBody>
          <a:bodyPr/>
          <a:lstStyle/>
          <a:p>
            <a:r>
              <a:rPr lang="en-US" altLang="zh-CN" dirty="0" err="1"/>
              <a:t>LiveLock</a:t>
            </a:r>
            <a:r>
              <a:rPr lang="en-US" altLang="zh-CN" dirty="0"/>
              <a:t> leads to liveness problem</a:t>
            </a:r>
            <a:endParaRPr lang="zh-CN" altLang="en-US" dirty="0"/>
          </a:p>
        </p:txBody>
      </p:sp>
      <p:sp>
        <p:nvSpPr>
          <p:cNvPr id="4" name="灯片编号占位符 3">
            <a:extLst>
              <a:ext uri="{FF2B5EF4-FFF2-40B4-BE49-F238E27FC236}">
                <a16:creationId xmlns:a16="http://schemas.microsoft.com/office/drawing/2014/main" id="{421FB23D-B237-49A3-972A-BF1FA1B09160}"/>
              </a:ext>
            </a:extLst>
          </p:cNvPr>
          <p:cNvSpPr>
            <a:spLocks noGrp="1"/>
          </p:cNvSpPr>
          <p:nvPr>
            <p:ph type="sldNum" sz="quarter" idx="11"/>
          </p:nvPr>
        </p:nvSpPr>
        <p:spPr/>
        <p:txBody>
          <a:bodyPr/>
          <a:lstStyle/>
          <a:p>
            <a:pPr>
              <a:defRPr/>
            </a:pPr>
            <a:fld id="{3FFE790D-BCFB-4008-9260-CA63AEE325FD}" type="slidenum">
              <a:rPr lang="en-US" smtClean="0"/>
              <a:pPr>
                <a:defRPr/>
              </a:pPr>
              <a:t>53</a:t>
            </a:fld>
            <a:endParaRPr lang="en-US" dirty="0"/>
          </a:p>
        </p:txBody>
      </p:sp>
      <p:sp>
        <p:nvSpPr>
          <p:cNvPr id="5" name="Content Placeholder 2">
            <a:extLst>
              <a:ext uri="{FF2B5EF4-FFF2-40B4-BE49-F238E27FC236}">
                <a16:creationId xmlns:a16="http://schemas.microsoft.com/office/drawing/2014/main" id="{7F24E481-1E8E-498D-BCC7-111CA91B10F7}"/>
              </a:ext>
            </a:extLst>
          </p:cNvPr>
          <p:cNvSpPr>
            <a:spLocks noGrp="1"/>
          </p:cNvSpPr>
          <p:nvPr>
            <p:ph idx="1"/>
          </p:nvPr>
        </p:nvSpPr>
        <p:spPr>
          <a:xfrm>
            <a:off x="1530335" y="2131209"/>
            <a:ext cx="2593912" cy="1207120"/>
          </a:xfrm>
        </p:spPr>
        <p:txBody>
          <a:bodyPr>
            <a:normAutofit/>
          </a:bodyPr>
          <a:lstStyle/>
          <a:p>
            <a:pPr marL="0" indent="0" algn="r">
              <a:buNone/>
            </a:pPr>
            <a:r>
              <a:rPr lang="en-US" sz="2200" dirty="0"/>
              <a:t>Completes phase 1 with proposal n0</a:t>
            </a:r>
            <a:endParaRPr lang="en-US" sz="2200" baseline="-25000" dirty="0"/>
          </a:p>
        </p:txBody>
      </p:sp>
      <p:cxnSp>
        <p:nvCxnSpPr>
          <p:cNvPr id="6" name="Straight Arrow Connector 6">
            <a:extLst>
              <a:ext uri="{FF2B5EF4-FFF2-40B4-BE49-F238E27FC236}">
                <a16:creationId xmlns:a16="http://schemas.microsoft.com/office/drawing/2014/main" id="{622E8575-7A02-4E42-A41D-4E609831FC2E}"/>
              </a:ext>
            </a:extLst>
          </p:cNvPr>
          <p:cNvCxnSpPr/>
          <p:nvPr/>
        </p:nvCxnSpPr>
        <p:spPr>
          <a:xfrm>
            <a:off x="4333678" y="2031624"/>
            <a:ext cx="44245" cy="4218039"/>
          </a:xfrm>
          <a:prstGeom prst="straightConnector1">
            <a:avLst/>
          </a:prstGeom>
          <a:ln w="50800">
            <a:prstDash val="solid"/>
            <a:headEnd type="none"/>
            <a:tailEnd type="arrow"/>
          </a:ln>
          <a:effectLst/>
        </p:spPr>
        <p:style>
          <a:lnRef idx="3">
            <a:schemeClr val="dk1"/>
          </a:lnRef>
          <a:fillRef idx="0">
            <a:schemeClr val="dk1"/>
          </a:fillRef>
          <a:effectRef idx="2">
            <a:schemeClr val="dk1"/>
          </a:effectRef>
          <a:fontRef idx="minor">
            <a:schemeClr val="tx1"/>
          </a:fontRef>
        </p:style>
      </p:cxnSp>
      <p:cxnSp>
        <p:nvCxnSpPr>
          <p:cNvPr id="7" name="Straight Arrow Connector 7">
            <a:extLst>
              <a:ext uri="{FF2B5EF4-FFF2-40B4-BE49-F238E27FC236}">
                <a16:creationId xmlns:a16="http://schemas.microsoft.com/office/drawing/2014/main" id="{CE4DBD6F-C329-44F8-94E1-84CFEC039F9D}"/>
              </a:ext>
            </a:extLst>
          </p:cNvPr>
          <p:cNvCxnSpPr/>
          <p:nvPr/>
        </p:nvCxnSpPr>
        <p:spPr>
          <a:xfrm>
            <a:off x="4890266" y="2031624"/>
            <a:ext cx="44245" cy="4218039"/>
          </a:xfrm>
          <a:prstGeom prst="straightConnector1">
            <a:avLst/>
          </a:prstGeom>
          <a:ln w="50800">
            <a:prstDash val="solid"/>
            <a:headEnd type="none"/>
            <a:tailEnd type="arrow"/>
          </a:ln>
          <a:effectLst/>
        </p:spPr>
        <p:style>
          <a:lnRef idx="3">
            <a:schemeClr val="dk1"/>
          </a:lnRef>
          <a:fillRef idx="0">
            <a:schemeClr val="dk1"/>
          </a:fillRef>
          <a:effectRef idx="2">
            <a:schemeClr val="dk1"/>
          </a:effectRef>
          <a:fontRef idx="minor">
            <a:schemeClr val="tx1"/>
          </a:fontRef>
        </p:style>
      </p:cxnSp>
      <p:sp>
        <p:nvSpPr>
          <p:cNvPr id="8" name="Content Placeholder 2">
            <a:extLst>
              <a:ext uri="{FF2B5EF4-FFF2-40B4-BE49-F238E27FC236}">
                <a16:creationId xmlns:a16="http://schemas.microsoft.com/office/drawing/2014/main" id="{2B1A47B8-2719-4D2C-AEFF-B6C78299C839}"/>
              </a:ext>
            </a:extLst>
          </p:cNvPr>
          <p:cNvSpPr txBox="1">
            <a:spLocks/>
          </p:cNvSpPr>
          <p:nvPr/>
        </p:nvSpPr>
        <p:spPr bwMode="auto">
          <a:xfrm>
            <a:off x="5137808" y="2660204"/>
            <a:ext cx="3622815" cy="1184413"/>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lvl1pPr marL="342900" indent="-342900" algn="l" defTabSz="457200" rtl="0" eaLnBrk="0" fontAlgn="base" hangingPunct="0">
              <a:lnSpc>
                <a:spcPct val="100000"/>
              </a:lnSpc>
              <a:spcBef>
                <a:spcPts val="3000"/>
              </a:spcBef>
              <a:spcAft>
                <a:spcPts val="800"/>
              </a:spcAft>
              <a:buFont typeface="Arial" pitchFamily="-1" charset="0"/>
              <a:buChar char="•"/>
              <a:defRPr sz="3000" kern="1200" spc="-50" baseline="0">
                <a:solidFill>
                  <a:schemeClr val="tx1"/>
                </a:solidFill>
                <a:latin typeface="+mn-lt"/>
                <a:ea typeface="ＭＳ Ｐゴシック" pitchFamily="-1" charset="-128"/>
                <a:cs typeface="ＭＳ Ｐゴシック" pitchFamily="-1" charset="-128"/>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kern="1200" spc="-50" baseline="0">
                <a:solidFill>
                  <a:schemeClr val="tx1"/>
                </a:solidFill>
                <a:latin typeface="+mn-lt"/>
                <a:ea typeface="ＭＳ Ｐゴシック" pitchFamily="-1" charset="-128"/>
                <a:cs typeface="+mn-cs"/>
              </a:defRPr>
            </a:lvl2pPr>
            <a:lvl3pPr marL="1143000" indent="-228600" algn="l" defTabSz="457200" rtl="0" eaLnBrk="0" fontAlgn="base" hangingPunct="0">
              <a:lnSpc>
                <a:spcPct val="90000"/>
              </a:lnSpc>
              <a:spcBef>
                <a:spcPts val="8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b="0" dirty="0"/>
              <a:t>Starts and completes phase 1 with proposal n1 &gt; n0</a:t>
            </a:r>
          </a:p>
        </p:txBody>
      </p:sp>
      <p:sp>
        <p:nvSpPr>
          <p:cNvPr id="9" name="Content Placeholder 2">
            <a:extLst>
              <a:ext uri="{FF2B5EF4-FFF2-40B4-BE49-F238E27FC236}">
                <a16:creationId xmlns:a16="http://schemas.microsoft.com/office/drawing/2014/main" id="{6410E608-C385-4605-9F32-DA443EDA7A4E}"/>
              </a:ext>
            </a:extLst>
          </p:cNvPr>
          <p:cNvSpPr txBox="1">
            <a:spLocks/>
          </p:cNvSpPr>
          <p:nvPr/>
        </p:nvSpPr>
        <p:spPr bwMode="auto">
          <a:xfrm>
            <a:off x="1406157" y="3469343"/>
            <a:ext cx="2718090" cy="854034"/>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lvl1pPr marL="342900" indent="-342900" algn="l" defTabSz="457200" rtl="0" eaLnBrk="0" fontAlgn="base" hangingPunct="0">
              <a:lnSpc>
                <a:spcPct val="100000"/>
              </a:lnSpc>
              <a:spcBef>
                <a:spcPts val="3000"/>
              </a:spcBef>
              <a:spcAft>
                <a:spcPts val="800"/>
              </a:spcAft>
              <a:buFont typeface="Arial" pitchFamily="-1" charset="0"/>
              <a:buChar char="•"/>
              <a:defRPr sz="3000" kern="1200" spc="-50" baseline="0">
                <a:solidFill>
                  <a:schemeClr val="tx1"/>
                </a:solidFill>
                <a:latin typeface="+mn-lt"/>
                <a:ea typeface="ＭＳ Ｐゴシック" pitchFamily="-1" charset="-128"/>
                <a:cs typeface="ＭＳ Ｐゴシック" pitchFamily="-1" charset="-128"/>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kern="1200" spc="-50" baseline="0">
                <a:solidFill>
                  <a:schemeClr val="tx1"/>
                </a:solidFill>
                <a:latin typeface="+mn-lt"/>
                <a:ea typeface="ＭＳ Ｐゴシック" pitchFamily="-1" charset="-128"/>
                <a:cs typeface="+mn-cs"/>
              </a:defRPr>
            </a:lvl2pPr>
            <a:lvl3pPr marL="1143000" indent="-228600" algn="l" defTabSz="457200" rtl="0" eaLnBrk="0" fontAlgn="base" hangingPunct="0">
              <a:lnSpc>
                <a:spcPct val="90000"/>
              </a:lnSpc>
              <a:spcBef>
                <a:spcPts val="8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200" b="0" dirty="0"/>
              <a:t>Performs phase 2, acceptors reject</a:t>
            </a:r>
          </a:p>
        </p:txBody>
      </p:sp>
      <p:sp>
        <p:nvSpPr>
          <p:cNvPr id="10" name="Content Placeholder 2">
            <a:extLst>
              <a:ext uri="{FF2B5EF4-FFF2-40B4-BE49-F238E27FC236}">
                <a16:creationId xmlns:a16="http://schemas.microsoft.com/office/drawing/2014/main" id="{BB2D6004-FCF7-4EA8-8292-6DEEE6BC8431}"/>
              </a:ext>
            </a:extLst>
          </p:cNvPr>
          <p:cNvSpPr txBox="1">
            <a:spLocks/>
          </p:cNvSpPr>
          <p:nvPr/>
        </p:nvSpPr>
        <p:spPr bwMode="auto">
          <a:xfrm>
            <a:off x="215661" y="4413237"/>
            <a:ext cx="3908586" cy="937500"/>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lvl1pPr marL="342900" indent="-342900" algn="l" defTabSz="457200" rtl="0" eaLnBrk="0" fontAlgn="base" hangingPunct="0">
              <a:lnSpc>
                <a:spcPct val="100000"/>
              </a:lnSpc>
              <a:spcBef>
                <a:spcPts val="3000"/>
              </a:spcBef>
              <a:spcAft>
                <a:spcPts val="800"/>
              </a:spcAft>
              <a:buFont typeface="Arial" pitchFamily="-1" charset="0"/>
              <a:buChar char="•"/>
              <a:defRPr sz="3000" kern="1200" spc="-50" baseline="0">
                <a:solidFill>
                  <a:schemeClr val="tx1"/>
                </a:solidFill>
                <a:latin typeface="+mn-lt"/>
                <a:ea typeface="ＭＳ Ｐゴシック" pitchFamily="-1" charset="-128"/>
                <a:cs typeface="ＭＳ Ｐゴシック" pitchFamily="-1" charset="-128"/>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kern="1200" spc="-50" baseline="0">
                <a:solidFill>
                  <a:schemeClr val="tx1"/>
                </a:solidFill>
                <a:latin typeface="+mn-lt"/>
                <a:ea typeface="ＭＳ Ｐゴシック" pitchFamily="-1" charset="-128"/>
                <a:cs typeface="+mn-cs"/>
              </a:defRPr>
            </a:lvl2pPr>
            <a:lvl3pPr marL="1143000" indent="-228600" algn="l" defTabSz="457200" rtl="0" eaLnBrk="0" fontAlgn="base" hangingPunct="0">
              <a:lnSpc>
                <a:spcPct val="90000"/>
              </a:lnSpc>
              <a:spcBef>
                <a:spcPts val="8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200" b="0" dirty="0"/>
              <a:t>Restarts and completes phase 1 with proposal n2 &gt; n1</a:t>
            </a:r>
          </a:p>
        </p:txBody>
      </p:sp>
      <p:sp>
        <p:nvSpPr>
          <p:cNvPr id="11" name="Content Placeholder 2">
            <a:extLst>
              <a:ext uri="{FF2B5EF4-FFF2-40B4-BE49-F238E27FC236}">
                <a16:creationId xmlns:a16="http://schemas.microsoft.com/office/drawing/2014/main" id="{8511DB99-1626-485D-BFE2-32CEE94D109B}"/>
              </a:ext>
            </a:extLst>
          </p:cNvPr>
          <p:cNvSpPr txBox="1">
            <a:spLocks/>
          </p:cNvSpPr>
          <p:nvPr/>
        </p:nvSpPr>
        <p:spPr bwMode="auto">
          <a:xfrm>
            <a:off x="2325850" y="1428728"/>
            <a:ext cx="2593912" cy="587686"/>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lvl1pPr marL="342900" indent="-342900" algn="l" defTabSz="457200" rtl="0" eaLnBrk="0" fontAlgn="base" hangingPunct="0">
              <a:lnSpc>
                <a:spcPct val="100000"/>
              </a:lnSpc>
              <a:spcBef>
                <a:spcPts val="3000"/>
              </a:spcBef>
              <a:spcAft>
                <a:spcPts val="800"/>
              </a:spcAft>
              <a:buFont typeface="Arial" pitchFamily="-1" charset="0"/>
              <a:buChar char="•"/>
              <a:defRPr sz="3000" kern="1200" spc="-50" baseline="0">
                <a:solidFill>
                  <a:schemeClr val="tx1"/>
                </a:solidFill>
                <a:latin typeface="+mn-lt"/>
                <a:ea typeface="ＭＳ Ｐゴシック" pitchFamily="-1" charset="-128"/>
                <a:cs typeface="ＭＳ Ｐゴシック" pitchFamily="-1" charset="-128"/>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kern="1200" spc="-50" baseline="0">
                <a:solidFill>
                  <a:schemeClr val="tx1"/>
                </a:solidFill>
                <a:latin typeface="+mn-lt"/>
                <a:ea typeface="ＭＳ Ｐゴシック" pitchFamily="-1" charset="-128"/>
                <a:cs typeface="+mn-cs"/>
              </a:defRPr>
            </a:lvl2pPr>
            <a:lvl3pPr marL="1143000" indent="-228600" algn="l" defTabSz="457200" rtl="0" eaLnBrk="0" fontAlgn="base" hangingPunct="0">
              <a:lnSpc>
                <a:spcPct val="90000"/>
              </a:lnSpc>
              <a:spcBef>
                <a:spcPts val="8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pitchFamily="-1" charset="0"/>
              <a:buNone/>
            </a:pPr>
            <a:r>
              <a:rPr lang="en-US" b="0" dirty="0">
                <a:solidFill>
                  <a:srgbClr val="0000FF"/>
                </a:solidFill>
              </a:rPr>
              <a:t>Process 0</a:t>
            </a:r>
            <a:endParaRPr lang="en-US" b="0" baseline="-25000" dirty="0">
              <a:solidFill>
                <a:srgbClr val="0000FF"/>
              </a:solidFill>
            </a:endParaRPr>
          </a:p>
        </p:txBody>
      </p:sp>
      <p:sp>
        <p:nvSpPr>
          <p:cNvPr id="12" name="Content Placeholder 2">
            <a:extLst>
              <a:ext uri="{FF2B5EF4-FFF2-40B4-BE49-F238E27FC236}">
                <a16:creationId xmlns:a16="http://schemas.microsoft.com/office/drawing/2014/main" id="{0C392954-7B48-4B94-ABBD-206DAFD88881}"/>
              </a:ext>
            </a:extLst>
          </p:cNvPr>
          <p:cNvSpPr txBox="1">
            <a:spLocks/>
          </p:cNvSpPr>
          <p:nvPr/>
        </p:nvSpPr>
        <p:spPr bwMode="auto">
          <a:xfrm>
            <a:off x="4375106" y="1428728"/>
            <a:ext cx="2593912" cy="587686"/>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lvl1pPr marL="342900" indent="-342900" algn="l" defTabSz="457200" rtl="0" eaLnBrk="0" fontAlgn="base" hangingPunct="0">
              <a:lnSpc>
                <a:spcPct val="100000"/>
              </a:lnSpc>
              <a:spcBef>
                <a:spcPts val="3000"/>
              </a:spcBef>
              <a:spcAft>
                <a:spcPts val="800"/>
              </a:spcAft>
              <a:buFont typeface="Arial" pitchFamily="-1" charset="0"/>
              <a:buChar char="•"/>
              <a:defRPr sz="3000" kern="1200" spc="-50" baseline="0">
                <a:solidFill>
                  <a:schemeClr val="tx1"/>
                </a:solidFill>
                <a:latin typeface="+mn-lt"/>
                <a:ea typeface="ＭＳ Ｐゴシック" pitchFamily="-1" charset="-128"/>
                <a:cs typeface="ＭＳ Ｐゴシック" pitchFamily="-1" charset="-128"/>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kern="1200" spc="-50" baseline="0">
                <a:solidFill>
                  <a:schemeClr val="tx1"/>
                </a:solidFill>
                <a:latin typeface="+mn-lt"/>
                <a:ea typeface="ＭＳ Ｐゴシック" pitchFamily="-1" charset="-128"/>
                <a:cs typeface="+mn-cs"/>
              </a:defRPr>
            </a:lvl2pPr>
            <a:lvl3pPr marL="1143000" indent="-228600" algn="l" defTabSz="457200" rtl="0" eaLnBrk="0" fontAlgn="base" hangingPunct="0">
              <a:lnSpc>
                <a:spcPct val="90000"/>
              </a:lnSpc>
              <a:spcBef>
                <a:spcPts val="8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pitchFamily="-1" charset="0"/>
              <a:buNone/>
            </a:pPr>
            <a:r>
              <a:rPr lang="en-US" b="0" dirty="0">
                <a:solidFill>
                  <a:srgbClr val="0000FF"/>
                </a:solidFill>
              </a:rPr>
              <a:t>Process 1</a:t>
            </a:r>
            <a:endParaRPr lang="en-US" b="0" baseline="-25000" dirty="0">
              <a:solidFill>
                <a:srgbClr val="0000FF"/>
              </a:solidFill>
            </a:endParaRPr>
          </a:p>
        </p:txBody>
      </p:sp>
      <p:sp>
        <p:nvSpPr>
          <p:cNvPr id="13" name="Content Placeholder 2">
            <a:extLst>
              <a:ext uri="{FF2B5EF4-FFF2-40B4-BE49-F238E27FC236}">
                <a16:creationId xmlns:a16="http://schemas.microsoft.com/office/drawing/2014/main" id="{8DCE3EB9-71C5-4764-92E0-D8B87B13C588}"/>
              </a:ext>
            </a:extLst>
          </p:cNvPr>
          <p:cNvSpPr txBox="1">
            <a:spLocks/>
          </p:cNvSpPr>
          <p:nvPr/>
        </p:nvSpPr>
        <p:spPr bwMode="auto">
          <a:xfrm>
            <a:off x="5147392" y="5164333"/>
            <a:ext cx="3092245" cy="862161"/>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lvl1pPr marL="342900" indent="-342900" algn="l" defTabSz="457200" rtl="0" eaLnBrk="0" fontAlgn="base" hangingPunct="0">
              <a:lnSpc>
                <a:spcPct val="100000"/>
              </a:lnSpc>
              <a:spcBef>
                <a:spcPts val="3000"/>
              </a:spcBef>
              <a:spcAft>
                <a:spcPts val="800"/>
              </a:spcAft>
              <a:buFont typeface="Arial" pitchFamily="-1" charset="0"/>
              <a:buChar char="•"/>
              <a:defRPr sz="3000" kern="1200" spc="-50" baseline="0">
                <a:solidFill>
                  <a:schemeClr val="tx1"/>
                </a:solidFill>
                <a:latin typeface="+mn-lt"/>
                <a:ea typeface="ＭＳ Ｐゴシック" pitchFamily="-1" charset="-128"/>
                <a:cs typeface="ＭＳ Ｐゴシック" pitchFamily="-1" charset="-128"/>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kern="1200" spc="-50" baseline="0">
                <a:solidFill>
                  <a:schemeClr val="tx1"/>
                </a:solidFill>
                <a:latin typeface="+mn-lt"/>
                <a:ea typeface="ＭＳ Ｐゴシック" pitchFamily="-1" charset="-128"/>
                <a:cs typeface="+mn-cs"/>
              </a:defRPr>
            </a:lvl2pPr>
            <a:lvl3pPr marL="1143000" indent="-228600" algn="l" defTabSz="457200" rtl="0" eaLnBrk="0" fontAlgn="base" hangingPunct="0">
              <a:lnSpc>
                <a:spcPct val="90000"/>
              </a:lnSpc>
              <a:spcBef>
                <a:spcPts val="8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b="0" dirty="0"/>
              <a:t>Performs phase 2, acceptors reject</a:t>
            </a:r>
          </a:p>
        </p:txBody>
      </p:sp>
      <p:sp>
        <p:nvSpPr>
          <p:cNvPr id="14" name="Content Placeholder 2">
            <a:extLst>
              <a:ext uri="{FF2B5EF4-FFF2-40B4-BE49-F238E27FC236}">
                <a16:creationId xmlns:a16="http://schemas.microsoft.com/office/drawing/2014/main" id="{2616AA72-2DBD-464F-9DBA-BFAD0F5AF3CA}"/>
              </a:ext>
            </a:extLst>
          </p:cNvPr>
          <p:cNvSpPr txBox="1">
            <a:spLocks/>
          </p:cNvSpPr>
          <p:nvPr/>
        </p:nvSpPr>
        <p:spPr bwMode="auto">
          <a:xfrm>
            <a:off x="2610350" y="6292948"/>
            <a:ext cx="3923301" cy="408613"/>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lvl1pPr marL="342900" indent="-342900" algn="l" defTabSz="457200" rtl="0" eaLnBrk="0" fontAlgn="base" hangingPunct="0">
              <a:lnSpc>
                <a:spcPct val="100000"/>
              </a:lnSpc>
              <a:spcBef>
                <a:spcPts val="3000"/>
              </a:spcBef>
              <a:spcAft>
                <a:spcPts val="800"/>
              </a:spcAft>
              <a:buFont typeface="Arial" pitchFamily="-1" charset="0"/>
              <a:buChar char="•"/>
              <a:defRPr sz="3000" kern="1200" spc="-50" baseline="0">
                <a:solidFill>
                  <a:schemeClr val="tx1"/>
                </a:solidFill>
                <a:latin typeface="+mn-lt"/>
                <a:ea typeface="ＭＳ Ｐゴシック" pitchFamily="-1" charset="-128"/>
                <a:cs typeface="ＭＳ Ｐゴシック" pitchFamily="-1" charset="-128"/>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kern="1200" spc="-50" baseline="0">
                <a:solidFill>
                  <a:schemeClr val="tx1"/>
                </a:solidFill>
                <a:latin typeface="+mn-lt"/>
                <a:ea typeface="ＭＳ Ｐゴシック" pitchFamily="-1" charset="-128"/>
                <a:cs typeface="+mn-cs"/>
              </a:defRPr>
            </a:lvl2pPr>
            <a:lvl3pPr marL="1143000" indent="-228600" algn="l" defTabSz="457200" rtl="0" eaLnBrk="0" fontAlgn="base" hangingPunct="0">
              <a:lnSpc>
                <a:spcPct val="90000"/>
              </a:lnSpc>
              <a:spcBef>
                <a:spcPts val="8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200" b="0" dirty="0"/>
              <a:t>… can go on indefinitely …</a:t>
            </a:r>
          </a:p>
        </p:txBody>
      </p:sp>
    </p:spTree>
    <p:extLst>
      <p:ext uri="{BB962C8B-B14F-4D97-AF65-F5344CB8AC3E}">
        <p14:creationId xmlns:p14="http://schemas.microsoft.com/office/powerpoint/2010/main" val="208043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P spid="10" grpId="0"/>
      <p:bldP spid="13" grpId="0"/>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4EB58-447D-4E42-B699-1F9584CD2DF1}"/>
              </a:ext>
            </a:extLst>
          </p:cNvPr>
          <p:cNvSpPr>
            <a:spLocks noGrp="1"/>
          </p:cNvSpPr>
          <p:nvPr>
            <p:ph type="title"/>
          </p:nvPr>
        </p:nvSpPr>
        <p:spPr/>
        <p:txBody>
          <a:bodyPr/>
          <a:lstStyle/>
          <a:p>
            <a:r>
              <a:rPr lang="en-US" altLang="zh-CN" dirty="0"/>
              <a:t>Lessons Learnt</a:t>
            </a:r>
            <a:endParaRPr lang="zh-CN" altLang="en-US" dirty="0"/>
          </a:p>
        </p:txBody>
      </p:sp>
      <p:sp>
        <p:nvSpPr>
          <p:cNvPr id="4" name="灯片编号占位符 3">
            <a:extLst>
              <a:ext uri="{FF2B5EF4-FFF2-40B4-BE49-F238E27FC236}">
                <a16:creationId xmlns:a16="http://schemas.microsoft.com/office/drawing/2014/main" id="{BFACBF99-B70F-43CA-BEB4-3E980D1070D4}"/>
              </a:ext>
            </a:extLst>
          </p:cNvPr>
          <p:cNvSpPr>
            <a:spLocks noGrp="1"/>
          </p:cNvSpPr>
          <p:nvPr>
            <p:ph type="sldNum" sz="quarter" idx="11"/>
          </p:nvPr>
        </p:nvSpPr>
        <p:spPr/>
        <p:txBody>
          <a:bodyPr/>
          <a:lstStyle/>
          <a:p>
            <a:pPr>
              <a:defRPr/>
            </a:pPr>
            <a:fld id="{3FFE790D-BCFB-4008-9260-CA63AEE325FD}" type="slidenum">
              <a:rPr lang="en-US" smtClean="0"/>
              <a:pPr>
                <a:defRPr/>
              </a:pPr>
              <a:t>54</a:t>
            </a:fld>
            <a:endParaRPr lang="en-US" dirty="0"/>
          </a:p>
        </p:txBody>
      </p:sp>
      <p:sp>
        <p:nvSpPr>
          <p:cNvPr id="6" name="内容占位符 2">
            <a:extLst>
              <a:ext uri="{FF2B5EF4-FFF2-40B4-BE49-F238E27FC236}">
                <a16:creationId xmlns:a16="http://schemas.microsoft.com/office/drawing/2014/main" id="{FE99C223-C87B-4A0B-82A8-4B0A362D0205}"/>
              </a:ext>
            </a:extLst>
          </p:cNvPr>
          <p:cNvSpPr>
            <a:spLocks noGrp="1"/>
          </p:cNvSpPr>
          <p:nvPr>
            <p:ph idx="1"/>
          </p:nvPr>
        </p:nvSpPr>
        <p:spPr>
          <a:xfrm>
            <a:off x="152400" y="2057400"/>
            <a:ext cx="4191000" cy="3535363"/>
          </a:xfrm>
        </p:spPr>
        <p:txBody>
          <a:bodyPr/>
          <a:lstStyle/>
          <a:p>
            <a:pPr>
              <a:spcBef>
                <a:spcPts val="400"/>
              </a:spcBef>
              <a:spcAft>
                <a:spcPts val="400"/>
              </a:spcAft>
            </a:pPr>
            <a:r>
              <a:rPr lang="en-US" altLang="zh-CN" sz="1800" dirty="0">
                <a:solidFill>
                  <a:srgbClr val="0000FF"/>
                </a:solidFill>
              </a:rPr>
              <a:t>Proposer:</a:t>
            </a:r>
          </a:p>
          <a:p>
            <a:pPr lvl="1">
              <a:lnSpc>
                <a:spcPct val="100000"/>
              </a:lnSpc>
              <a:spcBef>
                <a:spcPts val="400"/>
              </a:spcBef>
              <a:spcAft>
                <a:spcPts val="400"/>
              </a:spcAft>
            </a:pPr>
            <a:r>
              <a:rPr lang="en-US" altLang="zh-CN" sz="1600" dirty="0"/>
              <a:t>Choose proposal number n, send &lt;prepare, n&gt; to acceptors</a:t>
            </a:r>
          </a:p>
          <a:p>
            <a:pPr>
              <a:spcBef>
                <a:spcPts val="1600"/>
              </a:spcBef>
              <a:spcAft>
                <a:spcPts val="400"/>
              </a:spcAft>
            </a:pPr>
            <a:r>
              <a:rPr lang="en-US" altLang="zh-CN" sz="1800" dirty="0">
                <a:solidFill>
                  <a:srgbClr val="0000FF"/>
                </a:solidFill>
              </a:rPr>
              <a:t>Acceptors:</a:t>
            </a:r>
          </a:p>
          <a:p>
            <a:pPr lvl="1">
              <a:lnSpc>
                <a:spcPct val="100000"/>
              </a:lnSpc>
              <a:spcBef>
                <a:spcPts val="200"/>
              </a:spcBef>
              <a:spcAft>
                <a:spcPts val="200"/>
              </a:spcAft>
            </a:pPr>
            <a:r>
              <a:rPr lang="en-US" altLang="zh-CN" sz="1600" dirty="0"/>
              <a:t>If n &gt; </a:t>
            </a:r>
            <a:r>
              <a:rPr lang="en-US" altLang="zh-CN" sz="1600" dirty="0" err="1"/>
              <a:t>n</a:t>
            </a:r>
            <a:r>
              <a:rPr lang="en-US" altLang="zh-CN" sz="1600" baseline="-25000" dirty="0" err="1"/>
              <a:t>h</a:t>
            </a:r>
            <a:endParaRPr lang="en-US" altLang="zh-CN" sz="1600" baseline="-25000" dirty="0"/>
          </a:p>
          <a:p>
            <a:pPr lvl="2">
              <a:lnSpc>
                <a:spcPct val="100000"/>
              </a:lnSpc>
              <a:spcBef>
                <a:spcPts val="200"/>
              </a:spcBef>
              <a:spcAft>
                <a:spcPts val="200"/>
              </a:spcAft>
            </a:pPr>
            <a:r>
              <a:rPr lang="en-US" altLang="zh-CN" sz="1400" dirty="0" err="1"/>
              <a:t>n</a:t>
            </a:r>
            <a:r>
              <a:rPr lang="en-US" altLang="zh-CN" sz="1400" baseline="-25000" dirty="0" err="1"/>
              <a:t>h</a:t>
            </a:r>
            <a:r>
              <a:rPr lang="en-US" altLang="zh-CN" sz="1400" dirty="0"/>
              <a:t> = n</a:t>
            </a:r>
          </a:p>
          <a:p>
            <a:pPr lvl="2">
              <a:lnSpc>
                <a:spcPct val="100000"/>
              </a:lnSpc>
              <a:spcBef>
                <a:spcPts val="200"/>
              </a:spcBef>
              <a:spcAft>
                <a:spcPts val="200"/>
              </a:spcAft>
            </a:pPr>
            <a:r>
              <a:rPr lang="en-US" altLang="zh-CN" sz="1400" dirty="0"/>
              <a:t>If no prior proposal accepted</a:t>
            </a:r>
            <a:endParaRPr lang="en-US" altLang="zh-CN" sz="1600" baseline="-25000" dirty="0"/>
          </a:p>
          <a:p>
            <a:pPr lvl="3">
              <a:lnSpc>
                <a:spcPct val="100000"/>
              </a:lnSpc>
              <a:spcBef>
                <a:spcPts val="200"/>
              </a:spcBef>
              <a:spcAft>
                <a:spcPts val="200"/>
              </a:spcAft>
            </a:pPr>
            <a:r>
              <a:rPr lang="en-US" altLang="zh-CN" sz="1200" dirty="0"/>
              <a:t>Reply &lt; promise, n, Ø &gt;</a:t>
            </a:r>
          </a:p>
          <a:p>
            <a:pPr lvl="2">
              <a:lnSpc>
                <a:spcPct val="100000"/>
              </a:lnSpc>
              <a:spcBef>
                <a:spcPts val="200"/>
              </a:spcBef>
              <a:spcAft>
                <a:spcPts val="200"/>
              </a:spcAft>
            </a:pPr>
            <a:r>
              <a:rPr lang="en-US" altLang="zh-CN" sz="1400" dirty="0"/>
              <a:t>Else </a:t>
            </a:r>
          </a:p>
          <a:p>
            <a:pPr lvl="3">
              <a:lnSpc>
                <a:spcPct val="100000"/>
              </a:lnSpc>
              <a:spcBef>
                <a:spcPts val="200"/>
              </a:spcBef>
              <a:spcAft>
                <a:spcPts val="200"/>
              </a:spcAft>
            </a:pPr>
            <a:r>
              <a:rPr lang="en-US" altLang="zh-CN" sz="1200" dirty="0"/>
              <a:t>Reply &lt; promise, n, (</a:t>
            </a:r>
            <a:r>
              <a:rPr lang="en-US" altLang="zh-CN" sz="1200" dirty="0" err="1"/>
              <a:t>n</a:t>
            </a:r>
            <a:r>
              <a:rPr lang="en-US" altLang="zh-CN" sz="1200" baseline="-25000" dirty="0" err="1"/>
              <a:t>a</a:t>
            </a:r>
            <a:r>
              <a:rPr lang="en-US" altLang="zh-CN" sz="1200" baseline="-25000" dirty="0"/>
              <a:t> , </a:t>
            </a:r>
            <a:r>
              <a:rPr lang="en-US" altLang="zh-CN" sz="1200" dirty="0" err="1"/>
              <a:t>v</a:t>
            </a:r>
            <a:r>
              <a:rPr lang="en-US" altLang="zh-CN" sz="1200" baseline="-25000" dirty="0" err="1"/>
              <a:t>a</a:t>
            </a:r>
            <a:r>
              <a:rPr lang="en-US" altLang="zh-CN" sz="1200" dirty="0"/>
              <a:t>)  &gt;</a:t>
            </a:r>
          </a:p>
          <a:p>
            <a:pPr lvl="1">
              <a:lnSpc>
                <a:spcPct val="100000"/>
              </a:lnSpc>
              <a:spcBef>
                <a:spcPts val="200"/>
              </a:spcBef>
              <a:spcAft>
                <a:spcPts val="200"/>
              </a:spcAft>
            </a:pPr>
            <a:r>
              <a:rPr lang="en-US" altLang="zh-CN" sz="1600" dirty="0"/>
              <a:t>Else</a:t>
            </a:r>
          </a:p>
          <a:p>
            <a:pPr lvl="2">
              <a:lnSpc>
                <a:spcPct val="100000"/>
              </a:lnSpc>
              <a:spcBef>
                <a:spcPts val="200"/>
              </a:spcBef>
              <a:spcAft>
                <a:spcPts val="200"/>
              </a:spcAft>
            </a:pPr>
            <a:r>
              <a:rPr lang="en-US" altLang="zh-CN" sz="1400" dirty="0"/>
              <a:t>Reply &lt; prepare-failed, </a:t>
            </a:r>
            <a:r>
              <a:rPr lang="en-US" altLang="zh-CN" sz="1400" dirty="0" err="1"/>
              <a:t>n</a:t>
            </a:r>
            <a:r>
              <a:rPr lang="en-US" altLang="zh-CN" sz="1400" baseline="-25000" dirty="0" err="1"/>
              <a:t>h</a:t>
            </a:r>
            <a:r>
              <a:rPr lang="en-US" altLang="zh-CN" sz="1400" dirty="0"/>
              <a:t> &gt;</a:t>
            </a:r>
          </a:p>
        </p:txBody>
      </p:sp>
      <p:sp>
        <p:nvSpPr>
          <p:cNvPr id="7" name="内容占位符 2">
            <a:extLst>
              <a:ext uri="{FF2B5EF4-FFF2-40B4-BE49-F238E27FC236}">
                <a16:creationId xmlns:a16="http://schemas.microsoft.com/office/drawing/2014/main" id="{EE03A6F9-8BFC-4AE4-B158-C8B3264FA3A9}"/>
              </a:ext>
            </a:extLst>
          </p:cNvPr>
          <p:cNvSpPr txBox="1">
            <a:spLocks/>
          </p:cNvSpPr>
          <p:nvPr/>
        </p:nvSpPr>
        <p:spPr bwMode="auto">
          <a:xfrm>
            <a:off x="4343400" y="2057400"/>
            <a:ext cx="4724400"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altLang="zh-CN" sz="1800" kern="0" dirty="0">
                <a:solidFill>
                  <a:srgbClr val="0000FF"/>
                </a:solidFill>
              </a:rPr>
              <a:t>Proposer:</a:t>
            </a:r>
          </a:p>
          <a:p>
            <a:pPr lvl="1"/>
            <a:r>
              <a:rPr lang="en-US" altLang="zh-CN" sz="1400" kern="0" dirty="0"/>
              <a:t>If receive promise from majority of acceptors, </a:t>
            </a:r>
          </a:p>
          <a:p>
            <a:pPr lvl="2">
              <a:spcAft>
                <a:spcPts val="400"/>
              </a:spcAft>
            </a:pPr>
            <a:r>
              <a:rPr lang="en-US" altLang="zh-CN" sz="1200" kern="0" dirty="0"/>
              <a:t>Determine </a:t>
            </a:r>
            <a:r>
              <a:rPr lang="en-US" altLang="zh-CN" sz="1200" kern="0" dirty="0" err="1"/>
              <a:t>v</a:t>
            </a:r>
            <a:r>
              <a:rPr lang="en-US" altLang="zh-CN" sz="1200" kern="0" baseline="-25000" dirty="0" err="1"/>
              <a:t>a</a:t>
            </a:r>
            <a:r>
              <a:rPr lang="en-US" altLang="zh-CN" sz="1200" kern="0" dirty="0"/>
              <a:t> returned with highest </a:t>
            </a:r>
            <a:r>
              <a:rPr lang="en-US" altLang="zh-CN" sz="1200" kern="0" dirty="0" err="1"/>
              <a:t>n</a:t>
            </a:r>
            <a:r>
              <a:rPr lang="en-US" altLang="zh-CN" sz="1200" kern="0" baseline="-25000" dirty="0" err="1"/>
              <a:t>a</a:t>
            </a:r>
            <a:r>
              <a:rPr lang="en-US" altLang="zh-CN" sz="1200" kern="0" dirty="0"/>
              <a:t>, if exists</a:t>
            </a:r>
          </a:p>
          <a:p>
            <a:pPr lvl="3">
              <a:spcAft>
                <a:spcPts val="400"/>
              </a:spcAft>
            </a:pPr>
            <a:r>
              <a:rPr lang="en-US" altLang="zh-CN" sz="1100" kern="0" dirty="0"/>
              <a:t>Send  &lt;accept, (n, </a:t>
            </a:r>
            <a:r>
              <a:rPr lang="en-US" altLang="zh-CN" sz="1100" kern="0" dirty="0" err="1"/>
              <a:t>v</a:t>
            </a:r>
            <a:r>
              <a:rPr lang="en-US" altLang="zh-CN" sz="1100" kern="0" baseline="-25000" dirty="0" err="1"/>
              <a:t>a</a:t>
            </a:r>
            <a:r>
              <a:rPr lang="en-US" altLang="zh-CN" sz="1100" kern="0" dirty="0"/>
              <a:t>)&gt;  to acceptors</a:t>
            </a:r>
          </a:p>
          <a:p>
            <a:pPr lvl="2">
              <a:spcAft>
                <a:spcPts val="400"/>
              </a:spcAft>
            </a:pPr>
            <a:r>
              <a:rPr lang="en-US" altLang="zh-CN" sz="1200" kern="0" dirty="0"/>
              <a:t>If no </a:t>
            </a:r>
            <a:r>
              <a:rPr lang="en-US" altLang="zh-CN" sz="1200" kern="0" dirty="0" err="1"/>
              <a:t>v</a:t>
            </a:r>
            <a:r>
              <a:rPr lang="en-US" altLang="zh-CN" sz="1200" kern="0" baseline="-25000" dirty="0" err="1"/>
              <a:t>a</a:t>
            </a:r>
            <a:r>
              <a:rPr lang="en-US" altLang="zh-CN" sz="1200" kern="0" dirty="0"/>
              <a:t>, send own &lt;accept, (n, v)&gt; to acceptors</a:t>
            </a:r>
          </a:p>
          <a:p>
            <a:pPr lvl="1"/>
            <a:r>
              <a:rPr lang="en-US" altLang="zh-CN" sz="1400" kern="0" dirty="0"/>
              <a:t>If</a:t>
            </a:r>
            <a:r>
              <a:rPr lang="zh-CN" altLang="en-US" sz="1400" kern="0" dirty="0"/>
              <a:t> </a:t>
            </a:r>
            <a:r>
              <a:rPr lang="en-US" altLang="zh-CN" sz="1400" kern="0" dirty="0"/>
              <a:t>receives prepare-failed, use a larger </a:t>
            </a:r>
          </a:p>
          <a:p>
            <a:r>
              <a:rPr lang="en-US" altLang="zh-CN" sz="1800" kern="0" dirty="0">
                <a:solidFill>
                  <a:srgbClr val="0000FF"/>
                </a:solidFill>
              </a:rPr>
              <a:t>Acceptors:</a:t>
            </a:r>
          </a:p>
          <a:p>
            <a:pPr lvl="1"/>
            <a:r>
              <a:rPr lang="en-US" altLang="zh-CN" sz="1400" kern="0" dirty="0"/>
              <a:t>Upon receiving &lt;accept, (n, v)&gt;,  if n ≥ </a:t>
            </a:r>
            <a:r>
              <a:rPr lang="en-US" altLang="zh-CN" sz="1400" kern="0" dirty="0" err="1"/>
              <a:t>n</a:t>
            </a:r>
            <a:r>
              <a:rPr lang="en-US" altLang="zh-CN" sz="1400" kern="0" baseline="-25000" dirty="0" err="1"/>
              <a:t>h</a:t>
            </a:r>
            <a:r>
              <a:rPr lang="en-US" altLang="zh-CN" sz="1400" kern="0" dirty="0"/>
              <a:t>,</a:t>
            </a:r>
          </a:p>
          <a:p>
            <a:pPr lvl="2"/>
            <a:r>
              <a:rPr lang="en-US" altLang="zh-CN" sz="1200" kern="0" dirty="0"/>
              <a:t>Accept proposal and notify learner(s)</a:t>
            </a:r>
          </a:p>
          <a:p>
            <a:pPr marL="1371600" lvl="3" indent="0">
              <a:buFontTx/>
              <a:buNone/>
            </a:pPr>
            <a:r>
              <a:rPr lang="en-US" altLang="zh-CN" sz="1400" kern="0" dirty="0" err="1"/>
              <a:t>n</a:t>
            </a:r>
            <a:r>
              <a:rPr lang="en-US" altLang="zh-CN" sz="1400" kern="0" baseline="-25000" dirty="0" err="1"/>
              <a:t>a</a:t>
            </a:r>
            <a:r>
              <a:rPr lang="en-US" altLang="zh-CN" sz="1400" kern="0" dirty="0"/>
              <a:t> = </a:t>
            </a:r>
            <a:r>
              <a:rPr lang="en-US" altLang="zh-CN" sz="1400" kern="0" dirty="0" err="1"/>
              <a:t>n</a:t>
            </a:r>
            <a:r>
              <a:rPr lang="en-US" altLang="zh-CN" sz="1400" kern="0" baseline="-25000" dirty="0" err="1"/>
              <a:t>h</a:t>
            </a:r>
            <a:r>
              <a:rPr lang="en-US" altLang="zh-CN" sz="1400" kern="0" dirty="0"/>
              <a:t> = n</a:t>
            </a:r>
          </a:p>
          <a:p>
            <a:pPr marL="1371600" lvl="3" indent="0">
              <a:buFontTx/>
              <a:buNone/>
            </a:pPr>
            <a:r>
              <a:rPr lang="en-US" altLang="zh-CN" sz="1400" kern="0" dirty="0" err="1"/>
              <a:t>v</a:t>
            </a:r>
            <a:r>
              <a:rPr lang="en-US" altLang="zh-CN" sz="1400" kern="0" baseline="-25000" dirty="0" err="1"/>
              <a:t>a</a:t>
            </a:r>
            <a:r>
              <a:rPr lang="en-US" altLang="zh-CN" sz="1400" kern="0" dirty="0"/>
              <a:t> = v</a:t>
            </a:r>
            <a:endParaRPr lang="zh-CN" altLang="en-US" sz="1100" kern="0" dirty="0"/>
          </a:p>
        </p:txBody>
      </p:sp>
      <p:sp>
        <p:nvSpPr>
          <p:cNvPr id="8" name="矩形 7">
            <a:extLst>
              <a:ext uri="{FF2B5EF4-FFF2-40B4-BE49-F238E27FC236}">
                <a16:creationId xmlns:a16="http://schemas.microsoft.com/office/drawing/2014/main" id="{1FE4CC58-78C6-4226-9342-5C3CAE5E5B60}"/>
              </a:ext>
            </a:extLst>
          </p:cNvPr>
          <p:cNvSpPr/>
          <p:nvPr/>
        </p:nvSpPr>
        <p:spPr>
          <a:xfrm>
            <a:off x="838200" y="1447800"/>
            <a:ext cx="1348446" cy="461665"/>
          </a:xfrm>
          <a:prstGeom prst="rect">
            <a:avLst/>
          </a:prstGeom>
        </p:spPr>
        <p:txBody>
          <a:bodyPr wrap="none">
            <a:spAutoFit/>
          </a:bodyPr>
          <a:lstStyle/>
          <a:p>
            <a:r>
              <a:rPr lang="en-US" altLang="zh-CN" sz="2400" b="1" dirty="0">
                <a:solidFill>
                  <a:schemeClr val="tx2"/>
                </a:solidFill>
                <a:effectLst>
                  <a:outerShdw blurRad="38100" dist="38100" dir="2700000" algn="tl">
                    <a:srgbClr val="C0C0C0"/>
                  </a:outerShdw>
                </a:effectLst>
                <a:latin typeface="+mj-lt"/>
                <a:ea typeface="+mj-ea"/>
                <a:cs typeface="+mj-cs"/>
              </a:rPr>
              <a:t>Phase 1</a:t>
            </a:r>
            <a:endParaRPr lang="zh-CN" altLang="en-US" sz="1050" dirty="0"/>
          </a:p>
        </p:txBody>
      </p:sp>
      <p:sp>
        <p:nvSpPr>
          <p:cNvPr id="9" name="矩形 8">
            <a:extLst>
              <a:ext uri="{FF2B5EF4-FFF2-40B4-BE49-F238E27FC236}">
                <a16:creationId xmlns:a16="http://schemas.microsoft.com/office/drawing/2014/main" id="{81915184-FD7D-4FD5-BA89-B349F2E566D5}"/>
              </a:ext>
            </a:extLst>
          </p:cNvPr>
          <p:cNvSpPr/>
          <p:nvPr/>
        </p:nvSpPr>
        <p:spPr>
          <a:xfrm>
            <a:off x="6172200" y="1506686"/>
            <a:ext cx="1348446" cy="461665"/>
          </a:xfrm>
          <a:prstGeom prst="rect">
            <a:avLst/>
          </a:prstGeom>
        </p:spPr>
        <p:txBody>
          <a:bodyPr wrap="none">
            <a:spAutoFit/>
          </a:bodyPr>
          <a:lstStyle/>
          <a:p>
            <a:r>
              <a:rPr lang="en-US" altLang="zh-CN" sz="2400" b="1" dirty="0">
                <a:solidFill>
                  <a:schemeClr val="tx2"/>
                </a:solidFill>
                <a:effectLst>
                  <a:outerShdw blurRad="38100" dist="38100" dir="2700000" algn="tl">
                    <a:srgbClr val="C0C0C0"/>
                  </a:outerShdw>
                </a:effectLst>
                <a:latin typeface="+mj-lt"/>
                <a:ea typeface="+mj-ea"/>
                <a:cs typeface="+mj-cs"/>
              </a:rPr>
              <a:t>Phase 2</a:t>
            </a:r>
            <a:endParaRPr lang="zh-CN" altLang="en-US" sz="1050" dirty="0"/>
          </a:p>
        </p:txBody>
      </p:sp>
      <p:sp>
        <p:nvSpPr>
          <p:cNvPr id="10" name="文本框 9">
            <a:extLst>
              <a:ext uri="{FF2B5EF4-FFF2-40B4-BE49-F238E27FC236}">
                <a16:creationId xmlns:a16="http://schemas.microsoft.com/office/drawing/2014/main" id="{7E4773B5-42B5-45CB-B437-79C3E80E51E8}"/>
              </a:ext>
            </a:extLst>
          </p:cNvPr>
          <p:cNvSpPr txBox="1"/>
          <p:nvPr/>
        </p:nvSpPr>
        <p:spPr>
          <a:xfrm>
            <a:off x="895894" y="2897943"/>
            <a:ext cx="2514600" cy="276999"/>
          </a:xfrm>
          <a:prstGeom prst="rect">
            <a:avLst/>
          </a:prstGeom>
          <a:noFill/>
        </p:spPr>
        <p:txBody>
          <a:bodyPr wrap="square" rtlCol="0">
            <a:spAutoFit/>
          </a:bodyPr>
          <a:lstStyle/>
          <a:p>
            <a:r>
              <a:rPr lang="zh-CN" altLang="en-US" sz="1200" dirty="0">
                <a:solidFill>
                  <a:srgbClr val="FF0000"/>
                </a:solidFill>
              </a:rPr>
              <a:t>明确目标，全力追求</a:t>
            </a:r>
          </a:p>
        </p:txBody>
      </p:sp>
      <p:sp>
        <p:nvSpPr>
          <p:cNvPr id="12" name="文本框 11">
            <a:extLst>
              <a:ext uri="{FF2B5EF4-FFF2-40B4-BE49-F238E27FC236}">
                <a16:creationId xmlns:a16="http://schemas.microsoft.com/office/drawing/2014/main" id="{D65F366B-2871-45A9-9DE1-2F08B4E828E3}"/>
              </a:ext>
            </a:extLst>
          </p:cNvPr>
          <p:cNvSpPr txBox="1"/>
          <p:nvPr/>
        </p:nvSpPr>
        <p:spPr>
          <a:xfrm>
            <a:off x="255123" y="4202668"/>
            <a:ext cx="2514600" cy="276999"/>
          </a:xfrm>
          <a:prstGeom prst="rect">
            <a:avLst/>
          </a:prstGeom>
          <a:noFill/>
        </p:spPr>
        <p:txBody>
          <a:bodyPr wrap="square" rtlCol="0">
            <a:spAutoFit/>
          </a:bodyPr>
          <a:lstStyle/>
          <a:p>
            <a:r>
              <a:rPr lang="zh-CN" altLang="en-US" sz="1200" dirty="0">
                <a:solidFill>
                  <a:srgbClr val="FF0000"/>
                </a:solidFill>
              </a:rPr>
              <a:t>充分调研，谋定后动</a:t>
            </a:r>
          </a:p>
        </p:txBody>
      </p:sp>
      <p:sp>
        <p:nvSpPr>
          <p:cNvPr id="13" name="文本框 12">
            <a:extLst>
              <a:ext uri="{FF2B5EF4-FFF2-40B4-BE49-F238E27FC236}">
                <a16:creationId xmlns:a16="http://schemas.microsoft.com/office/drawing/2014/main" id="{E8057E4D-83DE-47FD-AFC8-52B021B808AD}"/>
              </a:ext>
            </a:extLst>
          </p:cNvPr>
          <p:cNvSpPr txBox="1"/>
          <p:nvPr/>
        </p:nvSpPr>
        <p:spPr>
          <a:xfrm>
            <a:off x="2438400" y="5029200"/>
            <a:ext cx="2514600" cy="276999"/>
          </a:xfrm>
          <a:prstGeom prst="rect">
            <a:avLst/>
          </a:prstGeom>
          <a:noFill/>
        </p:spPr>
        <p:txBody>
          <a:bodyPr wrap="square" rtlCol="0">
            <a:spAutoFit/>
          </a:bodyPr>
          <a:lstStyle/>
          <a:p>
            <a:r>
              <a:rPr lang="zh-CN" altLang="en-US" sz="1200" dirty="0">
                <a:solidFill>
                  <a:srgbClr val="FF0000"/>
                </a:solidFill>
              </a:rPr>
              <a:t>一诺千金</a:t>
            </a:r>
            <a:r>
              <a:rPr lang="zh-CN" altLang="en-US" sz="1200">
                <a:solidFill>
                  <a:srgbClr val="FF0000"/>
                </a:solidFill>
              </a:rPr>
              <a:t>，拒绝诱惑</a:t>
            </a:r>
            <a:endParaRPr lang="zh-CN" altLang="en-US" sz="1200" dirty="0">
              <a:solidFill>
                <a:srgbClr val="FF0000"/>
              </a:solidFill>
            </a:endParaRPr>
          </a:p>
        </p:txBody>
      </p:sp>
      <p:sp>
        <p:nvSpPr>
          <p:cNvPr id="14" name="文本框 13">
            <a:extLst>
              <a:ext uri="{FF2B5EF4-FFF2-40B4-BE49-F238E27FC236}">
                <a16:creationId xmlns:a16="http://schemas.microsoft.com/office/drawing/2014/main" id="{4E5AEC91-63EC-4299-872C-17A75945BA76}"/>
              </a:ext>
            </a:extLst>
          </p:cNvPr>
          <p:cNvSpPr txBox="1"/>
          <p:nvPr/>
        </p:nvSpPr>
        <p:spPr>
          <a:xfrm>
            <a:off x="7181306" y="2759443"/>
            <a:ext cx="1828800" cy="276999"/>
          </a:xfrm>
          <a:prstGeom prst="rect">
            <a:avLst/>
          </a:prstGeom>
          <a:noFill/>
        </p:spPr>
        <p:txBody>
          <a:bodyPr wrap="square" rtlCol="0">
            <a:spAutoFit/>
          </a:bodyPr>
          <a:lstStyle/>
          <a:p>
            <a:r>
              <a:rPr lang="zh-CN" altLang="en-US" sz="1200" dirty="0">
                <a:solidFill>
                  <a:srgbClr val="FF0000"/>
                </a:solidFill>
              </a:rPr>
              <a:t>面对失败，坦然接受</a:t>
            </a:r>
          </a:p>
        </p:txBody>
      </p:sp>
      <p:sp>
        <p:nvSpPr>
          <p:cNvPr id="15" name="文本框 14">
            <a:extLst>
              <a:ext uri="{FF2B5EF4-FFF2-40B4-BE49-F238E27FC236}">
                <a16:creationId xmlns:a16="http://schemas.microsoft.com/office/drawing/2014/main" id="{400ED585-E39D-4C5F-9F35-89AF4B179C00}"/>
              </a:ext>
            </a:extLst>
          </p:cNvPr>
          <p:cNvSpPr txBox="1"/>
          <p:nvPr/>
        </p:nvSpPr>
        <p:spPr>
          <a:xfrm>
            <a:off x="4200253" y="3036442"/>
            <a:ext cx="1676400" cy="276999"/>
          </a:xfrm>
          <a:prstGeom prst="rect">
            <a:avLst/>
          </a:prstGeom>
          <a:noFill/>
        </p:spPr>
        <p:txBody>
          <a:bodyPr wrap="square" rtlCol="0">
            <a:spAutoFit/>
          </a:bodyPr>
          <a:lstStyle/>
          <a:p>
            <a:r>
              <a:rPr lang="zh-CN" altLang="en-US" sz="1200" dirty="0">
                <a:solidFill>
                  <a:srgbClr val="FF0000"/>
                </a:solidFill>
              </a:rPr>
              <a:t>捕捉机会，果断出击</a:t>
            </a:r>
          </a:p>
        </p:txBody>
      </p:sp>
      <p:sp>
        <p:nvSpPr>
          <p:cNvPr id="16" name="文本框 15">
            <a:extLst>
              <a:ext uri="{FF2B5EF4-FFF2-40B4-BE49-F238E27FC236}">
                <a16:creationId xmlns:a16="http://schemas.microsoft.com/office/drawing/2014/main" id="{57588503-AFBD-4DCA-87A0-13CEFE1E4A40}"/>
              </a:ext>
            </a:extLst>
          </p:cNvPr>
          <p:cNvSpPr txBox="1"/>
          <p:nvPr/>
        </p:nvSpPr>
        <p:spPr>
          <a:xfrm>
            <a:off x="6324600" y="3581400"/>
            <a:ext cx="1676400" cy="276999"/>
          </a:xfrm>
          <a:prstGeom prst="rect">
            <a:avLst/>
          </a:prstGeom>
          <a:noFill/>
        </p:spPr>
        <p:txBody>
          <a:bodyPr wrap="square" rtlCol="0">
            <a:spAutoFit/>
          </a:bodyPr>
          <a:lstStyle/>
          <a:p>
            <a:r>
              <a:rPr lang="zh-CN" altLang="en-US" sz="1200" dirty="0">
                <a:solidFill>
                  <a:srgbClr val="FF0000"/>
                </a:solidFill>
              </a:rPr>
              <a:t>提升自我，不断尝试</a:t>
            </a:r>
          </a:p>
        </p:txBody>
      </p:sp>
    </p:spTree>
    <p:extLst>
      <p:ext uri="{BB962C8B-B14F-4D97-AF65-F5344CB8AC3E}">
        <p14:creationId xmlns:p14="http://schemas.microsoft.com/office/powerpoint/2010/main" val="178728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686B4-2F73-4F6F-B674-32F656C36558}"/>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AD1A851D-D014-49D9-91F3-2322F6CA6049}"/>
              </a:ext>
            </a:extLst>
          </p:cNvPr>
          <p:cNvSpPr>
            <a:spLocks noGrp="1"/>
          </p:cNvSpPr>
          <p:nvPr>
            <p:ph idx="1"/>
          </p:nvPr>
        </p:nvSpPr>
        <p:spPr/>
        <p:txBody>
          <a:bodyPr/>
          <a:lstStyle/>
          <a:p>
            <a:r>
              <a:rPr lang="en-US" altLang="zh-CN" dirty="0"/>
              <a:t>Blockchain</a:t>
            </a:r>
          </a:p>
          <a:p>
            <a:endParaRPr lang="en-US" altLang="zh-CN" dirty="0"/>
          </a:p>
          <a:p>
            <a:r>
              <a:rPr lang="en-US" altLang="zh-CN" dirty="0" err="1"/>
              <a:t>Paxos</a:t>
            </a:r>
            <a:endParaRPr lang="zh-CN" altLang="en-US" dirty="0"/>
          </a:p>
        </p:txBody>
      </p:sp>
      <p:sp>
        <p:nvSpPr>
          <p:cNvPr id="4" name="灯片编号占位符 3">
            <a:extLst>
              <a:ext uri="{FF2B5EF4-FFF2-40B4-BE49-F238E27FC236}">
                <a16:creationId xmlns:a16="http://schemas.microsoft.com/office/drawing/2014/main" id="{E206EEB2-23D0-4C26-B732-67C246A8F4B7}"/>
              </a:ext>
            </a:extLst>
          </p:cNvPr>
          <p:cNvSpPr>
            <a:spLocks noGrp="1"/>
          </p:cNvSpPr>
          <p:nvPr>
            <p:ph type="sldNum" sz="quarter" idx="11"/>
          </p:nvPr>
        </p:nvSpPr>
        <p:spPr/>
        <p:txBody>
          <a:bodyPr/>
          <a:lstStyle/>
          <a:p>
            <a:pPr>
              <a:defRPr/>
            </a:pPr>
            <a:fld id="{3FFE790D-BCFB-4008-9260-CA63AEE325FD}" type="slidenum">
              <a:rPr lang="en-US" smtClean="0"/>
              <a:pPr>
                <a:defRPr/>
              </a:pPr>
              <a:t>55</a:t>
            </a:fld>
            <a:endParaRPr lang="en-US" dirty="0"/>
          </a:p>
        </p:txBody>
      </p:sp>
    </p:spTree>
    <p:extLst>
      <p:ext uri="{BB962C8B-B14F-4D97-AF65-F5344CB8AC3E}">
        <p14:creationId xmlns:p14="http://schemas.microsoft.com/office/powerpoint/2010/main" val="205909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C241F79-F7E9-4133-BE19-D486E3D86B1A}"/>
              </a:ext>
            </a:extLst>
          </p:cNvPr>
          <p:cNvSpPr>
            <a:spLocks noGrp="1"/>
          </p:cNvSpPr>
          <p:nvPr>
            <p:ph type="body" idx="4294967295"/>
          </p:nvPr>
        </p:nvSpPr>
        <p:spPr/>
        <p:txBody>
          <a:bodyPr/>
          <a:lstStyle/>
          <a:p>
            <a:r>
              <a:rPr lang="en-US" altLang="zh-CN" dirty="0"/>
              <a:t>Logical view: Linked List</a:t>
            </a:r>
          </a:p>
          <a:p>
            <a:pPr lvl="1"/>
            <a:r>
              <a:rPr lang="en-US" altLang="zh-CN" dirty="0"/>
              <a:t>Each block stores some data</a:t>
            </a:r>
          </a:p>
          <a:p>
            <a:pPr lvl="1"/>
            <a:r>
              <a:rPr lang="en-US" altLang="zh-CN" dirty="0"/>
              <a:t>Blocks are generated one by one</a:t>
            </a:r>
            <a:endParaRPr lang="zh-CN" altLang="en-US" dirty="0"/>
          </a:p>
        </p:txBody>
      </p:sp>
      <p:sp>
        <p:nvSpPr>
          <p:cNvPr id="2" name="标题 1">
            <a:extLst>
              <a:ext uri="{FF2B5EF4-FFF2-40B4-BE49-F238E27FC236}">
                <a16:creationId xmlns:a16="http://schemas.microsoft.com/office/drawing/2014/main" id="{E39AFCA3-5EC7-411B-B8DE-DDA5F6D5AFD7}"/>
              </a:ext>
            </a:extLst>
          </p:cNvPr>
          <p:cNvSpPr>
            <a:spLocks noGrp="1"/>
          </p:cNvSpPr>
          <p:nvPr>
            <p:ph type="title" idx="4294967295"/>
          </p:nvPr>
        </p:nvSpPr>
        <p:spPr/>
        <p:txBody>
          <a:bodyPr/>
          <a:lstStyle/>
          <a:p>
            <a:r>
              <a:rPr lang="en-US" altLang="zh-CN" dirty="0"/>
              <a:t>A Data Structure’s View</a:t>
            </a:r>
            <a:endParaRPr lang="zh-CN" altLang="en-US" dirty="0"/>
          </a:p>
        </p:txBody>
      </p:sp>
      <p:sp>
        <p:nvSpPr>
          <p:cNvPr id="4" name="灯片编号占位符 3">
            <a:extLst>
              <a:ext uri="{FF2B5EF4-FFF2-40B4-BE49-F238E27FC236}">
                <a16:creationId xmlns:a16="http://schemas.microsoft.com/office/drawing/2014/main" id="{465512D8-96CA-4E0F-B5FF-697E78988209}"/>
              </a:ext>
            </a:extLst>
          </p:cNvPr>
          <p:cNvSpPr>
            <a:spLocks noGrp="1"/>
          </p:cNvSpPr>
          <p:nvPr>
            <p:ph type="sldNum" sz="quarter" idx="4"/>
          </p:nvPr>
        </p:nvSpPr>
        <p:spPr/>
        <p:txBody>
          <a:bodyPr/>
          <a:lstStyle/>
          <a:p>
            <a:pPr>
              <a:defRPr/>
            </a:pPr>
            <a:fld id="{D62988EB-CF20-4CAC-94BF-79D0ECBB93DA}" type="slidenum">
              <a:rPr lang="en-US" altLang="zh-CN" smtClean="0"/>
              <a:pPr>
                <a:defRPr/>
              </a:pPr>
              <a:t>6</a:t>
            </a:fld>
            <a:endParaRPr lang="en-US" altLang="zh-CN"/>
          </a:p>
        </p:txBody>
      </p:sp>
      <p:grpSp>
        <p:nvGrpSpPr>
          <p:cNvPr id="21" name="组合 20">
            <a:extLst>
              <a:ext uri="{FF2B5EF4-FFF2-40B4-BE49-F238E27FC236}">
                <a16:creationId xmlns:a16="http://schemas.microsoft.com/office/drawing/2014/main" id="{C54C6B28-50FE-47BA-9BD8-C0B071706F9E}"/>
              </a:ext>
            </a:extLst>
          </p:cNvPr>
          <p:cNvGrpSpPr/>
          <p:nvPr/>
        </p:nvGrpSpPr>
        <p:grpSpPr>
          <a:xfrm>
            <a:off x="1676400" y="4276992"/>
            <a:ext cx="5747200" cy="980808"/>
            <a:chOff x="3320600" y="5250977"/>
            <a:chExt cx="3402623" cy="301831"/>
          </a:xfrm>
        </p:grpSpPr>
        <p:sp>
          <p:nvSpPr>
            <p:cNvPr id="6" name="Rectangle 9">
              <a:extLst>
                <a:ext uri="{FF2B5EF4-FFF2-40B4-BE49-F238E27FC236}">
                  <a16:creationId xmlns:a16="http://schemas.microsoft.com/office/drawing/2014/main" id="{996550F2-4E57-466D-B16A-38DF0C85A7A3}"/>
                </a:ext>
              </a:extLst>
            </p:cNvPr>
            <p:cNvSpPr>
              <a:spLocks noChangeArrowheads="1"/>
            </p:cNvSpPr>
            <p:nvPr/>
          </p:nvSpPr>
          <p:spPr bwMode="auto">
            <a:xfrm>
              <a:off x="3320600" y="5250977"/>
              <a:ext cx="601926" cy="301831"/>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8" name="Rectangle 10">
              <a:extLst>
                <a:ext uri="{FF2B5EF4-FFF2-40B4-BE49-F238E27FC236}">
                  <a16:creationId xmlns:a16="http://schemas.microsoft.com/office/drawing/2014/main" id="{4FB68FBA-0CA6-4AAA-83C0-CF6C833EDB1B}"/>
                </a:ext>
              </a:extLst>
            </p:cNvPr>
            <p:cNvSpPr>
              <a:spLocks noChangeArrowheads="1"/>
            </p:cNvSpPr>
            <p:nvPr/>
          </p:nvSpPr>
          <p:spPr bwMode="auto">
            <a:xfrm>
              <a:off x="3847907" y="5250977"/>
              <a:ext cx="300134" cy="301831"/>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Lucida Fax" pitchFamily="18" charset="0"/>
                <a:ea typeface="微软雅黑" pitchFamily="34" charset="-122"/>
              </a:endParaRPr>
            </a:p>
          </p:txBody>
        </p:sp>
        <p:sp>
          <p:nvSpPr>
            <p:cNvPr id="10" name="Rectangle 12">
              <a:extLst>
                <a:ext uri="{FF2B5EF4-FFF2-40B4-BE49-F238E27FC236}">
                  <a16:creationId xmlns:a16="http://schemas.microsoft.com/office/drawing/2014/main" id="{4F64F963-77F8-4632-8E66-95D73525CB6C}"/>
                </a:ext>
              </a:extLst>
            </p:cNvPr>
            <p:cNvSpPr>
              <a:spLocks noChangeArrowheads="1"/>
            </p:cNvSpPr>
            <p:nvPr/>
          </p:nvSpPr>
          <p:spPr bwMode="auto">
            <a:xfrm>
              <a:off x="4522794" y="5250977"/>
              <a:ext cx="601926" cy="301831"/>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12" name="Rectangle 13">
              <a:extLst>
                <a:ext uri="{FF2B5EF4-FFF2-40B4-BE49-F238E27FC236}">
                  <a16:creationId xmlns:a16="http://schemas.microsoft.com/office/drawing/2014/main" id="{D5A213AF-4F29-4B17-B166-52D99F74CF1C}"/>
                </a:ext>
              </a:extLst>
            </p:cNvPr>
            <p:cNvSpPr>
              <a:spLocks noChangeArrowheads="1"/>
            </p:cNvSpPr>
            <p:nvPr/>
          </p:nvSpPr>
          <p:spPr bwMode="auto">
            <a:xfrm>
              <a:off x="5050101" y="5250977"/>
              <a:ext cx="300134" cy="301831"/>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Lucida Fax" pitchFamily="18" charset="0"/>
                <a:ea typeface="微软雅黑" pitchFamily="34" charset="-122"/>
              </a:endParaRPr>
            </a:p>
          </p:txBody>
        </p:sp>
        <p:sp>
          <p:nvSpPr>
            <p:cNvPr id="14" name="Line 23">
              <a:extLst>
                <a:ext uri="{FF2B5EF4-FFF2-40B4-BE49-F238E27FC236}">
                  <a16:creationId xmlns:a16="http://schemas.microsoft.com/office/drawing/2014/main" id="{A1A7B309-464A-47B6-9AA2-0961D2FFE7BE}"/>
                </a:ext>
              </a:extLst>
            </p:cNvPr>
            <p:cNvSpPr>
              <a:spLocks noChangeShapeType="1"/>
            </p:cNvSpPr>
            <p:nvPr/>
          </p:nvSpPr>
          <p:spPr bwMode="auto">
            <a:xfrm>
              <a:off x="3997145" y="5401892"/>
              <a:ext cx="527307" cy="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sp>
          <p:nvSpPr>
            <p:cNvPr id="16" name="Line 24">
              <a:extLst>
                <a:ext uri="{FF2B5EF4-FFF2-40B4-BE49-F238E27FC236}">
                  <a16:creationId xmlns:a16="http://schemas.microsoft.com/office/drawing/2014/main" id="{9F45A353-97E1-494D-9ACF-2247DBB4C017}"/>
                </a:ext>
              </a:extLst>
            </p:cNvPr>
            <p:cNvSpPr>
              <a:spLocks noChangeShapeType="1"/>
            </p:cNvSpPr>
            <p:nvPr/>
          </p:nvSpPr>
          <p:spPr bwMode="auto">
            <a:xfrm>
              <a:off x="5200997" y="5401892"/>
              <a:ext cx="527307" cy="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Lucida Fax" pitchFamily="18" charset="0"/>
                <a:ea typeface="微软雅黑" pitchFamily="34" charset="-122"/>
              </a:endParaRPr>
            </a:p>
          </p:txBody>
        </p:sp>
        <p:sp>
          <p:nvSpPr>
            <p:cNvPr id="18" name="Line 25">
              <a:extLst>
                <a:ext uri="{FF2B5EF4-FFF2-40B4-BE49-F238E27FC236}">
                  <a16:creationId xmlns:a16="http://schemas.microsoft.com/office/drawing/2014/main" id="{A9355B17-950E-4330-8E6E-D28FE7FD88E6}"/>
                </a:ext>
              </a:extLst>
            </p:cNvPr>
            <p:cNvSpPr>
              <a:spLocks noChangeShapeType="1"/>
            </p:cNvSpPr>
            <p:nvPr/>
          </p:nvSpPr>
          <p:spPr bwMode="auto">
            <a:xfrm>
              <a:off x="5895782" y="5401892"/>
              <a:ext cx="827441" cy="0"/>
            </a:xfrm>
            <a:prstGeom prst="line">
              <a:avLst/>
            </a:prstGeom>
            <a:noFill/>
            <a:ln w="47625" cap="rnd">
              <a:solidFill>
                <a:srgbClr val="1F497D"/>
              </a:solidFill>
              <a:prstDash val="sysDot"/>
              <a:round/>
              <a:headEnd/>
              <a:tailEnd type="stealth"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Lucida Fax" pitchFamily="18" charset="0"/>
                <a:ea typeface="微软雅黑" pitchFamily="34" charset="-122"/>
              </a:endParaRPr>
            </a:p>
          </p:txBody>
        </p:sp>
      </p:grpSp>
      <p:sp>
        <p:nvSpPr>
          <p:cNvPr id="20" name="Text Box 27">
            <a:extLst>
              <a:ext uri="{FF2B5EF4-FFF2-40B4-BE49-F238E27FC236}">
                <a16:creationId xmlns:a16="http://schemas.microsoft.com/office/drawing/2014/main" id="{31FA48B3-7F9D-4821-8F5F-B3D8D024D7E9}"/>
              </a:ext>
            </a:extLst>
          </p:cNvPr>
          <p:cNvSpPr txBox="1">
            <a:spLocks noChangeArrowheads="1"/>
          </p:cNvSpPr>
          <p:nvPr/>
        </p:nvSpPr>
        <p:spPr bwMode="auto">
          <a:xfrm>
            <a:off x="1295399" y="3725472"/>
            <a:ext cx="228516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154" marR="0" lvl="0" indent="-457154" algn="ctr" defTabSz="1219078" eaLnBrk="1" fontAlgn="auto" latinLnBrk="0" hangingPunct="1">
              <a:lnSpc>
                <a:spcPct val="80000"/>
              </a:lnSpc>
              <a:spcBef>
                <a:spcPct val="5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srgbClr val="FF0000"/>
                </a:solidFill>
                <a:effectLst/>
                <a:uLnTx/>
                <a:uFillTx/>
                <a:latin typeface="Lucida Fax" panose="02060602050505020204" pitchFamily="18" charset="0"/>
                <a:ea typeface="微软雅黑" pitchFamily="34" charset="-122"/>
              </a:rPr>
              <a:t>Head Block</a:t>
            </a:r>
          </a:p>
        </p:txBody>
      </p:sp>
      <p:sp>
        <p:nvSpPr>
          <p:cNvPr id="23" name="Line 23">
            <a:extLst>
              <a:ext uri="{FF2B5EF4-FFF2-40B4-BE49-F238E27FC236}">
                <a16:creationId xmlns:a16="http://schemas.microsoft.com/office/drawing/2014/main" id="{7F3D538D-2F28-486A-8A53-9FB2B350456A}"/>
              </a:ext>
            </a:extLst>
          </p:cNvPr>
          <p:cNvSpPr>
            <a:spLocks noChangeShapeType="1"/>
          </p:cNvSpPr>
          <p:nvPr/>
        </p:nvSpPr>
        <p:spPr bwMode="auto">
          <a:xfrm>
            <a:off x="2186142" y="4171073"/>
            <a:ext cx="0" cy="352098"/>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spTree>
    <p:extLst>
      <p:ext uri="{BB962C8B-B14F-4D97-AF65-F5344CB8AC3E}">
        <p14:creationId xmlns:p14="http://schemas.microsoft.com/office/powerpoint/2010/main" val="408289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13551B-95B8-46D5-ACA3-3ABD9FC86B1A}"/>
              </a:ext>
            </a:extLst>
          </p:cNvPr>
          <p:cNvSpPr>
            <a:spLocks noGrp="1"/>
          </p:cNvSpPr>
          <p:nvPr>
            <p:ph type="body" idx="4294967295"/>
          </p:nvPr>
        </p:nvSpPr>
        <p:spPr/>
        <p:txBody>
          <a:bodyPr/>
          <a:lstStyle/>
          <a:p>
            <a:r>
              <a:rPr lang="en-US" altLang="zh-CN" dirty="0"/>
              <a:t>Physical View: “Inverse” Linked List</a:t>
            </a:r>
            <a:endParaRPr lang="zh-CN" altLang="en-US" dirty="0"/>
          </a:p>
        </p:txBody>
      </p:sp>
      <p:sp>
        <p:nvSpPr>
          <p:cNvPr id="2" name="标题 1">
            <a:extLst>
              <a:ext uri="{FF2B5EF4-FFF2-40B4-BE49-F238E27FC236}">
                <a16:creationId xmlns:a16="http://schemas.microsoft.com/office/drawing/2014/main" id="{B12502F5-56CF-4C42-8A87-8F8B08929676}"/>
              </a:ext>
            </a:extLst>
          </p:cNvPr>
          <p:cNvSpPr>
            <a:spLocks noGrp="1"/>
          </p:cNvSpPr>
          <p:nvPr>
            <p:ph type="title" idx="4294967295"/>
          </p:nvPr>
        </p:nvSpPr>
        <p:spPr/>
        <p:txBody>
          <a:bodyPr/>
          <a:lstStyle/>
          <a:p>
            <a:r>
              <a:rPr lang="en-US" altLang="zh-CN" dirty="0"/>
              <a:t>A Data Structure’s View</a:t>
            </a:r>
            <a:endParaRPr lang="zh-CN" altLang="en-US" dirty="0"/>
          </a:p>
        </p:txBody>
      </p:sp>
      <p:sp>
        <p:nvSpPr>
          <p:cNvPr id="4" name="灯片编号占位符 3">
            <a:extLst>
              <a:ext uri="{FF2B5EF4-FFF2-40B4-BE49-F238E27FC236}">
                <a16:creationId xmlns:a16="http://schemas.microsoft.com/office/drawing/2014/main" id="{5FCD7D74-FB76-420D-A447-025A9D5EAFEB}"/>
              </a:ext>
            </a:extLst>
          </p:cNvPr>
          <p:cNvSpPr>
            <a:spLocks noGrp="1"/>
          </p:cNvSpPr>
          <p:nvPr>
            <p:ph type="sldNum" sz="quarter" idx="4"/>
          </p:nvPr>
        </p:nvSpPr>
        <p:spPr/>
        <p:txBody>
          <a:bodyPr/>
          <a:lstStyle/>
          <a:p>
            <a:pPr>
              <a:defRPr/>
            </a:pPr>
            <a:fld id="{D62988EB-CF20-4CAC-94BF-79D0ECBB93DA}" type="slidenum">
              <a:rPr lang="en-US" altLang="zh-CN" smtClean="0"/>
              <a:pPr>
                <a:defRPr/>
              </a:pPr>
              <a:t>7</a:t>
            </a:fld>
            <a:endParaRPr lang="en-US" altLang="zh-CN"/>
          </a:p>
        </p:txBody>
      </p:sp>
      <p:sp>
        <p:nvSpPr>
          <p:cNvPr id="8" name="Rectangle 12">
            <a:extLst>
              <a:ext uri="{FF2B5EF4-FFF2-40B4-BE49-F238E27FC236}">
                <a16:creationId xmlns:a16="http://schemas.microsoft.com/office/drawing/2014/main" id="{9F8C268A-51C9-4C1C-A172-BF6F3BC2D770}"/>
              </a:ext>
            </a:extLst>
          </p:cNvPr>
          <p:cNvSpPr>
            <a:spLocks noChangeArrowheads="1"/>
          </p:cNvSpPr>
          <p:nvPr/>
        </p:nvSpPr>
        <p:spPr bwMode="auto">
          <a:xfrm>
            <a:off x="3596445" y="3429000"/>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9" name="Rectangle 13">
            <a:extLst>
              <a:ext uri="{FF2B5EF4-FFF2-40B4-BE49-F238E27FC236}">
                <a16:creationId xmlns:a16="http://schemas.microsoft.com/office/drawing/2014/main" id="{42E5D40D-6109-4162-A404-9721A16A3B63}"/>
              </a:ext>
            </a:extLst>
          </p:cNvPr>
          <p:cNvSpPr>
            <a:spLocks noChangeArrowheads="1"/>
          </p:cNvSpPr>
          <p:nvPr/>
        </p:nvSpPr>
        <p:spPr bwMode="auto">
          <a:xfrm>
            <a:off x="2590800" y="3429000"/>
            <a:ext cx="1016683" cy="980808"/>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Hash</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Of</a:t>
            </a:r>
          </a:p>
          <a:p>
            <a:pPr marL="0" marR="0" lvl="0" indent="0" algn="ctr" defTabSz="1219078"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Lucida Fax" pitchFamily="18" charset="0"/>
                <a:ea typeface="微软雅黑" pitchFamily="34" charset="-122"/>
              </a:rPr>
              <a:t>Previous</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Block</a:t>
            </a: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sp>
        <p:nvSpPr>
          <p:cNvPr id="12" name="Line 25">
            <a:extLst>
              <a:ext uri="{FF2B5EF4-FFF2-40B4-BE49-F238E27FC236}">
                <a16:creationId xmlns:a16="http://schemas.microsoft.com/office/drawing/2014/main" id="{4397A518-ECB3-4920-BEE9-425636F28964}"/>
              </a:ext>
            </a:extLst>
          </p:cNvPr>
          <p:cNvSpPr>
            <a:spLocks noChangeShapeType="1"/>
          </p:cNvSpPr>
          <p:nvPr/>
        </p:nvSpPr>
        <p:spPr bwMode="auto">
          <a:xfrm flipH="1">
            <a:off x="8059592" y="3919404"/>
            <a:ext cx="890648" cy="0"/>
          </a:xfrm>
          <a:prstGeom prst="line">
            <a:avLst/>
          </a:prstGeom>
          <a:noFill/>
          <a:ln w="47625" cap="rnd">
            <a:solidFill>
              <a:srgbClr val="1F497D"/>
            </a:solidFill>
            <a:prstDash val="sysDot"/>
            <a:round/>
            <a:headEnd/>
            <a:tailEnd type="stealth"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Lucida Fax" pitchFamily="18" charset="0"/>
              <a:ea typeface="微软雅黑" pitchFamily="34" charset="-122"/>
            </a:endParaRPr>
          </a:p>
        </p:txBody>
      </p:sp>
      <p:sp>
        <p:nvSpPr>
          <p:cNvPr id="16" name="Rectangle 12">
            <a:extLst>
              <a:ext uri="{FF2B5EF4-FFF2-40B4-BE49-F238E27FC236}">
                <a16:creationId xmlns:a16="http://schemas.microsoft.com/office/drawing/2014/main" id="{B8DB7985-A135-429D-B7E9-F768AE666497}"/>
              </a:ext>
            </a:extLst>
          </p:cNvPr>
          <p:cNvSpPr>
            <a:spLocks noChangeArrowheads="1"/>
          </p:cNvSpPr>
          <p:nvPr/>
        </p:nvSpPr>
        <p:spPr bwMode="auto">
          <a:xfrm>
            <a:off x="596480" y="3435114"/>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cxnSp>
        <p:nvCxnSpPr>
          <p:cNvPr id="18" name="连接符: 肘形 17">
            <a:extLst>
              <a:ext uri="{FF2B5EF4-FFF2-40B4-BE49-F238E27FC236}">
                <a16:creationId xmlns:a16="http://schemas.microsoft.com/office/drawing/2014/main" id="{879E4E72-FEB2-47C0-94F6-8A11F21A8AF6}"/>
              </a:ext>
            </a:extLst>
          </p:cNvPr>
          <p:cNvCxnSpPr>
            <a:stCxn id="9" idx="0"/>
            <a:endCxn id="16" idx="3"/>
          </p:cNvCxnSpPr>
          <p:nvPr/>
        </p:nvCxnSpPr>
        <p:spPr>
          <a:xfrm rot="16200000" flipH="1" flipV="1">
            <a:off x="2361364" y="3187740"/>
            <a:ext cx="496518" cy="979038"/>
          </a:xfrm>
          <a:prstGeom prst="bentConnector4">
            <a:avLst>
              <a:gd name="adj1" fmla="val -46041"/>
              <a:gd name="adj2" fmla="val 7596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2">
            <a:extLst>
              <a:ext uri="{FF2B5EF4-FFF2-40B4-BE49-F238E27FC236}">
                <a16:creationId xmlns:a16="http://schemas.microsoft.com/office/drawing/2014/main" id="{08B20760-B615-4D87-A257-1DF0596345D2}"/>
              </a:ext>
            </a:extLst>
          </p:cNvPr>
          <p:cNvSpPr>
            <a:spLocks noChangeArrowheads="1"/>
          </p:cNvSpPr>
          <p:nvPr/>
        </p:nvSpPr>
        <p:spPr bwMode="auto">
          <a:xfrm>
            <a:off x="6547805" y="3429000"/>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22" name="Rectangle 13">
            <a:extLst>
              <a:ext uri="{FF2B5EF4-FFF2-40B4-BE49-F238E27FC236}">
                <a16:creationId xmlns:a16="http://schemas.microsoft.com/office/drawing/2014/main" id="{E218E034-8FDC-4911-86A3-3501A469CBC4}"/>
              </a:ext>
            </a:extLst>
          </p:cNvPr>
          <p:cNvSpPr>
            <a:spLocks noChangeArrowheads="1"/>
          </p:cNvSpPr>
          <p:nvPr/>
        </p:nvSpPr>
        <p:spPr bwMode="auto">
          <a:xfrm>
            <a:off x="5542160" y="3429000"/>
            <a:ext cx="1016683" cy="980808"/>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Hash</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Of</a:t>
            </a:r>
          </a:p>
          <a:p>
            <a:pPr marL="0" marR="0" lvl="0" indent="0" algn="ctr" defTabSz="1219078"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Lucida Fax" pitchFamily="18" charset="0"/>
                <a:ea typeface="微软雅黑" pitchFamily="34" charset="-122"/>
              </a:rPr>
              <a:t>Previous</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Block</a:t>
            </a: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cxnSp>
        <p:nvCxnSpPr>
          <p:cNvPr id="24" name="连接符: 肘形 23">
            <a:extLst>
              <a:ext uri="{FF2B5EF4-FFF2-40B4-BE49-F238E27FC236}">
                <a16:creationId xmlns:a16="http://schemas.microsoft.com/office/drawing/2014/main" id="{ECB1A4D2-B069-46F4-8658-00C1E01F2A2F}"/>
              </a:ext>
            </a:extLst>
          </p:cNvPr>
          <p:cNvCxnSpPr>
            <a:cxnSpLocks/>
            <a:stCxn id="22" idx="0"/>
            <a:endCxn id="8" idx="3"/>
          </p:cNvCxnSpPr>
          <p:nvPr/>
        </p:nvCxnSpPr>
        <p:spPr>
          <a:xfrm rot="16200000" flipH="1" flipV="1">
            <a:off x="5340084" y="3208985"/>
            <a:ext cx="490404" cy="930433"/>
          </a:xfrm>
          <a:prstGeom prst="bentConnector4">
            <a:avLst>
              <a:gd name="adj1" fmla="val -46615"/>
              <a:gd name="adj2" fmla="val 773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 Box 27">
            <a:extLst>
              <a:ext uri="{FF2B5EF4-FFF2-40B4-BE49-F238E27FC236}">
                <a16:creationId xmlns:a16="http://schemas.microsoft.com/office/drawing/2014/main" id="{0E53699C-002F-4BCF-AC41-AD25CEFE32EE}"/>
              </a:ext>
            </a:extLst>
          </p:cNvPr>
          <p:cNvSpPr txBox="1">
            <a:spLocks noChangeArrowheads="1"/>
          </p:cNvSpPr>
          <p:nvPr/>
        </p:nvSpPr>
        <p:spPr bwMode="auto">
          <a:xfrm>
            <a:off x="231212" y="2611894"/>
            <a:ext cx="228516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154" marR="0" lvl="0" indent="-457154" algn="ctr" defTabSz="1219078" eaLnBrk="1" fontAlgn="auto" latinLnBrk="0" hangingPunct="1">
              <a:lnSpc>
                <a:spcPct val="80000"/>
              </a:lnSpc>
              <a:spcBef>
                <a:spcPct val="5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srgbClr val="FF0000"/>
                </a:solidFill>
                <a:effectLst/>
                <a:uLnTx/>
                <a:uFillTx/>
                <a:latin typeface="Lucida Fax" panose="02060602050505020204" pitchFamily="18" charset="0"/>
                <a:ea typeface="微软雅黑" pitchFamily="34" charset="-122"/>
              </a:rPr>
              <a:t>Head Block</a:t>
            </a:r>
          </a:p>
        </p:txBody>
      </p:sp>
      <p:sp>
        <p:nvSpPr>
          <p:cNvPr id="30" name="Line 23">
            <a:extLst>
              <a:ext uri="{FF2B5EF4-FFF2-40B4-BE49-F238E27FC236}">
                <a16:creationId xmlns:a16="http://schemas.microsoft.com/office/drawing/2014/main" id="{10B3411E-CEEA-4A58-8472-9E7EE905D01E}"/>
              </a:ext>
            </a:extLst>
          </p:cNvPr>
          <p:cNvSpPr>
            <a:spLocks noChangeShapeType="1"/>
          </p:cNvSpPr>
          <p:nvPr/>
        </p:nvSpPr>
        <p:spPr bwMode="auto">
          <a:xfrm flipH="1">
            <a:off x="1371600" y="2999692"/>
            <a:ext cx="0" cy="441459"/>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sp>
        <p:nvSpPr>
          <p:cNvPr id="32" name="Text Box 27">
            <a:extLst>
              <a:ext uri="{FF2B5EF4-FFF2-40B4-BE49-F238E27FC236}">
                <a16:creationId xmlns:a16="http://schemas.microsoft.com/office/drawing/2014/main" id="{3B22A885-76F3-4D73-B9AC-AC74B9D60A2A}"/>
              </a:ext>
            </a:extLst>
          </p:cNvPr>
          <p:cNvSpPr txBox="1">
            <a:spLocks noChangeArrowheads="1"/>
          </p:cNvSpPr>
          <p:nvPr/>
        </p:nvSpPr>
        <p:spPr bwMode="auto">
          <a:xfrm>
            <a:off x="1845421" y="2901922"/>
            <a:ext cx="286178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154" marR="0" lvl="0" indent="-457154" algn="ctr" defTabSz="1219078" eaLnBrk="1" fontAlgn="auto" latinLnBrk="0" hangingPunct="1">
              <a:lnSpc>
                <a:spcPct val="80000"/>
              </a:lnSpc>
              <a:spcBef>
                <a:spcPct val="50000"/>
              </a:spcBef>
              <a:spcAft>
                <a:spcPts val="0"/>
              </a:spcAft>
              <a:buClr>
                <a:srgbClr val="800080"/>
              </a:buClr>
              <a:buSzPct val="60000"/>
              <a:buFontTx/>
              <a:buNone/>
              <a:tabLst/>
              <a:defRPr/>
            </a:pPr>
            <a:r>
              <a:rPr kumimoji="0" lang="en-US" altLang="zh-CN" sz="1800" b="1" i="0" u="none" strike="noStrike" kern="0" cap="none" spc="0" normalizeH="0" baseline="0" noProof="0" dirty="0">
                <a:ln>
                  <a:noFill/>
                </a:ln>
                <a:solidFill>
                  <a:srgbClr val="0070C0"/>
                </a:solidFill>
                <a:effectLst/>
                <a:uLnTx/>
                <a:uFillTx/>
                <a:latin typeface="Lucida Fax" panose="02060602050505020204" pitchFamily="18" charset="0"/>
                <a:ea typeface="微软雅黑" pitchFamily="34" charset="-122"/>
              </a:rPr>
              <a:t>“Hash” Pointer</a:t>
            </a:r>
          </a:p>
        </p:txBody>
      </p:sp>
    </p:spTree>
    <p:extLst>
      <p:ext uri="{BB962C8B-B14F-4D97-AF65-F5344CB8AC3E}">
        <p14:creationId xmlns:p14="http://schemas.microsoft.com/office/powerpoint/2010/main" val="184013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13551B-95B8-46D5-ACA3-3ABD9FC86B1A}"/>
              </a:ext>
            </a:extLst>
          </p:cNvPr>
          <p:cNvSpPr>
            <a:spLocks noGrp="1"/>
          </p:cNvSpPr>
          <p:nvPr>
            <p:ph type="body" idx="4294967295"/>
          </p:nvPr>
        </p:nvSpPr>
        <p:spPr>
          <a:xfrm>
            <a:off x="630000" y="1483200"/>
            <a:ext cx="7887600" cy="4713451"/>
          </a:xfrm>
        </p:spPr>
        <p:txBody>
          <a:bodyPr/>
          <a:lstStyle/>
          <a:p>
            <a:r>
              <a:rPr lang="en-US" altLang="zh-CN" dirty="0"/>
              <a:t>Multiple blocks point to the same previous one</a:t>
            </a:r>
            <a:endParaRPr lang="zh-CN" altLang="en-US" dirty="0"/>
          </a:p>
        </p:txBody>
      </p:sp>
      <p:sp>
        <p:nvSpPr>
          <p:cNvPr id="2" name="标题 1">
            <a:extLst>
              <a:ext uri="{FF2B5EF4-FFF2-40B4-BE49-F238E27FC236}">
                <a16:creationId xmlns:a16="http://schemas.microsoft.com/office/drawing/2014/main" id="{B12502F5-56CF-4C42-8A87-8F8B08929676}"/>
              </a:ext>
            </a:extLst>
          </p:cNvPr>
          <p:cNvSpPr>
            <a:spLocks noGrp="1"/>
          </p:cNvSpPr>
          <p:nvPr>
            <p:ph type="title" idx="4294967295"/>
          </p:nvPr>
        </p:nvSpPr>
        <p:spPr>
          <a:xfrm>
            <a:off x="630000" y="363598"/>
            <a:ext cx="7887600" cy="903600"/>
          </a:xfrm>
        </p:spPr>
        <p:txBody>
          <a:bodyPr/>
          <a:lstStyle/>
          <a:p>
            <a:r>
              <a:rPr lang="en-US" altLang="zh-CN" dirty="0"/>
              <a:t>How to Keep “Linear”</a:t>
            </a:r>
            <a:endParaRPr lang="zh-CN" altLang="en-US" dirty="0"/>
          </a:p>
        </p:txBody>
      </p:sp>
      <p:sp>
        <p:nvSpPr>
          <p:cNvPr id="4" name="灯片编号占位符 3">
            <a:extLst>
              <a:ext uri="{FF2B5EF4-FFF2-40B4-BE49-F238E27FC236}">
                <a16:creationId xmlns:a16="http://schemas.microsoft.com/office/drawing/2014/main" id="{5FCD7D74-FB76-420D-A447-025A9D5EAFEB}"/>
              </a:ext>
            </a:extLst>
          </p:cNvPr>
          <p:cNvSpPr>
            <a:spLocks noGrp="1"/>
          </p:cNvSpPr>
          <p:nvPr>
            <p:ph type="sldNum" sz="quarter" idx="4"/>
          </p:nvPr>
        </p:nvSpPr>
        <p:spPr/>
        <p:txBody>
          <a:bodyPr/>
          <a:lstStyle/>
          <a:p>
            <a:pPr>
              <a:defRPr/>
            </a:pPr>
            <a:fld id="{D62988EB-CF20-4CAC-94BF-79D0ECBB93DA}" type="slidenum">
              <a:rPr lang="en-US" altLang="zh-CN" smtClean="0"/>
              <a:pPr>
                <a:defRPr/>
              </a:pPr>
              <a:t>8</a:t>
            </a:fld>
            <a:endParaRPr lang="en-US" altLang="zh-CN"/>
          </a:p>
        </p:txBody>
      </p:sp>
      <p:sp>
        <p:nvSpPr>
          <p:cNvPr id="8" name="Rectangle 12">
            <a:extLst>
              <a:ext uri="{FF2B5EF4-FFF2-40B4-BE49-F238E27FC236}">
                <a16:creationId xmlns:a16="http://schemas.microsoft.com/office/drawing/2014/main" id="{9F8C268A-51C9-4C1C-A172-BF6F3BC2D770}"/>
              </a:ext>
            </a:extLst>
          </p:cNvPr>
          <p:cNvSpPr>
            <a:spLocks noChangeArrowheads="1"/>
          </p:cNvSpPr>
          <p:nvPr/>
        </p:nvSpPr>
        <p:spPr bwMode="auto">
          <a:xfrm>
            <a:off x="3596445" y="3429000"/>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9" name="Rectangle 13">
            <a:extLst>
              <a:ext uri="{FF2B5EF4-FFF2-40B4-BE49-F238E27FC236}">
                <a16:creationId xmlns:a16="http://schemas.microsoft.com/office/drawing/2014/main" id="{42E5D40D-6109-4162-A404-9721A16A3B63}"/>
              </a:ext>
            </a:extLst>
          </p:cNvPr>
          <p:cNvSpPr>
            <a:spLocks noChangeArrowheads="1"/>
          </p:cNvSpPr>
          <p:nvPr/>
        </p:nvSpPr>
        <p:spPr bwMode="auto">
          <a:xfrm>
            <a:off x="2590800" y="3429000"/>
            <a:ext cx="1016683" cy="980808"/>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Hash</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Of</a:t>
            </a:r>
          </a:p>
          <a:p>
            <a:pPr marL="0" marR="0" lvl="0" indent="0" algn="ctr" defTabSz="1219078"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Lucida Fax" pitchFamily="18" charset="0"/>
                <a:ea typeface="微软雅黑" pitchFamily="34" charset="-122"/>
              </a:rPr>
              <a:t>Previous</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Block</a:t>
            </a: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sp>
        <p:nvSpPr>
          <p:cNvPr id="12" name="Line 25">
            <a:extLst>
              <a:ext uri="{FF2B5EF4-FFF2-40B4-BE49-F238E27FC236}">
                <a16:creationId xmlns:a16="http://schemas.microsoft.com/office/drawing/2014/main" id="{4397A518-ECB3-4920-BEE9-425636F28964}"/>
              </a:ext>
            </a:extLst>
          </p:cNvPr>
          <p:cNvSpPr>
            <a:spLocks noChangeShapeType="1"/>
          </p:cNvSpPr>
          <p:nvPr/>
        </p:nvSpPr>
        <p:spPr bwMode="auto">
          <a:xfrm flipH="1">
            <a:off x="8059592" y="3919404"/>
            <a:ext cx="890648" cy="0"/>
          </a:xfrm>
          <a:prstGeom prst="line">
            <a:avLst/>
          </a:prstGeom>
          <a:noFill/>
          <a:ln w="47625" cap="rnd">
            <a:solidFill>
              <a:srgbClr val="1F497D"/>
            </a:solidFill>
            <a:prstDash val="sysDot"/>
            <a:round/>
            <a:headEnd/>
            <a:tailEnd type="stealth"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Lucida Fax" pitchFamily="18" charset="0"/>
              <a:ea typeface="微软雅黑" pitchFamily="34" charset="-122"/>
            </a:endParaRPr>
          </a:p>
        </p:txBody>
      </p:sp>
      <p:sp>
        <p:nvSpPr>
          <p:cNvPr id="13" name="Text Box 27">
            <a:extLst>
              <a:ext uri="{FF2B5EF4-FFF2-40B4-BE49-F238E27FC236}">
                <a16:creationId xmlns:a16="http://schemas.microsoft.com/office/drawing/2014/main" id="{ECB77326-59ED-40B5-8CF6-CA05F9AAF3C7}"/>
              </a:ext>
            </a:extLst>
          </p:cNvPr>
          <p:cNvSpPr txBox="1">
            <a:spLocks noChangeArrowheads="1"/>
          </p:cNvSpPr>
          <p:nvPr/>
        </p:nvSpPr>
        <p:spPr bwMode="auto">
          <a:xfrm>
            <a:off x="231212" y="2611894"/>
            <a:ext cx="228516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154" marR="0" lvl="0" indent="-457154" algn="ctr" defTabSz="1219078" eaLnBrk="1" fontAlgn="auto" latinLnBrk="0" hangingPunct="1">
              <a:lnSpc>
                <a:spcPct val="80000"/>
              </a:lnSpc>
              <a:spcBef>
                <a:spcPct val="5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srgbClr val="FF0000"/>
                </a:solidFill>
                <a:effectLst/>
                <a:uLnTx/>
                <a:uFillTx/>
                <a:latin typeface="Lucida Fax" panose="02060602050505020204" pitchFamily="18" charset="0"/>
                <a:ea typeface="微软雅黑" pitchFamily="34" charset="-122"/>
              </a:rPr>
              <a:t>Head Block</a:t>
            </a:r>
          </a:p>
        </p:txBody>
      </p:sp>
      <p:sp>
        <p:nvSpPr>
          <p:cNvPr id="14" name="Line 23">
            <a:extLst>
              <a:ext uri="{FF2B5EF4-FFF2-40B4-BE49-F238E27FC236}">
                <a16:creationId xmlns:a16="http://schemas.microsoft.com/office/drawing/2014/main" id="{6E2169BF-BA55-40EA-8D10-E0B0E949313E}"/>
              </a:ext>
            </a:extLst>
          </p:cNvPr>
          <p:cNvSpPr>
            <a:spLocks noChangeShapeType="1"/>
          </p:cNvSpPr>
          <p:nvPr/>
        </p:nvSpPr>
        <p:spPr bwMode="auto">
          <a:xfrm flipH="1">
            <a:off x="1371600" y="2999692"/>
            <a:ext cx="0" cy="441459"/>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1219078"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sp>
        <p:nvSpPr>
          <p:cNvPr id="16" name="Rectangle 12">
            <a:extLst>
              <a:ext uri="{FF2B5EF4-FFF2-40B4-BE49-F238E27FC236}">
                <a16:creationId xmlns:a16="http://schemas.microsoft.com/office/drawing/2014/main" id="{B8DB7985-A135-429D-B7E9-F768AE666497}"/>
              </a:ext>
            </a:extLst>
          </p:cNvPr>
          <p:cNvSpPr>
            <a:spLocks noChangeArrowheads="1"/>
          </p:cNvSpPr>
          <p:nvPr/>
        </p:nvSpPr>
        <p:spPr bwMode="auto">
          <a:xfrm>
            <a:off x="596480" y="3435114"/>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cxnSp>
        <p:nvCxnSpPr>
          <p:cNvPr id="18" name="连接符: 肘形 17">
            <a:extLst>
              <a:ext uri="{FF2B5EF4-FFF2-40B4-BE49-F238E27FC236}">
                <a16:creationId xmlns:a16="http://schemas.microsoft.com/office/drawing/2014/main" id="{879E4E72-FEB2-47C0-94F6-8A11F21A8AF6}"/>
              </a:ext>
            </a:extLst>
          </p:cNvPr>
          <p:cNvCxnSpPr>
            <a:stCxn id="9" idx="0"/>
            <a:endCxn id="16" idx="3"/>
          </p:cNvCxnSpPr>
          <p:nvPr/>
        </p:nvCxnSpPr>
        <p:spPr>
          <a:xfrm rot="16200000" flipH="1" flipV="1">
            <a:off x="2361364" y="3187740"/>
            <a:ext cx="496518" cy="979038"/>
          </a:xfrm>
          <a:prstGeom prst="bentConnector4">
            <a:avLst>
              <a:gd name="adj1" fmla="val -46041"/>
              <a:gd name="adj2" fmla="val 7596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2">
            <a:extLst>
              <a:ext uri="{FF2B5EF4-FFF2-40B4-BE49-F238E27FC236}">
                <a16:creationId xmlns:a16="http://schemas.microsoft.com/office/drawing/2014/main" id="{08B20760-B615-4D87-A257-1DF0596345D2}"/>
              </a:ext>
            </a:extLst>
          </p:cNvPr>
          <p:cNvSpPr>
            <a:spLocks noChangeArrowheads="1"/>
          </p:cNvSpPr>
          <p:nvPr/>
        </p:nvSpPr>
        <p:spPr bwMode="auto">
          <a:xfrm>
            <a:off x="6547805" y="3429000"/>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22" name="Rectangle 13">
            <a:extLst>
              <a:ext uri="{FF2B5EF4-FFF2-40B4-BE49-F238E27FC236}">
                <a16:creationId xmlns:a16="http://schemas.microsoft.com/office/drawing/2014/main" id="{E218E034-8FDC-4911-86A3-3501A469CBC4}"/>
              </a:ext>
            </a:extLst>
          </p:cNvPr>
          <p:cNvSpPr>
            <a:spLocks noChangeArrowheads="1"/>
          </p:cNvSpPr>
          <p:nvPr/>
        </p:nvSpPr>
        <p:spPr bwMode="auto">
          <a:xfrm>
            <a:off x="5542160" y="3429000"/>
            <a:ext cx="1016683" cy="980808"/>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Hash</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Of</a:t>
            </a:r>
          </a:p>
          <a:p>
            <a:pPr marL="0" marR="0" lvl="0" indent="0" algn="ctr" defTabSz="1219078"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Lucida Fax" pitchFamily="18" charset="0"/>
                <a:ea typeface="微软雅黑" pitchFamily="34" charset="-122"/>
              </a:rPr>
              <a:t>Previous</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Block</a:t>
            </a: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cxnSp>
        <p:nvCxnSpPr>
          <p:cNvPr id="24" name="连接符: 肘形 23">
            <a:extLst>
              <a:ext uri="{FF2B5EF4-FFF2-40B4-BE49-F238E27FC236}">
                <a16:creationId xmlns:a16="http://schemas.microsoft.com/office/drawing/2014/main" id="{ECB1A4D2-B069-46F4-8658-00C1E01F2A2F}"/>
              </a:ext>
            </a:extLst>
          </p:cNvPr>
          <p:cNvCxnSpPr>
            <a:cxnSpLocks/>
            <a:stCxn id="22" idx="0"/>
            <a:endCxn id="8" idx="3"/>
          </p:cNvCxnSpPr>
          <p:nvPr/>
        </p:nvCxnSpPr>
        <p:spPr>
          <a:xfrm rot="16200000" flipH="1" flipV="1">
            <a:off x="5340084" y="3208985"/>
            <a:ext cx="490404" cy="930433"/>
          </a:xfrm>
          <a:prstGeom prst="bentConnector4">
            <a:avLst>
              <a:gd name="adj1" fmla="val -46615"/>
              <a:gd name="adj2" fmla="val 773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12">
            <a:extLst>
              <a:ext uri="{FF2B5EF4-FFF2-40B4-BE49-F238E27FC236}">
                <a16:creationId xmlns:a16="http://schemas.microsoft.com/office/drawing/2014/main" id="{B905D2F1-A3CF-4C8A-930D-0B8ACD79EEB1}"/>
              </a:ext>
            </a:extLst>
          </p:cNvPr>
          <p:cNvSpPr>
            <a:spLocks noChangeArrowheads="1"/>
          </p:cNvSpPr>
          <p:nvPr/>
        </p:nvSpPr>
        <p:spPr bwMode="auto">
          <a:xfrm>
            <a:off x="6547806" y="5072642"/>
            <a:ext cx="1523624" cy="980808"/>
          </a:xfrm>
          <a:prstGeom prst="rect">
            <a:avLst/>
          </a:prstGeom>
          <a:solidFill>
            <a:srgbClr val="BBE0E3">
              <a:lumMod val="90000"/>
            </a:srgbClr>
          </a:solidFill>
          <a:ln w="9525" algn="ctr">
            <a:solidFill>
              <a:sysClr val="windowText" lastClr="000000"/>
            </a:solidFill>
            <a:miter lim="800000"/>
            <a:headEnd/>
            <a:tailEnd/>
          </a:ln>
        </p:spPr>
        <p:txBody>
          <a:bodyPr wrap="none" anchor="ctr"/>
          <a:lstStyle/>
          <a:p>
            <a:pPr marL="457154" marR="0" lvl="0" indent="-457154" algn="ctr" defTabSz="1219078" eaLnBrk="1" fontAlgn="auto" latinLnBrk="0" hangingPunct="1">
              <a:lnSpc>
                <a:spcPct val="80000"/>
              </a:lnSpc>
              <a:spcBef>
                <a:spcPct val="20000"/>
              </a:spcBef>
              <a:spcAft>
                <a:spcPts val="0"/>
              </a:spcAft>
              <a:buClr>
                <a:srgbClr val="800080"/>
              </a:buClr>
              <a:buSzPct val="60000"/>
              <a:buFontTx/>
              <a:buNone/>
              <a:tabLst/>
              <a:defRPr/>
            </a:pPr>
            <a:r>
              <a:rPr kumimoji="0" lang="en-US" altLang="zh-CN" sz="2400" b="1" i="0" u="none" strike="noStrike" kern="0" cap="none" spc="0" normalizeH="0" baseline="0" noProof="0" dirty="0">
                <a:ln>
                  <a:noFill/>
                </a:ln>
                <a:solidFill>
                  <a:prstClr val="black"/>
                </a:solidFill>
                <a:effectLst/>
                <a:uLnTx/>
                <a:uFillTx/>
                <a:latin typeface="Lucida Fax" panose="02060602050505020204" pitchFamily="18" charset="0"/>
                <a:ea typeface="微软雅黑" pitchFamily="34" charset="-122"/>
              </a:rPr>
              <a:t>Data</a:t>
            </a:r>
            <a:endParaRPr kumimoji="0" lang="en-US" altLang="zh-CN" sz="2400" b="1" i="0" u="none" strike="noStrike" kern="0" cap="none" spc="0" normalizeH="0" baseline="-25000" noProof="0" dirty="0">
              <a:ln>
                <a:noFill/>
              </a:ln>
              <a:solidFill>
                <a:prstClr val="black"/>
              </a:solidFill>
              <a:effectLst/>
              <a:uLnTx/>
              <a:uFillTx/>
              <a:latin typeface="Lucida Fax" pitchFamily="18" charset="0"/>
              <a:ea typeface="微软雅黑" pitchFamily="34" charset="-122"/>
            </a:endParaRPr>
          </a:p>
        </p:txBody>
      </p:sp>
      <p:sp>
        <p:nvSpPr>
          <p:cNvPr id="6" name="Rectangle 13">
            <a:extLst>
              <a:ext uri="{FF2B5EF4-FFF2-40B4-BE49-F238E27FC236}">
                <a16:creationId xmlns:a16="http://schemas.microsoft.com/office/drawing/2014/main" id="{3B3A4726-5A15-4B7D-B8A1-28C7B8DB4EA4}"/>
              </a:ext>
            </a:extLst>
          </p:cNvPr>
          <p:cNvSpPr>
            <a:spLocks noChangeArrowheads="1"/>
          </p:cNvSpPr>
          <p:nvPr/>
        </p:nvSpPr>
        <p:spPr bwMode="auto">
          <a:xfrm>
            <a:off x="5542161" y="5072642"/>
            <a:ext cx="1016683" cy="980808"/>
          </a:xfrm>
          <a:prstGeom prst="rect">
            <a:avLst/>
          </a:prstGeom>
          <a:solidFill>
            <a:sysClr val="window" lastClr="FFFFFF"/>
          </a:solidFill>
          <a:ln w="9525" algn="ctr">
            <a:solidFill>
              <a:sysClr val="windowText" lastClr="000000"/>
            </a:solidFill>
            <a:miter lim="800000"/>
            <a:headEnd/>
            <a:tailEnd/>
          </a:ln>
        </p:spPr>
        <p:txBody>
          <a:bodyPr wrap="none" anchor="ctr"/>
          <a:lstStyle/>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Hash</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Of</a:t>
            </a:r>
          </a:p>
          <a:p>
            <a:pPr marL="0" marR="0" lvl="0" indent="0" algn="ctr" defTabSz="1219078"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Lucida Fax" pitchFamily="18" charset="0"/>
                <a:ea typeface="微软雅黑" pitchFamily="34" charset="-122"/>
              </a:rPr>
              <a:t>Previous</a:t>
            </a:r>
          </a:p>
          <a:p>
            <a:pPr marL="0" marR="0" lvl="0" indent="0" algn="ctr" defTabSz="1219078"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Lucida Fax" pitchFamily="18" charset="0"/>
                <a:ea typeface="微软雅黑" pitchFamily="34" charset="-122"/>
              </a:rPr>
              <a:t>Block</a:t>
            </a:r>
            <a:endParaRPr kumimoji="0" lang="zh-CN" altLang="en-US" sz="1600" b="0" i="0" u="none" strike="noStrike" kern="0" cap="none" spc="0" normalizeH="0" baseline="0" noProof="0" dirty="0">
              <a:ln>
                <a:noFill/>
              </a:ln>
              <a:solidFill>
                <a:prstClr val="black"/>
              </a:solidFill>
              <a:effectLst/>
              <a:uLnTx/>
              <a:uFillTx/>
              <a:latin typeface="Lucida Fax" pitchFamily="18" charset="0"/>
              <a:ea typeface="微软雅黑" pitchFamily="34" charset="-122"/>
            </a:endParaRPr>
          </a:p>
        </p:txBody>
      </p:sp>
      <p:cxnSp>
        <p:nvCxnSpPr>
          <p:cNvPr id="7" name="连接符: 肘形 6">
            <a:extLst>
              <a:ext uri="{FF2B5EF4-FFF2-40B4-BE49-F238E27FC236}">
                <a16:creationId xmlns:a16="http://schemas.microsoft.com/office/drawing/2014/main" id="{D3B6F2DF-493E-4361-8CFB-213523DF6D2D}"/>
              </a:ext>
            </a:extLst>
          </p:cNvPr>
          <p:cNvCxnSpPr>
            <a:cxnSpLocks/>
            <a:stCxn id="6" idx="0"/>
            <a:endCxn id="8" idx="2"/>
          </p:cNvCxnSpPr>
          <p:nvPr/>
        </p:nvCxnSpPr>
        <p:spPr>
          <a:xfrm rot="16200000" flipV="1">
            <a:off x="4872963" y="3895102"/>
            <a:ext cx="662834" cy="1692246"/>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27">
            <a:extLst>
              <a:ext uri="{FF2B5EF4-FFF2-40B4-BE49-F238E27FC236}">
                <a16:creationId xmlns:a16="http://schemas.microsoft.com/office/drawing/2014/main" id="{6E355A67-BDB4-4A84-B896-06D56E51825C}"/>
              </a:ext>
            </a:extLst>
          </p:cNvPr>
          <p:cNvSpPr txBox="1">
            <a:spLocks noChangeArrowheads="1"/>
          </p:cNvSpPr>
          <p:nvPr/>
        </p:nvSpPr>
        <p:spPr bwMode="auto">
          <a:xfrm>
            <a:off x="1845421" y="2901922"/>
            <a:ext cx="286178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154" marR="0" lvl="0" indent="-457154" algn="ctr" defTabSz="1219078" eaLnBrk="1" fontAlgn="auto" latinLnBrk="0" hangingPunct="1">
              <a:lnSpc>
                <a:spcPct val="80000"/>
              </a:lnSpc>
              <a:spcBef>
                <a:spcPct val="50000"/>
              </a:spcBef>
              <a:spcAft>
                <a:spcPts val="0"/>
              </a:spcAft>
              <a:buClr>
                <a:srgbClr val="800080"/>
              </a:buClr>
              <a:buSzPct val="60000"/>
              <a:buFontTx/>
              <a:buNone/>
              <a:tabLst/>
              <a:defRPr/>
            </a:pPr>
            <a:r>
              <a:rPr kumimoji="0" lang="en-US" altLang="zh-CN" sz="1800" b="1" i="0" u="none" strike="noStrike" kern="0" cap="none" spc="0" normalizeH="0" baseline="0" noProof="0" dirty="0">
                <a:ln>
                  <a:noFill/>
                </a:ln>
                <a:solidFill>
                  <a:srgbClr val="0070C0"/>
                </a:solidFill>
                <a:effectLst/>
                <a:uLnTx/>
                <a:uFillTx/>
                <a:latin typeface="Lucida Fax" panose="02060602050505020204" pitchFamily="18" charset="0"/>
                <a:ea typeface="微软雅黑" pitchFamily="34" charset="-122"/>
              </a:rPr>
              <a:t>“Hash” Pointer</a:t>
            </a:r>
          </a:p>
        </p:txBody>
      </p:sp>
    </p:spTree>
    <p:extLst>
      <p:ext uri="{BB962C8B-B14F-4D97-AF65-F5344CB8AC3E}">
        <p14:creationId xmlns:p14="http://schemas.microsoft.com/office/powerpoint/2010/main" val="29908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矿工logo图片-矢量采矿工人logo设计素材-高清图片-摄影照片-寻图免费打包下载">
            <a:extLst>
              <a:ext uri="{FF2B5EF4-FFF2-40B4-BE49-F238E27FC236}">
                <a16:creationId xmlns:a16="http://schemas.microsoft.com/office/drawing/2014/main" id="{751A7EDB-0230-4CEC-A1DA-7E6CAF299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362" y="3755513"/>
            <a:ext cx="1796002" cy="1796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矿工logo图片-矢量采矿工人logo设计素材-高清图片-摄影照片-寻图免费打包下载">
            <a:extLst>
              <a:ext uri="{FF2B5EF4-FFF2-40B4-BE49-F238E27FC236}">
                <a16:creationId xmlns:a16="http://schemas.microsoft.com/office/drawing/2014/main" id="{454F43F4-79CF-4239-9C21-C300C7A0F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522" y="3752893"/>
            <a:ext cx="1796002" cy="17960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矿工logo图片-矢量采矿工人logo设计素材-高清图片-摄影照片-寻图免费打包下载">
            <a:extLst>
              <a:ext uri="{FF2B5EF4-FFF2-40B4-BE49-F238E27FC236}">
                <a16:creationId xmlns:a16="http://schemas.microsoft.com/office/drawing/2014/main" id="{11CC028F-9A17-478D-8717-98B21735C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910" y="3767072"/>
            <a:ext cx="1796002" cy="179600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85BAB9AD-09E7-4E18-84C9-BFE890498C24}"/>
              </a:ext>
            </a:extLst>
          </p:cNvPr>
          <p:cNvSpPr>
            <a:spLocks noGrp="1"/>
          </p:cNvSpPr>
          <p:nvPr>
            <p:ph type="title"/>
          </p:nvPr>
        </p:nvSpPr>
        <p:spPr/>
        <p:txBody>
          <a:bodyPr/>
          <a:lstStyle/>
          <a:p>
            <a:r>
              <a:rPr lang="zh-CN" altLang="en-US" dirty="0"/>
              <a:t>区块的产生</a:t>
            </a:r>
          </a:p>
        </p:txBody>
      </p:sp>
      <p:sp>
        <p:nvSpPr>
          <p:cNvPr id="3" name="内容占位符 2">
            <a:extLst>
              <a:ext uri="{FF2B5EF4-FFF2-40B4-BE49-F238E27FC236}">
                <a16:creationId xmlns:a16="http://schemas.microsoft.com/office/drawing/2014/main" id="{399A745B-E6A8-44DF-A117-31CBD6AC34EF}"/>
              </a:ext>
            </a:extLst>
          </p:cNvPr>
          <p:cNvSpPr>
            <a:spLocks noGrp="1"/>
          </p:cNvSpPr>
          <p:nvPr>
            <p:ph idx="1"/>
          </p:nvPr>
        </p:nvSpPr>
        <p:spPr>
          <a:xfrm>
            <a:off x="457200" y="1600201"/>
            <a:ext cx="8229600" cy="577984"/>
          </a:xfrm>
        </p:spPr>
        <p:txBody>
          <a:bodyPr/>
          <a:lstStyle/>
          <a:p>
            <a:r>
              <a:rPr lang="zh-CN" altLang="en-US" dirty="0"/>
              <a:t>“矿工”：负责产生每个区块</a:t>
            </a:r>
            <a:endParaRPr lang="en-US" altLang="zh-CN" dirty="0"/>
          </a:p>
          <a:p>
            <a:pPr lvl="1"/>
            <a:r>
              <a:rPr lang="zh-CN" altLang="en-US" dirty="0"/>
              <a:t>比特币：每</a:t>
            </a:r>
            <a:r>
              <a:rPr lang="en-US" altLang="zh-CN" dirty="0"/>
              <a:t>10</a:t>
            </a:r>
            <a:r>
              <a:rPr lang="zh-CN" altLang="en-US" dirty="0"/>
              <a:t>分钟产生</a:t>
            </a:r>
            <a:r>
              <a:rPr lang="en-US" altLang="zh-CN" dirty="0"/>
              <a:t>1</a:t>
            </a:r>
            <a:r>
              <a:rPr lang="zh-CN" altLang="en-US" dirty="0"/>
              <a:t>个</a:t>
            </a:r>
            <a:endParaRPr lang="en-US" altLang="zh-CN" dirty="0"/>
          </a:p>
        </p:txBody>
      </p:sp>
      <p:sp>
        <p:nvSpPr>
          <p:cNvPr id="4" name="灯片编号占位符 3">
            <a:extLst>
              <a:ext uri="{FF2B5EF4-FFF2-40B4-BE49-F238E27FC236}">
                <a16:creationId xmlns:a16="http://schemas.microsoft.com/office/drawing/2014/main" id="{E32F73E6-15E1-4550-A560-09E2C38A55CE}"/>
              </a:ext>
            </a:extLst>
          </p:cNvPr>
          <p:cNvSpPr>
            <a:spLocks noGrp="1"/>
          </p:cNvSpPr>
          <p:nvPr>
            <p:ph type="sldNum" sz="quarter" idx="11"/>
          </p:nvPr>
        </p:nvSpPr>
        <p:spPr/>
        <p:txBody>
          <a:bodyPr/>
          <a:lstStyle/>
          <a:p>
            <a:pPr>
              <a:defRPr/>
            </a:pPr>
            <a:fld id="{3FFE790D-BCFB-4008-9260-CA63AEE325FD}" type="slidenum">
              <a:rPr lang="en-US" smtClean="0"/>
              <a:pPr>
                <a:defRPr/>
              </a:pPr>
              <a:t>9</a:t>
            </a:fld>
            <a:endParaRPr lang="en-US" dirty="0"/>
          </a:p>
        </p:txBody>
      </p:sp>
      <p:sp>
        <p:nvSpPr>
          <p:cNvPr id="6" name="矩形 5">
            <a:extLst>
              <a:ext uri="{FF2B5EF4-FFF2-40B4-BE49-F238E27FC236}">
                <a16:creationId xmlns:a16="http://schemas.microsoft.com/office/drawing/2014/main" id="{BCE6DB54-A61A-4D80-8432-954725D9BD4F}"/>
              </a:ext>
            </a:extLst>
          </p:cNvPr>
          <p:cNvSpPr/>
          <p:nvPr/>
        </p:nvSpPr>
        <p:spPr bwMode="auto">
          <a:xfrm>
            <a:off x="1555765" y="621896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4F5391F3-6913-43E0-80EA-B7094683634E}"/>
              </a:ext>
            </a:extLst>
          </p:cNvPr>
          <p:cNvSpPr/>
          <p:nvPr/>
        </p:nvSpPr>
        <p:spPr bwMode="auto">
          <a:xfrm>
            <a:off x="2481514" y="621896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CFD65637-B4CE-4F0E-B760-E691DD2F9DEC}"/>
              </a:ext>
            </a:extLst>
          </p:cNvPr>
          <p:cNvSpPr/>
          <p:nvPr/>
        </p:nvSpPr>
        <p:spPr bwMode="auto">
          <a:xfrm>
            <a:off x="3441310" y="621896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FF64BABC-805F-4D88-8BCC-C89812A69EAB}"/>
              </a:ext>
            </a:extLst>
          </p:cNvPr>
          <p:cNvSpPr/>
          <p:nvPr/>
        </p:nvSpPr>
        <p:spPr bwMode="auto">
          <a:xfrm>
            <a:off x="5360902" y="621896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E49087F5-675F-47F5-BFF0-AE24698980DF}"/>
              </a:ext>
            </a:extLst>
          </p:cNvPr>
          <p:cNvSpPr/>
          <p:nvPr/>
        </p:nvSpPr>
        <p:spPr bwMode="auto">
          <a:xfrm>
            <a:off x="6357176" y="621896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矩形 15">
            <a:extLst>
              <a:ext uri="{FF2B5EF4-FFF2-40B4-BE49-F238E27FC236}">
                <a16:creationId xmlns:a16="http://schemas.microsoft.com/office/drawing/2014/main" id="{21E6657E-EB05-4CD9-B276-E9F6D030AA95}"/>
              </a:ext>
            </a:extLst>
          </p:cNvPr>
          <p:cNvSpPr/>
          <p:nvPr/>
        </p:nvSpPr>
        <p:spPr bwMode="auto">
          <a:xfrm>
            <a:off x="4401106" y="6218963"/>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矩形 17">
            <a:extLst>
              <a:ext uri="{FF2B5EF4-FFF2-40B4-BE49-F238E27FC236}">
                <a16:creationId xmlns:a16="http://schemas.microsoft.com/office/drawing/2014/main" id="{306CF3C3-705D-443C-8252-46E0316C3386}"/>
              </a:ext>
            </a:extLst>
          </p:cNvPr>
          <p:cNvSpPr/>
          <p:nvPr/>
        </p:nvSpPr>
        <p:spPr bwMode="auto">
          <a:xfrm>
            <a:off x="7347370" y="6224485"/>
            <a:ext cx="533400" cy="3810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0" name="直接箭头连接符 19">
            <a:extLst>
              <a:ext uri="{FF2B5EF4-FFF2-40B4-BE49-F238E27FC236}">
                <a16:creationId xmlns:a16="http://schemas.microsoft.com/office/drawing/2014/main" id="{490CC47D-3FD6-4CEC-8EFC-CF03CAE2CED2}"/>
              </a:ext>
            </a:extLst>
          </p:cNvPr>
          <p:cNvCxnSpPr>
            <a:cxnSpLocks/>
            <a:stCxn id="14" idx="3"/>
            <a:endCxn id="18" idx="1"/>
          </p:cNvCxnSpPr>
          <p:nvPr/>
        </p:nvCxnSpPr>
        <p:spPr bwMode="auto">
          <a:xfrm>
            <a:off x="6890576" y="6409463"/>
            <a:ext cx="456794" cy="5522"/>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0A9E201E-8EC9-4D88-9BC1-EFE1ABEEF8A5}"/>
              </a:ext>
            </a:extLst>
          </p:cNvPr>
          <p:cNvCxnSpPr>
            <a:cxnSpLocks/>
            <a:stCxn id="12" idx="3"/>
            <a:endCxn id="14" idx="1"/>
          </p:cNvCxnSpPr>
          <p:nvPr/>
        </p:nvCxnSpPr>
        <p:spPr bwMode="auto">
          <a:xfrm>
            <a:off x="5894302" y="6409463"/>
            <a:ext cx="462874"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2D2AD307-E89D-460B-B247-4E410F6413A9}"/>
              </a:ext>
            </a:extLst>
          </p:cNvPr>
          <p:cNvCxnSpPr>
            <a:cxnSpLocks/>
            <a:stCxn id="16" idx="3"/>
            <a:endCxn id="12" idx="1"/>
          </p:cNvCxnSpPr>
          <p:nvPr/>
        </p:nvCxnSpPr>
        <p:spPr bwMode="auto">
          <a:xfrm>
            <a:off x="4934506" y="6409463"/>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0A637469-C373-4EE1-A3EB-386B2A6B868E}"/>
              </a:ext>
            </a:extLst>
          </p:cNvPr>
          <p:cNvCxnSpPr>
            <a:cxnSpLocks/>
            <a:stCxn id="10" idx="3"/>
            <a:endCxn id="16" idx="1"/>
          </p:cNvCxnSpPr>
          <p:nvPr/>
        </p:nvCxnSpPr>
        <p:spPr bwMode="auto">
          <a:xfrm>
            <a:off x="3974710" y="6409463"/>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64331010-3DEB-4C53-AEB5-A5A1899C511E}"/>
              </a:ext>
            </a:extLst>
          </p:cNvPr>
          <p:cNvCxnSpPr>
            <a:cxnSpLocks/>
            <a:stCxn id="8" idx="3"/>
            <a:endCxn id="10" idx="1"/>
          </p:cNvCxnSpPr>
          <p:nvPr/>
        </p:nvCxnSpPr>
        <p:spPr bwMode="auto">
          <a:xfrm>
            <a:off x="3014914" y="6409463"/>
            <a:ext cx="426396"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6B61408A-8F0C-4A99-AD69-42ACF93ED3A7}"/>
              </a:ext>
            </a:extLst>
          </p:cNvPr>
          <p:cNvCxnSpPr>
            <a:cxnSpLocks/>
            <a:stCxn id="6" idx="3"/>
            <a:endCxn id="8" idx="1"/>
          </p:cNvCxnSpPr>
          <p:nvPr/>
        </p:nvCxnSpPr>
        <p:spPr bwMode="auto">
          <a:xfrm>
            <a:off x="2089165" y="6409463"/>
            <a:ext cx="392349"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pic>
        <p:nvPicPr>
          <p:cNvPr id="32" name="Picture 2" descr="用户图标矢量男性符号轮廓头像标志在平面颜色标志符号象形插图插画-正版商用图片10gd32-摄图新视界">
            <a:extLst>
              <a:ext uri="{FF2B5EF4-FFF2-40B4-BE49-F238E27FC236}">
                <a16:creationId xmlns:a16="http://schemas.microsoft.com/office/drawing/2014/main" id="{3D8847C4-11C2-45DE-A650-FCFF8B2D4C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360" y="2975632"/>
            <a:ext cx="919161" cy="91916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用户图标矢量男性符号轮廓头像标志在平面颜色标志符号象形插图插画-正版商用图片10gd32-摄图新视界">
            <a:extLst>
              <a:ext uri="{FF2B5EF4-FFF2-40B4-BE49-F238E27FC236}">
                <a16:creationId xmlns:a16="http://schemas.microsoft.com/office/drawing/2014/main" id="{F16DED4F-76F9-46BB-A61B-EF1A67FC5F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6870" y="2627176"/>
            <a:ext cx="919161" cy="91916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用户图标矢量男性符号轮廓头像标志在平面颜色标志符号象形插图插画-正版商用图片10gd32-摄图新视界">
            <a:extLst>
              <a:ext uri="{FF2B5EF4-FFF2-40B4-BE49-F238E27FC236}">
                <a16:creationId xmlns:a16="http://schemas.microsoft.com/office/drawing/2014/main" id="{814D4E36-783A-43FF-A7A2-4EFB7354CF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6658" y="2627175"/>
            <a:ext cx="919161" cy="91916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用户图标矢量男性符号轮廓头像标志在平面颜色标志符号象形插图插画-正版商用图片10gd32-摄图新视界">
            <a:extLst>
              <a:ext uri="{FF2B5EF4-FFF2-40B4-BE49-F238E27FC236}">
                <a16:creationId xmlns:a16="http://schemas.microsoft.com/office/drawing/2014/main" id="{05CA76DC-CCBF-4C58-8A90-A93817F346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7974" y="2961663"/>
            <a:ext cx="919161" cy="91916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直接箭头连接符 45">
            <a:extLst>
              <a:ext uri="{FF2B5EF4-FFF2-40B4-BE49-F238E27FC236}">
                <a16:creationId xmlns:a16="http://schemas.microsoft.com/office/drawing/2014/main" id="{C3B81ED1-8D89-4E6F-8E23-3B62D40E24C4}"/>
              </a:ext>
            </a:extLst>
          </p:cNvPr>
          <p:cNvCxnSpPr>
            <a:cxnSpLocks/>
          </p:cNvCxnSpPr>
          <p:nvPr/>
        </p:nvCxnSpPr>
        <p:spPr bwMode="auto">
          <a:xfrm>
            <a:off x="1886359" y="3796938"/>
            <a:ext cx="571500" cy="470347"/>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48" name="直接箭头连接符 47">
            <a:extLst>
              <a:ext uri="{FF2B5EF4-FFF2-40B4-BE49-F238E27FC236}">
                <a16:creationId xmlns:a16="http://schemas.microsoft.com/office/drawing/2014/main" id="{CB35CFA4-5787-4359-AFBB-6E7CBB5C519D}"/>
              </a:ext>
            </a:extLst>
          </p:cNvPr>
          <p:cNvCxnSpPr>
            <a:cxnSpLocks/>
          </p:cNvCxnSpPr>
          <p:nvPr/>
        </p:nvCxnSpPr>
        <p:spPr bwMode="auto">
          <a:xfrm flipH="1">
            <a:off x="3493211" y="3672599"/>
            <a:ext cx="201320" cy="594686"/>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F4FABF42-E031-42B2-93F1-BA51B022B3B3}"/>
              </a:ext>
            </a:extLst>
          </p:cNvPr>
          <p:cNvCxnSpPr>
            <a:cxnSpLocks/>
          </p:cNvCxnSpPr>
          <p:nvPr/>
        </p:nvCxnSpPr>
        <p:spPr bwMode="auto">
          <a:xfrm flipH="1">
            <a:off x="5490447" y="3767072"/>
            <a:ext cx="428154" cy="487301"/>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D175E8A1-1013-4462-89DD-897F1B7B4E7F}"/>
              </a:ext>
            </a:extLst>
          </p:cNvPr>
          <p:cNvCxnSpPr>
            <a:cxnSpLocks/>
          </p:cNvCxnSpPr>
          <p:nvPr/>
        </p:nvCxnSpPr>
        <p:spPr bwMode="auto">
          <a:xfrm flipH="1">
            <a:off x="7176474" y="3695880"/>
            <a:ext cx="568894" cy="410814"/>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a:extLst>
              <a:ext uri="{FF2B5EF4-FFF2-40B4-BE49-F238E27FC236}">
                <a16:creationId xmlns:a16="http://schemas.microsoft.com/office/drawing/2014/main" id="{B5C221D4-B759-4909-B9FA-5F37252BF9C0}"/>
              </a:ext>
            </a:extLst>
          </p:cNvPr>
          <p:cNvCxnSpPr>
            <a:cxnSpLocks/>
          </p:cNvCxnSpPr>
          <p:nvPr/>
        </p:nvCxnSpPr>
        <p:spPr bwMode="auto">
          <a:xfrm flipH="1">
            <a:off x="2699152" y="5382133"/>
            <a:ext cx="386274" cy="599116"/>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 name="直接箭头连接符 10">
            <a:extLst>
              <a:ext uri="{FF2B5EF4-FFF2-40B4-BE49-F238E27FC236}">
                <a16:creationId xmlns:a16="http://schemas.microsoft.com/office/drawing/2014/main" id="{D063DDA6-77B4-4E6F-9187-6D6A2695B055}"/>
              </a:ext>
            </a:extLst>
          </p:cNvPr>
          <p:cNvCxnSpPr>
            <a:cxnSpLocks/>
          </p:cNvCxnSpPr>
          <p:nvPr/>
        </p:nvCxnSpPr>
        <p:spPr bwMode="auto">
          <a:xfrm flipH="1">
            <a:off x="4605611" y="5373611"/>
            <a:ext cx="200912" cy="625232"/>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139470F2-FB3E-44BC-9412-CC9932ACD13B}"/>
              </a:ext>
            </a:extLst>
          </p:cNvPr>
          <p:cNvCxnSpPr>
            <a:cxnSpLocks/>
          </p:cNvCxnSpPr>
          <p:nvPr/>
        </p:nvCxnSpPr>
        <p:spPr bwMode="auto">
          <a:xfrm flipH="1">
            <a:off x="6535819" y="5418870"/>
            <a:ext cx="182419" cy="60748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45" name="矩形 44">
            <a:extLst>
              <a:ext uri="{FF2B5EF4-FFF2-40B4-BE49-F238E27FC236}">
                <a16:creationId xmlns:a16="http://schemas.microsoft.com/office/drawing/2014/main" id="{D8404978-7769-41C7-8319-3C9768C53875}"/>
              </a:ext>
            </a:extLst>
          </p:cNvPr>
          <p:cNvSpPr/>
          <p:nvPr/>
        </p:nvSpPr>
        <p:spPr bwMode="auto">
          <a:xfrm>
            <a:off x="1949094" y="3597434"/>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7" name="矩形 46">
            <a:extLst>
              <a:ext uri="{FF2B5EF4-FFF2-40B4-BE49-F238E27FC236}">
                <a16:creationId xmlns:a16="http://schemas.microsoft.com/office/drawing/2014/main" id="{1C4ECE08-86B1-4B0B-9D01-EC49F93A07CE}"/>
              </a:ext>
            </a:extLst>
          </p:cNvPr>
          <p:cNvSpPr/>
          <p:nvPr/>
        </p:nvSpPr>
        <p:spPr bwMode="auto">
          <a:xfrm>
            <a:off x="2156763" y="3828587"/>
            <a:ext cx="223015" cy="13668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9" name="矩形 48">
            <a:extLst>
              <a:ext uri="{FF2B5EF4-FFF2-40B4-BE49-F238E27FC236}">
                <a16:creationId xmlns:a16="http://schemas.microsoft.com/office/drawing/2014/main" id="{2D7AC9E5-AC56-4D52-8BFA-8D8D5351C4BA}"/>
              </a:ext>
            </a:extLst>
          </p:cNvPr>
          <p:cNvSpPr/>
          <p:nvPr/>
        </p:nvSpPr>
        <p:spPr bwMode="auto">
          <a:xfrm>
            <a:off x="1718316" y="3992131"/>
            <a:ext cx="223015" cy="13668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5" name="矩形 54">
            <a:extLst>
              <a:ext uri="{FF2B5EF4-FFF2-40B4-BE49-F238E27FC236}">
                <a16:creationId xmlns:a16="http://schemas.microsoft.com/office/drawing/2014/main" id="{8801ECE1-97D7-4B5E-9D89-45907CA8B89B}"/>
              </a:ext>
            </a:extLst>
          </p:cNvPr>
          <p:cNvSpPr/>
          <p:nvPr/>
        </p:nvSpPr>
        <p:spPr bwMode="auto">
          <a:xfrm>
            <a:off x="3352218" y="3682253"/>
            <a:ext cx="223015" cy="13668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7" name="矩形 56">
            <a:extLst>
              <a:ext uri="{FF2B5EF4-FFF2-40B4-BE49-F238E27FC236}">
                <a16:creationId xmlns:a16="http://schemas.microsoft.com/office/drawing/2014/main" id="{F0AFDBAE-8483-4AF8-8890-B3C2C9830AFD}"/>
              </a:ext>
            </a:extLst>
          </p:cNvPr>
          <p:cNvSpPr/>
          <p:nvPr/>
        </p:nvSpPr>
        <p:spPr bwMode="auto">
          <a:xfrm>
            <a:off x="5828294" y="3988227"/>
            <a:ext cx="223015" cy="13668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9" name="矩形 58">
            <a:extLst>
              <a:ext uri="{FF2B5EF4-FFF2-40B4-BE49-F238E27FC236}">
                <a16:creationId xmlns:a16="http://schemas.microsoft.com/office/drawing/2014/main" id="{D929EFE2-2AD0-4F1D-B341-79D21173DB00}"/>
              </a:ext>
            </a:extLst>
          </p:cNvPr>
          <p:cNvSpPr/>
          <p:nvPr/>
        </p:nvSpPr>
        <p:spPr bwMode="auto">
          <a:xfrm>
            <a:off x="5482812" y="3724966"/>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1" name="矩形 60">
            <a:extLst>
              <a:ext uri="{FF2B5EF4-FFF2-40B4-BE49-F238E27FC236}">
                <a16:creationId xmlns:a16="http://schemas.microsoft.com/office/drawing/2014/main" id="{7CBE3347-1559-43C9-A9E8-2EB77DFCD78B}"/>
              </a:ext>
            </a:extLst>
          </p:cNvPr>
          <p:cNvSpPr/>
          <p:nvPr/>
        </p:nvSpPr>
        <p:spPr bwMode="auto">
          <a:xfrm>
            <a:off x="3671973" y="4094162"/>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3" name="矩形 62">
            <a:extLst>
              <a:ext uri="{FF2B5EF4-FFF2-40B4-BE49-F238E27FC236}">
                <a16:creationId xmlns:a16="http://schemas.microsoft.com/office/drawing/2014/main" id="{68207530-9F4D-4F1C-BA63-59D17D904E12}"/>
              </a:ext>
            </a:extLst>
          </p:cNvPr>
          <p:cNvSpPr/>
          <p:nvPr/>
        </p:nvSpPr>
        <p:spPr bwMode="auto">
          <a:xfrm>
            <a:off x="7553362" y="3942382"/>
            <a:ext cx="223015" cy="13668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48" name="矩形 2047">
            <a:extLst>
              <a:ext uri="{FF2B5EF4-FFF2-40B4-BE49-F238E27FC236}">
                <a16:creationId xmlns:a16="http://schemas.microsoft.com/office/drawing/2014/main" id="{931AFC5C-DA65-45DC-B280-4B79217FC79E}"/>
              </a:ext>
            </a:extLst>
          </p:cNvPr>
          <p:cNvSpPr/>
          <p:nvPr/>
        </p:nvSpPr>
        <p:spPr bwMode="auto">
          <a:xfrm>
            <a:off x="7400826" y="3514245"/>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49" name="矩形 2048">
            <a:extLst>
              <a:ext uri="{FF2B5EF4-FFF2-40B4-BE49-F238E27FC236}">
                <a16:creationId xmlns:a16="http://schemas.microsoft.com/office/drawing/2014/main" id="{DE10C204-05AC-405C-96E8-A5C4F909A86F}"/>
              </a:ext>
            </a:extLst>
          </p:cNvPr>
          <p:cNvSpPr/>
          <p:nvPr/>
        </p:nvSpPr>
        <p:spPr bwMode="auto">
          <a:xfrm>
            <a:off x="7070840" y="3772950"/>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51" name="矩形 2050">
            <a:extLst>
              <a:ext uri="{FF2B5EF4-FFF2-40B4-BE49-F238E27FC236}">
                <a16:creationId xmlns:a16="http://schemas.microsoft.com/office/drawing/2014/main" id="{E0040B5B-087B-4EA1-8868-7830E83040EB}"/>
              </a:ext>
            </a:extLst>
          </p:cNvPr>
          <p:cNvSpPr/>
          <p:nvPr/>
        </p:nvSpPr>
        <p:spPr bwMode="auto">
          <a:xfrm>
            <a:off x="3755419" y="3747542"/>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52" name="矩形 2051">
            <a:extLst>
              <a:ext uri="{FF2B5EF4-FFF2-40B4-BE49-F238E27FC236}">
                <a16:creationId xmlns:a16="http://schemas.microsoft.com/office/drawing/2014/main" id="{6DB1277C-C17B-4D55-B203-680214BD7494}"/>
              </a:ext>
            </a:extLst>
          </p:cNvPr>
          <p:cNvSpPr/>
          <p:nvPr/>
        </p:nvSpPr>
        <p:spPr bwMode="auto">
          <a:xfrm>
            <a:off x="2272264" y="5228518"/>
            <a:ext cx="355962" cy="581059"/>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53" name="矩形 2052">
            <a:extLst>
              <a:ext uri="{FF2B5EF4-FFF2-40B4-BE49-F238E27FC236}">
                <a16:creationId xmlns:a16="http://schemas.microsoft.com/office/drawing/2014/main" id="{AC5C9538-1831-4435-BA49-C7E6A7649D26}"/>
              </a:ext>
            </a:extLst>
          </p:cNvPr>
          <p:cNvSpPr/>
          <p:nvPr/>
        </p:nvSpPr>
        <p:spPr bwMode="auto">
          <a:xfrm>
            <a:off x="2346155" y="5464177"/>
            <a:ext cx="223015" cy="13668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54" name="矩形 2053">
            <a:extLst>
              <a:ext uri="{FF2B5EF4-FFF2-40B4-BE49-F238E27FC236}">
                <a16:creationId xmlns:a16="http://schemas.microsoft.com/office/drawing/2014/main" id="{2F142A84-15BC-4E00-925A-06AC8D4879A2}"/>
              </a:ext>
            </a:extLst>
          </p:cNvPr>
          <p:cNvSpPr/>
          <p:nvPr/>
        </p:nvSpPr>
        <p:spPr bwMode="auto">
          <a:xfrm>
            <a:off x="2346155" y="5318543"/>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55" name="矩形 2054">
            <a:extLst>
              <a:ext uri="{FF2B5EF4-FFF2-40B4-BE49-F238E27FC236}">
                <a16:creationId xmlns:a16="http://schemas.microsoft.com/office/drawing/2014/main" id="{33CA3FE9-8A6C-4C22-A2B4-7EC969963DD6}"/>
              </a:ext>
            </a:extLst>
          </p:cNvPr>
          <p:cNvSpPr/>
          <p:nvPr/>
        </p:nvSpPr>
        <p:spPr bwMode="auto">
          <a:xfrm>
            <a:off x="2346155" y="5609811"/>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56" name="矩形 2055">
            <a:extLst>
              <a:ext uri="{FF2B5EF4-FFF2-40B4-BE49-F238E27FC236}">
                <a16:creationId xmlns:a16="http://schemas.microsoft.com/office/drawing/2014/main" id="{92393748-4FF1-4336-94CF-A94DEA7CF519}"/>
              </a:ext>
            </a:extLst>
          </p:cNvPr>
          <p:cNvSpPr/>
          <p:nvPr/>
        </p:nvSpPr>
        <p:spPr bwMode="auto">
          <a:xfrm>
            <a:off x="4899561" y="5353615"/>
            <a:ext cx="355962" cy="581059"/>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57" name="矩形 2056">
            <a:extLst>
              <a:ext uri="{FF2B5EF4-FFF2-40B4-BE49-F238E27FC236}">
                <a16:creationId xmlns:a16="http://schemas.microsoft.com/office/drawing/2014/main" id="{9B41D88F-BEAE-44B5-9FA7-F844FA4C6AA3}"/>
              </a:ext>
            </a:extLst>
          </p:cNvPr>
          <p:cNvSpPr/>
          <p:nvPr/>
        </p:nvSpPr>
        <p:spPr bwMode="auto">
          <a:xfrm>
            <a:off x="4973452" y="5589274"/>
            <a:ext cx="223015" cy="13668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58" name="矩形 2057">
            <a:extLst>
              <a:ext uri="{FF2B5EF4-FFF2-40B4-BE49-F238E27FC236}">
                <a16:creationId xmlns:a16="http://schemas.microsoft.com/office/drawing/2014/main" id="{94F0C2C4-5218-4C14-B790-2DD041B5145F}"/>
              </a:ext>
            </a:extLst>
          </p:cNvPr>
          <p:cNvSpPr/>
          <p:nvPr/>
        </p:nvSpPr>
        <p:spPr bwMode="auto">
          <a:xfrm>
            <a:off x="4973452" y="5443640"/>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59" name="矩形 2058">
            <a:extLst>
              <a:ext uri="{FF2B5EF4-FFF2-40B4-BE49-F238E27FC236}">
                <a16:creationId xmlns:a16="http://schemas.microsoft.com/office/drawing/2014/main" id="{BA1E6704-7F67-45BB-B862-1FFD9E78EDDD}"/>
              </a:ext>
            </a:extLst>
          </p:cNvPr>
          <p:cNvSpPr/>
          <p:nvPr/>
        </p:nvSpPr>
        <p:spPr bwMode="auto">
          <a:xfrm>
            <a:off x="4973452" y="5734908"/>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60" name="矩形 2059">
            <a:extLst>
              <a:ext uri="{FF2B5EF4-FFF2-40B4-BE49-F238E27FC236}">
                <a16:creationId xmlns:a16="http://schemas.microsoft.com/office/drawing/2014/main" id="{2827B0F9-3C7F-4FC8-9BDF-71FCBA387774}"/>
              </a:ext>
            </a:extLst>
          </p:cNvPr>
          <p:cNvSpPr/>
          <p:nvPr/>
        </p:nvSpPr>
        <p:spPr bwMode="auto">
          <a:xfrm>
            <a:off x="6126382" y="5198209"/>
            <a:ext cx="355962" cy="581059"/>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61" name="矩形 2060">
            <a:extLst>
              <a:ext uri="{FF2B5EF4-FFF2-40B4-BE49-F238E27FC236}">
                <a16:creationId xmlns:a16="http://schemas.microsoft.com/office/drawing/2014/main" id="{6E1984EF-9E0E-4D54-8555-D888E2B9B6A9}"/>
              </a:ext>
            </a:extLst>
          </p:cNvPr>
          <p:cNvSpPr/>
          <p:nvPr/>
        </p:nvSpPr>
        <p:spPr bwMode="auto">
          <a:xfrm>
            <a:off x="6200273" y="5433868"/>
            <a:ext cx="223015" cy="13668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62" name="矩形 2061">
            <a:extLst>
              <a:ext uri="{FF2B5EF4-FFF2-40B4-BE49-F238E27FC236}">
                <a16:creationId xmlns:a16="http://schemas.microsoft.com/office/drawing/2014/main" id="{26BECA15-BF85-4F3C-8621-9740C39B233C}"/>
              </a:ext>
            </a:extLst>
          </p:cNvPr>
          <p:cNvSpPr/>
          <p:nvPr/>
        </p:nvSpPr>
        <p:spPr bwMode="auto">
          <a:xfrm>
            <a:off x="6200273" y="5288234"/>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63" name="矩形 2062">
            <a:extLst>
              <a:ext uri="{FF2B5EF4-FFF2-40B4-BE49-F238E27FC236}">
                <a16:creationId xmlns:a16="http://schemas.microsoft.com/office/drawing/2014/main" id="{D12E9899-E6D1-4EE6-BDC4-0BA8EB965BF3}"/>
              </a:ext>
            </a:extLst>
          </p:cNvPr>
          <p:cNvSpPr/>
          <p:nvPr/>
        </p:nvSpPr>
        <p:spPr bwMode="auto">
          <a:xfrm>
            <a:off x="6200273" y="5579502"/>
            <a:ext cx="223015" cy="13668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18176167"/>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20947</TotalTime>
  <Words>2747</Words>
  <Application>Microsoft Office PowerPoint</Application>
  <PresentationFormat>全屏显示(4:3)</PresentationFormat>
  <Paragraphs>614</Paragraphs>
  <Slides>55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ＭＳ Ｐゴシック</vt:lpstr>
      <vt:lpstr>宋体</vt:lpstr>
      <vt:lpstr>微软雅黑</vt:lpstr>
      <vt:lpstr>Arial</vt:lpstr>
      <vt:lpstr>Cambria Math</vt:lpstr>
      <vt:lpstr>Lucida Fax</vt:lpstr>
      <vt:lpstr>Times</vt:lpstr>
      <vt:lpstr>Wingdings</vt:lpstr>
      <vt:lpstr>Default Design</vt:lpstr>
      <vt:lpstr>区块链与分布式协议</vt:lpstr>
      <vt:lpstr>加密货币与区块链</vt:lpstr>
      <vt:lpstr>加密货币 != 区块链</vt:lpstr>
      <vt:lpstr>什么是区块链</vt:lpstr>
      <vt:lpstr>区块：数据记录的单位</vt:lpstr>
      <vt:lpstr>A Data Structure’s View</vt:lpstr>
      <vt:lpstr>A Data Structure’s View</vt:lpstr>
      <vt:lpstr>How to Keep “Linear”</vt:lpstr>
      <vt:lpstr>区块的产生</vt:lpstr>
      <vt:lpstr>挖矿：矿工之间的共识</vt:lpstr>
      <vt:lpstr>Consensus Protocols</vt:lpstr>
      <vt:lpstr>共识：分布式系统中的经典</vt:lpstr>
      <vt:lpstr>Leslie Lamport</vt:lpstr>
      <vt:lpstr>拜占庭将军问题</vt:lpstr>
      <vt:lpstr>区块链中的共识</vt:lpstr>
      <vt:lpstr>“双花”问题</vt:lpstr>
      <vt:lpstr>解决“双花”问题</vt:lpstr>
      <vt:lpstr>解决“双花”问题</vt:lpstr>
      <vt:lpstr>解决“双花”问题</vt:lpstr>
      <vt:lpstr>解决“双花”问题</vt:lpstr>
      <vt:lpstr>挖矿的性能瓶颈</vt:lpstr>
      <vt:lpstr>每个区块更多的交易</vt:lpstr>
      <vt:lpstr>版本兼容：软分叉与硬分叉</vt:lpstr>
      <vt:lpstr>更好的共识：Poof of Stake</vt:lpstr>
      <vt:lpstr>更好的共识：BitCoin-NG</vt:lpstr>
      <vt:lpstr>更好的共识：Algorand</vt:lpstr>
      <vt:lpstr>区块链 VS 传统数据库</vt:lpstr>
      <vt:lpstr>区块链可以查什么</vt:lpstr>
      <vt:lpstr>区块链不好查什么</vt:lpstr>
      <vt:lpstr>类比：磁带</vt:lpstr>
      <vt:lpstr>区块链的计算与分析：难上加难</vt:lpstr>
      <vt:lpstr>Leslie Lamport与Paxos</vt:lpstr>
      <vt:lpstr>Paxos目标：一致性问题（共识）</vt:lpstr>
      <vt:lpstr>潜在方法1：主从异步复制</vt:lpstr>
      <vt:lpstr>潜在方法2：主从同步复制</vt:lpstr>
      <vt:lpstr>潜在方案3：多数派写</vt:lpstr>
      <vt:lpstr>多数派写的问题：多个客户端同时写</vt:lpstr>
      <vt:lpstr>Paxos：Goal</vt:lpstr>
      <vt:lpstr>Paxos Notations</vt:lpstr>
      <vt:lpstr>Paxos Types</vt:lpstr>
      <vt:lpstr>Paxos: Key Idea 1</vt:lpstr>
      <vt:lpstr>Paxos: Key Idea 2</vt:lpstr>
      <vt:lpstr>Paxos: Overview</vt:lpstr>
      <vt:lpstr>Paxos: Phase 1</vt:lpstr>
      <vt:lpstr>Paxos Phase 2</vt:lpstr>
      <vt:lpstr>Paxos: Example 1</vt:lpstr>
      <vt:lpstr>Example 2</vt:lpstr>
      <vt:lpstr>Example 3</vt:lpstr>
      <vt:lpstr>Paxos is Safe</vt:lpstr>
      <vt:lpstr>Multi-Paxos</vt:lpstr>
      <vt:lpstr>Multi-Paxos: Example</vt:lpstr>
      <vt:lpstr>Multi-Paxos: LiveLock</vt:lpstr>
      <vt:lpstr>LiveLock leads to liveness problem</vt:lpstr>
      <vt:lpstr>Lessons Learnt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Chanwunwahedmond</dc:creator>
  <cp:lastModifiedBy>黄群</cp:lastModifiedBy>
  <cp:revision>2817</cp:revision>
  <cp:lastPrinted>1601-01-01T00:00:00Z</cp:lastPrinted>
  <dcterms:created xsi:type="dcterms:W3CDTF">1601-01-01T00:00:00Z</dcterms:created>
  <dcterms:modified xsi:type="dcterms:W3CDTF">2024-09-12T11:41:14Z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sflag">
    <vt:lpwstr>1350348779</vt:lpwstr>
  </property>
</Properties>
</file>