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4" r:id="rId1"/>
  </p:sldMasterIdLst>
  <p:notesMasterIdLst>
    <p:notesMasterId r:id="rId138"/>
  </p:notesMasterIdLst>
  <p:handoutMasterIdLst>
    <p:handoutMasterId r:id="rId139"/>
  </p:handoutMasterIdLst>
  <p:sldIdLst>
    <p:sldId id="256" r:id="rId2"/>
    <p:sldId id="257" r:id="rId3"/>
    <p:sldId id="373" r:id="rId4"/>
    <p:sldId id="258" r:id="rId5"/>
    <p:sldId id="375" r:id="rId6"/>
    <p:sldId id="376" r:id="rId7"/>
    <p:sldId id="377" r:id="rId8"/>
    <p:sldId id="380" r:id="rId9"/>
    <p:sldId id="378" r:id="rId10"/>
    <p:sldId id="381" r:id="rId11"/>
    <p:sldId id="475" r:id="rId12"/>
    <p:sldId id="259" r:id="rId13"/>
    <p:sldId id="384" r:id="rId14"/>
    <p:sldId id="385" r:id="rId15"/>
    <p:sldId id="382" r:id="rId16"/>
    <p:sldId id="383" r:id="rId17"/>
    <p:sldId id="386" r:id="rId18"/>
    <p:sldId id="264" r:id="rId19"/>
    <p:sldId id="267" r:id="rId20"/>
    <p:sldId id="268" r:id="rId21"/>
    <p:sldId id="387" r:id="rId22"/>
    <p:sldId id="388" r:id="rId23"/>
    <p:sldId id="389" r:id="rId24"/>
    <p:sldId id="393" r:id="rId25"/>
    <p:sldId id="394" r:id="rId26"/>
    <p:sldId id="271" r:id="rId27"/>
    <p:sldId id="303" r:id="rId28"/>
    <p:sldId id="272" r:id="rId29"/>
    <p:sldId id="304" r:id="rId30"/>
    <p:sldId id="427" r:id="rId31"/>
    <p:sldId id="428" r:id="rId32"/>
    <p:sldId id="429" r:id="rId33"/>
    <p:sldId id="430" r:id="rId34"/>
    <p:sldId id="305" r:id="rId35"/>
    <p:sldId id="391" r:id="rId36"/>
    <p:sldId id="476" r:id="rId37"/>
    <p:sldId id="477" r:id="rId38"/>
    <p:sldId id="392" r:id="rId39"/>
    <p:sldId id="306" r:id="rId40"/>
    <p:sldId id="368" r:id="rId41"/>
    <p:sldId id="276" r:id="rId42"/>
    <p:sldId id="277" r:id="rId43"/>
    <p:sldId id="397" r:id="rId44"/>
    <p:sldId id="369" r:id="rId45"/>
    <p:sldId id="395" r:id="rId46"/>
    <p:sldId id="396" r:id="rId47"/>
    <p:sldId id="398" r:id="rId48"/>
    <p:sldId id="399" r:id="rId49"/>
    <p:sldId id="400" r:id="rId50"/>
    <p:sldId id="281" r:id="rId51"/>
    <p:sldId id="418" r:id="rId52"/>
    <p:sldId id="417" r:id="rId53"/>
    <p:sldId id="416" r:id="rId54"/>
    <p:sldId id="338" r:id="rId55"/>
    <p:sldId id="288" r:id="rId56"/>
    <p:sldId id="289" r:id="rId57"/>
    <p:sldId id="290" r:id="rId58"/>
    <p:sldId id="451" r:id="rId59"/>
    <p:sldId id="316" r:id="rId60"/>
    <p:sldId id="405" r:id="rId61"/>
    <p:sldId id="343" r:id="rId62"/>
    <p:sldId id="328" r:id="rId63"/>
    <p:sldId id="403" r:id="rId64"/>
    <p:sldId id="420" r:id="rId65"/>
    <p:sldId id="421" r:id="rId66"/>
    <p:sldId id="422" r:id="rId67"/>
    <p:sldId id="423" r:id="rId68"/>
    <p:sldId id="408" r:id="rId69"/>
    <p:sldId id="452" r:id="rId70"/>
    <p:sldId id="407" r:id="rId71"/>
    <p:sldId id="409" r:id="rId72"/>
    <p:sldId id="410" r:id="rId73"/>
    <p:sldId id="413" r:id="rId74"/>
    <p:sldId id="412" r:id="rId75"/>
    <p:sldId id="315" r:id="rId76"/>
    <p:sldId id="415" r:id="rId77"/>
    <p:sldId id="414" r:id="rId78"/>
    <p:sldId id="449" r:id="rId79"/>
    <p:sldId id="432" r:id="rId80"/>
    <p:sldId id="433" r:id="rId81"/>
    <p:sldId id="434" r:id="rId82"/>
    <p:sldId id="444" r:id="rId83"/>
    <p:sldId id="445" r:id="rId84"/>
    <p:sldId id="435" r:id="rId85"/>
    <p:sldId id="446" r:id="rId86"/>
    <p:sldId id="436" r:id="rId87"/>
    <p:sldId id="447" r:id="rId88"/>
    <p:sldId id="437" r:id="rId89"/>
    <p:sldId id="448" r:id="rId90"/>
    <p:sldId id="438" r:id="rId91"/>
    <p:sldId id="439" r:id="rId92"/>
    <p:sldId id="440" r:id="rId93"/>
    <p:sldId id="441" r:id="rId94"/>
    <p:sldId id="442" r:id="rId95"/>
    <p:sldId id="443" r:id="rId96"/>
    <p:sldId id="431" r:id="rId97"/>
    <p:sldId id="472" r:id="rId98"/>
    <p:sldId id="453" r:id="rId99"/>
    <p:sldId id="329" r:id="rId100"/>
    <p:sldId id="454" r:id="rId101"/>
    <p:sldId id="455" r:id="rId102"/>
    <p:sldId id="450" r:id="rId103"/>
    <p:sldId id="456" r:id="rId104"/>
    <p:sldId id="457" r:id="rId105"/>
    <p:sldId id="299" r:id="rId106"/>
    <p:sldId id="458" r:id="rId107"/>
    <p:sldId id="460" r:id="rId108"/>
    <p:sldId id="462" r:id="rId109"/>
    <p:sldId id="326" r:id="rId110"/>
    <p:sldId id="461" r:id="rId111"/>
    <p:sldId id="463" r:id="rId112"/>
    <p:sldId id="478" r:id="rId113"/>
    <p:sldId id="479" r:id="rId114"/>
    <p:sldId id="480" r:id="rId115"/>
    <p:sldId id="481" r:id="rId116"/>
    <p:sldId id="482" r:id="rId117"/>
    <p:sldId id="483" r:id="rId118"/>
    <p:sldId id="484" r:id="rId119"/>
    <p:sldId id="485" r:id="rId120"/>
    <p:sldId id="486" r:id="rId121"/>
    <p:sldId id="487" r:id="rId122"/>
    <p:sldId id="488" r:id="rId123"/>
    <p:sldId id="489" r:id="rId124"/>
    <p:sldId id="464" r:id="rId125"/>
    <p:sldId id="465" r:id="rId126"/>
    <p:sldId id="466" r:id="rId127"/>
    <p:sldId id="467" r:id="rId128"/>
    <p:sldId id="469" r:id="rId129"/>
    <p:sldId id="468" r:id="rId130"/>
    <p:sldId id="470" r:id="rId131"/>
    <p:sldId id="471" r:id="rId132"/>
    <p:sldId id="300" r:id="rId133"/>
    <p:sldId id="426" r:id="rId134"/>
    <p:sldId id="425" r:id="rId135"/>
    <p:sldId id="341" r:id="rId136"/>
    <p:sldId id="340" r:id="rId137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709"/>
    <a:srgbClr val="C00000"/>
    <a:srgbClr val="9900CC"/>
    <a:srgbClr val="FF9900"/>
    <a:srgbClr val="CC9900"/>
    <a:srgbClr val="777777"/>
    <a:srgbClr val="808080"/>
    <a:srgbClr val="000000"/>
    <a:srgbClr val="B2B2B2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60" autoAdjust="0"/>
    <p:restoredTop sz="87701" autoAdjust="0"/>
  </p:normalViewPr>
  <p:slideViewPr>
    <p:cSldViewPr>
      <p:cViewPr varScale="1">
        <p:scale>
          <a:sx n="73" d="100"/>
          <a:sy n="73" d="100"/>
        </p:scale>
        <p:origin x="802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2023/10/13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Knuth </a:t>
            </a:r>
            <a:r>
              <a:rPr kumimoji="1" lang="zh-CN" altLang="zh-CN" dirty="0"/>
              <a:t>(</a:t>
            </a:r>
            <a:r>
              <a:rPr kumimoji="1" lang="en-US" altLang="zh-CN" dirty="0"/>
              <a:t>Stanford)</a:t>
            </a:r>
          </a:p>
          <a:p>
            <a:r>
              <a:rPr kumimoji="1" lang="en-US" altLang="zh-CN" dirty="0"/>
              <a:t>Pratt (Stanford):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Pratt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primality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test,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medians,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SUN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workstation</a:t>
            </a:r>
          </a:p>
          <a:p>
            <a:r>
              <a:rPr kumimoji="1" lang="en-US" altLang="zh-CN" dirty="0"/>
              <a:t>Morris</a:t>
            </a:r>
            <a:r>
              <a:rPr kumimoji="1" lang="en-US" altLang="zh-CN" baseline="0" dirty="0"/>
              <a:t> (PARC</a:t>
            </a:r>
            <a:r>
              <a:rPr kumimoji="1" lang="zh-CN" altLang="en-US" baseline="0" dirty="0"/>
              <a:t>)</a:t>
            </a:r>
            <a:endParaRPr kumimoji="1" lang="en-US" altLang="zh-CN" baseline="0" dirty="0"/>
          </a:p>
          <a:p>
            <a:endParaRPr kumimoji="1" lang="en-US" altLang="zh-CN" baseline="0" dirty="0"/>
          </a:p>
          <a:p>
            <a:r>
              <a:rPr lang="en-US" altLang="zh-CN" dirty="0"/>
              <a:t>Ten years later, I discovered the so-called Knuth-Morris-Pratt algorithm by studying the way one of Steve Cook's automata was able to recognize concatenated palindromes in linear time. Such investigations are fun.</a:t>
            </a:r>
          </a:p>
          <a:p>
            <a:r>
              <a:rPr kumimoji="1" lang="en-US" altLang="zh-CN" dirty="0"/>
              <a:t>http://www.informit.com/articles/article.aspx?p=2213858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18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k</a:t>
            </a:r>
            <a:r>
              <a:rPr lang="zh-CN" altLang="en-US" b="0" dirty="0"/>
              <a:t> </a:t>
            </a:r>
            <a:r>
              <a:rPr lang="en-US" altLang="zh-CN" b="0" dirty="0"/>
              <a:t>=</a:t>
            </a:r>
            <a:r>
              <a:rPr lang="zh-CN" altLang="en-US" b="0" dirty="0"/>
              <a:t> </a:t>
            </a:r>
            <a:r>
              <a:rPr lang="en-US" altLang="zh-CN" b="0" dirty="0"/>
              <a:t>N[j-1]</a:t>
            </a:r>
            <a:r>
              <a:rPr lang="zh-CN" altLang="en-US" b="0" dirty="0"/>
              <a:t> </a:t>
            </a:r>
            <a:r>
              <a:rPr lang="zh-CN" altLang="en-US" b="0" dirty="0">
                <a:sym typeface="Wingdings"/>
              </a:rPr>
              <a:t></a:t>
            </a:r>
            <a:r>
              <a:rPr lang="en-US" altLang="zh-CN" b="0" dirty="0">
                <a:solidFill>
                  <a:srgbClr val="00B050"/>
                </a:solidFill>
              </a:rPr>
              <a:t> k = k+1;</a:t>
            </a:r>
            <a:r>
              <a:rPr lang="zh-CN" altLang="en-US" b="0" dirty="0">
                <a:solidFill>
                  <a:srgbClr val="00B050"/>
                </a:solidFill>
              </a:rPr>
              <a:t> </a:t>
            </a:r>
            <a:r>
              <a:rPr lang="en-US" altLang="zh-CN" b="0" dirty="0">
                <a:solidFill>
                  <a:srgbClr val="00B050"/>
                </a:solidFill>
              </a:rPr>
              <a:t>when</a:t>
            </a:r>
            <a:r>
              <a:rPr lang="zh-CN" altLang="en-US" b="0" dirty="0">
                <a:solidFill>
                  <a:srgbClr val="00B050"/>
                </a:solidFill>
              </a:rPr>
              <a:t> </a:t>
            </a:r>
            <a:r>
              <a:rPr lang="en-US" altLang="zh-CN" b="0" dirty="0">
                <a:solidFill>
                  <a:srgbClr val="00B050"/>
                </a:solidFill>
              </a:rPr>
              <a:t>analyzing</a:t>
            </a:r>
            <a:r>
              <a:rPr lang="zh-CN" altLang="en-US" b="0" dirty="0">
                <a:solidFill>
                  <a:srgbClr val="00B050"/>
                </a:solidFill>
              </a:rPr>
              <a:t> </a:t>
            </a:r>
            <a:r>
              <a:rPr lang="en-US" altLang="zh-CN" b="0" dirty="0">
                <a:solidFill>
                  <a:srgbClr val="00B050"/>
                </a:solidFill>
              </a:rPr>
              <a:t>the</a:t>
            </a:r>
            <a:r>
              <a:rPr lang="zh-CN" altLang="en-US" b="0" dirty="0">
                <a:solidFill>
                  <a:srgbClr val="00B050"/>
                </a:solidFill>
              </a:rPr>
              <a:t> </a:t>
            </a:r>
            <a:r>
              <a:rPr lang="en-US" altLang="zh-CN" b="0" dirty="0">
                <a:solidFill>
                  <a:srgbClr val="00B050"/>
                </a:solidFill>
              </a:rPr>
              <a:t>complexity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768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136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470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44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3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81681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0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1EC0C2BC-D0B8-4DB0-80EB-9997146F958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10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3996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reference/clibrary/cstring/" TargetMode="External"/><Relationship Id="rId2" Type="http://schemas.openxmlformats.org/officeDocument/2006/relationships/hyperlink" Target="http://www.cplusplus.com/doc/tutorial/nt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aspberrypi/linux/blob/rpi-4.4.y/lib/string.c" TargetMode="External"/><Relationship Id="rId5" Type="http://schemas.openxmlformats.org/officeDocument/2006/relationships/hyperlink" Target="http://www.ics.uci.edu/~eppstein/161/960227.html" TargetMode="External"/><Relationship Id="rId4" Type="http://schemas.openxmlformats.org/officeDocument/2006/relationships/hyperlink" Target="http://www.cplusplus.com/reference/string/" TargetMode="Externa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/blob/rpi-4.4.y/lib/string.c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/blob/rpi-4.4.y/lib/string.c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/blob/rpi-4.4.y/lib/string.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/blob/rpi-4.4.y/lib/string.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cc-mirror/gcc/blob/master/libstdc++-v3/include/bits/basic_string.h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pberrypi/linux/blob/rpi-4.4.y/lib/string.c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formit.com/articles/article.aspx?p=2213858" TargetMode="Externa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640013" y="3357563"/>
            <a:ext cx="7416800" cy="2952750"/>
          </a:xfrm>
        </p:spPr>
        <p:txBody>
          <a:bodyPr vert="horz" lIns="90488" tIns="44450" rIns="90488" bIns="44450" rtlCol="0">
            <a:normAutofit/>
          </a:bodyPr>
          <a:lstStyle/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700" dirty="0"/>
              <a:t>Instructor: </a:t>
            </a:r>
            <a:r>
              <a:rPr lang="zh-CN" altLang="en-US" sz="2700" dirty="0">
                <a:latin typeface="微软雅黑" pitchFamily="34" charset="-122"/>
                <a:ea typeface="微软雅黑" pitchFamily="34" charset="-122"/>
              </a:rPr>
              <a:t>黄群</a:t>
            </a:r>
            <a:endParaRPr lang="en-US" altLang="zh-CN" sz="2700" dirty="0">
              <a:latin typeface="微软雅黑" pitchFamily="34" charset="-122"/>
              <a:ea typeface="微软雅黑" pitchFamily="34" charset="-122"/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>
                <a:hlinkClick r:id="rId2"/>
              </a:rPr>
              <a:t>huangqun@pku.edu.cn</a:t>
            </a:r>
            <a:endParaRPr lang="en-US" altLang="zh-CN" sz="20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School of EECS</a:t>
            </a:r>
            <a:endParaRPr lang="zh-CN" altLang="en-US" sz="2000" dirty="0"/>
          </a:p>
          <a:p>
            <a:pPr algn="r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dirty="0"/>
              <a:t>Peking University</a:t>
            </a:r>
            <a:endParaRPr lang="zh-CN" altLang="en-US" sz="2000" dirty="0"/>
          </a:p>
        </p:txBody>
      </p:sp>
      <p:sp>
        <p:nvSpPr>
          <p:cNvPr id="458756" name="Rectangle 4"/>
          <p:cNvSpPr>
            <a:spLocks noChangeArrowheads="1"/>
          </p:cNvSpPr>
          <p:nvPr/>
        </p:nvSpPr>
        <p:spPr bwMode="auto">
          <a:xfrm>
            <a:off x="3438961" y="1811432"/>
            <a:ext cx="5329409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5700" b="1" dirty="0">
                <a:latin typeface="+mj-lt"/>
              </a:rPr>
              <a:t>Lecture 4. String</a:t>
            </a:r>
          </a:p>
        </p:txBody>
      </p:sp>
    </p:spTree>
    <p:extLst>
      <p:ext uri="{BB962C8B-B14F-4D97-AF65-F5344CB8AC3E}">
        <p14:creationId xmlns:p14="http://schemas.microsoft.com/office/powerpoint/2010/main" val="109372104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D255C-BB0B-4892-8621-EE811206069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 of Charset and Encoding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278B587-F0F5-4F2C-BA97-7D223A1A0326}"/>
              </a:ext>
            </a:extLst>
          </p:cNvPr>
          <p:cNvGrpSpPr/>
          <p:nvPr/>
        </p:nvGrpSpPr>
        <p:grpSpPr>
          <a:xfrm>
            <a:off x="304800" y="1646951"/>
            <a:ext cx="4489125" cy="4404517"/>
            <a:chOff x="3730611" y="993948"/>
            <a:chExt cx="5492132" cy="538862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3395E2E-5AAD-4F1C-9E01-BA1DF4686A81}"/>
                </a:ext>
              </a:extLst>
            </p:cNvPr>
            <p:cNvSpPr/>
            <p:nvPr/>
          </p:nvSpPr>
          <p:spPr>
            <a:xfrm>
              <a:off x="6212843" y="5376485"/>
              <a:ext cx="3009900" cy="381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Read only (.text,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.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init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851918B-5E1C-4111-AE71-8F6E9FAC065E}"/>
                </a:ext>
              </a:extLst>
            </p:cNvPr>
            <p:cNvSpPr/>
            <p:nvPr/>
          </p:nvSpPr>
          <p:spPr>
            <a:xfrm>
              <a:off x="6212843" y="5757485"/>
              <a:ext cx="3009900" cy="381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Reserved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E27F733-A88A-4897-936D-BDAEAC4EDCBA}"/>
                </a:ext>
              </a:extLst>
            </p:cNvPr>
            <p:cNvSpPr/>
            <p:nvPr/>
          </p:nvSpPr>
          <p:spPr>
            <a:xfrm>
              <a:off x="6212843" y="5021754"/>
              <a:ext cx="3009900" cy="3810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Read/write (.data,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.</a:t>
              </a:r>
              <a:r>
                <a:rPr lang="en-US" altLang="zh-CN" sz="1600" dirty="0" err="1">
                  <a:solidFill>
                    <a:schemeClr val="tx1"/>
                  </a:solidFill>
                </a:rPr>
                <a:t>bss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A22EC31-B6C0-4954-80AF-527DCCBB2ACE}"/>
                </a:ext>
              </a:extLst>
            </p:cNvPr>
            <p:cNvSpPr/>
            <p:nvPr/>
          </p:nvSpPr>
          <p:spPr>
            <a:xfrm>
              <a:off x="6212843" y="4081085"/>
              <a:ext cx="3009900" cy="946618"/>
            </a:xfrm>
            <a:prstGeom prst="rect">
              <a:avLst/>
            </a:prstGeom>
            <a:solidFill>
              <a:srgbClr val="0070C0"/>
            </a:solidFill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Heap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A4538B0-DE1A-4E3B-829C-618EE6B00F1E}"/>
                </a:ext>
              </a:extLst>
            </p:cNvPr>
            <p:cNvSpPr/>
            <p:nvPr/>
          </p:nvSpPr>
          <p:spPr>
            <a:xfrm>
              <a:off x="6212843" y="1765047"/>
              <a:ext cx="3009900" cy="946618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</a:rPr>
                <a:t>Stack</a:t>
              </a:r>
              <a:endParaRPr lang="zh-CN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E9022AF-A8E7-4D22-B718-031112A0C930}"/>
                </a:ext>
              </a:extLst>
            </p:cNvPr>
            <p:cNvSpPr/>
            <p:nvPr/>
          </p:nvSpPr>
          <p:spPr>
            <a:xfrm>
              <a:off x="6212843" y="3623885"/>
              <a:ext cx="3009900" cy="4572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Unused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25E742A-4EB1-4396-89D5-F5F1E77A4C25}"/>
                </a:ext>
              </a:extLst>
            </p:cNvPr>
            <p:cNvSpPr/>
            <p:nvPr/>
          </p:nvSpPr>
          <p:spPr>
            <a:xfrm>
              <a:off x="6212843" y="1281578"/>
              <a:ext cx="3009900" cy="483469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Kernel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0734246-9293-40AD-8929-1A059F348F53}"/>
                </a:ext>
              </a:extLst>
            </p:cNvPr>
            <p:cNvSpPr/>
            <p:nvPr/>
          </p:nvSpPr>
          <p:spPr>
            <a:xfrm>
              <a:off x="6212843" y="2713164"/>
              <a:ext cx="3009900" cy="4572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Unused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C26B510-C2C4-4299-8279-20B23489C375}"/>
                </a:ext>
              </a:extLst>
            </p:cNvPr>
            <p:cNvSpPr/>
            <p:nvPr/>
          </p:nvSpPr>
          <p:spPr>
            <a:xfrm>
              <a:off x="6212843" y="3166685"/>
              <a:ext cx="3009900" cy="457200"/>
            </a:xfrm>
            <a:prstGeom prst="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Dynamic libraries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723A9AC2-E22B-4FB4-BA51-F8E79F6A054F}"/>
                </a:ext>
              </a:extLst>
            </p:cNvPr>
            <p:cNvCxnSpPr>
              <a:cxnSpLocks/>
            </p:cNvCxnSpPr>
            <p:nvPr/>
          </p:nvCxnSpPr>
          <p:spPr>
            <a:xfrm>
              <a:off x="5908042" y="1797264"/>
              <a:ext cx="0" cy="9144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C3E4005A-E01F-40D1-8B76-9C201D117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8043" y="4004885"/>
              <a:ext cx="0" cy="838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0279162-5ED5-422E-9240-4C38F38784EE}"/>
                </a:ext>
              </a:extLst>
            </p:cNvPr>
            <p:cNvSpPr txBox="1"/>
            <p:nvPr/>
          </p:nvSpPr>
          <p:spPr>
            <a:xfrm>
              <a:off x="3907417" y="1880677"/>
              <a:ext cx="2289656" cy="4895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Stack growth</a:t>
              </a:r>
              <a:endParaRPr lang="zh-CN" altLang="en-US" sz="2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24623A4-A032-4B30-8607-EC8544C7714C}"/>
                </a:ext>
              </a:extLst>
            </p:cNvPr>
            <p:cNvSpPr txBox="1"/>
            <p:nvPr/>
          </p:nvSpPr>
          <p:spPr>
            <a:xfrm>
              <a:off x="3917061" y="4222936"/>
              <a:ext cx="2289656" cy="4895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Heap growth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6DD670-A369-4D27-8625-BD4DD0CEAE0A}"/>
                </a:ext>
              </a:extLst>
            </p:cNvPr>
            <p:cNvSpPr txBox="1"/>
            <p:nvPr/>
          </p:nvSpPr>
          <p:spPr>
            <a:xfrm>
              <a:off x="3775058" y="5968371"/>
              <a:ext cx="2844800" cy="4141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Low Memory Address</a:t>
              </a:r>
              <a:endParaRPr lang="zh-CN" altLang="en-US" sz="16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9569553-D71A-4923-825D-4C749848D2C6}"/>
                </a:ext>
              </a:extLst>
            </p:cNvPr>
            <p:cNvSpPr txBox="1"/>
            <p:nvPr/>
          </p:nvSpPr>
          <p:spPr>
            <a:xfrm>
              <a:off x="3730611" y="993948"/>
              <a:ext cx="2933697" cy="4141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High Memory Address</a:t>
              </a:r>
              <a:endParaRPr lang="zh-CN" altLang="en-US" sz="1600" dirty="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F435D-98A3-401D-B673-092833513D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00AB1C3-997C-4599-90A8-9091257E1D00}"/>
              </a:ext>
            </a:extLst>
          </p:cNvPr>
          <p:cNvSpPr txBox="1"/>
          <p:nvPr/>
        </p:nvSpPr>
        <p:spPr>
          <a:xfrm>
            <a:off x="5739778" y="2372381"/>
            <a:ext cx="4118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Uninitialized stack: 0XCC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66AB376-BA1A-479F-BA9E-154D599F8C30}"/>
              </a:ext>
            </a:extLst>
          </p:cNvPr>
          <p:cNvSpPr txBox="1"/>
          <p:nvPr/>
        </p:nvSpPr>
        <p:spPr>
          <a:xfrm>
            <a:off x="5739778" y="3708631"/>
            <a:ext cx="4118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Uninitialized </a:t>
            </a:r>
            <a:r>
              <a:rPr lang="en-US" altLang="zh-CN" sz="2400" dirty="0">
                <a:solidFill>
                  <a:srgbClr val="0070C0"/>
                </a:solidFill>
                <a:latin typeface="-apple-system"/>
              </a:rPr>
              <a:t>heap</a:t>
            </a:r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: 0XCD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0710399-CC24-4D08-9FB9-4AB2EEA8D286}"/>
              </a:ext>
            </a:extLst>
          </p:cNvPr>
          <p:cNvSpPr txBox="1"/>
          <p:nvPr/>
        </p:nvSpPr>
        <p:spPr>
          <a:xfrm>
            <a:off x="5739778" y="5122813"/>
            <a:ext cx="4118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-apple-system"/>
              </a:rPr>
              <a:t>Fence of</a:t>
            </a:r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-apple-system"/>
              </a:rPr>
              <a:t>heap</a:t>
            </a:r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: 0XFC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3A3A8F6-8A99-4EC4-9A32-90D63AB7188C}"/>
              </a:ext>
            </a:extLst>
          </p:cNvPr>
          <p:cNvSpPr txBox="1"/>
          <p:nvPr/>
        </p:nvSpPr>
        <p:spPr>
          <a:xfrm>
            <a:off x="5739778" y="4445723"/>
            <a:ext cx="4118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Freed heap: 0XDD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52EFF0E-E9C3-40FF-9295-B2B96B1FD624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4793925" y="2603214"/>
            <a:ext cx="945853" cy="635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7F4CFC86-8E9D-4BC5-B624-1FCC858F95B4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 flipV="1">
            <a:off x="4793925" y="3939464"/>
            <a:ext cx="945853" cy="439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216990-50C9-4DAB-B267-C681722182D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793925" y="4170297"/>
            <a:ext cx="945853" cy="506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2BD2721-A550-4BF0-B157-770DB51A3AEE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4793925" y="5094884"/>
            <a:ext cx="945853" cy="258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6A829E5D-24EF-489D-814C-FD9B37E61A81}"/>
              </a:ext>
            </a:extLst>
          </p:cNvPr>
          <p:cNvSpPr txBox="1"/>
          <p:nvPr/>
        </p:nvSpPr>
        <p:spPr>
          <a:xfrm>
            <a:off x="9400072" y="2310826"/>
            <a:ext cx="2853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烫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0xCCCC)</a:t>
            </a:r>
            <a:endParaRPr lang="zh-CN" altLang="en-US" sz="2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2C9495E-3C04-4C87-821E-549E02BE97FE}"/>
              </a:ext>
            </a:extLst>
          </p:cNvPr>
          <p:cNvSpPr txBox="1"/>
          <p:nvPr/>
        </p:nvSpPr>
        <p:spPr>
          <a:xfrm>
            <a:off x="9382754" y="3696668"/>
            <a:ext cx="2853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333333"/>
                </a:solidFill>
                <a:latin typeface="-apple-system"/>
              </a:rPr>
              <a:t>屯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n-US" altLang="zh-CN" sz="2800" dirty="0">
                <a:solidFill>
                  <a:srgbClr val="333333"/>
                </a:solidFill>
                <a:latin typeface="-apple-system"/>
              </a:rPr>
              <a:t>0xCDCD)</a:t>
            </a:r>
            <a:endParaRPr lang="zh-CN" altLang="en-US" sz="2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D66AB0B-5BD6-4041-98F5-CF9853146AE9}"/>
              </a:ext>
            </a:extLst>
          </p:cNvPr>
          <p:cNvSpPr txBox="1"/>
          <p:nvPr/>
        </p:nvSpPr>
        <p:spPr>
          <a:xfrm>
            <a:off x="5458692" y="1436755"/>
            <a:ext cx="61202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Default values in Visual Studio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4334B28-F872-49EE-831E-79C1AFCE406E}"/>
              </a:ext>
            </a:extLst>
          </p:cNvPr>
          <p:cNvCxnSpPr>
            <a:cxnSpLocks/>
            <a:endCxn id="47" idx="1"/>
          </p:cNvCxnSpPr>
          <p:nvPr/>
        </p:nvCxnSpPr>
        <p:spPr>
          <a:xfrm flipV="1">
            <a:off x="8991600" y="2572436"/>
            <a:ext cx="408472" cy="30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7DEE2A7-FA5A-403F-A9A8-9663CE688B32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8991600" y="3939464"/>
            <a:ext cx="391154" cy="18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2861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EE8F1-5D32-4C10-96FD-0F7DC7582BB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C7D10CF3-34B6-423E-BB67-474A3085874B}"/>
              </a:ext>
            </a:extLst>
          </p:cNvPr>
          <p:cNvGraphicFramePr>
            <a:graphicFrameLocks noGrp="1"/>
          </p:cNvGraphicFramePr>
          <p:nvPr/>
        </p:nvGraphicFramePr>
        <p:xfrm>
          <a:off x="2420296" y="2438400"/>
          <a:ext cx="777434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94340">
                  <a:extLst>
                    <a:ext uri="{9D8B030D-6E8A-4147-A177-3AD203B41FA5}">
                      <a16:colId xmlns:a16="http://schemas.microsoft.com/office/drawing/2014/main" val="19875941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51735779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9949373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9105964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703243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18538868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60682023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6564247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5728973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62503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j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3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4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5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6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7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8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87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P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b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c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03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k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65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Lucida Fax" panose="02060602050505020204" pitchFamily="18" charset="0"/>
                          <a:ea typeface="微软雅黑" pitchFamily="34" charset="-122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0070C0"/>
                          </a:solidFill>
                          <a:latin typeface="Lucida Fax" panose="02060602050505020204" pitchFamily="18" charset="0"/>
                          <a:ea typeface="微软雅黑" pitchFamily="34" charset="-122"/>
                        </a:rPr>
                        <a:t>k</a:t>
                      </a:r>
                      <a:r>
                        <a:rPr lang="en-US" altLang="zh-CN" sz="2400" dirty="0">
                          <a:solidFill>
                            <a:srgbClr val="0070C0"/>
                          </a:solidFill>
                          <a:latin typeface="Lucida Fax" panose="02060602050505020204" pitchFamily="18" charset="0"/>
                          <a:ea typeface="微软雅黑" pitchFamily="34" charset="-122"/>
                        </a:rPr>
                        <a:t>?=</a:t>
                      </a:r>
                      <a:r>
                        <a:rPr lang="en-US" altLang="zh-CN" sz="2400" dirty="0" err="1">
                          <a:solidFill>
                            <a:srgbClr val="0070C0"/>
                          </a:solidFill>
                          <a:latin typeface="Lucida Fax" panose="02060602050505020204" pitchFamily="18" charset="0"/>
                          <a:ea typeface="微软雅黑" pitchFamily="34" charset="-122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0070C0"/>
                          </a:solidFill>
                          <a:latin typeface="Lucida Fax" panose="02060602050505020204" pitchFamily="18" charset="0"/>
                          <a:ea typeface="微软雅黑" pitchFamily="34" charset="-122"/>
                        </a:rPr>
                        <a:t>j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Lucida Fax" panose="02060602050505020204" pitchFamily="18" charset="0"/>
                          <a:ea typeface="微软雅黑" pitchFamily="34" charset="-122"/>
                        </a:rPr>
                        <a:t>≠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Lucida Fax" panose="02060602050505020204" pitchFamily="18" charset="0"/>
                          <a:ea typeface="微软雅黑" pitchFamily="34" charset="-122"/>
                        </a:rPr>
                        <a:t>≠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Lucida Fax" panose="02060602050505020204" pitchFamily="18" charset="0"/>
                          <a:ea typeface="微软雅黑" pitchFamily="34" charset="-122"/>
                        </a:rPr>
                        <a:t>≠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0000"/>
                          </a:solidFill>
                          <a:latin typeface="Lucida Fax" panose="02060602050505020204" pitchFamily="18" charset="0"/>
                          <a:ea typeface="微软雅黑" pitchFamily="34" charset="-122"/>
                        </a:rPr>
                        <a:t>≠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=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7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0070C0"/>
                          </a:solidFill>
                        </a:rPr>
                        <a:t>N[j]</a:t>
                      </a:r>
                      <a:endParaRPr lang="zh-CN" altLang="en-US" sz="2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-1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1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2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40417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568D7C-0D50-4CC9-BC11-86F5632B1E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36482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String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Basic concepts &amp; Operations </a:t>
            </a:r>
            <a:r>
              <a:rPr lang="en-US" altLang="zh-CN" strike="sngStrike" dirty="0">
                <a:solidFill>
                  <a:srgbClr val="808080"/>
                </a:solidFill>
              </a:rPr>
              <a:t>(ADT)</a:t>
            </a:r>
            <a:endParaRPr kumimoji="1" lang="en-US" altLang="zh-CN" strike="sngStrike" dirty="0">
              <a:solidFill>
                <a:srgbClr val="808080"/>
              </a:solidFill>
            </a:endParaRP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Implementation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Pattern Matching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Naïve Matching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KMP Algorithm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Procedure of matching</a:t>
            </a:r>
          </a:p>
          <a:p>
            <a:pPr lvl="2"/>
            <a:r>
              <a:rPr lang="en-US" altLang="zh-CN" strike="sngStrike" dirty="0">
                <a:solidFill>
                  <a:srgbClr val="808080"/>
                </a:solidFill>
              </a:rPr>
              <a:t>Procedure of computing “k” (called N[j] or next[j])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Putting It Together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F0C2FEA-4B62-41D3-B0E4-196559077F9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1265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8F9E94-3D32-4869-88B5-C73D7F6A82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Putting It Together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79D314-10EA-469C-9169-43CE728FE264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Given target string </a:t>
            </a:r>
            <a:r>
              <a:rPr lang="en-US" altLang="zh-CN" sz="2000" dirty="0">
                <a:solidFill>
                  <a:srgbClr val="0070C0"/>
                </a:solidFill>
              </a:rPr>
              <a:t>S</a:t>
            </a:r>
            <a:r>
              <a:rPr lang="en-US" altLang="zh-CN" sz="2000" dirty="0"/>
              <a:t> and pattern </a:t>
            </a:r>
            <a:r>
              <a:rPr lang="en-US" altLang="zh-CN" sz="2000" dirty="0">
                <a:solidFill>
                  <a:srgbClr val="0070C0"/>
                </a:solidFill>
              </a:rPr>
              <a:t>P</a:t>
            </a:r>
            <a:r>
              <a:rPr lang="en-US" altLang="zh-CN" sz="2000" dirty="0"/>
              <a:t>, KMP Algorithm consists of </a:t>
            </a:r>
            <a:r>
              <a:rPr lang="en-US" altLang="zh-CN" sz="2000" dirty="0">
                <a:solidFill>
                  <a:srgbClr val="0070C0"/>
                </a:solidFill>
              </a:rPr>
              <a:t>2 procedures</a:t>
            </a:r>
          </a:p>
          <a:p>
            <a:pPr lvl="1"/>
            <a:r>
              <a:rPr lang="en-US" altLang="zh-CN" sz="1800" dirty="0"/>
              <a:t>Calculate </a:t>
            </a:r>
            <a:r>
              <a:rPr lang="en-US" altLang="zh-CN" sz="1800" dirty="0">
                <a:solidFill>
                  <a:srgbClr val="0070C0"/>
                </a:solidFill>
              </a:rPr>
              <a:t>N[0…m]</a:t>
            </a:r>
            <a:r>
              <a:rPr lang="en-US" altLang="zh-CN" sz="1800" dirty="0"/>
              <a:t> based on P (Preprocessing)</a:t>
            </a:r>
          </a:p>
          <a:p>
            <a:pPr lvl="1"/>
            <a:r>
              <a:rPr lang="en-US" altLang="zh-CN" sz="1800" dirty="0"/>
              <a:t>Search using </a:t>
            </a:r>
            <a:r>
              <a:rPr lang="en-US" altLang="zh-CN" sz="1800" dirty="0">
                <a:solidFill>
                  <a:srgbClr val="0070C0"/>
                </a:solidFill>
              </a:rPr>
              <a:t>N[0…m]</a:t>
            </a:r>
            <a:r>
              <a:rPr lang="en-US" altLang="zh-CN" sz="1800" dirty="0"/>
              <a:t> (Matching)</a:t>
            </a:r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38AA64-BBDF-4DA8-80FE-800FFAC8F84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2E9C45-90B6-46EC-A9A6-1612B99FC17B}"/>
              </a:ext>
            </a:extLst>
          </p:cNvPr>
          <p:cNvSpPr txBox="1"/>
          <p:nvPr/>
        </p:nvSpPr>
        <p:spPr>
          <a:xfrm>
            <a:off x="2539100" y="2514600"/>
            <a:ext cx="38100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N[0] =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k 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-1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for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j 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; j &lt;= m; ++j) {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while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(k &gt;= 0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&amp;&amp;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P[k]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!=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P[j-1])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    k = N[k];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//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  <a:sym typeface="Wingdings" panose="05000000000000000000" pitchFamily="2" charset="2"/>
              </a:rPr>
              <a:t> decrement k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k++;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kern="0" dirty="0">
                <a:solidFill>
                  <a:srgbClr val="7030A0"/>
                </a:solidFill>
                <a:latin typeface="Ludica fax"/>
                <a:ea typeface="宋体"/>
                <a:cs typeface="Courier New"/>
              </a:rPr>
              <a:t>if (P[k] == P[j])  N[j] = N[k];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kern="0" dirty="0">
                <a:solidFill>
                  <a:srgbClr val="7030A0"/>
                </a:solidFill>
                <a:latin typeface="Ludica fax"/>
                <a:ea typeface="宋体"/>
                <a:cs typeface="Courier New"/>
              </a:rPr>
              <a:t>else N[j] = k;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return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N;</a:t>
            </a:r>
            <a:endParaRPr lang="zh-CN" altLang="en-US" sz="3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097FF2-5629-44F0-A9BE-0F19A86AF5E5}"/>
              </a:ext>
            </a:extLst>
          </p:cNvPr>
          <p:cNvSpPr txBox="1">
            <a:spLocks/>
          </p:cNvSpPr>
          <p:nvPr/>
        </p:nvSpPr>
        <p:spPr>
          <a:xfrm>
            <a:off x="7204873" y="3061779"/>
            <a:ext cx="4445000" cy="298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for</a:t>
            </a:r>
            <a:r>
              <a:rPr lang="en-US" altLang="zh-CN" sz="2000" kern="0" dirty="0">
                <a:latin typeface="Ludica fax"/>
                <a:cs typeface="Courier New"/>
              </a:rPr>
              <a:t> (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 = 0, j = 0; 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 &lt; n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&amp;&amp;</a:t>
            </a:r>
            <a:r>
              <a:rPr lang="en-US" altLang="zh-CN" sz="2000" kern="0" dirty="0">
                <a:latin typeface="Ludica fax"/>
                <a:cs typeface="Courier New"/>
              </a:rPr>
              <a:t> j &lt; m; </a:t>
            </a:r>
            <a:r>
              <a:rPr lang="en-US" altLang="zh-CN" sz="2000" kern="0" dirty="0">
                <a:solidFill>
                  <a:schemeClr val="bg1"/>
                </a:solidFill>
                <a:latin typeface="Ludica fax"/>
                <a:cs typeface="Courier New"/>
              </a:rPr>
              <a:t>++</a:t>
            </a:r>
            <a:r>
              <a:rPr lang="en-US" altLang="zh-CN" sz="2000" kern="0" dirty="0" err="1">
                <a:solidFill>
                  <a:schemeClr val="bg1"/>
                </a:solidFill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)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B050"/>
                </a:solidFill>
                <a:latin typeface="Ludica fax"/>
                <a:cs typeface="Courier New"/>
              </a:rPr>
              <a:t>    // by defining N[0] = –1</a:t>
            </a:r>
            <a:endParaRPr lang="en-US" altLang="zh-CN" sz="2000" kern="0" dirty="0">
              <a:latin typeface="Ludica fax"/>
              <a:cs typeface="Courier New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   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if</a:t>
            </a:r>
            <a:r>
              <a:rPr lang="en-US" altLang="zh-CN" sz="2000" kern="0" dirty="0">
                <a:latin typeface="Ludica fax"/>
                <a:cs typeface="Courier New"/>
              </a:rPr>
              <a:t> (j==–1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||</a:t>
            </a:r>
            <a:r>
              <a:rPr lang="en-US" altLang="zh-CN" sz="2000" kern="0" dirty="0">
                <a:latin typeface="Ludica fax"/>
                <a:cs typeface="Courier New"/>
              </a:rPr>
              <a:t> P[j]==S[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]) ++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, ++j;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   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else</a:t>
            </a:r>
            <a:r>
              <a:rPr lang="en-US" altLang="zh-CN" sz="2000" kern="0" dirty="0">
                <a:latin typeface="Ludica fax"/>
                <a:cs typeface="Courier New"/>
              </a:rPr>
              <a:t> j = N[j];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if (j == m)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sz="2000" kern="0" dirty="0">
                <a:latin typeface="Ludica fax"/>
                <a:cs typeface="Courier New"/>
              </a:rPr>
              <a:t> 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-m;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else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sz="2000" kern="0" dirty="0">
                <a:latin typeface="Ludica fax"/>
                <a:cs typeface="Courier New"/>
              </a:rPr>
              <a:t> -1;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943060-E084-4E62-8303-FA7D1E383D60}"/>
              </a:ext>
            </a:extLst>
          </p:cNvPr>
          <p:cNvSpPr txBox="1"/>
          <p:nvPr/>
        </p:nvSpPr>
        <p:spPr>
          <a:xfrm>
            <a:off x="152400" y="2462029"/>
            <a:ext cx="2431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Preprocessing</a:t>
            </a:r>
            <a:endParaRPr lang="zh-CN" altLang="en-US" sz="24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63BDA1-40F1-4406-B555-11E3E8F1AF13}"/>
              </a:ext>
            </a:extLst>
          </p:cNvPr>
          <p:cNvSpPr txBox="1"/>
          <p:nvPr/>
        </p:nvSpPr>
        <p:spPr>
          <a:xfrm>
            <a:off x="4731727" y="2462029"/>
            <a:ext cx="472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+mn-lt"/>
              </a:rPr>
              <a:t>Matching</a:t>
            </a:r>
            <a:endParaRPr lang="zh-CN" altLang="en-US" sz="24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412318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DD326A-5B51-4469-9969-3CC638998A2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Complexity Analysis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263CC7-5132-42E8-8F17-1B252BF5836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Space complexity: O(m) for N[0…m]</a:t>
            </a:r>
          </a:p>
          <a:p>
            <a:r>
              <a:rPr lang="en-US" altLang="zh-CN" dirty="0"/>
              <a:t>Time complexity: sum of</a:t>
            </a:r>
          </a:p>
          <a:p>
            <a:pPr lvl="1"/>
            <a:r>
              <a:rPr lang="en-US" altLang="zh-CN" dirty="0"/>
              <a:t>Preprocessing, and</a:t>
            </a:r>
          </a:p>
          <a:p>
            <a:pPr lvl="1"/>
            <a:r>
              <a:rPr lang="en-US" altLang="zh-CN" dirty="0"/>
              <a:t>Matching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0E0BB0-1094-434F-8A79-30F90F92AA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245387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Complexity of Preprocessing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6096000" y="1483201"/>
            <a:ext cx="5260800" cy="4713451"/>
          </a:xfrm>
        </p:spPr>
        <p:txBody>
          <a:bodyPr>
            <a:normAutofit/>
          </a:bodyPr>
          <a:lstStyle/>
          <a:p>
            <a:r>
              <a:rPr kumimoji="1" lang="en-US" altLang="zh-CN" sz="2200" dirty="0"/>
              <a:t>Depends on the </a:t>
            </a:r>
            <a:r>
              <a:rPr kumimoji="1" lang="en-US" altLang="zh-CN" sz="2200" dirty="0">
                <a:solidFill>
                  <a:srgbClr val="0070C0"/>
                </a:solidFill>
              </a:rPr>
              <a:t>while</a:t>
            </a:r>
            <a:r>
              <a:rPr kumimoji="1" lang="en-US" altLang="zh-CN" sz="2200" dirty="0"/>
              <a:t> loop</a:t>
            </a:r>
          </a:p>
          <a:p>
            <a:r>
              <a:rPr kumimoji="1" lang="en-US" altLang="zh-CN" sz="2200" dirty="0">
                <a:solidFill>
                  <a:srgbClr val="00B050"/>
                </a:solidFill>
              </a:rPr>
              <a:t>(Proof by contradiction)</a:t>
            </a:r>
            <a:r>
              <a:rPr kumimoji="1" lang="en-US" altLang="zh-CN" sz="2200" dirty="0"/>
              <a:t> the statement </a:t>
            </a:r>
            <a:r>
              <a:rPr kumimoji="1" lang="en-US" altLang="zh-CN" sz="2200" dirty="0">
                <a:solidFill>
                  <a:srgbClr val="0070C0"/>
                </a:solidFill>
              </a:rPr>
              <a:t>“</a:t>
            </a:r>
            <a:r>
              <a:rPr kumimoji="1" lang="en-US" altLang="zh-CN" sz="2200" b="0" dirty="0">
                <a:solidFill>
                  <a:srgbClr val="0070C0"/>
                </a:solidFill>
              </a:rPr>
              <a:t>k = N[k</a:t>
            </a:r>
            <a:r>
              <a:rPr lang="en-US" altLang="zh-CN" sz="2200" b="0" dirty="0">
                <a:solidFill>
                  <a:srgbClr val="0070C0"/>
                </a:solidFill>
              </a:rPr>
              <a:t>]</a:t>
            </a:r>
            <a:r>
              <a:rPr kumimoji="1" lang="en-US" altLang="zh-CN" sz="2200" dirty="0">
                <a:solidFill>
                  <a:srgbClr val="0070C0"/>
                </a:solidFill>
              </a:rPr>
              <a:t>”</a:t>
            </a:r>
            <a:r>
              <a:rPr kumimoji="1" lang="en-US" altLang="zh-CN" sz="2200" dirty="0"/>
              <a:t> executes at most </a:t>
            </a:r>
            <a:r>
              <a:rPr kumimoji="1" lang="en-US" altLang="zh-CN" sz="2200" dirty="0">
                <a:solidFill>
                  <a:srgbClr val="0070C0"/>
                </a:solidFill>
              </a:rPr>
              <a:t>m</a:t>
            </a:r>
            <a:r>
              <a:rPr kumimoji="1" lang="en-US" altLang="zh-CN" sz="2200" dirty="0"/>
              <a:t> times, otherwise:</a:t>
            </a:r>
          </a:p>
          <a:p>
            <a:pPr lvl="1"/>
            <a:r>
              <a:rPr kumimoji="1" lang="en-US" altLang="zh-CN" sz="2000" dirty="0">
                <a:solidFill>
                  <a:srgbClr val="0070C0"/>
                </a:solidFill>
              </a:rPr>
              <a:t>“k = N[k]” </a:t>
            </a:r>
            <a:r>
              <a:rPr kumimoji="1" lang="en-US" altLang="zh-CN" sz="2000" dirty="0"/>
              <a:t>decreases k by </a:t>
            </a:r>
            <a:r>
              <a:rPr kumimoji="1" lang="en-US" altLang="zh-CN" sz="2000" dirty="0">
                <a:solidFill>
                  <a:srgbClr val="0070C0"/>
                </a:solidFill>
              </a:rPr>
              <a:t>at least one</a:t>
            </a:r>
          </a:p>
          <a:p>
            <a:pPr lvl="1"/>
            <a:r>
              <a:rPr kumimoji="1" lang="en-US" altLang="zh-CN" sz="2000" dirty="0"/>
              <a:t>Only the </a:t>
            </a:r>
            <a:r>
              <a:rPr kumimoji="1" lang="en-US" altLang="zh-CN" sz="2000" dirty="0">
                <a:solidFill>
                  <a:srgbClr val="0070C0"/>
                </a:solidFill>
              </a:rPr>
              <a:t>“k++”</a:t>
            </a:r>
            <a:r>
              <a:rPr kumimoji="1" lang="en-US" altLang="zh-CN" sz="2000" dirty="0"/>
              <a:t> statement increases </a:t>
            </a:r>
            <a:r>
              <a:rPr kumimoji="1" lang="en-US" altLang="zh-CN" sz="2000" dirty="0">
                <a:solidFill>
                  <a:srgbClr val="0070C0"/>
                </a:solidFill>
              </a:rPr>
              <a:t>k</a:t>
            </a:r>
          </a:p>
          <a:p>
            <a:pPr lvl="1"/>
            <a:r>
              <a:rPr kumimoji="1" lang="en-US" altLang="zh-CN" sz="2000" dirty="0"/>
              <a:t>If </a:t>
            </a:r>
            <a:r>
              <a:rPr kumimoji="1" lang="en-US" altLang="zh-CN" sz="2000" dirty="0">
                <a:solidFill>
                  <a:srgbClr val="0070C0"/>
                </a:solidFill>
              </a:rPr>
              <a:t>“k = N[k]” </a:t>
            </a:r>
            <a:r>
              <a:rPr kumimoji="1" lang="en-US" altLang="zh-CN" sz="2000" dirty="0"/>
              <a:t>executes more than </a:t>
            </a:r>
            <a:r>
              <a:rPr kumimoji="1" lang="en-US" altLang="zh-CN" sz="2000" dirty="0">
                <a:solidFill>
                  <a:srgbClr val="0070C0"/>
                </a:solidFill>
              </a:rPr>
              <a:t>m</a:t>
            </a:r>
            <a:r>
              <a:rPr kumimoji="1" lang="en-US" altLang="zh-CN" sz="2000" dirty="0"/>
              <a:t> times, the final value of </a:t>
            </a:r>
            <a:r>
              <a:rPr kumimoji="1" lang="en-US" altLang="zh-CN" sz="2000" dirty="0">
                <a:solidFill>
                  <a:srgbClr val="0070C0"/>
                </a:solidFill>
              </a:rPr>
              <a:t>k</a:t>
            </a:r>
            <a:r>
              <a:rPr kumimoji="1" lang="en-US" altLang="zh-CN" sz="2000" dirty="0"/>
              <a:t> will be negative, which is impossible</a:t>
            </a:r>
          </a:p>
          <a:p>
            <a:r>
              <a:rPr lang="en-US" altLang="zh-CN" sz="2400" b="0" dirty="0"/>
              <a:t>Time complexity of preprocessing is O(m)</a:t>
            </a:r>
            <a:endParaRPr kumimoji="1" lang="en-US" altLang="zh-CN" sz="2400" b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8CB6F8-7552-40FB-8BB0-D3536C427DC6}"/>
              </a:ext>
            </a:extLst>
          </p:cNvPr>
          <p:cNvSpPr txBox="1"/>
          <p:nvPr/>
        </p:nvSpPr>
        <p:spPr>
          <a:xfrm>
            <a:off x="1371600" y="1566952"/>
            <a:ext cx="38100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N[0] =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k 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-1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for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j 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; j &lt;= m; ++j) {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while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(k &gt;= 0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&amp;&amp;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P[k]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!=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P[j-1])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    k = N[k];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//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  <a:sym typeface="Wingdings" panose="05000000000000000000" pitchFamily="2" charset="2"/>
              </a:rPr>
              <a:t> decrement k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k++;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kern="0" dirty="0">
                <a:solidFill>
                  <a:srgbClr val="7030A0"/>
                </a:solidFill>
                <a:latin typeface="Ludica fax"/>
                <a:ea typeface="宋体"/>
                <a:cs typeface="Courier New"/>
              </a:rPr>
              <a:t>if (P[k] == P[j])  N[j] = N[k];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kern="0" dirty="0">
                <a:solidFill>
                  <a:srgbClr val="7030A0"/>
                </a:solidFill>
                <a:latin typeface="Ludica fax"/>
                <a:ea typeface="宋体"/>
                <a:cs typeface="Courier New"/>
              </a:rPr>
              <a:t>else N[j] = k;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return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N;</a:t>
            </a:r>
            <a:endParaRPr lang="zh-CN" altLang="en-US" sz="320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9C890E-AE6E-47DF-B77C-8B643926A46A}"/>
              </a:ext>
            </a:extLst>
          </p:cNvPr>
          <p:cNvCxnSpPr>
            <a:cxnSpLocks/>
          </p:cNvCxnSpPr>
          <p:nvPr/>
        </p:nvCxnSpPr>
        <p:spPr>
          <a:xfrm flipH="1" flipV="1">
            <a:off x="990600" y="3471883"/>
            <a:ext cx="685802" cy="1095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B323BEF-FB59-4C84-882C-086EC90757EB}"/>
              </a:ext>
            </a:extLst>
          </p:cNvPr>
          <p:cNvSpPr txBox="1"/>
          <p:nvPr/>
        </p:nvSpPr>
        <p:spPr>
          <a:xfrm>
            <a:off x="-107371" y="2825552"/>
            <a:ext cx="175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Execute at most m times</a:t>
            </a:r>
            <a:endParaRPr lang="zh-CN" altLang="en-US" sz="18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220FA5-C948-4955-A49F-92BD36750F81}"/>
              </a:ext>
            </a:extLst>
          </p:cNvPr>
          <p:cNvSpPr txBox="1"/>
          <p:nvPr/>
        </p:nvSpPr>
        <p:spPr>
          <a:xfrm>
            <a:off x="2971800" y="4495800"/>
            <a:ext cx="175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Execute at most m times</a:t>
            </a:r>
            <a:endParaRPr lang="zh-CN" altLang="en-US" sz="18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6FC628-DE7B-494D-94D7-C778D639B373}"/>
              </a:ext>
            </a:extLst>
          </p:cNvPr>
          <p:cNvCxnSpPr>
            <a:cxnSpLocks/>
          </p:cNvCxnSpPr>
          <p:nvPr/>
        </p:nvCxnSpPr>
        <p:spPr>
          <a:xfrm>
            <a:off x="3048000" y="4271948"/>
            <a:ext cx="457200" cy="22385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E96EAA4-E32E-4204-92A7-56D52E0FC317}"/>
              </a:ext>
            </a:extLst>
          </p:cNvPr>
          <p:cNvCxnSpPr>
            <a:cxnSpLocks/>
          </p:cNvCxnSpPr>
          <p:nvPr/>
        </p:nvCxnSpPr>
        <p:spPr>
          <a:xfrm>
            <a:off x="4648200" y="3124200"/>
            <a:ext cx="182880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59ED75FD-A80F-444B-B27E-7DE04C1FDDD4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5142243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Complexity of Matching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>
          <a:xfrm>
            <a:off x="5715000" y="1483201"/>
            <a:ext cx="5641799" cy="471345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(Proof by contradiction) </a:t>
            </a:r>
            <a:r>
              <a:rPr kumimoji="1" lang="en-US" altLang="zh-CN" dirty="0"/>
              <a:t>The statement </a:t>
            </a:r>
            <a:r>
              <a:rPr kumimoji="1" lang="en-US" altLang="zh-CN" dirty="0">
                <a:solidFill>
                  <a:srgbClr val="0070C0"/>
                </a:solidFill>
              </a:rPr>
              <a:t>“</a:t>
            </a:r>
            <a:r>
              <a:rPr kumimoji="1" lang="en-US" altLang="zh-CN" b="0" dirty="0">
                <a:solidFill>
                  <a:srgbClr val="0070C0"/>
                </a:solidFill>
              </a:rPr>
              <a:t>j = N[j</a:t>
            </a:r>
            <a:r>
              <a:rPr lang="en-US" altLang="zh-CN" b="0" dirty="0">
                <a:solidFill>
                  <a:srgbClr val="0070C0"/>
                </a:solidFill>
              </a:rPr>
              <a:t>]</a:t>
            </a:r>
            <a:r>
              <a:rPr kumimoji="1" lang="en-US" altLang="zh-CN" dirty="0">
                <a:solidFill>
                  <a:srgbClr val="0070C0"/>
                </a:solidFill>
              </a:rPr>
              <a:t>” </a:t>
            </a:r>
            <a:r>
              <a:rPr kumimoji="1" lang="en-US" altLang="zh-CN" dirty="0"/>
              <a:t>executes at most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 times, otherwise:</a:t>
            </a:r>
          </a:p>
          <a:p>
            <a:pPr lvl="1"/>
            <a:r>
              <a:rPr kumimoji="1" lang="en-US" altLang="zh-CN" dirty="0">
                <a:solidFill>
                  <a:srgbClr val="0070C0"/>
                </a:solidFill>
              </a:rPr>
              <a:t>“</a:t>
            </a:r>
            <a:r>
              <a:rPr kumimoji="1" lang="en-US" altLang="zh-CN" b="0" dirty="0">
                <a:solidFill>
                  <a:srgbClr val="0070C0"/>
                </a:solidFill>
              </a:rPr>
              <a:t>j = N[j</a:t>
            </a:r>
            <a:r>
              <a:rPr lang="en-US" altLang="zh-CN" b="0" dirty="0">
                <a:solidFill>
                  <a:srgbClr val="0070C0"/>
                </a:solidFill>
              </a:rPr>
              <a:t>]</a:t>
            </a:r>
            <a:r>
              <a:rPr kumimoji="1" lang="en-US" altLang="zh-CN" dirty="0">
                <a:solidFill>
                  <a:srgbClr val="0070C0"/>
                </a:solidFill>
              </a:rPr>
              <a:t>” </a:t>
            </a:r>
            <a:r>
              <a:rPr kumimoji="1" lang="en-US" altLang="zh-CN" dirty="0"/>
              <a:t>decreases </a:t>
            </a:r>
            <a:r>
              <a:rPr lang="en-US" altLang="zh-CN" dirty="0">
                <a:solidFill>
                  <a:srgbClr val="0070C0"/>
                </a:solidFill>
              </a:rPr>
              <a:t>j</a:t>
            </a:r>
            <a:r>
              <a:rPr kumimoji="1" lang="en-US" altLang="zh-CN" dirty="0"/>
              <a:t> by </a:t>
            </a:r>
            <a:r>
              <a:rPr kumimoji="1" lang="en-US" altLang="zh-CN" dirty="0">
                <a:solidFill>
                  <a:srgbClr val="0070C0"/>
                </a:solidFill>
              </a:rPr>
              <a:t>at least one</a:t>
            </a:r>
          </a:p>
          <a:p>
            <a:pPr lvl="1"/>
            <a:r>
              <a:rPr kumimoji="1" lang="en-US" altLang="zh-CN" dirty="0"/>
              <a:t>Only the </a:t>
            </a:r>
            <a:r>
              <a:rPr kumimoji="1" lang="en-US" altLang="zh-CN" dirty="0">
                <a:solidFill>
                  <a:srgbClr val="0070C0"/>
                </a:solidFill>
              </a:rPr>
              <a:t>“++j”</a:t>
            </a:r>
            <a:r>
              <a:rPr kumimoji="1" lang="en-US" altLang="zh-CN" dirty="0"/>
              <a:t> statement increases </a:t>
            </a:r>
            <a:r>
              <a:rPr kumimoji="1" lang="en-US" altLang="zh-CN" dirty="0">
                <a:solidFill>
                  <a:srgbClr val="0070C0"/>
                </a:solidFill>
              </a:rPr>
              <a:t>j</a:t>
            </a:r>
            <a:r>
              <a:rPr kumimoji="1" lang="en-US" altLang="zh-CN" dirty="0"/>
              <a:t>, but it executes at most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 times</a:t>
            </a:r>
          </a:p>
          <a:p>
            <a:pPr lvl="1"/>
            <a:r>
              <a:rPr kumimoji="1" lang="en-US" altLang="zh-CN" dirty="0"/>
              <a:t>If </a:t>
            </a:r>
            <a:r>
              <a:rPr kumimoji="1" lang="en-US" altLang="zh-CN" dirty="0">
                <a:solidFill>
                  <a:srgbClr val="0070C0"/>
                </a:solidFill>
              </a:rPr>
              <a:t>“</a:t>
            </a:r>
            <a:r>
              <a:rPr kumimoji="1" lang="en-US" altLang="zh-CN" b="0" dirty="0">
                <a:solidFill>
                  <a:srgbClr val="0070C0"/>
                </a:solidFill>
              </a:rPr>
              <a:t>j = N[j</a:t>
            </a:r>
            <a:r>
              <a:rPr lang="en-US" altLang="zh-CN" b="0" dirty="0">
                <a:solidFill>
                  <a:srgbClr val="0070C0"/>
                </a:solidFill>
              </a:rPr>
              <a:t>]</a:t>
            </a:r>
            <a:r>
              <a:rPr kumimoji="1" lang="en-US" altLang="zh-CN" dirty="0">
                <a:solidFill>
                  <a:srgbClr val="0070C0"/>
                </a:solidFill>
              </a:rPr>
              <a:t>”</a:t>
            </a:r>
            <a:r>
              <a:rPr kumimoji="1" lang="en-US" altLang="zh-CN" dirty="0"/>
              <a:t> executes more than </a:t>
            </a:r>
            <a:r>
              <a:rPr kumimoji="1" lang="en-US" altLang="zh-CN" dirty="0">
                <a:solidFill>
                  <a:srgbClr val="0070C0"/>
                </a:solidFill>
              </a:rPr>
              <a:t>n</a:t>
            </a:r>
            <a:r>
              <a:rPr kumimoji="1" lang="en-US" altLang="zh-CN" dirty="0"/>
              <a:t> times, the final value of </a:t>
            </a:r>
            <a:r>
              <a:rPr kumimoji="1" lang="en-US" altLang="zh-CN" dirty="0">
                <a:solidFill>
                  <a:srgbClr val="0070C0"/>
                </a:solidFill>
              </a:rPr>
              <a:t>j</a:t>
            </a:r>
            <a:r>
              <a:rPr kumimoji="1" lang="en-US" altLang="zh-CN" dirty="0"/>
              <a:t> will be negative, which is impossible</a:t>
            </a:r>
            <a:br>
              <a:rPr kumimoji="1" lang="en-US" altLang="zh-CN" dirty="0"/>
            </a:b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0070C0"/>
                </a:solidFill>
              </a:rPr>
              <a:t>j</a:t>
            </a:r>
            <a:r>
              <a:rPr kumimoji="1" lang="en-US" altLang="zh-CN" dirty="0"/>
              <a:t> is </a:t>
            </a:r>
            <a:r>
              <a:rPr kumimoji="1" lang="en-US" altLang="zh-CN" dirty="0">
                <a:solidFill>
                  <a:srgbClr val="0070C0"/>
                </a:solidFill>
              </a:rPr>
              <a:t>-1</a:t>
            </a:r>
            <a:r>
              <a:rPr kumimoji="1" lang="en-US" altLang="zh-CN" dirty="0"/>
              <a:t> at times, but increases soon in the next iteration)</a:t>
            </a:r>
          </a:p>
          <a:p>
            <a:r>
              <a:rPr kumimoji="1" lang="en-US" altLang="zh-CN" dirty="0"/>
              <a:t>Therefore, the complexity of matching is O(n)</a:t>
            </a:r>
            <a:endParaRPr kumimoji="1" lang="zh-CN" altLang="en-US" b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7A4924D-47A9-4845-866E-700148A489F2}"/>
              </a:ext>
            </a:extLst>
          </p:cNvPr>
          <p:cNvSpPr txBox="1">
            <a:spLocks/>
          </p:cNvSpPr>
          <p:nvPr/>
        </p:nvSpPr>
        <p:spPr>
          <a:xfrm>
            <a:off x="1021474" y="2362200"/>
            <a:ext cx="4445000" cy="2987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for</a:t>
            </a:r>
            <a:r>
              <a:rPr lang="en-US" altLang="zh-CN" sz="2000" kern="0" dirty="0">
                <a:latin typeface="Ludica fax"/>
                <a:cs typeface="Courier New"/>
              </a:rPr>
              <a:t> (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 = 0, j = 0; 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 &lt; n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&amp;&amp;</a:t>
            </a:r>
            <a:r>
              <a:rPr lang="en-US" altLang="zh-CN" sz="2000" kern="0" dirty="0">
                <a:latin typeface="Ludica fax"/>
                <a:cs typeface="Courier New"/>
              </a:rPr>
              <a:t> j &lt; m; ) {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solidFill>
                  <a:srgbClr val="00B050"/>
                </a:solidFill>
                <a:latin typeface="Ludica fax"/>
                <a:cs typeface="Courier New"/>
              </a:rPr>
              <a:t>    // by defining N[0] = –1</a:t>
            </a:r>
            <a:endParaRPr lang="en-US" altLang="zh-CN" sz="2000" kern="0" dirty="0">
              <a:latin typeface="Ludica fax"/>
              <a:cs typeface="Courier New"/>
            </a:endParaRP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   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if</a:t>
            </a:r>
            <a:r>
              <a:rPr lang="en-US" altLang="zh-CN" sz="2000" kern="0" dirty="0">
                <a:latin typeface="Ludica fax"/>
                <a:cs typeface="Courier New"/>
              </a:rPr>
              <a:t> (j==–1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||</a:t>
            </a:r>
            <a:r>
              <a:rPr lang="en-US" altLang="zh-CN" sz="2000" kern="0" dirty="0">
                <a:latin typeface="Ludica fax"/>
                <a:cs typeface="Courier New"/>
              </a:rPr>
              <a:t> P[j]==S[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]) ++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, ++j;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   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else</a:t>
            </a:r>
            <a:r>
              <a:rPr lang="en-US" altLang="zh-CN" sz="2000" kern="0" dirty="0">
                <a:latin typeface="Ludica fax"/>
                <a:cs typeface="Courier New"/>
              </a:rPr>
              <a:t> j = N[j];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if (j == m)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sz="2000" kern="0" dirty="0">
                <a:latin typeface="Ludica fax"/>
                <a:cs typeface="Courier New"/>
              </a:rPr>
              <a:t> </a:t>
            </a:r>
            <a:r>
              <a:rPr lang="en-US" altLang="zh-CN" sz="2000" kern="0" dirty="0" err="1">
                <a:latin typeface="Ludica fax"/>
                <a:cs typeface="Courier New"/>
              </a:rPr>
              <a:t>i</a:t>
            </a:r>
            <a:r>
              <a:rPr lang="en-US" altLang="zh-CN" sz="2000" kern="0" dirty="0">
                <a:latin typeface="Ludica fax"/>
                <a:cs typeface="Courier New"/>
              </a:rPr>
              <a:t>-m;</a:t>
            </a:r>
          </a:p>
          <a:p>
            <a:pPr marL="0" indent="0">
              <a:buFont typeface="Wingdings" pitchFamily="2" charset="2"/>
              <a:buNone/>
            </a:pPr>
            <a:r>
              <a:rPr lang="en-US" altLang="zh-CN" sz="2000" kern="0" dirty="0">
                <a:latin typeface="Ludica fax"/>
                <a:cs typeface="Courier New"/>
              </a:rPr>
              <a:t>else </a:t>
            </a:r>
            <a:r>
              <a:rPr lang="en-US" altLang="zh-CN" sz="2000" kern="0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sz="2000" kern="0" dirty="0">
                <a:latin typeface="Ludica fax"/>
                <a:cs typeface="Courier New"/>
              </a:rPr>
              <a:t> -1;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C5B6A5-286C-4D3F-ADD3-26A48B01D9D9}"/>
              </a:ext>
            </a:extLst>
          </p:cNvPr>
          <p:cNvSpPr txBox="1"/>
          <p:nvPr/>
        </p:nvSpPr>
        <p:spPr>
          <a:xfrm>
            <a:off x="3657600" y="1429434"/>
            <a:ext cx="175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FF0000"/>
                </a:solidFill>
                <a:latin typeface="+mn-lt"/>
              </a:rPr>
              <a:t>Execute at most n times</a:t>
            </a:r>
            <a:endParaRPr lang="zh-CN" altLang="en-US" sz="18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D338B78-B275-4168-A5D0-F205A8A6CC35}"/>
              </a:ext>
            </a:extLst>
          </p:cNvPr>
          <p:cNvCxnSpPr>
            <a:cxnSpLocks/>
          </p:cNvCxnSpPr>
          <p:nvPr/>
        </p:nvCxnSpPr>
        <p:spPr>
          <a:xfrm flipV="1">
            <a:off x="3810000" y="2133600"/>
            <a:ext cx="457200" cy="10667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13E8B3-CC58-448B-871B-399DE313F4E1}"/>
              </a:ext>
            </a:extLst>
          </p:cNvPr>
          <p:cNvCxnSpPr>
            <a:cxnSpLocks/>
          </p:cNvCxnSpPr>
          <p:nvPr/>
        </p:nvCxnSpPr>
        <p:spPr>
          <a:xfrm flipV="1">
            <a:off x="2743200" y="2847602"/>
            <a:ext cx="3352800" cy="80999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25D79CBA-98B2-4B97-A9B8-BC764856E80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16653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88D2C-A5FA-49C1-9901-F136752E5EF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Final Complexity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E702EF-405E-4F6C-B4AE-EA3610C962F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Space complexity: O(m) for N[0…m]</a:t>
            </a:r>
          </a:p>
          <a:p>
            <a:r>
              <a:rPr lang="en-US" altLang="zh-CN" dirty="0"/>
              <a:t>Time complexity: O(m + 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C88F2-66DF-4583-8F97-D66B69D5CC5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48673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String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Basic concepts &amp; Operations </a:t>
            </a:r>
            <a:r>
              <a:rPr lang="en-US" altLang="zh-CN" strike="sngStrike" dirty="0">
                <a:solidFill>
                  <a:srgbClr val="808080"/>
                </a:solidFill>
              </a:rPr>
              <a:t>(ADT)</a:t>
            </a:r>
            <a:endParaRPr kumimoji="1" lang="en-US" altLang="zh-CN" strike="sngStrike" dirty="0">
              <a:solidFill>
                <a:srgbClr val="808080"/>
              </a:solidFill>
            </a:endParaRP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Implementation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Pattern Matching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Naïve Matching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KMP Algorithm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Procedure of matching</a:t>
            </a:r>
          </a:p>
          <a:p>
            <a:pPr lvl="2"/>
            <a:r>
              <a:rPr lang="en-US" altLang="zh-CN" strike="sngStrike" dirty="0">
                <a:solidFill>
                  <a:srgbClr val="808080"/>
                </a:solidFill>
              </a:rPr>
              <a:t>Procedure of computing “k” (called N[j] or next[j])</a:t>
            </a:r>
          </a:p>
          <a:p>
            <a:pPr lvl="2"/>
            <a:r>
              <a:rPr lang="en-US" altLang="zh-CN" strike="sngStrike" dirty="0">
                <a:solidFill>
                  <a:srgbClr val="808080"/>
                </a:solidFill>
              </a:rPr>
              <a:t>Putting It Together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More Algorithms</a:t>
            </a:r>
          </a:p>
          <a:p>
            <a:pPr lvl="1"/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7B02283-1806-4D6B-B196-49536B3ADFB4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16363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2B0ED-A11A-4A8D-859F-8A1C8737BBC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KMP In Practice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14CFDD-091C-4AAF-8543-29E3EC3657A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KMP is even slower than Naïve Matching in many scenarios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D2D255-F708-4A0D-9A6B-132A990C8E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5262C3-41DB-4DA5-80F7-53825B8D2086}"/>
              </a:ext>
            </a:extLst>
          </p:cNvPr>
          <p:cNvSpPr txBox="1"/>
          <p:nvPr/>
        </p:nvSpPr>
        <p:spPr>
          <a:xfrm>
            <a:off x="1257300" y="2819400"/>
            <a:ext cx="9677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/>
            <a:r>
              <a:rPr lang="en-US" altLang="zh-CN" dirty="0"/>
              <a:t>“Flexible Pattern Matching in Strings” Gonzalo Navarro, Mathieu </a:t>
            </a:r>
            <a:r>
              <a:rPr lang="en-US" altLang="zh-CN" dirty="0" err="1"/>
              <a:t>Raffinot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9712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More Algorithms</a:t>
            </a:r>
            <a:endParaRPr kumimoji="1" lang="zh-CN" altLang="en-US" dirty="0"/>
          </a:p>
        </p:txBody>
      </p:sp>
      <p:graphicFrame>
        <p:nvGraphicFramePr>
          <p:cNvPr id="5" name="Group 3"/>
          <p:cNvGraphicFramePr>
            <a:graphicFrameLocks/>
          </p:cNvGraphicFramePr>
          <p:nvPr/>
        </p:nvGraphicFramePr>
        <p:xfrm>
          <a:off x="2898610" y="1469504"/>
          <a:ext cx="6365742" cy="44797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29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0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5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Algorithms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Preprocessing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Matching</a:t>
                      </a: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Naïve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Θ(n m)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712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KMP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Θ(m)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Θ(n)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BM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Θ(m)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Best (n/m),</a:t>
                      </a:r>
                      <a:b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Worst Θ(nm)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(shift-or, shift-and)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Θ(m+|Σ|)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Θ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Rabin-Karp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Θ(m)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Average (</a:t>
                      </a: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n+m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),</a:t>
                      </a:r>
                      <a:b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Worst </a:t>
                      </a: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Θ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(nm)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FSM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Θ(m |Σ|)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360363" marR="0" lvl="0" indent="-36036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Θ(n)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</a:endParaRPr>
                    </a:p>
                  </a:txBody>
                  <a:tcPr marL="90000" marR="90000" marT="46800" marB="468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109</a:t>
            </a:fld>
            <a:endParaRPr lang="en-US" altLang="zh-CN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34B7A53-D230-4354-B303-1531123DA8B0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116997"/>
            <a:ext cx="1069810" cy="464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C592D05-916B-4EC0-ABBE-312140483143}"/>
              </a:ext>
            </a:extLst>
          </p:cNvPr>
          <p:cNvSpPr txBox="1"/>
          <p:nvPr/>
        </p:nvSpPr>
        <p:spPr>
          <a:xfrm>
            <a:off x="152400" y="2286000"/>
            <a:ext cx="2534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Widely used in text editors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5DB3A6-49E3-41CF-9767-0A6CBF28E37C}"/>
              </a:ext>
            </a:extLst>
          </p:cNvPr>
          <p:cNvSpPr txBox="1"/>
          <p:nvPr/>
        </p:nvSpPr>
        <p:spPr>
          <a:xfrm>
            <a:off x="9475642" y="3886200"/>
            <a:ext cx="2534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Good for hardware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D1C4094-AF9F-4803-8289-3B6AEEA796BC}"/>
              </a:ext>
            </a:extLst>
          </p:cNvPr>
          <p:cNvCxnSpPr>
            <a:cxnSpLocks/>
          </p:cNvCxnSpPr>
          <p:nvPr/>
        </p:nvCxnSpPr>
        <p:spPr>
          <a:xfrm>
            <a:off x="9264352" y="4301698"/>
            <a:ext cx="413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3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972CC-ACD2-484B-A887-A3F742C42D4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 of Charset and Encoding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AC9F29-66B4-4905-90FA-8203D771E2C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Some Windows applications insert invisible characters in the beginning of a text file</a:t>
            </a:r>
          </a:p>
          <a:p>
            <a:pPr lvl="1"/>
            <a:r>
              <a:rPr lang="en-US" altLang="zh-CN" sz="2000" dirty="0"/>
              <a:t>Called </a:t>
            </a:r>
            <a:r>
              <a:rPr lang="en-US" altLang="zh-CN" sz="2000" dirty="0">
                <a:solidFill>
                  <a:srgbClr val="FF0000"/>
                </a:solidFill>
              </a:rPr>
              <a:t>BOM</a:t>
            </a:r>
          </a:p>
          <a:p>
            <a:pPr lvl="1"/>
            <a:r>
              <a:rPr lang="en-US" altLang="zh-CN" sz="2000" dirty="0"/>
              <a:t>Indicate byte order</a:t>
            </a:r>
          </a:p>
          <a:p>
            <a:pPr lvl="1"/>
            <a:r>
              <a:rPr lang="en-US" altLang="zh-CN" sz="2400" b="1" dirty="0"/>
              <a:t>Encoded in UTF-8 (3 bytes): </a:t>
            </a:r>
            <a:r>
              <a:rPr lang="en-US" altLang="zh-CN" sz="2000" dirty="0">
                <a:solidFill>
                  <a:srgbClr val="0070C0"/>
                </a:solidFill>
              </a:rPr>
              <a:t>0xEF 0xBB 0xBF’</a:t>
            </a:r>
            <a:endParaRPr lang="zh-CN" altLang="en-US" sz="2000" dirty="0"/>
          </a:p>
          <a:p>
            <a:r>
              <a:rPr lang="en-US" altLang="zh-CN" sz="2400" dirty="0"/>
              <a:t>But </a:t>
            </a:r>
            <a:r>
              <a:rPr lang="en-US" altLang="zh-CN" sz="2400" dirty="0">
                <a:solidFill>
                  <a:srgbClr val="FF0000"/>
                </a:solidFill>
              </a:rPr>
              <a:t>BOM</a:t>
            </a:r>
            <a:r>
              <a:rPr lang="en-US" altLang="zh-CN" sz="2400" dirty="0"/>
              <a:t> is not necessary in other platforms</a:t>
            </a:r>
          </a:p>
          <a:p>
            <a:pPr lvl="1"/>
            <a:r>
              <a:rPr lang="en-US" altLang="zh-CN" sz="2000" dirty="0"/>
              <a:t>They treat the inserted characters as normal </a:t>
            </a:r>
          </a:p>
          <a:p>
            <a:r>
              <a:rPr lang="en-US" altLang="zh-CN" sz="2400" dirty="0"/>
              <a:t>Avoid Windows built-in applications </a:t>
            </a:r>
            <a:r>
              <a:rPr lang="en-US" altLang="zh-CN" sz="2400" dirty="0">
                <a:sym typeface="Wingdings" panose="05000000000000000000" pitchFamily="2" charset="2"/>
              </a:rPr>
              <a:t>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9B0508-FD72-4AB3-BE32-DA34C852D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DF2066-3932-46BA-96F8-4C3943D7EF96}"/>
              </a:ext>
            </a:extLst>
          </p:cNvPr>
          <p:cNvSpPr txBox="1"/>
          <p:nvPr/>
        </p:nvSpPr>
        <p:spPr>
          <a:xfrm>
            <a:off x="3482618" y="4703213"/>
            <a:ext cx="7486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0070C0"/>
                </a:solidFill>
              </a:rPr>
              <a:t>0xEF 0xBB 0xBF 0xEF 0xBB 0xBF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1B6E22-22E1-4051-8BF6-E932D1BBBC30}"/>
              </a:ext>
            </a:extLst>
          </p:cNvPr>
          <p:cNvSpPr txBox="1"/>
          <p:nvPr/>
        </p:nvSpPr>
        <p:spPr>
          <a:xfrm>
            <a:off x="3482618" y="5513721"/>
            <a:ext cx="261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-apple-system"/>
              </a:rPr>
              <a:t>锘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n-US" altLang="zh-CN" sz="3600" dirty="0">
                <a:solidFill>
                  <a:srgbClr val="333333"/>
                </a:solidFill>
                <a:latin typeface="-apple-system"/>
              </a:rPr>
              <a:t>0xEFBB)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13597D8-882E-4C13-B0DA-8F871C35B0D9}"/>
              </a:ext>
            </a:extLst>
          </p:cNvPr>
          <p:cNvSpPr txBox="1"/>
          <p:nvPr/>
        </p:nvSpPr>
        <p:spPr>
          <a:xfrm>
            <a:off x="6018580" y="5513721"/>
            <a:ext cx="261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-apple-system"/>
              </a:rPr>
              <a:t>匡</a:t>
            </a:r>
            <a:r>
              <a:rPr lang="en-US" altLang="zh-CN" sz="3600" dirty="0">
                <a:solidFill>
                  <a:srgbClr val="333333"/>
                </a:solidFill>
                <a:latin typeface="-apple-system"/>
              </a:rPr>
              <a:t>(0xBFEF)</a:t>
            </a:r>
            <a:endParaRPr lang="zh-CN" altLang="en-US" sz="36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D0C779-02B0-4587-AEDE-34A1ECBAE23B}"/>
              </a:ext>
            </a:extLst>
          </p:cNvPr>
          <p:cNvSpPr txBox="1"/>
          <p:nvPr/>
        </p:nvSpPr>
        <p:spPr>
          <a:xfrm>
            <a:off x="8629584" y="5513721"/>
            <a:ext cx="236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-apple-system"/>
              </a:rPr>
              <a:t>豢</a:t>
            </a:r>
            <a:r>
              <a:rPr lang="en-US" altLang="zh-CN" sz="3600" dirty="0">
                <a:solidFill>
                  <a:srgbClr val="333333"/>
                </a:solidFill>
                <a:latin typeface="-apple-system"/>
              </a:rPr>
              <a:t>(0xBBBF)</a:t>
            </a:r>
            <a:endParaRPr lang="zh-CN" altLang="en-US" sz="36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923C4C-4AB1-40F8-9177-3D4E932CB6A1}"/>
              </a:ext>
            </a:extLst>
          </p:cNvPr>
          <p:cNvSpPr txBox="1"/>
          <p:nvPr/>
        </p:nvSpPr>
        <p:spPr>
          <a:xfrm>
            <a:off x="1175876" y="4703213"/>
            <a:ext cx="3121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UTF-8: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9FE6F2-F140-4D50-94CA-41E33B974E58}"/>
              </a:ext>
            </a:extLst>
          </p:cNvPr>
          <p:cNvSpPr txBox="1"/>
          <p:nvPr/>
        </p:nvSpPr>
        <p:spPr>
          <a:xfrm>
            <a:off x="1219200" y="5513721"/>
            <a:ext cx="3121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GB: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5F8317D-3276-4E69-98B9-D8D7F8656C95}"/>
              </a:ext>
            </a:extLst>
          </p:cNvPr>
          <p:cNvCxnSpPr/>
          <p:nvPr/>
        </p:nvCxnSpPr>
        <p:spPr>
          <a:xfrm>
            <a:off x="3863618" y="5300290"/>
            <a:ext cx="19812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4B9B920-5290-47D9-96E2-CD273A40BC26}"/>
              </a:ext>
            </a:extLst>
          </p:cNvPr>
          <p:cNvCxnSpPr>
            <a:cxnSpLocks/>
          </p:cNvCxnSpPr>
          <p:nvPr/>
        </p:nvCxnSpPr>
        <p:spPr>
          <a:xfrm>
            <a:off x="6097086" y="5293363"/>
            <a:ext cx="210993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0537863-EC33-4A51-8505-0F312EDBBC92}"/>
              </a:ext>
            </a:extLst>
          </p:cNvPr>
          <p:cNvCxnSpPr>
            <a:cxnSpLocks/>
          </p:cNvCxnSpPr>
          <p:nvPr/>
        </p:nvCxnSpPr>
        <p:spPr>
          <a:xfrm>
            <a:off x="8408486" y="5296827"/>
            <a:ext cx="210993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CAB6312-713E-4B48-BBFF-9D16805E66BE}"/>
              </a:ext>
            </a:extLst>
          </p:cNvPr>
          <p:cNvCxnSpPr>
            <a:cxnSpLocks/>
          </p:cNvCxnSpPr>
          <p:nvPr/>
        </p:nvCxnSpPr>
        <p:spPr>
          <a:xfrm flipH="1">
            <a:off x="4789852" y="5282799"/>
            <a:ext cx="281354" cy="355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AEAC3BA-4F94-4CEC-9CE9-55383CCC681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225977" y="5349544"/>
            <a:ext cx="0" cy="28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374B505-BB44-41DF-B460-7A9BBBA20129}"/>
              </a:ext>
            </a:extLst>
          </p:cNvPr>
          <p:cNvCxnSpPr>
            <a:cxnSpLocks/>
          </p:cNvCxnSpPr>
          <p:nvPr/>
        </p:nvCxnSpPr>
        <p:spPr>
          <a:xfrm>
            <a:off x="9463453" y="5349544"/>
            <a:ext cx="274492" cy="255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72738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D48EA-F5ED-4416-96B4-C198348220A1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More Matching Tasks and Algorithms	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0089A-66B8-49CA-B69F-9C0F578A739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Matching a single pattern</a:t>
            </a:r>
          </a:p>
          <a:p>
            <a:pPr lvl="1"/>
            <a:r>
              <a:rPr lang="en-US" altLang="zh-CN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Match prefix first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KMP, Shift-And, Shift-Or, 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Aho-Corasick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Match suffix first</a:t>
            </a:r>
            <a:r>
              <a:rPr lang="en-US" altLang="zh-CN" dirty="0"/>
              <a:t>: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Boyer-Moore (BM), 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Commentz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-Walter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Match best factor first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: BNDM, BOM, Set-BOM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</a:rPr>
              <a:t>Other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: 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Naïve, Rabin-Karp</a:t>
            </a:r>
            <a:endParaRPr lang="en-US" altLang="zh-CN" dirty="0"/>
          </a:p>
          <a:p>
            <a:r>
              <a:rPr lang="en-US" altLang="zh-CN" dirty="0"/>
              <a:t>Matching multiple patterns</a:t>
            </a:r>
          </a:p>
          <a:p>
            <a:r>
              <a:rPr lang="en-US" altLang="zh-CN" dirty="0"/>
              <a:t>Extended string matching</a:t>
            </a:r>
          </a:p>
          <a:p>
            <a:r>
              <a:rPr lang="en-US" altLang="zh-CN" dirty="0"/>
              <a:t>Regular expression matching</a:t>
            </a:r>
          </a:p>
          <a:p>
            <a:r>
              <a:rPr lang="en-US" altLang="zh-CN" dirty="0"/>
              <a:t>Approximate matching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83F08-1E99-40C3-975C-844146D59D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47384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42A9B-FCCE-4A3F-924A-39031F2CB69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Prefix First and Suffix First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196B0C-7EE3-4657-BA14-E90D9FC19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7045"/>
            <a:ext cx="9477375" cy="16668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78BADF-3E2E-4FDE-A9F9-8B645BB075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111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98F3915-20BE-4D75-BA03-F7216870E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225" y="4038600"/>
            <a:ext cx="93535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9454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72D4C047-D9C7-4566-A036-6BC171114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48000"/>
            <a:ext cx="11049000" cy="297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CAC5B7-0108-4B5F-BFC5-979EDD2941E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 Key Idea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C95408-B08E-48A0-843D-D476D121D6E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0000" y="1483201"/>
            <a:ext cx="10516800" cy="2098199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Find substring </a:t>
            </a:r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dirty="0"/>
              <a:t> in string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  <a:endParaRPr lang="en-US" altLang="zh-CN" dirty="0"/>
          </a:p>
          <a:p>
            <a:r>
              <a:rPr lang="en-US" altLang="zh-CN" dirty="0"/>
              <a:t>Key idea</a:t>
            </a:r>
          </a:p>
          <a:p>
            <a:pPr lvl="1"/>
            <a:r>
              <a:rPr lang="en-US" altLang="zh-CN" dirty="0"/>
              <a:t>Suffix First Matching</a:t>
            </a:r>
          </a:p>
          <a:p>
            <a:pPr lvl="1"/>
            <a:r>
              <a:rPr lang="en-US" altLang="zh-CN" dirty="0"/>
              <a:t>Skip bad character</a:t>
            </a:r>
          </a:p>
          <a:p>
            <a:pPr lvl="1"/>
            <a:r>
              <a:rPr lang="en-US" altLang="zh-CN" dirty="0"/>
              <a:t>Skip good suffix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829353-63A0-41BE-A282-83A60BA66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03511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">
            <a:extLst>
              <a:ext uri="{FF2B5EF4-FFF2-40B4-BE49-F238E27FC236}">
                <a16:creationId xmlns:a16="http://schemas.microsoft.com/office/drawing/2014/main" id="{69E48610-6E1D-4A4E-9182-3246CACC4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514600"/>
            <a:ext cx="9471736" cy="356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312E2C-DB9E-484A-8B90-A57BE3E3494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D384EF-CFFD-46CB-B2E9-03F1F5B22CF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When a mismatching occurs, the character in S is a “</a:t>
            </a:r>
            <a:r>
              <a:rPr lang="en-US" altLang="zh-CN" dirty="0">
                <a:solidFill>
                  <a:srgbClr val="0070C0"/>
                </a:solidFill>
              </a:rPr>
              <a:t>bad character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398733-2BBE-4AF2-B6D0-1A7BBC710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74674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0C6ED2-E9BC-489A-A49C-3F86390BF61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78229F-71F6-4CD5-8E90-63F9F477C2E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Bad Character </a:t>
            </a:r>
            <a:r>
              <a:rPr lang="en-US" altLang="zh-CN" sz="2800" dirty="0">
                <a:solidFill>
                  <a:srgbClr val="C00000"/>
                </a:solidFill>
              </a:rPr>
              <a:t>Case 1</a:t>
            </a:r>
            <a:r>
              <a:rPr lang="en-US" altLang="zh-CN" sz="2800" dirty="0"/>
              <a:t>: the bad character </a:t>
            </a:r>
            <a:r>
              <a:rPr lang="en-US" altLang="zh-CN" sz="2800" dirty="0">
                <a:solidFill>
                  <a:srgbClr val="C00000"/>
                </a:solidFill>
              </a:rPr>
              <a:t>not in </a:t>
            </a:r>
            <a:r>
              <a:rPr lang="en-US" altLang="zh-CN" sz="2800" dirty="0"/>
              <a:t>pattern P</a:t>
            </a:r>
          </a:p>
          <a:p>
            <a:pPr lvl="1"/>
            <a:r>
              <a:rPr lang="en-US" altLang="zh-CN" sz="2400" dirty="0"/>
              <a:t>Move whole pattern P after the bad character</a:t>
            </a:r>
            <a:endParaRPr lang="zh-CN" altLang="en-US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D2CDE-9625-4222-BEFA-85154802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114</a:t>
            </a:fld>
            <a:endParaRPr lang="en-US" altLang="zh-CN"/>
          </a:p>
        </p:txBody>
      </p:sp>
      <p:pic>
        <p:nvPicPr>
          <p:cNvPr id="3074" name="Picture 2" descr="preview">
            <a:extLst>
              <a:ext uri="{FF2B5EF4-FFF2-40B4-BE49-F238E27FC236}">
                <a16:creationId xmlns:a16="http://schemas.microsoft.com/office/drawing/2014/main" id="{E38DA6D6-D652-4182-99DF-56D2AFBE2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8305800" cy="35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32160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DF9DE-197C-42E4-9FB5-A64BCB1B0EB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E8CFF6-742B-4855-84EB-FD5E2095E63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/>
              <a:t>Bad Character </a:t>
            </a:r>
            <a:r>
              <a:rPr lang="en-US" altLang="zh-CN" sz="2800" dirty="0">
                <a:solidFill>
                  <a:srgbClr val="C00000"/>
                </a:solidFill>
              </a:rPr>
              <a:t>Case 2</a:t>
            </a:r>
            <a:r>
              <a:rPr lang="en-US" altLang="zh-CN" sz="2800" dirty="0"/>
              <a:t>: the bad character </a:t>
            </a:r>
            <a:r>
              <a:rPr lang="en-US" altLang="zh-CN" sz="2800" dirty="0">
                <a:solidFill>
                  <a:srgbClr val="C00000"/>
                </a:solidFill>
              </a:rPr>
              <a:t>also in </a:t>
            </a:r>
            <a:r>
              <a:rPr lang="en-US" altLang="zh-CN" sz="2800" dirty="0"/>
              <a:t>pattern P</a:t>
            </a:r>
          </a:p>
          <a:p>
            <a:pPr lvl="1"/>
            <a:r>
              <a:rPr lang="en-US" altLang="zh-CN" sz="2400" dirty="0"/>
              <a:t>Align the bad character with the nearest character in P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6352D-A4B9-4707-837A-13FF5B6C7D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115</a:t>
            </a:fld>
            <a:endParaRPr lang="en-US" altLang="zh-CN"/>
          </a:p>
        </p:txBody>
      </p:sp>
      <p:pic>
        <p:nvPicPr>
          <p:cNvPr id="4098" name="Picture 2" descr="preview">
            <a:extLst>
              <a:ext uri="{FF2B5EF4-FFF2-40B4-BE49-F238E27FC236}">
                <a16:creationId xmlns:a16="http://schemas.microsoft.com/office/drawing/2014/main" id="{3AB0E4DB-9C3E-416E-B586-2C98486D6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9646" y="2438400"/>
            <a:ext cx="8132707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8346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105C9-3762-4B6F-93ED-2BAC7DAEBA5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</a:t>
            </a:r>
            <a:r>
              <a:rPr lang="zh-CN" altLang="en-US" dirty="0"/>
              <a:t> </a:t>
            </a:r>
            <a:r>
              <a:rPr lang="en-US" altLang="zh-CN" dirty="0"/>
              <a:t>Bad</a:t>
            </a:r>
            <a:r>
              <a:rPr lang="zh-CN" altLang="en-US" dirty="0"/>
              <a:t> </a:t>
            </a:r>
            <a:r>
              <a:rPr lang="en-US" altLang="zh-CN" dirty="0"/>
              <a:t>Character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CB27D1-24E3-40D9-AB67-8A7237A11DD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How to know the number of characters we can move?</a:t>
            </a:r>
          </a:p>
          <a:p>
            <a:pPr lvl="1"/>
            <a:r>
              <a:rPr lang="en-US" altLang="zh-CN" dirty="0"/>
              <a:t>Preprocess the pattern, maintain the result in an array or hash table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D660B6-5211-4479-B262-A559F07C4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4347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view">
            <a:extLst>
              <a:ext uri="{FF2B5EF4-FFF2-40B4-BE49-F238E27FC236}">
                <a16:creationId xmlns:a16="http://schemas.microsoft.com/office/drawing/2014/main" id="{475A0335-3B41-4D8B-B19D-5B8DD166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78063"/>
            <a:ext cx="12192000" cy="404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6C3706B-E71E-4821-AEEE-DDCEB96C588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 Good Suffix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34B099-6D50-4B53-A442-5FA63CC2095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0000" y="1483201"/>
            <a:ext cx="10516800" cy="1945799"/>
          </a:xfrm>
        </p:spPr>
        <p:txBody>
          <a:bodyPr/>
          <a:lstStyle/>
          <a:p>
            <a:r>
              <a:rPr lang="en-US" altLang="zh-CN" dirty="0"/>
              <a:t>When a mismatching occurs, if there is a substring matched, the substring is a “</a:t>
            </a:r>
            <a:r>
              <a:rPr lang="en-US" altLang="zh-CN" dirty="0">
                <a:solidFill>
                  <a:srgbClr val="0070C0"/>
                </a:solidFill>
              </a:rPr>
              <a:t>good suffix</a:t>
            </a:r>
            <a:r>
              <a:rPr lang="en-US" altLang="zh-CN" dirty="0"/>
              <a:t>”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A40807-F13B-496D-AFC9-681B0254D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19617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view">
            <a:extLst>
              <a:ext uri="{FF2B5EF4-FFF2-40B4-BE49-F238E27FC236}">
                <a16:creationId xmlns:a16="http://schemas.microsoft.com/office/drawing/2014/main" id="{24A219BB-CD45-4362-AF70-C8D30B0EF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8305800" cy="380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B28358A-B713-4407-91AB-25913396BE9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 Good Suffix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070AB-EF0F-44DA-B28D-E923F4B6C58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Good Suffix </a:t>
            </a:r>
            <a:r>
              <a:rPr lang="en-US" altLang="zh-CN" sz="2400" dirty="0">
                <a:solidFill>
                  <a:srgbClr val="C00000"/>
                </a:solidFill>
              </a:rPr>
              <a:t>Case 1</a:t>
            </a:r>
            <a:r>
              <a:rPr lang="en-US" altLang="zh-CN" sz="2400" dirty="0"/>
              <a:t>: the good suffix has other </a:t>
            </a:r>
            <a:r>
              <a:rPr lang="en-US" altLang="zh-CN" sz="2400" dirty="0">
                <a:solidFill>
                  <a:srgbClr val="C00000"/>
                </a:solidFill>
              </a:rPr>
              <a:t>occurrences in </a:t>
            </a:r>
            <a:r>
              <a:rPr lang="en-US" altLang="zh-CN" sz="2400" dirty="0"/>
              <a:t>pattern P</a:t>
            </a:r>
          </a:p>
          <a:p>
            <a:pPr lvl="1"/>
            <a:r>
              <a:rPr lang="en-US" altLang="zh-CN" sz="2000" dirty="0"/>
              <a:t>Align the good suffix with the </a:t>
            </a:r>
            <a:r>
              <a:rPr lang="en-US" altLang="zh-CN" sz="2000"/>
              <a:t>nearest suffix </a:t>
            </a:r>
            <a:r>
              <a:rPr lang="en-US" altLang="zh-CN" sz="2000" dirty="0"/>
              <a:t>in P</a:t>
            </a:r>
            <a:endParaRPr lang="zh-CN" altLang="en-US" sz="2000" dirty="0"/>
          </a:p>
          <a:p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FD021-1209-429C-9FFD-C0F50C4FA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22454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view">
            <a:extLst>
              <a:ext uri="{FF2B5EF4-FFF2-40B4-BE49-F238E27FC236}">
                <a16:creationId xmlns:a16="http://schemas.microsoft.com/office/drawing/2014/main" id="{AEC64863-0613-45E0-8793-C310044BB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67000"/>
            <a:ext cx="7620000" cy="337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6C60F8-B9AD-4416-9E29-5C5A6C1B0BA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 Good Suffix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810E4-D06B-4414-982C-0026BC6D8A0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400" dirty="0"/>
              <a:t>Good Suffix </a:t>
            </a:r>
            <a:r>
              <a:rPr lang="en-US" altLang="zh-CN" sz="2400" dirty="0">
                <a:solidFill>
                  <a:srgbClr val="C00000"/>
                </a:solidFill>
              </a:rPr>
              <a:t>Case 2</a:t>
            </a:r>
            <a:r>
              <a:rPr lang="en-US" altLang="zh-CN" sz="2400" dirty="0"/>
              <a:t>: the good suffix has </a:t>
            </a:r>
            <a:r>
              <a:rPr lang="en-US" altLang="zh-CN" sz="2400" dirty="0">
                <a:solidFill>
                  <a:srgbClr val="C00000"/>
                </a:solidFill>
              </a:rPr>
              <a:t>no other occurrences </a:t>
            </a:r>
            <a:r>
              <a:rPr lang="en-US" altLang="zh-CN" sz="2400" dirty="0"/>
              <a:t>in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pattern P</a:t>
            </a:r>
          </a:p>
          <a:p>
            <a:pPr lvl="1"/>
            <a:r>
              <a:rPr lang="en-US" altLang="zh-CN" sz="2000" b="1" dirty="0">
                <a:solidFill>
                  <a:srgbClr val="0070C0"/>
                </a:solidFill>
              </a:rPr>
              <a:t>Warning: cannot move whole P after the good suffix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B1243-925C-4363-AB3C-ECC62AD7D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7491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Vary across languages</a:t>
            </a:r>
            <a:endParaRPr kumimoji="1" lang="en-US" altLang="zh-CN" dirty="0"/>
          </a:p>
          <a:p>
            <a:pPr lvl="1"/>
            <a:r>
              <a:rPr lang="en-US" altLang="zh-CN" dirty="0"/>
              <a:t>Array of characters: C</a:t>
            </a:r>
          </a:p>
          <a:p>
            <a:pPr lvl="1"/>
            <a:r>
              <a:rPr lang="en-US" altLang="zh-CN" dirty="0"/>
              <a:t>Class: C++/JAVA</a:t>
            </a:r>
          </a:p>
          <a:p>
            <a:pPr lvl="1"/>
            <a:r>
              <a:rPr lang="en-US" altLang="zh-CN" dirty="0"/>
              <a:t>Built-in type: Python</a:t>
            </a:r>
            <a:endParaRPr kumimoji="1" lang="en-US" altLang="zh-CN" dirty="0"/>
          </a:p>
          <a:p>
            <a:r>
              <a:rPr kumimoji="1" lang="en-US" altLang="zh-CN" dirty="0"/>
              <a:t>String constants</a:t>
            </a:r>
          </a:p>
          <a:p>
            <a:pPr lvl="1"/>
            <a:r>
              <a:rPr kumimoji="1" lang="en-US" altLang="zh-CN" dirty="0"/>
              <a:t>e.g., “\n”</a:t>
            </a:r>
          </a:p>
          <a:p>
            <a:r>
              <a:rPr kumimoji="1" lang="en-US" altLang="zh-CN" dirty="0"/>
              <a:t>String variables</a:t>
            </a:r>
          </a:p>
          <a:p>
            <a:pPr lvl="1"/>
            <a:r>
              <a:rPr kumimoji="1" lang="en-US" altLang="zh-CN" dirty="0"/>
              <a:t>char*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…; (C-style character sequence)</a:t>
            </a:r>
          </a:p>
          <a:p>
            <a:pPr lvl="1"/>
            <a:r>
              <a:rPr kumimoji="1" lang="en-US" altLang="zh-CN" dirty="0"/>
              <a:t>string </a:t>
            </a:r>
            <a:r>
              <a:rPr kumimoji="1" lang="en-US" altLang="zh-CN" dirty="0" err="1"/>
              <a:t>str</a:t>
            </a:r>
            <a:r>
              <a:rPr kumimoji="1" lang="en-US" altLang="zh-CN" dirty="0"/>
              <a:t> = …; (C++-style STL string)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 Type of String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8AA0BCD0-FD54-4E57-A674-1DDADB31044F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93247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在这里插入图片描述">
            <a:extLst>
              <a:ext uri="{FF2B5EF4-FFF2-40B4-BE49-F238E27FC236}">
                <a16:creationId xmlns:a16="http://schemas.microsoft.com/office/drawing/2014/main" id="{B995A8FE-DDC0-4B04-A0B3-8D644535D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819400"/>
            <a:ext cx="69723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76C60F8-B9AD-4416-9E29-5C5A6C1B0B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</p:spPr>
        <p:txBody>
          <a:bodyPr/>
          <a:lstStyle/>
          <a:p>
            <a:r>
              <a:rPr lang="en-US" altLang="zh-CN" dirty="0"/>
              <a:t>BM Algorithm: Good Suffix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810E4-D06B-4414-982C-0026BC6D8A0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</p:spPr>
        <p:txBody>
          <a:bodyPr/>
          <a:lstStyle/>
          <a:p>
            <a:r>
              <a:rPr lang="en-US" altLang="zh-CN" sz="2400" dirty="0"/>
              <a:t>Good Suffix </a:t>
            </a:r>
            <a:r>
              <a:rPr lang="en-US" altLang="zh-CN" sz="2400" dirty="0">
                <a:solidFill>
                  <a:srgbClr val="C00000"/>
                </a:solidFill>
              </a:rPr>
              <a:t>Case 2</a:t>
            </a:r>
            <a:r>
              <a:rPr lang="en-US" altLang="zh-CN" sz="2400" dirty="0"/>
              <a:t>: the good suffix has </a:t>
            </a:r>
            <a:r>
              <a:rPr lang="en-US" altLang="zh-CN" sz="2400" dirty="0">
                <a:solidFill>
                  <a:srgbClr val="C00000"/>
                </a:solidFill>
              </a:rPr>
              <a:t>no other occurrences </a:t>
            </a:r>
            <a:r>
              <a:rPr lang="en-US" altLang="zh-CN" sz="2400" dirty="0"/>
              <a:t>in</a:t>
            </a:r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/>
              <a:t>pattern P</a:t>
            </a:r>
          </a:p>
          <a:p>
            <a:pPr lvl="1"/>
            <a:r>
              <a:rPr lang="en-US" altLang="zh-CN" sz="2000" dirty="0"/>
              <a:t>We should examine whether </a:t>
            </a:r>
            <a:r>
              <a:rPr lang="en-US" altLang="zh-CN" sz="2000" dirty="0">
                <a:solidFill>
                  <a:srgbClr val="0070C0"/>
                </a:solidFill>
              </a:rPr>
              <a:t>suffix of the good suffix </a:t>
            </a:r>
            <a:r>
              <a:rPr lang="en-US" altLang="zh-CN" sz="2000" dirty="0"/>
              <a:t>equals to </a:t>
            </a:r>
            <a:r>
              <a:rPr lang="en-US" altLang="zh-CN" sz="2000" dirty="0">
                <a:solidFill>
                  <a:srgbClr val="0070C0"/>
                </a:solidFill>
              </a:rPr>
              <a:t>prefix of P</a:t>
            </a:r>
          </a:p>
          <a:p>
            <a:pPr lvl="1"/>
            <a:r>
              <a:rPr lang="en-US" altLang="zh-CN" sz="2000" dirty="0">
                <a:solidFill>
                  <a:srgbClr val="0070C0"/>
                </a:solidFill>
              </a:rPr>
              <a:t>suffix of the good suffix </a:t>
            </a:r>
            <a:r>
              <a:rPr lang="en-US" altLang="zh-CN" sz="2000" dirty="0"/>
              <a:t>is also </a:t>
            </a:r>
            <a:r>
              <a:rPr lang="en-US" altLang="zh-CN" sz="2000" dirty="0">
                <a:solidFill>
                  <a:srgbClr val="0070C0"/>
                </a:solidFill>
              </a:rPr>
              <a:t>the suffix of P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3B1243-925C-4363-AB3C-ECC62AD7D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8482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EC677-1310-449F-BE61-5B12F22288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 Good Suffix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012B53-F473-48C9-9B5B-1AB4418E1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8A2E66-C74B-47B0-9C0C-F463EF05C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371600"/>
            <a:ext cx="5638800" cy="19755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B5C17B-67B5-487C-BAFF-ACEF7EE48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82191"/>
            <a:ext cx="5064669" cy="19090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7F860D-036A-458D-A29A-B7942E68E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3771556"/>
            <a:ext cx="5334000" cy="20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803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review">
            <a:extLst>
              <a:ext uri="{FF2B5EF4-FFF2-40B4-BE49-F238E27FC236}">
                <a16:creationId xmlns:a16="http://schemas.microsoft.com/office/drawing/2014/main" id="{C64E56EF-A1B0-4933-8D0A-FB89D6FFA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50001"/>
            <a:ext cx="6863829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6F50999-FDB0-410C-8455-5306DF08216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 Good Suffix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FD53AB-FCB3-45C2-B5F6-E057926DA77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40000" y="1483201"/>
            <a:ext cx="10516800" cy="1793399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For each possible good suffix (i.e., suffix of P), we need</a:t>
            </a:r>
          </a:p>
          <a:p>
            <a:pPr lvl="1"/>
            <a:r>
              <a:rPr lang="en-US" altLang="zh-CN" sz="1800" dirty="0"/>
              <a:t>A int array, indicating the position of the nearest occurrence (</a:t>
            </a:r>
            <a:r>
              <a:rPr lang="en-US" altLang="zh-CN" sz="1800" dirty="0">
                <a:solidFill>
                  <a:srgbClr val="C00000"/>
                </a:solidFill>
              </a:rPr>
              <a:t>for case 1</a:t>
            </a:r>
            <a:r>
              <a:rPr lang="en-US" altLang="zh-CN" sz="1800" dirty="0"/>
              <a:t>)</a:t>
            </a:r>
          </a:p>
          <a:p>
            <a:pPr lvl="1"/>
            <a:r>
              <a:rPr lang="en-US" altLang="zh-CN" sz="1800" dirty="0"/>
              <a:t>A </a:t>
            </a:r>
            <a:r>
              <a:rPr lang="en-US" altLang="zh-CN" sz="1800" dirty="0" err="1"/>
              <a:t>boolean</a:t>
            </a:r>
            <a:r>
              <a:rPr lang="en-US" altLang="zh-CN" sz="1800" dirty="0"/>
              <a:t> array prefix, indicating whether the suffix has matched prefix in P (</a:t>
            </a:r>
            <a:r>
              <a:rPr lang="en-US" altLang="zh-CN" sz="1800" dirty="0">
                <a:solidFill>
                  <a:srgbClr val="C00000"/>
                </a:solidFill>
              </a:rPr>
              <a:t>for case 2</a:t>
            </a:r>
            <a:r>
              <a:rPr lang="en-US" altLang="zh-CN" sz="1800" dirty="0"/>
              <a:t>)</a:t>
            </a:r>
          </a:p>
          <a:p>
            <a:pPr lvl="1"/>
            <a:endParaRPr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B130D0-B9C3-4E73-ADAB-E19307F10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122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194A20-E666-4A3E-A2F7-8320070A3E5E}"/>
              </a:ext>
            </a:extLst>
          </p:cNvPr>
          <p:cNvSpPr/>
          <p:nvPr/>
        </p:nvSpPr>
        <p:spPr>
          <a:xfrm>
            <a:off x="4724400" y="3412568"/>
            <a:ext cx="914400" cy="260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299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3EFD-ABEC-4F32-966D-5BA5C7B70A6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BM Algorithm: Putting It Together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9EC866-A4E3-4A7C-81E5-F63FC1BBDB42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When a mismatching occurs</a:t>
            </a:r>
          </a:p>
          <a:p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moves with </a:t>
            </a:r>
            <a:r>
              <a:rPr lang="en-US" altLang="zh-CN" dirty="0">
                <a:solidFill>
                  <a:srgbClr val="0070C0"/>
                </a:solidFill>
              </a:rPr>
              <a:t>bad character </a:t>
            </a:r>
            <a:r>
              <a:rPr lang="en-US" altLang="zh-CN" dirty="0"/>
              <a:t>rules</a:t>
            </a:r>
          </a:p>
          <a:p>
            <a:r>
              <a:rPr lang="en-US" altLang="zh-CN" dirty="0"/>
              <a:t>Calculate</a:t>
            </a:r>
            <a:r>
              <a:rPr lang="zh-CN" altLang="en-US" dirty="0"/>
              <a:t> </a:t>
            </a:r>
            <a:r>
              <a:rPr lang="en-US" altLang="zh-CN" dirty="0"/>
              <a:t>moves with </a:t>
            </a:r>
            <a:r>
              <a:rPr lang="en-US" altLang="zh-CN" dirty="0">
                <a:solidFill>
                  <a:srgbClr val="0070C0"/>
                </a:solidFill>
              </a:rPr>
              <a:t>good suffix </a:t>
            </a:r>
            <a:r>
              <a:rPr lang="en-US" altLang="zh-CN" dirty="0"/>
              <a:t>rules</a:t>
            </a:r>
          </a:p>
          <a:p>
            <a:r>
              <a:rPr lang="en-US" altLang="zh-CN" dirty="0"/>
              <a:t>Take the maximum # of moves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ED57D-3535-44D7-B03B-8544F2BD33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5809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28ED5-2E75-40B8-A272-18D117A2CDB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Shift-And Algorithm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78A21A-748C-40FB-A872-AA2FA8DBDB8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Find substring </a:t>
            </a:r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dirty="0"/>
              <a:t> in string </a:t>
            </a:r>
            <a:r>
              <a:rPr lang="en-US" altLang="zh-CN" dirty="0">
                <a:solidFill>
                  <a:srgbClr val="0070C0"/>
                </a:solidFill>
              </a:rPr>
              <a:t>S</a:t>
            </a:r>
          </a:p>
          <a:p>
            <a:r>
              <a:rPr lang="en-US" altLang="zh-CN" dirty="0"/>
              <a:t>Key idea: after matching </a:t>
            </a:r>
            <a:r>
              <a:rPr lang="en-US" altLang="zh-CN" dirty="0" err="1">
                <a:solidFill>
                  <a:srgbClr val="0070C0"/>
                </a:solidFill>
              </a:rPr>
              <a:t>s</a:t>
            </a:r>
            <a:r>
              <a:rPr lang="en-US" altLang="zh-CN" baseline="-25000" dirty="0" err="1">
                <a:solidFill>
                  <a:srgbClr val="0070C0"/>
                </a:solidFill>
              </a:rPr>
              <a:t>i</a:t>
            </a:r>
            <a:r>
              <a:rPr lang="en-US" altLang="zh-CN" dirty="0"/>
              <a:t>, maintain a set </a:t>
            </a:r>
            <a:r>
              <a:rPr lang="en-US" altLang="zh-CN" dirty="0">
                <a:solidFill>
                  <a:srgbClr val="0070C0"/>
                </a:solidFill>
              </a:rPr>
              <a:t>D</a:t>
            </a:r>
            <a:r>
              <a:rPr lang="en-US" altLang="zh-CN" dirty="0"/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61613A-018F-43F2-9448-741C44920E5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124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0FDCBD-20C7-4166-86FD-19F654C85646}"/>
              </a:ext>
            </a:extLst>
          </p:cNvPr>
          <p:cNvSpPr txBox="1"/>
          <p:nvPr/>
        </p:nvSpPr>
        <p:spPr>
          <a:xfrm>
            <a:off x="1219200" y="2477319"/>
            <a:ext cx="10058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600" dirty="0">
                <a:latin typeface="+mj-lt"/>
              </a:rPr>
              <a:t>D = {x | </a:t>
            </a:r>
            <a:r>
              <a:rPr kumimoji="1" lang="en-US" altLang="zh-CN" sz="3600" dirty="0">
                <a:solidFill>
                  <a:srgbClr val="0070C0"/>
                </a:solidFill>
                <a:latin typeface="+mj-lt"/>
              </a:rPr>
              <a:t>x</a:t>
            </a:r>
            <a:r>
              <a:rPr kumimoji="1" lang="en-US" altLang="zh-CN" sz="3600" dirty="0">
                <a:latin typeface="+mj-lt"/>
              </a:rPr>
              <a:t> is a prefix of </a:t>
            </a:r>
            <a:r>
              <a:rPr kumimoji="1" lang="en-US" altLang="zh-CN" sz="3600" dirty="0">
                <a:solidFill>
                  <a:srgbClr val="0070C0"/>
                </a:solidFill>
                <a:latin typeface="+mj-lt"/>
              </a:rPr>
              <a:t>P</a:t>
            </a:r>
            <a:r>
              <a:rPr kumimoji="1" lang="en-US" altLang="zh-CN" sz="3600" dirty="0">
                <a:latin typeface="+mj-lt"/>
              </a:rPr>
              <a:t>, and </a:t>
            </a:r>
            <a:r>
              <a:rPr kumimoji="1" lang="en-US" altLang="zh-CN" sz="3600" dirty="0">
                <a:solidFill>
                  <a:srgbClr val="0070C0"/>
                </a:solidFill>
                <a:latin typeface="+mj-lt"/>
              </a:rPr>
              <a:t>x</a:t>
            </a:r>
            <a:r>
              <a:rPr kumimoji="1" lang="en-US" altLang="zh-CN" sz="3600" dirty="0">
                <a:latin typeface="+mj-lt"/>
              </a:rPr>
              <a:t> is a suffix of </a:t>
            </a:r>
            <a:r>
              <a:rPr lang="en-US" altLang="zh-CN" sz="3600" dirty="0">
                <a:solidFill>
                  <a:srgbClr val="0070C0"/>
                </a:solidFill>
                <a:latin typeface="+mj-lt"/>
                <a:cs typeface="Arial"/>
              </a:rPr>
              <a:t>s</a:t>
            </a:r>
            <a:r>
              <a:rPr lang="en-US" altLang="zh-CN" sz="3600" baseline="-25000" dirty="0">
                <a:solidFill>
                  <a:srgbClr val="0070C0"/>
                </a:solidFill>
                <a:latin typeface="+mj-lt"/>
                <a:cs typeface="Arial"/>
              </a:rPr>
              <a:t>0</a:t>
            </a:r>
            <a:r>
              <a:rPr lang="en-US" altLang="zh-CN" sz="3200" dirty="0">
                <a:solidFill>
                  <a:srgbClr val="0070C0"/>
                </a:solidFill>
                <a:latin typeface="+mj-lt"/>
                <a:cs typeface="Arial"/>
              </a:rPr>
              <a:t>s</a:t>
            </a:r>
            <a:r>
              <a:rPr lang="en-US" altLang="zh-CN" sz="3200" baseline="-25000" dirty="0">
                <a:solidFill>
                  <a:srgbClr val="0070C0"/>
                </a:solidFill>
                <a:latin typeface="+mj-lt"/>
                <a:cs typeface="Arial"/>
              </a:rPr>
              <a:t>1…</a:t>
            </a:r>
            <a:r>
              <a:rPr lang="en-US" altLang="zh-CN" sz="3200" dirty="0" err="1">
                <a:solidFill>
                  <a:srgbClr val="0070C0"/>
                </a:solidFill>
                <a:latin typeface="+mj-lt"/>
                <a:cs typeface="Arial"/>
              </a:rPr>
              <a:t>s</a:t>
            </a:r>
            <a:r>
              <a:rPr lang="en-US" altLang="zh-CN" sz="3200" baseline="-25000" dirty="0" err="1">
                <a:solidFill>
                  <a:srgbClr val="0070C0"/>
                </a:solidFill>
                <a:latin typeface="+mj-lt"/>
                <a:cs typeface="Arial"/>
              </a:rPr>
              <a:t>i</a:t>
            </a:r>
            <a:r>
              <a:rPr kumimoji="1" lang="en-US" altLang="zh-CN" sz="3600" dirty="0">
                <a:latin typeface="+mj-lt"/>
              </a:rPr>
              <a:t>}</a:t>
            </a:r>
            <a:endParaRPr lang="zh-CN" altLang="en-US" sz="3600" dirty="0">
              <a:latin typeface="+mj-lt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3517629-1E58-43F0-810B-0EDAAC3C1D28}"/>
              </a:ext>
            </a:extLst>
          </p:cNvPr>
          <p:cNvGraphicFramePr>
            <a:graphicFrameLocks noGrp="1"/>
          </p:cNvGraphicFramePr>
          <p:nvPr/>
        </p:nvGraphicFramePr>
        <p:xfrm>
          <a:off x="2262000" y="3734351"/>
          <a:ext cx="766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4CB6071-2C45-4F50-B97C-E6EE48C328C7}"/>
              </a:ext>
            </a:extLst>
          </p:cNvPr>
          <p:cNvSpPr txBox="1"/>
          <p:nvPr/>
        </p:nvSpPr>
        <p:spPr>
          <a:xfrm>
            <a:off x="5410200" y="5053768"/>
            <a:ext cx="491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+mn-lt"/>
              </a:rPr>
              <a:t>D = {A, ATA}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981485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583DF-CB53-4C35-9424-89D37E3B043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Shift-AND:</a:t>
            </a:r>
            <a:r>
              <a:rPr lang="zh-CN" altLang="en-US" dirty="0"/>
              <a:t> </a:t>
            </a:r>
            <a:r>
              <a:rPr lang="en-US" altLang="zh-CN" dirty="0"/>
              <a:t>Skeleton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B6B028-2F03-4315-94DA-85F06571DC1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324600" y="1483201"/>
            <a:ext cx="5032199" cy="4713451"/>
          </a:xfrm>
        </p:spPr>
        <p:txBody>
          <a:bodyPr/>
          <a:lstStyle/>
          <a:p>
            <a:r>
              <a:rPr lang="en-US" altLang="zh-CN" dirty="0"/>
              <a:t>Two questions: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How to represent D?</a:t>
            </a:r>
          </a:p>
          <a:p>
            <a:pPr marL="344487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How to update D?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7BE846-FE78-4A40-97A1-DB8F6ED298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125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D9E12C3-D324-43EF-9B5B-E266F537C471}"/>
              </a:ext>
            </a:extLst>
          </p:cNvPr>
          <p:cNvSpPr txBox="1"/>
          <p:nvPr/>
        </p:nvSpPr>
        <p:spPr>
          <a:xfrm>
            <a:off x="1143000" y="1981200"/>
            <a:ext cx="41148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n =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strlen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(S);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70C0"/>
                </a:solidFill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m = 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strlen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(P);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9900CC"/>
                </a:solidFill>
                <a:latin typeface="Ludica fax"/>
                <a:ea typeface="宋体"/>
                <a:cs typeface="Courier New"/>
              </a:rPr>
              <a:t>D = empty 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for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=0;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&lt;n;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++;)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kern="0" dirty="0">
                <a:solidFill>
                  <a:srgbClr val="9900CC"/>
                </a:solidFill>
                <a:latin typeface="Ludica fax"/>
                <a:ea typeface="宋体"/>
                <a:cs typeface="Courier New"/>
              </a:rPr>
              <a:t>update 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kern="0" dirty="0">
                <a:solidFill>
                  <a:srgbClr val="0070C0"/>
                </a:solidFill>
                <a:latin typeface="Ludica fax"/>
                <a:ea typeface="宋体"/>
                <a:cs typeface="Courier New"/>
              </a:rPr>
              <a:t>if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D has an element of length 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       report a match at i-m+1;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}</a:t>
            </a:r>
            <a:endParaRPr lang="zh-CN" altLang="en-US" sz="32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EDC5CEFF-49FF-4674-872E-FDDCCD763F87}"/>
              </a:ext>
            </a:extLst>
          </p:cNvPr>
          <p:cNvSpPr/>
          <p:nvPr/>
        </p:nvSpPr>
        <p:spPr>
          <a:xfrm>
            <a:off x="5105401" y="3315682"/>
            <a:ext cx="762000" cy="68580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82335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FAB19-EEDE-44FE-8A6D-9CF7B8FC80D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Shift-AND:</a:t>
            </a:r>
            <a:r>
              <a:rPr lang="zh-CN" altLang="en-US" dirty="0"/>
              <a:t> </a:t>
            </a:r>
            <a:r>
              <a:rPr lang="en-US" altLang="zh-CN" dirty="0"/>
              <a:t>Represent the Set 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F9271F-9961-4442-99DB-571C88D440D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D is a binary sequence of length </a:t>
            </a:r>
            <a:r>
              <a:rPr lang="en-US" altLang="zh-CN" dirty="0">
                <a:solidFill>
                  <a:srgbClr val="0070C0"/>
                </a:solidFill>
              </a:rPr>
              <a:t>m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62DE7B-7C9F-4DE3-9E00-F3512B2634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36FC5-CBB2-4409-B2CF-443EAA6B5497}"/>
              </a:ext>
            </a:extLst>
          </p:cNvPr>
          <p:cNvSpPr txBox="1"/>
          <p:nvPr/>
        </p:nvSpPr>
        <p:spPr>
          <a:xfrm>
            <a:off x="3505200" y="2057400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+mj-lt"/>
              </a:rPr>
              <a:t>D=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cs typeface="Arial"/>
              </a:rPr>
              <a:t> d</a:t>
            </a:r>
            <a:r>
              <a:rPr lang="en-US" altLang="zh-CN" sz="4400" baseline="-25000" dirty="0">
                <a:solidFill>
                  <a:srgbClr val="0070C0"/>
                </a:solidFill>
                <a:latin typeface="+mj-lt"/>
                <a:cs typeface="Arial"/>
              </a:rPr>
              <a:t>m 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cs typeface="Arial"/>
              </a:rPr>
              <a:t>d</a:t>
            </a:r>
            <a:r>
              <a:rPr lang="en-US" altLang="zh-CN" sz="4400" baseline="-25000" dirty="0">
                <a:solidFill>
                  <a:srgbClr val="0070C0"/>
                </a:solidFill>
                <a:latin typeface="+mj-lt"/>
                <a:cs typeface="Arial"/>
              </a:rPr>
              <a:t>m-1 …</a:t>
            </a:r>
            <a:r>
              <a:rPr lang="en-US" altLang="zh-CN" sz="4400" dirty="0">
                <a:solidFill>
                  <a:srgbClr val="0070C0"/>
                </a:solidFill>
                <a:latin typeface="+mj-lt"/>
                <a:cs typeface="Arial"/>
              </a:rPr>
              <a:t> d</a:t>
            </a:r>
            <a:r>
              <a:rPr lang="en-US" altLang="zh-CN" sz="4400" baseline="-25000" dirty="0">
                <a:solidFill>
                  <a:srgbClr val="0070C0"/>
                </a:solidFill>
                <a:latin typeface="+mj-lt"/>
                <a:cs typeface="Arial"/>
              </a:rPr>
              <a:t>1</a:t>
            </a:r>
            <a:endParaRPr lang="zh-CN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F4D10109-730C-4740-8B56-36C4F8AEABBD}"/>
              </a:ext>
            </a:extLst>
          </p:cNvPr>
          <p:cNvSpPr txBox="1">
            <a:spLocks/>
          </p:cNvSpPr>
          <p:nvPr/>
        </p:nvSpPr>
        <p:spPr>
          <a:xfrm>
            <a:off x="837600" y="3083598"/>
            <a:ext cx="10516800" cy="1343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3200" dirty="0" err="1">
                <a:solidFill>
                  <a:srgbClr val="0070C0"/>
                </a:solidFill>
                <a:cs typeface="Arial"/>
              </a:rPr>
              <a:t>d</a:t>
            </a:r>
            <a:r>
              <a:rPr lang="en-US" altLang="zh-CN" sz="3200" baseline="-25000" dirty="0" err="1">
                <a:solidFill>
                  <a:srgbClr val="0070C0"/>
                </a:solidFill>
                <a:cs typeface="Arial"/>
              </a:rPr>
              <a:t>j</a:t>
            </a:r>
            <a:r>
              <a:rPr lang="en-US" altLang="zh-CN" sz="3200" baseline="-2500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kern="0" dirty="0">
                <a:solidFill>
                  <a:srgbClr val="0070C0"/>
                </a:solidFill>
              </a:rPr>
              <a:t>=1</a:t>
            </a:r>
            <a:r>
              <a:rPr lang="en-US" altLang="zh-CN" kern="0" dirty="0"/>
              <a:t> if and only if </a:t>
            </a:r>
            <a:r>
              <a:rPr lang="en-US" altLang="zh-CN" sz="3200" dirty="0">
                <a:solidFill>
                  <a:srgbClr val="0070C0"/>
                </a:solidFill>
                <a:cs typeface="Arial"/>
              </a:rPr>
              <a:t>p</a:t>
            </a:r>
            <a:r>
              <a:rPr lang="en-US" altLang="zh-CN" sz="3200" baseline="-25000" dirty="0">
                <a:solidFill>
                  <a:srgbClr val="0070C0"/>
                </a:solidFill>
                <a:cs typeface="Arial"/>
              </a:rPr>
              <a:t>0</a:t>
            </a:r>
            <a:r>
              <a:rPr lang="en-US" altLang="zh-CN" sz="3200" dirty="0">
                <a:solidFill>
                  <a:srgbClr val="0070C0"/>
                </a:solidFill>
                <a:cs typeface="Arial"/>
              </a:rPr>
              <a:t>p</a:t>
            </a:r>
            <a:r>
              <a:rPr lang="en-US" altLang="zh-CN" sz="3200" baseline="-25000" dirty="0">
                <a:solidFill>
                  <a:srgbClr val="0070C0"/>
                </a:solidFill>
                <a:cs typeface="Arial"/>
              </a:rPr>
              <a:t>1</a:t>
            </a:r>
            <a:r>
              <a:rPr lang="en-US" altLang="zh-CN" sz="3200" dirty="0">
                <a:solidFill>
                  <a:srgbClr val="0070C0"/>
                </a:solidFill>
                <a:cs typeface="Arial"/>
              </a:rPr>
              <a:t> …p</a:t>
            </a:r>
            <a:r>
              <a:rPr lang="en-US" altLang="zh-CN" sz="3200" baseline="-25000" dirty="0">
                <a:solidFill>
                  <a:srgbClr val="0070C0"/>
                </a:solidFill>
                <a:cs typeface="Arial"/>
              </a:rPr>
              <a:t>j-1 </a:t>
            </a:r>
            <a:r>
              <a:rPr lang="en-US" altLang="zh-CN" kern="0" dirty="0"/>
              <a:t>is a suffix of </a:t>
            </a:r>
            <a:r>
              <a:rPr lang="en-US" altLang="zh-CN" sz="3200" kern="0" dirty="0">
                <a:solidFill>
                  <a:srgbClr val="0070C0"/>
                </a:solidFill>
                <a:cs typeface="Arial"/>
              </a:rPr>
              <a:t>s</a:t>
            </a:r>
            <a:r>
              <a:rPr lang="en-US" altLang="zh-CN" sz="3200" kern="0" baseline="-25000" dirty="0">
                <a:solidFill>
                  <a:srgbClr val="0070C0"/>
                </a:solidFill>
                <a:cs typeface="Arial"/>
              </a:rPr>
              <a:t>0 </a:t>
            </a:r>
            <a:r>
              <a:rPr lang="en-US" altLang="zh-CN" sz="3200" kern="0" dirty="0">
                <a:solidFill>
                  <a:srgbClr val="0070C0"/>
                </a:solidFill>
                <a:cs typeface="Arial"/>
              </a:rPr>
              <a:t>s</a:t>
            </a:r>
            <a:r>
              <a:rPr lang="en-US" altLang="zh-CN" sz="3200" kern="0" baseline="-25000" dirty="0">
                <a:solidFill>
                  <a:srgbClr val="0070C0"/>
                </a:solidFill>
                <a:cs typeface="Arial"/>
              </a:rPr>
              <a:t>1 …</a:t>
            </a:r>
            <a:r>
              <a:rPr lang="en-US" altLang="zh-CN" sz="3200" kern="0" dirty="0">
                <a:solidFill>
                  <a:srgbClr val="0070C0"/>
                </a:solidFill>
                <a:cs typeface="Arial"/>
              </a:rPr>
              <a:t>s</a:t>
            </a:r>
            <a:r>
              <a:rPr lang="en-US" altLang="zh-CN" sz="3200" kern="0" baseline="-25000" dirty="0">
                <a:solidFill>
                  <a:srgbClr val="0070C0"/>
                </a:solidFill>
                <a:cs typeface="Arial"/>
              </a:rPr>
              <a:t>i-1</a:t>
            </a:r>
            <a:endParaRPr lang="zh-CN" altLang="en-US" kern="0" dirty="0">
              <a:solidFill>
                <a:srgbClr val="0070C0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AD3BDE1-27E1-41BC-ACF7-862EFE67ECA9}"/>
              </a:ext>
            </a:extLst>
          </p:cNvPr>
          <p:cNvGraphicFramePr>
            <a:graphicFrameLocks noGrp="1"/>
          </p:cNvGraphicFramePr>
          <p:nvPr/>
        </p:nvGraphicFramePr>
        <p:xfrm>
          <a:off x="2262000" y="3824548"/>
          <a:ext cx="766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5EAD6B4E-3282-4167-A818-872A0A5B167D}"/>
              </a:ext>
            </a:extLst>
          </p:cNvPr>
          <p:cNvSpPr txBox="1"/>
          <p:nvPr/>
        </p:nvSpPr>
        <p:spPr>
          <a:xfrm>
            <a:off x="5410200" y="5143965"/>
            <a:ext cx="491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+mn-lt"/>
              </a:rPr>
              <a:t>D = 00101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579032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F1930-ACF3-4102-A43D-EF3A792BB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Shift-AND:</a:t>
            </a:r>
            <a:r>
              <a:rPr lang="zh-CN" altLang="en-US" dirty="0"/>
              <a:t> </a:t>
            </a:r>
            <a:r>
              <a:rPr lang="en-US" altLang="zh-CN" dirty="0"/>
              <a:t>Update D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074904-B3A7-4123-8D09-0E63FAA2BD1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2800" dirty="0"/>
              <a:t>When move from </a:t>
            </a:r>
            <a:r>
              <a:rPr lang="en-US" altLang="zh-CN" sz="2400" kern="0" dirty="0">
                <a:solidFill>
                  <a:srgbClr val="0070C0"/>
                </a:solidFill>
                <a:cs typeface="Arial"/>
              </a:rPr>
              <a:t>s</a:t>
            </a:r>
            <a:r>
              <a:rPr lang="en-US" altLang="zh-CN" sz="2400" kern="0" baseline="-25000" dirty="0">
                <a:solidFill>
                  <a:srgbClr val="0070C0"/>
                </a:solidFill>
                <a:cs typeface="Arial"/>
              </a:rPr>
              <a:t>i-1  </a:t>
            </a:r>
            <a:r>
              <a:rPr lang="en-US" altLang="zh-CN" sz="2800" dirty="0"/>
              <a:t>to</a:t>
            </a:r>
            <a:r>
              <a:rPr lang="en-US" altLang="zh-CN" sz="2400" kern="0" dirty="0">
                <a:solidFill>
                  <a:srgbClr val="0070C0"/>
                </a:solidFill>
                <a:cs typeface="Arial"/>
              </a:rPr>
              <a:t> </a:t>
            </a:r>
            <a:r>
              <a:rPr lang="en-US" altLang="zh-CN" sz="2400" kern="0" dirty="0" err="1">
                <a:solidFill>
                  <a:srgbClr val="0070C0"/>
                </a:solidFill>
                <a:cs typeface="Arial"/>
              </a:rPr>
              <a:t>s</a:t>
            </a:r>
            <a:r>
              <a:rPr lang="en-US" altLang="zh-CN" sz="2400" kern="0" baseline="-25000" dirty="0" err="1">
                <a:solidFill>
                  <a:srgbClr val="0070C0"/>
                </a:solidFill>
                <a:cs typeface="Arial"/>
              </a:rPr>
              <a:t>i</a:t>
            </a:r>
            <a:r>
              <a:rPr lang="en-US" altLang="zh-CN" sz="2800" kern="0" dirty="0"/>
              <a:t>, new </a:t>
            </a:r>
            <a:r>
              <a:rPr lang="en-US" altLang="zh-CN" sz="2800" kern="0" dirty="0">
                <a:solidFill>
                  <a:srgbClr val="0070C0"/>
                </a:solidFill>
              </a:rPr>
              <a:t>D</a:t>
            </a:r>
            <a:r>
              <a:rPr lang="en-US" altLang="zh-CN" sz="2800" kern="0" dirty="0"/>
              <a:t> depends on </a:t>
            </a:r>
            <a:r>
              <a:rPr lang="en-US" altLang="zh-CN" sz="2400" kern="0" dirty="0" err="1">
                <a:solidFill>
                  <a:srgbClr val="0070C0"/>
                </a:solidFill>
                <a:cs typeface="Arial"/>
              </a:rPr>
              <a:t>s</a:t>
            </a:r>
            <a:r>
              <a:rPr lang="en-US" altLang="zh-CN" sz="2400" kern="0" baseline="-25000" dirty="0" err="1">
                <a:solidFill>
                  <a:srgbClr val="0070C0"/>
                </a:solidFill>
                <a:cs typeface="Arial"/>
              </a:rPr>
              <a:t>i</a:t>
            </a:r>
            <a:endParaRPr lang="en-US" altLang="zh-CN" sz="2400" baseline="-25000" dirty="0">
              <a:solidFill>
                <a:srgbClr val="0070C0"/>
              </a:solidFill>
              <a:cs typeface="Arial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B9A120-D722-49BB-9308-ED7302292F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127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A60CA9-545F-429D-8EC4-7890A652312B}"/>
              </a:ext>
            </a:extLst>
          </p:cNvPr>
          <p:cNvSpPr txBox="1"/>
          <p:nvPr/>
        </p:nvSpPr>
        <p:spPr>
          <a:xfrm>
            <a:off x="7239000" y="2093597"/>
            <a:ext cx="472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D= ((D &lt;&lt; 1) | 0</a:t>
            </a:r>
            <a:r>
              <a:rPr lang="en-US" altLang="zh-CN" sz="2400" baseline="30000" dirty="0">
                <a:solidFill>
                  <a:srgbClr val="00B050"/>
                </a:solidFill>
                <a:latin typeface="+mn-lt"/>
              </a:rPr>
              <a:t>m-1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1) &amp; f(</a:t>
            </a:r>
            <a:r>
              <a:rPr lang="en-US" altLang="zh-CN" sz="2400" kern="0" dirty="0" err="1">
                <a:solidFill>
                  <a:srgbClr val="00B050"/>
                </a:solidFill>
                <a:latin typeface="+mn-lt"/>
                <a:cs typeface="Arial"/>
              </a:rPr>
              <a:t>s</a:t>
            </a:r>
            <a:r>
              <a:rPr lang="en-US" altLang="zh-CN" sz="2400" kern="0" baseline="-25000" dirty="0" err="1">
                <a:solidFill>
                  <a:srgbClr val="00B050"/>
                </a:solidFill>
                <a:latin typeface="+mn-lt"/>
                <a:cs typeface="Arial"/>
              </a:rPr>
              <a:t>i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)</a:t>
            </a:r>
            <a:endParaRPr lang="zh-CN" altLang="en-US" sz="2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5CC00B96-F0B8-417E-876C-F9B714E4B793}"/>
              </a:ext>
            </a:extLst>
          </p:cNvPr>
          <p:cNvSpPr txBox="1">
            <a:spLocks/>
          </p:cNvSpPr>
          <p:nvPr/>
        </p:nvSpPr>
        <p:spPr>
          <a:xfrm>
            <a:off x="835200" y="2634083"/>
            <a:ext cx="10516800" cy="56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kern="0" dirty="0"/>
              <a:t>For any character x, </a:t>
            </a:r>
            <a:r>
              <a:rPr lang="en-US" altLang="zh-CN" sz="2800" kern="0" dirty="0">
                <a:solidFill>
                  <a:srgbClr val="0070C0"/>
                </a:solidFill>
              </a:rPr>
              <a:t>f(x) </a:t>
            </a:r>
            <a:r>
              <a:rPr lang="en-US" altLang="zh-CN" sz="2800" kern="0" dirty="0"/>
              <a:t>is also a binary sequence,</a:t>
            </a:r>
            <a:endParaRPr lang="en-US" altLang="zh-CN" sz="2400" kern="0" baseline="-25000" dirty="0">
              <a:solidFill>
                <a:srgbClr val="0070C0"/>
              </a:solidFill>
              <a:cs typeface="Arial"/>
            </a:endParaRPr>
          </a:p>
          <a:p>
            <a:endParaRPr lang="zh-CN" altLang="en-US" sz="2800" kern="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3567626-30DE-4EF3-8D8D-0969C04B7A9E}"/>
              </a:ext>
            </a:extLst>
          </p:cNvPr>
          <p:cNvSpPr txBox="1"/>
          <p:nvPr/>
        </p:nvSpPr>
        <p:spPr>
          <a:xfrm>
            <a:off x="3286760" y="3307405"/>
            <a:ext cx="746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f(x)</a:t>
            </a:r>
            <a:r>
              <a:rPr lang="en-US" altLang="zh-CN" sz="2400" baseline="-25000" dirty="0">
                <a:solidFill>
                  <a:srgbClr val="00B050"/>
                </a:solidFill>
                <a:latin typeface="+mn-lt"/>
              </a:rPr>
              <a:t>m-j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is 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, if and only if 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x=</a:t>
            </a:r>
            <a:r>
              <a:rPr lang="en-US" altLang="zh-CN" sz="2400" dirty="0" err="1">
                <a:solidFill>
                  <a:srgbClr val="00B050"/>
                </a:solidFill>
                <a:latin typeface="+mn-lt"/>
              </a:rPr>
              <a:t>p</a:t>
            </a:r>
            <a:r>
              <a:rPr lang="en-US" altLang="zh-CN" sz="2400" baseline="-25000" dirty="0" err="1">
                <a:solidFill>
                  <a:srgbClr val="00B050"/>
                </a:solidFill>
                <a:latin typeface="+mn-lt"/>
              </a:rPr>
              <a:t>j</a:t>
            </a:r>
            <a:endParaRPr lang="zh-CN" altLang="en-US" sz="2400" baseline="-250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FA8AB0D-5873-4C54-AA23-1721DD63C8A8}"/>
              </a:ext>
            </a:extLst>
          </p:cNvPr>
          <p:cNvSpPr txBox="1"/>
          <p:nvPr/>
        </p:nvSpPr>
        <p:spPr>
          <a:xfrm>
            <a:off x="3657600" y="4396256"/>
            <a:ext cx="7467600" cy="179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400" b="1" kern="0" dirty="0">
                <a:solidFill>
                  <a:srgbClr val="0070C0"/>
                </a:solidFill>
                <a:latin typeface="Ludica fax"/>
                <a:ea typeface="宋体"/>
                <a:cs typeface="Courier New"/>
              </a:rPr>
              <a:t>f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or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(any character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c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 character set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Σ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4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f[c] = 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0</a:t>
            </a:r>
            <a:r>
              <a:rPr kumimoji="1" lang="en-US" altLang="zh-CN" sz="2400" b="1" i="0" u="none" strike="noStrike" kern="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for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j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=0; j&lt;m; 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j++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4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    f[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p</a:t>
            </a:r>
            <a:r>
              <a:rPr kumimoji="1" lang="en-US" altLang="zh-CN" sz="2400" b="1" kern="0" baseline="-25000" dirty="0" err="1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j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] = f[</a:t>
            </a:r>
            <a:r>
              <a:rPr kumimoji="1" lang="en-US" altLang="zh-CN" sz="2400" b="1" kern="0" dirty="0" err="1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p</a:t>
            </a:r>
            <a:r>
              <a:rPr kumimoji="1" lang="en-US" altLang="zh-CN" sz="2400" b="1" kern="0" baseline="-25000" dirty="0" err="1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j</a:t>
            </a:r>
            <a:r>
              <a:rPr kumimoji="1" lang="en-US" altLang="zh-CN" sz="24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] | </a:t>
            </a:r>
            <a:r>
              <a:rPr kumimoji="1" lang="en-US" altLang="zh-CN" sz="2400" b="1" kern="0" dirty="0">
                <a:solidFill>
                  <a:srgbClr val="00B050"/>
                </a:solidFill>
                <a:latin typeface="Ludica fax"/>
                <a:ea typeface="宋体"/>
                <a:cs typeface="Courier New"/>
              </a:rPr>
              <a:t>0</a:t>
            </a:r>
            <a:r>
              <a:rPr kumimoji="1" lang="en-US" altLang="zh-CN" sz="2400" b="1" kern="0" baseline="30000" dirty="0">
                <a:solidFill>
                  <a:srgbClr val="00B050"/>
                </a:solidFill>
                <a:latin typeface="Ludica fax"/>
                <a:ea typeface="宋体"/>
                <a:cs typeface="Courier New"/>
              </a:rPr>
              <a:t>m-j</a:t>
            </a:r>
            <a:r>
              <a:rPr kumimoji="1" lang="en-US" altLang="zh-CN" sz="2400" b="1" kern="0" dirty="0">
                <a:solidFill>
                  <a:srgbClr val="00B050"/>
                </a:solidFill>
                <a:latin typeface="Ludica fax"/>
                <a:ea typeface="宋体"/>
                <a:cs typeface="Courier New"/>
              </a:rPr>
              <a:t>10</a:t>
            </a:r>
            <a:r>
              <a:rPr kumimoji="1" lang="en-US" altLang="zh-CN" sz="2400" b="1" kern="0" baseline="30000" dirty="0">
                <a:solidFill>
                  <a:srgbClr val="00B050"/>
                </a:solidFill>
                <a:latin typeface="Ludica fax"/>
                <a:ea typeface="宋体"/>
                <a:cs typeface="Courier New"/>
              </a:rPr>
              <a:t>j-1</a:t>
            </a:r>
            <a:endParaRPr kumimoji="1" lang="en-US" altLang="zh-CN" sz="2400" b="1" i="0" u="none" strike="noStrike" kern="0" cap="none" spc="0" normalizeH="0" baseline="30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F7A86D34-4FC2-490E-90C2-68866B92DD34}"/>
              </a:ext>
            </a:extLst>
          </p:cNvPr>
          <p:cNvSpPr txBox="1">
            <a:spLocks/>
          </p:cNvSpPr>
          <p:nvPr/>
        </p:nvSpPr>
        <p:spPr>
          <a:xfrm>
            <a:off x="835200" y="3871565"/>
            <a:ext cx="10516800" cy="568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kern="0" dirty="0"/>
              <a:t>Compute </a:t>
            </a:r>
            <a:r>
              <a:rPr lang="en-US" altLang="zh-CN" sz="2800" kern="0" dirty="0">
                <a:solidFill>
                  <a:srgbClr val="0070C0"/>
                </a:solidFill>
              </a:rPr>
              <a:t>f(x)</a:t>
            </a:r>
            <a:r>
              <a:rPr lang="en-US" altLang="zh-CN" sz="2800" kern="0" dirty="0"/>
              <a:t> in preprocessing</a:t>
            </a:r>
            <a:endParaRPr lang="en-US" altLang="zh-CN" sz="2400" kern="0" baseline="-25000" dirty="0">
              <a:solidFill>
                <a:srgbClr val="0070C0"/>
              </a:solidFill>
              <a:cs typeface="Arial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F5B1B6-2765-444A-A99D-B3D28977D034}"/>
              </a:ext>
            </a:extLst>
          </p:cNvPr>
          <p:cNvSpPr txBox="1"/>
          <p:nvPr/>
        </p:nvSpPr>
        <p:spPr>
          <a:xfrm>
            <a:off x="381000" y="2062200"/>
            <a:ext cx="655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(new)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</a:rPr>
              <a:t>d</a:t>
            </a:r>
            <a:r>
              <a:rPr lang="en-US" altLang="zh-CN" sz="2400" baseline="-25000" dirty="0" err="1">
                <a:solidFill>
                  <a:srgbClr val="0070C0"/>
                </a:solidFill>
                <a:latin typeface="+mn-lt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=1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if and only if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(old)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d</a:t>
            </a:r>
            <a:r>
              <a:rPr lang="en-US" altLang="zh-CN" sz="2400" baseline="-25000" dirty="0">
                <a:solidFill>
                  <a:srgbClr val="0070C0"/>
                </a:solidFill>
                <a:latin typeface="+mn-lt"/>
              </a:rPr>
              <a:t>j-1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=1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and 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</a:rPr>
              <a:t>s</a:t>
            </a:r>
            <a:r>
              <a:rPr lang="en-US" altLang="zh-CN" sz="2400" baseline="-25000" dirty="0" err="1">
                <a:solidFill>
                  <a:srgbClr val="0070C0"/>
                </a:solidFill>
                <a:latin typeface="+mn-lt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=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</a:rPr>
              <a:t>p</a:t>
            </a:r>
            <a:r>
              <a:rPr lang="en-US" altLang="zh-CN" sz="2400" baseline="-25000" dirty="0" err="1">
                <a:solidFill>
                  <a:srgbClr val="0070C0"/>
                </a:solidFill>
                <a:latin typeface="+mn-lt"/>
              </a:rPr>
              <a:t>j</a:t>
            </a:r>
            <a:endParaRPr lang="zh-CN" altLang="en-US" sz="2400" baseline="-250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C9EEDE09-E695-44F5-B15D-0632318898EB}"/>
              </a:ext>
            </a:extLst>
          </p:cNvPr>
          <p:cNvSpPr/>
          <p:nvPr/>
        </p:nvSpPr>
        <p:spPr>
          <a:xfrm>
            <a:off x="6403800" y="2102009"/>
            <a:ext cx="682800" cy="461665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1356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B4C1C-223A-4234-BF63-D94D85BA8F1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Shift-AND: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04626D-4EE8-44E4-9B5B-BD15D9EE568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048000"/>
          <a:ext cx="766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8E8C3-ED74-4202-833E-6425BAE092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128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0F3AAD-F7CF-49CC-9820-1E3AA6B6F477}"/>
              </a:ext>
            </a:extLst>
          </p:cNvPr>
          <p:cNvSpPr txBox="1"/>
          <p:nvPr/>
        </p:nvSpPr>
        <p:spPr>
          <a:xfrm>
            <a:off x="5029200" y="4740413"/>
            <a:ext cx="2819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+mn-lt"/>
              </a:rPr>
              <a:t>D = 00101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1F7BC6-A3BE-410B-8FE2-7E249C041579}"/>
              </a:ext>
            </a:extLst>
          </p:cNvPr>
          <p:cNvSpPr txBox="1"/>
          <p:nvPr/>
        </p:nvSpPr>
        <p:spPr>
          <a:xfrm>
            <a:off x="4724400" y="1283018"/>
            <a:ext cx="3619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  <a:latin typeface="+mn-lt"/>
              </a:rPr>
              <a:t>f [A] = 10101</a:t>
            </a:r>
          </a:p>
          <a:p>
            <a:r>
              <a:rPr kumimoji="1" lang="en-US" altLang="zh-CN" sz="2400" dirty="0">
                <a:solidFill>
                  <a:srgbClr val="0070C0"/>
                </a:solidFill>
                <a:latin typeface="+mn-lt"/>
              </a:rPr>
              <a:t>f [T] = 01010</a:t>
            </a:r>
          </a:p>
          <a:p>
            <a:r>
              <a:rPr kumimoji="1" lang="en-US" altLang="zh-CN" sz="2400" dirty="0">
                <a:solidFill>
                  <a:srgbClr val="0070C0"/>
                </a:solidFill>
                <a:latin typeface="+mn-lt"/>
              </a:rPr>
              <a:t>f [*]  = 00000, others</a:t>
            </a:r>
            <a:endParaRPr lang="zh-CN" altLang="en-US" sz="2400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92032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3B4C1C-223A-4234-BF63-D94D85BA8F1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Shift-AND: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204626D-4EE8-44E4-9B5B-BD15D9EE568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3048000"/>
          <a:ext cx="76680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G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68E8C3-ED74-4202-833E-6425BAE0927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129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0F3AAD-F7CF-49CC-9820-1E3AA6B6F477}"/>
              </a:ext>
            </a:extLst>
          </p:cNvPr>
          <p:cNvSpPr txBox="1"/>
          <p:nvPr/>
        </p:nvSpPr>
        <p:spPr>
          <a:xfrm>
            <a:off x="3429000" y="4693920"/>
            <a:ext cx="6553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B050"/>
                </a:solidFill>
                <a:latin typeface="+mn-lt"/>
              </a:rPr>
              <a:t>D = ((00101 &lt;&lt; 1) | 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0</a:t>
            </a:r>
            <a:r>
              <a:rPr lang="en-US" altLang="zh-CN" sz="2400" baseline="30000" dirty="0">
                <a:solidFill>
                  <a:srgbClr val="00B050"/>
                </a:solidFill>
                <a:latin typeface="+mn-lt"/>
              </a:rPr>
              <a:t>m-1</a:t>
            </a:r>
            <a:r>
              <a:rPr lang="en-US" altLang="zh-CN" sz="2400" dirty="0">
                <a:solidFill>
                  <a:srgbClr val="00B050"/>
                </a:solidFill>
                <a:latin typeface="+mn-lt"/>
              </a:rPr>
              <a:t>1) &amp; 01010 = 01010 </a:t>
            </a:r>
            <a:r>
              <a:rPr kumimoji="1" lang="en-US" altLang="zh-CN" sz="2400" dirty="0">
                <a:solidFill>
                  <a:srgbClr val="00B050"/>
                </a:solidFill>
                <a:latin typeface="+mn-lt"/>
              </a:rPr>
              <a:t> </a:t>
            </a:r>
            <a:endParaRPr lang="zh-CN" altLang="en-US" sz="2400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1F7BC6-A3BE-410B-8FE2-7E249C041579}"/>
              </a:ext>
            </a:extLst>
          </p:cNvPr>
          <p:cNvSpPr txBox="1"/>
          <p:nvPr/>
        </p:nvSpPr>
        <p:spPr>
          <a:xfrm>
            <a:off x="4724400" y="1283018"/>
            <a:ext cx="3619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dirty="0">
                <a:solidFill>
                  <a:srgbClr val="0070C0"/>
                </a:solidFill>
                <a:latin typeface="+mn-lt"/>
              </a:rPr>
              <a:t>f [A] = 10100</a:t>
            </a:r>
          </a:p>
          <a:p>
            <a:r>
              <a:rPr kumimoji="1" lang="en-US" altLang="zh-CN" sz="2400" dirty="0">
                <a:solidFill>
                  <a:srgbClr val="0070C0"/>
                </a:solidFill>
                <a:latin typeface="+mn-lt"/>
              </a:rPr>
              <a:t>f [T] = 01010</a:t>
            </a:r>
          </a:p>
          <a:p>
            <a:r>
              <a:rPr kumimoji="1" lang="en-US" altLang="zh-CN" sz="2400" dirty="0">
                <a:solidFill>
                  <a:srgbClr val="0070C0"/>
                </a:solidFill>
                <a:latin typeface="+mn-lt"/>
              </a:rPr>
              <a:t>f [*]  = 00000, others</a:t>
            </a:r>
            <a:endParaRPr lang="zh-CN" altLang="en-US" sz="2400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865058-169C-4829-AFF0-67FF5B76F179}"/>
              </a:ext>
            </a:extLst>
          </p:cNvPr>
          <p:cNvCxnSpPr>
            <a:cxnSpLocks/>
          </p:cNvCxnSpPr>
          <p:nvPr/>
        </p:nvCxnSpPr>
        <p:spPr>
          <a:xfrm>
            <a:off x="7467600" y="3733800"/>
            <a:ext cx="304800" cy="960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3C0A3A1-F5C4-4F1E-8902-D43FBF11594A}"/>
              </a:ext>
            </a:extLst>
          </p:cNvPr>
          <p:cNvSpPr txBox="1"/>
          <p:nvPr/>
        </p:nvSpPr>
        <p:spPr>
          <a:xfrm>
            <a:off x="7477760" y="4115108"/>
            <a:ext cx="1304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400" dirty="0">
                <a:solidFill>
                  <a:srgbClr val="0070C0"/>
                </a:solidFill>
                <a:latin typeface="+mn-lt"/>
              </a:rPr>
              <a:t>f [T]</a:t>
            </a:r>
          </a:p>
        </p:txBody>
      </p:sp>
    </p:spTree>
    <p:extLst>
      <p:ext uri="{BB962C8B-B14F-4D97-AF65-F5344CB8AC3E}">
        <p14:creationId xmlns:p14="http://schemas.microsoft.com/office/powerpoint/2010/main" val="320560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B3CA4-8DDD-4A22-9008-4D52AC5EBBE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 Strings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A51885-14EA-477C-BFD4-292E444B0C7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Char array: need to deal with storage structure</a:t>
            </a:r>
          </a:p>
          <a:p>
            <a:r>
              <a:rPr lang="en-US" altLang="zh-CN" dirty="0"/>
              <a:t>Terminated by </a:t>
            </a:r>
            <a:r>
              <a:rPr lang="en-US" altLang="zh-CN" dirty="0">
                <a:solidFill>
                  <a:srgbClr val="0070C0"/>
                </a:solidFill>
              </a:rPr>
              <a:t>‘\0’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7986B2-744E-4717-992F-B7AB161C2C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A2124D1-CFA4-428F-8358-4CE021805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046" y="3296795"/>
            <a:ext cx="5141899" cy="186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C1C2BF0-E1EC-46F0-8790-B265DD79282D}"/>
              </a:ext>
            </a:extLst>
          </p:cNvPr>
          <p:cNvSpPr txBox="1"/>
          <p:nvPr/>
        </p:nvSpPr>
        <p:spPr>
          <a:xfrm>
            <a:off x="4036741" y="5257800"/>
            <a:ext cx="4118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String length: </a:t>
            </a:r>
            <a:r>
              <a:rPr lang="en-US" altLang="zh-CN" sz="2400" b="0" i="0" dirty="0">
                <a:solidFill>
                  <a:srgbClr val="FF0000"/>
                </a:solidFill>
                <a:effectLst/>
                <a:latin typeface="-apple-system"/>
              </a:rPr>
              <a:t>5</a:t>
            </a:r>
          </a:p>
          <a:p>
            <a:r>
              <a:rPr lang="en-US" altLang="zh-CN" sz="2400" dirty="0">
                <a:solidFill>
                  <a:srgbClr val="0070C0"/>
                </a:solidFill>
                <a:latin typeface="-apple-system"/>
              </a:rPr>
              <a:t>Actual bytes in memory: </a:t>
            </a:r>
            <a:r>
              <a:rPr lang="en-US" altLang="zh-CN" sz="2400" dirty="0">
                <a:solidFill>
                  <a:srgbClr val="FF0000"/>
                </a:solidFill>
                <a:latin typeface="-apple-system"/>
              </a:rPr>
              <a:t>6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2281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373E2-EA9A-489A-8AF0-9B8DB33EB95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Shift-AND:</a:t>
            </a:r>
            <a:r>
              <a:rPr lang="zh-CN" altLang="en-US" dirty="0"/>
              <a:t> </a:t>
            </a:r>
            <a:r>
              <a:rPr lang="en-US" altLang="zh-CN" dirty="0"/>
              <a:t>Putting It Together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EE53E-3C61-4D09-B367-A2B11D032F86}"/>
              </a:ext>
            </a:extLst>
          </p:cNvPr>
          <p:cNvSpPr txBox="1"/>
          <p:nvPr/>
        </p:nvSpPr>
        <p:spPr>
          <a:xfrm>
            <a:off x="3848100" y="1143000"/>
            <a:ext cx="44958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70C0"/>
                </a:solidFill>
                <a:latin typeface="Ludica fax"/>
                <a:ea typeface="宋体"/>
                <a:cs typeface="Courier New"/>
              </a:rPr>
              <a:t>f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or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(any character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c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 character set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Σ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f[c] 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0</a:t>
            </a:r>
            <a:r>
              <a:rPr kumimoji="1" lang="en-US" altLang="zh-CN" sz="2000" b="1" i="0" u="none" strike="noStrike" kern="0" cap="none" spc="0" normalizeH="0" baseline="30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for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j</a:t>
            </a:r>
            <a:r>
              <a:rPr kumimoji="1" lang="en-US" altLang="zh-CN" sz="20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=0; j&lt;m; </a:t>
            </a:r>
            <a:r>
              <a:rPr kumimoji="1" lang="en-US" altLang="zh-CN" sz="2000" b="1" kern="0" dirty="0" err="1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j++</a:t>
            </a:r>
            <a:r>
              <a:rPr kumimoji="1" lang="en-US" altLang="zh-CN" sz="20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    f[</a:t>
            </a:r>
            <a:r>
              <a:rPr kumimoji="1" lang="en-US" altLang="zh-CN" sz="2000" b="1" kern="0" dirty="0" err="1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pj</a:t>
            </a:r>
            <a:r>
              <a:rPr kumimoji="1" lang="en-US" altLang="zh-CN" sz="20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] = f[</a:t>
            </a:r>
            <a:r>
              <a:rPr kumimoji="1" lang="en-US" altLang="zh-CN" sz="2000" b="1" kern="0" dirty="0" err="1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pj</a:t>
            </a:r>
            <a:r>
              <a:rPr kumimoji="1" lang="en-US" altLang="zh-CN" sz="2000" b="1" kern="0" dirty="0">
                <a:solidFill>
                  <a:schemeClr val="tx1"/>
                </a:solidFill>
                <a:latin typeface="Ludica fax"/>
                <a:ea typeface="宋体"/>
                <a:cs typeface="Courier New"/>
              </a:rPr>
              <a:t>] | </a:t>
            </a:r>
            <a:r>
              <a:rPr kumimoji="1" lang="en-US" altLang="zh-CN" sz="2000" b="1" kern="0" dirty="0">
                <a:solidFill>
                  <a:srgbClr val="00B050"/>
                </a:solidFill>
                <a:latin typeface="Ludica fax"/>
                <a:ea typeface="宋体"/>
                <a:cs typeface="Courier New"/>
              </a:rPr>
              <a:t>0</a:t>
            </a:r>
            <a:r>
              <a:rPr kumimoji="1" lang="en-US" altLang="zh-CN" sz="2000" b="1" kern="0" baseline="30000" dirty="0">
                <a:solidFill>
                  <a:srgbClr val="00B050"/>
                </a:solidFill>
                <a:latin typeface="Ludica fax"/>
                <a:ea typeface="宋体"/>
                <a:cs typeface="Courier New"/>
              </a:rPr>
              <a:t>m-j</a:t>
            </a:r>
            <a:r>
              <a:rPr kumimoji="1" lang="en-US" altLang="zh-CN" sz="2000" b="1" kern="0" dirty="0">
                <a:solidFill>
                  <a:srgbClr val="00B050"/>
                </a:solidFill>
                <a:latin typeface="Ludica fax"/>
                <a:ea typeface="宋体"/>
                <a:cs typeface="Courier New"/>
              </a:rPr>
              <a:t>10</a:t>
            </a:r>
            <a:r>
              <a:rPr kumimoji="1" lang="en-US" altLang="zh-CN" sz="2000" b="1" kern="0" baseline="30000" dirty="0">
                <a:solidFill>
                  <a:srgbClr val="00B050"/>
                </a:solidFill>
                <a:latin typeface="Ludica fax"/>
                <a:ea typeface="宋体"/>
                <a:cs typeface="Courier New"/>
              </a:rPr>
              <a:t>j-1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1" lang="en-US" altLang="zh-CN" sz="2000" b="1" i="0" u="none" strike="noStrike" kern="0" cap="none" spc="0" normalizeH="0" baseline="3000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endParaRPr kumimoji="1" lang="en-US" altLang="zh-CN" sz="2000" b="1" kern="0" baseline="30000" dirty="0">
              <a:solidFill>
                <a:srgbClr val="00B050"/>
              </a:solidFill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n =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strlen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(S);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70C0"/>
                </a:solidFill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m = </a:t>
            </a:r>
            <a:r>
              <a:rPr kumimoji="1" lang="en-US" altLang="zh-CN" sz="2000" b="1" kern="0" dirty="0" err="1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strlen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(P);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9900CC"/>
                </a:solidFill>
                <a:latin typeface="Ludica fax"/>
                <a:ea typeface="宋体"/>
                <a:cs typeface="Courier New"/>
              </a:rPr>
              <a:t>D = 0</a:t>
            </a:r>
            <a:r>
              <a:rPr kumimoji="1" lang="en-US" altLang="zh-CN" sz="2000" b="1" kern="0" baseline="30000" dirty="0">
                <a:solidFill>
                  <a:srgbClr val="9900CC"/>
                </a:solidFill>
                <a:latin typeface="Ludica fax"/>
                <a:ea typeface="宋体"/>
                <a:cs typeface="Courier New"/>
              </a:rPr>
              <a:t>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for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=0;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&lt;n;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++;) {</a:t>
            </a:r>
          </a:p>
          <a:p>
            <a:pPr>
              <a:spcBef>
                <a:spcPct val="20000"/>
              </a:spcBef>
              <a:buClr>
                <a:srgbClr val="CC9900"/>
              </a:buClr>
              <a:buSzPct val="65000"/>
              <a:defRPr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   </a:t>
            </a:r>
            <a:r>
              <a:rPr lang="en-US" altLang="zh-CN" sz="2000" b="1" dirty="0">
                <a:solidFill>
                  <a:srgbClr val="7030A0"/>
                </a:solidFill>
                <a:latin typeface="Ludica fax"/>
              </a:rPr>
              <a:t>D= ((D &lt;&lt; 1) | 0</a:t>
            </a:r>
            <a:r>
              <a:rPr lang="en-US" altLang="zh-CN" sz="2000" b="1" baseline="30000" dirty="0">
                <a:solidFill>
                  <a:srgbClr val="7030A0"/>
                </a:solidFill>
                <a:latin typeface="Ludica fax"/>
              </a:rPr>
              <a:t>m-1</a:t>
            </a:r>
            <a:r>
              <a:rPr lang="en-US" altLang="zh-CN" sz="2000" b="1" dirty="0">
                <a:solidFill>
                  <a:srgbClr val="7030A0"/>
                </a:solidFill>
                <a:latin typeface="Ludica fax"/>
              </a:rPr>
              <a:t>1) &amp; f(</a:t>
            </a:r>
            <a:r>
              <a:rPr lang="en-US" altLang="zh-CN" sz="2000" b="1" kern="0" dirty="0" err="1">
                <a:solidFill>
                  <a:srgbClr val="7030A0"/>
                </a:solidFill>
                <a:latin typeface="Ludica fax"/>
                <a:cs typeface="Arial"/>
              </a:rPr>
              <a:t>s</a:t>
            </a:r>
            <a:r>
              <a:rPr lang="en-US" altLang="zh-CN" sz="2000" b="1" kern="0" baseline="-25000" dirty="0" err="1">
                <a:solidFill>
                  <a:srgbClr val="7030A0"/>
                </a:solidFill>
                <a:latin typeface="Ludica fax"/>
                <a:cs typeface="Arial"/>
              </a:rPr>
              <a:t>i</a:t>
            </a:r>
            <a:r>
              <a:rPr lang="en-US" altLang="zh-CN" sz="2000" b="1" dirty="0">
                <a:solidFill>
                  <a:srgbClr val="7030A0"/>
                </a:solidFill>
                <a:latin typeface="Ludica fax"/>
              </a:rPr>
              <a:t>);</a:t>
            </a:r>
            <a:endParaRPr kumimoji="1" lang="en-US" altLang="zh-CN" sz="2000" b="1" kern="0" dirty="0">
              <a:solidFill>
                <a:srgbClr val="7030A0"/>
              </a:solidFill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kern="0" dirty="0">
                <a:solidFill>
                  <a:srgbClr val="0070C0"/>
                </a:solidFill>
                <a:latin typeface="Ludica fax"/>
                <a:ea typeface="宋体"/>
                <a:cs typeface="Courier New"/>
              </a:rPr>
              <a:t>if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D &amp;&amp; 10</a:t>
            </a:r>
            <a:r>
              <a:rPr kumimoji="1" lang="en-US" altLang="zh-CN" sz="2000" b="1" kern="0" baseline="3000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m-1</a:t>
            </a: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!= 0: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kern="0" dirty="0">
                <a:solidFill>
                  <a:srgbClr val="000000"/>
                </a:solidFill>
                <a:latin typeface="Ludica fax"/>
                <a:ea typeface="宋体"/>
                <a:cs typeface="Courier New"/>
              </a:rPr>
              <a:t>        report a match at i-m+1;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}</a:t>
            </a:r>
            <a:endParaRPr lang="zh-CN" altLang="en-US" sz="2000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300A3E-EDAF-4C21-9A8F-934144D85B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927349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4476DB-F42F-40A9-B59B-BBF80E60C71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Shift-AND: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10C70A-E365-42F2-A66F-A181F185C933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356616" marR="0" indent="-356616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Time complexity: Θ(m+|Σ|) + Θ(n)</a:t>
            </a:r>
          </a:p>
          <a:p>
            <a:pPr marL="683641" lvl="1" indent="-356616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Θ(m+|Σ|) for preprocessing</a:t>
            </a:r>
          </a:p>
          <a:p>
            <a:pPr marL="683641" lvl="1" indent="-356616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Θ(n) for matching</a:t>
            </a:r>
          </a:p>
          <a:p>
            <a:pPr marL="356616" marR="0" indent="-356616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marL="356616" marR="0" indent="-356616" algn="l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Benefits: simple bit operations</a:t>
            </a:r>
          </a:p>
          <a:p>
            <a:pPr marL="683641" lvl="1" indent="-356616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Can be implemented in </a:t>
            </a:r>
            <a:r>
              <a:rPr lang="en-US" altLang="zh-CN" dirty="0">
                <a:solidFill>
                  <a:srgbClr val="0070C0"/>
                </a:solidFill>
              </a:rPr>
              <a:t>restricted hardware </a:t>
            </a:r>
            <a:r>
              <a:rPr lang="en-US" altLang="zh-CN" dirty="0"/>
              <a:t>(e.g., switches &amp; routers)</a:t>
            </a:r>
          </a:p>
          <a:p>
            <a:pPr marL="683641" lvl="1" indent="-356616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Can be accelerated by </a:t>
            </a:r>
            <a:r>
              <a:rPr lang="en-US" altLang="zh-CN" dirty="0">
                <a:solidFill>
                  <a:srgbClr val="0070C0"/>
                </a:solidFill>
              </a:rPr>
              <a:t>parallelism techniques </a:t>
            </a:r>
            <a:r>
              <a:rPr lang="en-US" altLang="zh-CN" dirty="0"/>
              <a:t>(e.g., SIMD instructions in modern CPUs)</a:t>
            </a:r>
          </a:p>
          <a:p>
            <a:endParaRPr lang="en-US" altLang="zh-CN" dirty="0"/>
          </a:p>
          <a:p>
            <a:r>
              <a:rPr lang="en-US" altLang="zh-CN" dirty="0"/>
              <a:t>Shift-Or Algorithm: D[j]=0-&gt;prefix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4E06B-6172-4596-9A1A-A985D94395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057521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/>
              <a:t>Recommended Readings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Strings</a:t>
            </a:r>
          </a:p>
          <a:p>
            <a:pPr lvl="1"/>
            <a:r>
              <a:rPr lang="en-US" dirty="0"/>
              <a:t>Character sequences</a:t>
            </a:r>
          </a:p>
          <a:p>
            <a:pPr lvl="2"/>
            <a:r>
              <a:rPr lang="en-US" dirty="0">
                <a:hlinkClick r:id="rId2"/>
              </a:rPr>
              <a:t>http://www.cplusplus.com/doc/tutorial/ntcs/</a:t>
            </a:r>
            <a:endParaRPr lang="en-US" dirty="0"/>
          </a:p>
          <a:p>
            <a:pPr lvl="1"/>
            <a:r>
              <a:rPr lang="en-US" dirty="0"/>
              <a:t>C strings</a:t>
            </a:r>
          </a:p>
          <a:p>
            <a:pPr lvl="2"/>
            <a:r>
              <a:rPr lang="en-US" dirty="0">
                <a:hlinkClick r:id="rId3"/>
              </a:rPr>
              <a:t>http://www.cplusplus.com/reference/clibrary/cstring/</a:t>
            </a:r>
            <a:endParaRPr lang="en-US" dirty="0"/>
          </a:p>
          <a:p>
            <a:pPr lvl="1"/>
            <a:r>
              <a:rPr lang="en-US" dirty="0"/>
              <a:t>C++ strings library</a:t>
            </a:r>
          </a:p>
          <a:p>
            <a:pPr lvl="2"/>
            <a:r>
              <a:rPr lang="en-US" dirty="0">
                <a:hlinkClick r:id="rId4"/>
              </a:rPr>
              <a:t>http://www.cplusplus.com/reference/string/</a:t>
            </a:r>
            <a:endParaRPr lang="en-US" dirty="0"/>
          </a:p>
          <a:p>
            <a:r>
              <a:rPr lang="en-US" dirty="0"/>
              <a:t>KMP Algorithm</a:t>
            </a:r>
          </a:p>
          <a:p>
            <a:pPr lvl="1"/>
            <a:r>
              <a:rPr lang="en-US" dirty="0">
                <a:hlinkClick r:id="rId5"/>
              </a:rPr>
              <a:t>http://www.ics.uci.edu/~eppstein/161/960227.html</a:t>
            </a:r>
            <a:endParaRPr lang="en-US" dirty="0"/>
          </a:p>
          <a:p>
            <a:r>
              <a:rPr lang="en-US" dirty="0"/>
              <a:t>Source code</a:t>
            </a:r>
          </a:p>
          <a:p>
            <a:pPr lvl="1"/>
            <a:r>
              <a:rPr lang="en-US" altLang="zh-CN" dirty="0">
                <a:hlinkClick r:id="rId6"/>
              </a:rPr>
              <a:t>https://github.com/raspberrypi/linux/blob/rpi-4.4.y/lib/string.c</a:t>
            </a:r>
            <a:endParaRPr lang="en-US" altLang="zh-CN" dirty="0"/>
          </a:p>
          <a:p>
            <a:pPr lvl="1"/>
            <a:r>
              <a:rPr lang="en-US" altLang="zh-CN" dirty="0"/>
              <a:t>glibc-2.24: string/</a:t>
            </a:r>
            <a:r>
              <a:rPr lang="en-US" altLang="zh-CN" dirty="0" err="1"/>
              <a:t>str</a:t>
            </a:r>
            <a:r>
              <a:rPr lang="en-US" altLang="zh-CN" dirty="0"/>
              <a:t>-two-</a:t>
            </a:r>
            <a:r>
              <a:rPr lang="en-US" altLang="zh-CN" dirty="0" err="1"/>
              <a:t>way.h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0D1A5B-3792-44B5-A92C-E1C2F7AAF94F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376817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09F66-B1E6-44DC-BB29-7D2EEDB8659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20A2E-E8AD-4708-9A7D-BA026A8F9CB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String: linear list of characters</a:t>
            </a:r>
          </a:p>
          <a:p>
            <a:r>
              <a:rPr lang="en-US" altLang="zh-CN" dirty="0"/>
              <a:t>Pattern matching</a:t>
            </a:r>
          </a:p>
          <a:p>
            <a:pPr lvl="1"/>
            <a:r>
              <a:rPr lang="en-US" altLang="zh-CN" dirty="0"/>
              <a:t>Naïve matching</a:t>
            </a:r>
          </a:p>
          <a:p>
            <a:pPr lvl="1"/>
            <a:r>
              <a:rPr lang="en-US" altLang="zh-CN" dirty="0"/>
              <a:t>KMP algorithm</a:t>
            </a:r>
          </a:p>
          <a:p>
            <a:pPr lvl="2"/>
            <a:r>
              <a:rPr lang="en-US" altLang="zh-CN" dirty="0"/>
              <a:t>Computing</a:t>
            </a:r>
          </a:p>
          <a:p>
            <a:pPr lvl="2"/>
            <a:r>
              <a:rPr lang="en-US" altLang="zh-CN" dirty="0"/>
              <a:t>Matching procedure</a:t>
            </a:r>
          </a:p>
          <a:p>
            <a:pPr lvl="2"/>
            <a:r>
              <a:rPr lang="en-US" altLang="zh-CN" dirty="0"/>
              <a:t>Complexity analysis </a:t>
            </a:r>
          </a:p>
          <a:p>
            <a:pPr lvl="1"/>
            <a:r>
              <a:rPr lang="en-US" altLang="zh-CN" dirty="0"/>
              <a:t>More algorithms</a:t>
            </a:r>
          </a:p>
          <a:p>
            <a:pPr lvl="2"/>
            <a:r>
              <a:rPr lang="en-US" altLang="zh-CN" dirty="0"/>
              <a:t>Shift-And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E581F7-3354-49C7-8612-3A871B5696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448193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A7058-9512-416F-BFED-510A895A356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4400" dirty="0"/>
              <a:t>A Security Perspective on Call Stack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00FE19-6B31-4ADD-99E8-B488E830D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22" y="1697680"/>
            <a:ext cx="4178279" cy="416972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AD8B07-7C6A-4333-A7C5-F0B738D556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134</a:t>
            </a:fld>
            <a:endParaRPr lang="en-US" altLang="zh-CN"/>
          </a:p>
        </p:txBody>
      </p:sp>
      <p:pic>
        <p:nvPicPr>
          <p:cNvPr id="8" name="Picture 3" descr="https://upload.wikimedia.org/wikipedia/commons/4/4f/Stack_Overflow_2.png">
            <a:extLst>
              <a:ext uri="{FF2B5EF4-FFF2-40B4-BE49-F238E27FC236}">
                <a16:creationId xmlns:a16="http://schemas.microsoft.com/office/drawing/2014/main" id="{BD8FB003-5211-45BA-A6A9-81686B05A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1485169"/>
            <a:ext cx="3264127" cy="4664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45671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upload.wikimedia.org/wikipedia/commons/9/93/Stack_Overflow_3.png">
            <a:extLst>
              <a:ext uri="{FF2B5EF4-FFF2-40B4-BE49-F238E27FC236}">
                <a16:creationId xmlns:a16="http://schemas.microsoft.com/office/drawing/2014/main" id="{6657ACD1-898E-44FA-BE50-0D712FA6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533400"/>
            <a:ext cx="3733800" cy="53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71DBF95-3C6C-427B-8ED4-BBEF2F552C0C}"/>
              </a:ext>
            </a:extLst>
          </p:cNvPr>
          <p:cNvSpPr/>
          <p:nvPr/>
        </p:nvSpPr>
        <p:spPr>
          <a:xfrm>
            <a:off x="2615940" y="5576777"/>
            <a:ext cx="1748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solidFill>
                  <a:srgbClr val="FF0000"/>
                </a:solidFill>
              </a:rPr>
              <a:t>A legal call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A3D903-C29F-479E-B2B1-C655EAE177DB}"/>
              </a:ext>
            </a:extLst>
          </p:cNvPr>
          <p:cNvCxnSpPr>
            <a:cxnSpLocks/>
          </p:cNvCxnSpPr>
          <p:nvPr/>
        </p:nvCxnSpPr>
        <p:spPr>
          <a:xfrm>
            <a:off x="4953000" y="3657600"/>
            <a:ext cx="1798322" cy="304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E7997-F42A-4045-A667-6F16E067C0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10BEAE-557E-488F-AE0C-66869E275C87}"/>
              </a:ext>
            </a:extLst>
          </p:cNvPr>
          <p:cNvSpPr txBox="1"/>
          <p:nvPr/>
        </p:nvSpPr>
        <p:spPr>
          <a:xfrm>
            <a:off x="6858000" y="3670012"/>
            <a:ext cx="26836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hello\0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0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upload.wikimedia.org/wikipedia/commons/9/93/Stack_Overflow_3.png">
            <a:extLst>
              <a:ext uri="{FF2B5EF4-FFF2-40B4-BE49-F238E27FC236}">
                <a16:creationId xmlns:a16="http://schemas.microsoft.com/office/drawing/2014/main" id="{6657ACD1-898E-44FA-BE50-0D712FA68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880" y="533400"/>
            <a:ext cx="3733800" cy="53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upload.wikimedia.org/wikipedia/commons/c/c3/Stack_Overflow_4.png">
            <a:extLst>
              <a:ext uri="{FF2B5EF4-FFF2-40B4-BE49-F238E27FC236}">
                <a16:creationId xmlns:a16="http://schemas.microsoft.com/office/drawing/2014/main" id="{C3D8ACB1-23B0-4A7C-A454-35C4BD7D6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457200"/>
            <a:ext cx="4511931" cy="533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458F0D-AB95-4E47-AA66-E2041D0BA942}"/>
              </a:ext>
            </a:extLst>
          </p:cNvPr>
          <p:cNvSpPr/>
          <p:nvPr/>
        </p:nvSpPr>
        <p:spPr>
          <a:xfrm>
            <a:off x="1219200" y="6139934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chemeClr val="tx1"/>
                </a:solidFill>
              </a:rPr>
              <a:t>“Smashing stacks for fun and profit” Aleph One, 1996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E7997-F42A-4045-A667-6F16E067C0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136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1DBF95-3C6C-427B-8ED4-BBEF2F552C0C}"/>
              </a:ext>
            </a:extLst>
          </p:cNvPr>
          <p:cNvSpPr/>
          <p:nvPr/>
        </p:nvSpPr>
        <p:spPr>
          <a:xfrm>
            <a:off x="2615940" y="5576777"/>
            <a:ext cx="17480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i="1" dirty="0">
                <a:solidFill>
                  <a:srgbClr val="FF0000"/>
                </a:solidFill>
              </a:rPr>
              <a:t>A legal call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7D2097-70F4-485F-85A6-F50094A13DC1}"/>
              </a:ext>
            </a:extLst>
          </p:cNvPr>
          <p:cNvSpPr/>
          <p:nvPr/>
        </p:nvSpPr>
        <p:spPr>
          <a:xfrm>
            <a:off x="5867400" y="5576777"/>
            <a:ext cx="5867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3200" i="1" dirty="0">
                <a:solidFill>
                  <a:srgbClr val="FF0000"/>
                </a:solidFill>
              </a:rPr>
              <a:t>An illegal call intending to run bad codes</a:t>
            </a:r>
            <a:endParaRPr lang="zh-CN" altLang="en-US" sz="32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80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5DC22-9B84-433B-B47D-88FDF92D00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Operations in C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2EBF2-8434-4404-A87A-5FC14D20D8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calculate the length of a string</a:t>
            </a: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strlen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 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str );</a:t>
            </a:r>
            <a:endParaRPr lang="fr-FR" altLang="zh-CN" sz="28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endParaRPr lang="fr-FR" altLang="zh-CN" sz="28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fr-FR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compare two strings</a:t>
            </a:r>
          </a:p>
          <a:p>
            <a:pPr marL="0" indent="0">
              <a:buNone/>
            </a:pPr>
            <a:r>
              <a:rPr lang="fr-FR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&lt;0: str1 &lt; str2</a:t>
            </a:r>
          </a:p>
          <a:p>
            <a:pPr marL="0" indent="0">
              <a:buNone/>
            </a:pPr>
            <a:r>
              <a:rPr lang="fr-FR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=0: equal</a:t>
            </a:r>
          </a:p>
          <a:p>
            <a:pPr marL="0" indent="0">
              <a:buNone/>
            </a:pPr>
            <a:r>
              <a:rPr lang="fr-FR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&gt;0: str1 &gt; str2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int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strcmp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 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str1, 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 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str2 );</a:t>
            </a:r>
          </a:p>
          <a:p>
            <a:pPr marL="0" indent="0">
              <a:buNone/>
            </a:pPr>
            <a:endParaRPr kumimoji="1" lang="en-US" altLang="zh-CN" sz="2800" dirty="0">
              <a:latin typeface="Ludica fax"/>
            </a:endParaRPr>
          </a:p>
          <a:p>
            <a:pPr marL="0" indent="0">
              <a:buNone/>
            </a:pPr>
            <a:r>
              <a:rPr lang="fr-FR" altLang="zh-CN" sz="28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read/write formatted data from/to strings</a:t>
            </a:r>
            <a:endParaRPr kumimoji="1" lang="en-US" altLang="zh-CN" sz="2800" dirty="0">
              <a:latin typeface="Ludica fax"/>
            </a:endParaRPr>
          </a:p>
          <a:p>
            <a:pPr marL="0" indent="0">
              <a:buNone/>
            </a:pPr>
            <a:r>
              <a:rPr kumimoji="1" lang="en-US" altLang="zh-CN" sz="2800" dirty="0">
                <a:solidFill>
                  <a:srgbClr val="0070C0"/>
                </a:solidFill>
                <a:latin typeface="Ludica fax"/>
              </a:rPr>
              <a:t>int</a:t>
            </a:r>
            <a:r>
              <a:rPr kumimoji="1" lang="en-US" altLang="zh-CN" sz="2800" dirty="0">
                <a:latin typeface="Ludica fax"/>
              </a:rPr>
              <a:t> </a:t>
            </a:r>
            <a:r>
              <a:rPr kumimoji="1" lang="en-US" altLang="zh-CN" sz="2800" dirty="0" err="1">
                <a:latin typeface="Ludica fax"/>
              </a:rPr>
              <a:t>sscanf</a:t>
            </a:r>
            <a:r>
              <a:rPr kumimoji="1" lang="en-US" altLang="zh-CN" sz="2800" dirty="0">
                <a:latin typeface="Ludica fax"/>
              </a:rPr>
              <a:t>(</a:t>
            </a:r>
            <a:r>
              <a:rPr kumimoji="1" lang="en-US" altLang="zh-CN" sz="2800" dirty="0">
                <a:solidFill>
                  <a:srgbClr val="0070C0"/>
                </a:solidFill>
                <a:latin typeface="Ludica fax"/>
              </a:rPr>
              <a:t>const char</a:t>
            </a:r>
            <a:r>
              <a:rPr kumimoji="1" lang="en-US" altLang="zh-CN" sz="2800" dirty="0">
                <a:latin typeface="Ludica fax"/>
              </a:rPr>
              <a:t>* str, </a:t>
            </a:r>
            <a:r>
              <a:rPr kumimoji="1" lang="en-US" altLang="zh-CN" sz="2800" dirty="0">
                <a:solidFill>
                  <a:srgbClr val="0070C0"/>
                </a:solidFill>
                <a:latin typeface="Ludica fax"/>
              </a:rPr>
              <a:t>const char</a:t>
            </a:r>
            <a:r>
              <a:rPr kumimoji="1" lang="en-US" altLang="zh-CN" sz="2800" dirty="0">
                <a:latin typeface="Ludica fax"/>
              </a:rPr>
              <a:t>* format, …);</a:t>
            </a:r>
          </a:p>
          <a:p>
            <a:pPr marL="0" indent="0">
              <a:buNone/>
            </a:pPr>
            <a:r>
              <a:rPr kumimoji="1" lang="en-US" altLang="zh-CN" sz="2800" dirty="0">
                <a:solidFill>
                  <a:srgbClr val="0070C0"/>
                </a:solidFill>
                <a:latin typeface="Ludica fax"/>
              </a:rPr>
              <a:t>int</a:t>
            </a:r>
            <a:r>
              <a:rPr kumimoji="1" lang="en-US" altLang="zh-CN" sz="2800" dirty="0">
                <a:latin typeface="Ludica fax"/>
              </a:rPr>
              <a:t> </a:t>
            </a:r>
            <a:r>
              <a:rPr kumimoji="1" lang="en-US" altLang="zh-CN" sz="2800" dirty="0" err="1">
                <a:latin typeface="Ludica fax"/>
              </a:rPr>
              <a:t>sprintf</a:t>
            </a:r>
            <a:r>
              <a:rPr kumimoji="1" lang="en-US" altLang="zh-CN" sz="2800" dirty="0">
                <a:latin typeface="Ludica fax"/>
              </a:rPr>
              <a:t>(</a:t>
            </a:r>
            <a:r>
              <a:rPr kumimoji="1" lang="en-US" altLang="zh-CN" sz="2800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sz="2800" dirty="0">
                <a:latin typeface="Ludica fax"/>
              </a:rPr>
              <a:t>* str, </a:t>
            </a:r>
            <a:r>
              <a:rPr kumimoji="1" lang="en-US" altLang="zh-CN" sz="2800" dirty="0">
                <a:solidFill>
                  <a:srgbClr val="0070C0"/>
                </a:solidFill>
                <a:latin typeface="Ludica fax"/>
              </a:rPr>
              <a:t>const char</a:t>
            </a:r>
            <a:r>
              <a:rPr kumimoji="1" lang="en-US" altLang="zh-CN" sz="2800" dirty="0">
                <a:latin typeface="Ludica fax"/>
              </a:rPr>
              <a:t>* format, …);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C71CAB-E057-4054-A125-ED06D88AD5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44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5DC22-9B84-433B-B47D-88FDF92D007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Operations in C </a:t>
            </a:r>
            <a:r>
              <a:rPr lang="en-US" altLang="zh-CN" dirty="0"/>
              <a:t>(Copying)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2EBF2-8434-4404-A87A-5FC14D20D8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strcpy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 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dest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src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);</a:t>
            </a: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strncpy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 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dest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en-US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en-US" altLang="zh-CN" sz="28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src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,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 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num</a:t>
            </a:r>
            <a:r>
              <a:rPr lang="en-US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);</a:t>
            </a:r>
          </a:p>
          <a:p>
            <a:endParaRPr lang="en-US" altLang="zh-CN" sz="28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memcpy (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destination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, const void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source,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 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num);</a:t>
            </a:r>
          </a:p>
          <a:p>
            <a:endParaRPr lang="fr-FR" altLang="zh-CN" sz="28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memmove (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destination,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void 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source,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 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num);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C71CAB-E057-4054-A125-ED06D88AD5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7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82356-41F5-4192-A9A3-29577FB3385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Operations in C </a:t>
            </a:r>
            <a:r>
              <a:rPr lang="en-US" altLang="zh-CN" dirty="0"/>
              <a:t>(Concatenation)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E4EFCB-41C4-49B4-80F9-E41FC0DD7FD0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strcat (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destination,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 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source );</a:t>
            </a:r>
          </a:p>
          <a:p>
            <a:endParaRPr lang="fr-FR" altLang="zh-CN" sz="28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strncat (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destination,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 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source, </a:t>
            </a:r>
            <a:r>
              <a:rPr lang="fr-FR" altLang="zh-CN" sz="28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fr-FR" altLang="zh-CN" sz="28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num );</a:t>
            </a:r>
            <a:endParaRPr lang="zh-CN" altLang="en-US" sz="28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32C90C-4B34-4F6E-9449-23CC8EF40D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0247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EC9F-DF84-43AA-BDB8-609BADBF4FEE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Operations in C </a:t>
            </a:r>
            <a:r>
              <a:rPr lang="en-US" altLang="zh-CN" dirty="0"/>
              <a:t>(Searching)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4BE517-23E1-46C2-BB4E-132E664A884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31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search for </a:t>
            </a:r>
            <a:r>
              <a:rPr lang="en-US" altLang="zh-CN" sz="3100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</a:rPr>
              <a:t>a character</a:t>
            </a:r>
            <a:endParaRPr kumimoji="1" lang="en-US" altLang="zh-CN" sz="3100" dirty="0">
              <a:solidFill>
                <a:srgbClr val="FF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en-US" altLang="zh-CN" sz="31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strchr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str, </a:t>
            </a: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character);</a:t>
            </a:r>
          </a:p>
          <a:p>
            <a:pPr marL="0" indent="0">
              <a:buNone/>
            </a:pP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</a:t>
            </a:r>
            <a:r>
              <a:rPr lang="en-US" altLang="zh-CN" sz="31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strrchr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(</a:t>
            </a: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str, </a:t>
            </a: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character);</a:t>
            </a:r>
          </a:p>
          <a:p>
            <a:pPr marL="0" indent="0">
              <a:buNone/>
            </a:pPr>
            <a:endParaRPr kumimoji="1" lang="en-US" altLang="zh-CN" sz="3100" dirty="0">
              <a:latin typeface="Ludica fax"/>
            </a:endParaRPr>
          </a:p>
          <a:p>
            <a:pPr marL="0" indent="0">
              <a:buNone/>
            </a:pPr>
            <a:r>
              <a:rPr lang="en-US" altLang="zh-CN" sz="31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search for </a:t>
            </a:r>
            <a:r>
              <a:rPr lang="en-US" altLang="zh-CN" sz="3100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</a:rPr>
              <a:t>multiple characters </a:t>
            </a:r>
            <a:r>
              <a:rPr lang="en-US" altLang="zh-CN" sz="31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(str2) in str1, return first occurrence</a:t>
            </a:r>
          </a:p>
          <a:p>
            <a:pPr marL="0" indent="0">
              <a:buNone/>
            </a:pPr>
            <a:r>
              <a:rPr kumimoji="1" lang="en-US" altLang="zh-CN" sz="3100" dirty="0" err="1">
                <a:solidFill>
                  <a:srgbClr val="0070C0"/>
                </a:solidFill>
                <a:latin typeface="Ludica fax"/>
              </a:rPr>
              <a:t>size</a:t>
            </a:r>
            <a:r>
              <a:rPr kumimoji="1" lang="en-US" altLang="zh-CN" sz="3100" dirty="0" err="1">
                <a:latin typeface="Ludica fax"/>
              </a:rPr>
              <a:t>_t</a:t>
            </a:r>
            <a:r>
              <a:rPr kumimoji="1" lang="en-US" altLang="zh-CN" sz="3100" dirty="0">
                <a:latin typeface="Ludica fax"/>
              </a:rPr>
              <a:t> </a:t>
            </a:r>
            <a:r>
              <a:rPr kumimoji="1" lang="en-US" altLang="zh-CN" sz="3100" dirty="0" err="1">
                <a:latin typeface="Ludica fax"/>
              </a:rPr>
              <a:t>strcspn</a:t>
            </a:r>
            <a:r>
              <a:rPr kumimoji="1" lang="en-US" altLang="zh-CN" sz="3100" dirty="0">
                <a:latin typeface="Ludica fax"/>
              </a:rPr>
              <a:t> ( </a:t>
            </a:r>
            <a:r>
              <a:rPr kumimoji="1" lang="en-US" altLang="zh-CN" sz="3100" dirty="0">
                <a:solidFill>
                  <a:srgbClr val="0070C0"/>
                </a:solidFill>
                <a:latin typeface="Ludica fax"/>
              </a:rPr>
              <a:t>const char </a:t>
            </a:r>
            <a:r>
              <a:rPr kumimoji="1" lang="en-US" altLang="zh-CN" sz="3100" dirty="0">
                <a:latin typeface="Ludica fax"/>
              </a:rPr>
              <a:t>* str1, </a:t>
            </a:r>
            <a:r>
              <a:rPr kumimoji="1" lang="en-US" altLang="zh-CN" sz="3100" dirty="0">
                <a:solidFill>
                  <a:srgbClr val="0070C0"/>
                </a:solidFill>
                <a:latin typeface="Ludica fax"/>
              </a:rPr>
              <a:t>const char </a:t>
            </a:r>
            <a:r>
              <a:rPr kumimoji="1" lang="en-US" altLang="zh-CN" sz="3100" dirty="0">
                <a:latin typeface="Ludica fax"/>
              </a:rPr>
              <a:t>* str2 );</a:t>
            </a:r>
          </a:p>
          <a:p>
            <a:pPr marL="0" indent="0">
              <a:buNone/>
            </a:pPr>
            <a:endParaRPr kumimoji="1" lang="en-US" altLang="zh-CN" sz="3100" dirty="0">
              <a:latin typeface="Ludica fax"/>
            </a:endParaRPr>
          </a:p>
          <a:p>
            <a:pPr marL="0" indent="0">
              <a:buNone/>
            </a:pPr>
            <a:r>
              <a:rPr lang="en-US" altLang="zh-CN" sz="31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partition a string (str1) based on delimiters (str2)</a:t>
            </a:r>
            <a:endParaRPr kumimoji="1" lang="en-US" altLang="zh-CN" sz="31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</a:t>
            </a:r>
            <a:r>
              <a:rPr lang="en-US" altLang="zh-CN" sz="31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strtok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 </a:t>
            </a: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str1, </a:t>
            </a: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 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str2 );</a:t>
            </a:r>
            <a:endParaRPr kumimoji="1" lang="en-US" altLang="zh-CN" sz="3100" dirty="0">
              <a:latin typeface="Ludica fax"/>
            </a:endParaRPr>
          </a:p>
          <a:p>
            <a:pPr marL="0" indent="0">
              <a:buNone/>
            </a:pPr>
            <a:endParaRPr kumimoji="1" lang="en-US" altLang="zh-CN" sz="3100" dirty="0">
              <a:latin typeface="Ludica fax"/>
            </a:endParaRPr>
          </a:p>
          <a:p>
            <a:pPr marL="0" indent="0">
              <a:buNone/>
            </a:pPr>
            <a:r>
              <a:rPr lang="en-US" altLang="zh-CN" sz="31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search for </a:t>
            </a:r>
            <a:r>
              <a:rPr lang="en-US" altLang="zh-CN" sz="3100" dirty="0">
                <a:solidFill>
                  <a:srgbClr val="FF0000"/>
                </a:solidFill>
                <a:highlight>
                  <a:srgbClr val="FFFFFF"/>
                </a:highlight>
                <a:latin typeface="Ludica fax"/>
              </a:rPr>
              <a:t>a substring</a:t>
            </a:r>
            <a:r>
              <a:rPr lang="en-US" altLang="zh-CN" sz="31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 (str2) in str1</a:t>
            </a:r>
            <a:endParaRPr kumimoji="1" lang="en-US" altLang="zh-CN" sz="31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</a:t>
            </a:r>
            <a:r>
              <a:rPr lang="en-US" altLang="zh-CN" sz="3100" dirty="0" err="1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strstr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( </a:t>
            </a: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 * str1, </a:t>
            </a:r>
            <a:r>
              <a:rPr lang="en-US" altLang="zh-CN" sz="31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 </a:t>
            </a:r>
            <a:r>
              <a:rPr lang="en-US" altLang="zh-CN" sz="3100" dirty="0">
                <a:solidFill>
                  <a:srgbClr val="000000"/>
                </a:solidFill>
                <a:highlight>
                  <a:srgbClr val="FFFFFF"/>
                </a:highlight>
                <a:latin typeface="Ludica fax"/>
              </a:rPr>
              <a:t>* str2 );</a:t>
            </a:r>
          </a:p>
          <a:p>
            <a:pPr marL="0" indent="0">
              <a:buNone/>
            </a:pPr>
            <a:endParaRPr lang="en-US" altLang="zh-CN" sz="3200" dirty="0">
              <a:solidFill>
                <a:srgbClr val="000000"/>
              </a:solidFill>
              <a:highlight>
                <a:srgbClr val="FFFFFF"/>
              </a:highlight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5B244-63BA-4C84-B395-D088AAD974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9171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String class: hide underlying storage structure</a:t>
            </a:r>
          </a:p>
          <a:p>
            <a:pPr lvl="1"/>
            <a:r>
              <a:rPr lang="en-US" altLang="zh-CN" dirty="0"/>
              <a:t>Not in the form of fixed-length character sequences (char str[N])</a:t>
            </a:r>
          </a:p>
          <a:p>
            <a:pPr lvl="1"/>
            <a:r>
              <a:rPr lang="en-US" altLang="zh-CN" dirty="0"/>
              <a:t>A storage structure with dynamic lengths</a:t>
            </a:r>
            <a:endParaRPr lang="zh-CN" altLang="en-US" dirty="0"/>
          </a:p>
          <a:p>
            <a:endParaRPr lang="en-US" altLang="zh-CN" dirty="0"/>
          </a:p>
          <a:p>
            <a:r>
              <a:rPr kumimoji="1" lang="en-US" altLang="zh-CN" dirty="0"/>
              <a:t>Vary in C++ libraries </a:t>
            </a:r>
          </a:p>
          <a:p>
            <a:pPr lvl="1"/>
            <a:r>
              <a:rPr lang="en-US" altLang="zh-CN" dirty="0" err="1"/>
              <a:t>libstdc</a:t>
            </a:r>
            <a:r>
              <a:rPr lang="en-US" altLang="zh-CN" dirty="0"/>
              <a:t>++</a:t>
            </a:r>
          </a:p>
          <a:p>
            <a:pPr lvl="1"/>
            <a:r>
              <a:rPr kumimoji="1" lang="en-US" altLang="zh-CN" dirty="0" err="1"/>
              <a:t>libc</a:t>
            </a:r>
            <a:r>
              <a:rPr kumimoji="1" lang="en-US" altLang="zh-CN" dirty="0"/>
              <a:t>++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C++ Strings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DAEED11-A8D6-430C-8BCF-0B49FD4EC521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75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Operators in C++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dirty="0"/>
              <a:t>Access a character</a:t>
            </a:r>
          </a:p>
          <a:p>
            <a:pPr lvl="1"/>
            <a:r>
              <a:rPr kumimoji="1" lang="en-US" altLang="zh-CN" dirty="0"/>
              <a:t>[]</a:t>
            </a:r>
          </a:p>
          <a:p>
            <a:r>
              <a:rPr kumimoji="1" lang="en-US" altLang="zh-CN" dirty="0"/>
              <a:t>Assignment</a:t>
            </a:r>
          </a:p>
          <a:p>
            <a:pPr lvl="1"/>
            <a:r>
              <a:rPr kumimoji="1" lang="en-US" altLang="zh-CN" dirty="0"/>
              <a:t>=</a:t>
            </a:r>
          </a:p>
          <a:p>
            <a:r>
              <a:rPr kumimoji="1" lang="en-US" altLang="zh-CN" dirty="0"/>
              <a:t>Concatenation</a:t>
            </a:r>
          </a:p>
          <a:p>
            <a:pPr lvl="1"/>
            <a:r>
              <a:rPr kumimoji="1" lang="en-US" altLang="zh-CN" dirty="0"/>
              <a:t>+</a:t>
            </a:r>
          </a:p>
          <a:p>
            <a:r>
              <a:rPr kumimoji="1" lang="en-US" altLang="zh-CN" dirty="0"/>
              <a:t>Comparison</a:t>
            </a:r>
          </a:p>
          <a:p>
            <a:pPr lvl="1"/>
            <a:r>
              <a:rPr kumimoji="1" lang="en-US" altLang="zh-CN" dirty="0"/>
              <a:t>&lt;</a:t>
            </a:r>
          </a:p>
          <a:p>
            <a:pPr lvl="1"/>
            <a:r>
              <a:rPr kumimoji="1" lang="en-US" altLang="zh-CN" dirty="0"/>
              <a:t>&lt;=</a:t>
            </a:r>
          </a:p>
          <a:p>
            <a:pPr lvl="1"/>
            <a:r>
              <a:rPr kumimoji="1" lang="en-US" altLang="zh-CN" dirty="0"/>
              <a:t>&gt;</a:t>
            </a:r>
          </a:p>
          <a:p>
            <a:pPr lvl="1"/>
            <a:r>
              <a:rPr kumimoji="1" lang="en-US" altLang="zh-CN" dirty="0"/>
              <a:t>&gt;=</a:t>
            </a:r>
          </a:p>
          <a:p>
            <a:pPr lvl="1"/>
            <a:r>
              <a:rPr kumimoji="1" lang="en-US" altLang="zh-CN" dirty="0"/>
              <a:t>!=</a:t>
            </a:r>
          </a:p>
          <a:p>
            <a:pPr lvl="1"/>
            <a:r>
              <a:rPr kumimoji="1" lang="en-US" altLang="zh-CN" dirty="0"/>
              <a:t>==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576F88A-F0BD-4EB7-BB2D-378BDE4F4F5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22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String</a:t>
            </a:r>
          </a:p>
          <a:p>
            <a:pPr lvl="1"/>
            <a:r>
              <a:rPr kumimoji="1" lang="en-US" altLang="zh-CN" dirty="0"/>
              <a:t>Basic concepts &amp; Operations </a:t>
            </a:r>
            <a:r>
              <a:rPr lang="en-US" altLang="zh-CN" dirty="0"/>
              <a:t>(ADT)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Implementation</a:t>
            </a:r>
          </a:p>
          <a:p>
            <a:r>
              <a:rPr kumimoji="1" lang="en-US" altLang="zh-CN" dirty="0"/>
              <a:t>Pattern Matching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CDB61575-FEF6-4C24-B14E-0EBAC672D38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6312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I/O </a:t>
            </a:r>
            <a:r>
              <a:rPr kumimoji="1" lang="en-US" altLang="zh-CN" dirty="0"/>
              <a:t>Operators in C++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Input operator</a:t>
            </a:r>
          </a:p>
          <a:p>
            <a:pPr lvl="1"/>
            <a:r>
              <a:rPr kumimoji="1" lang="en-US" altLang="zh-CN" dirty="0"/>
              <a:t>&gt;&gt;</a:t>
            </a:r>
          </a:p>
          <a:p>
            <a:r>
              <a:rPr kumimoji="1" lang="en-US" altLang="zh-CN" dirty="0"/>
              <a:t>Output operator</a:t>
            </a:r>
          </a:p>
          <a:p>
            <a:pPr lvl="1"/>
            <a:r>
              <a:rPr kumimoji="1" lang="en-US" altLang="zh-CN" dirty="0"/>
              <a:t>&lt;&lt;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61E566B3-9018-4560-A1DD-938C2F4ECE3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21474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620B-8E97-4C01-B6F2-A4D2FCEC7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Operations in C++ (Capacity)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42F25-B21F-40C0-9968-D5A9BBB99D2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length of a string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size();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length();</a:t>
            </a:r>
          </a:p>
          <a:p>
            <a:pPr marL="0" indent="0">
              <a:buNone/>
            </a:pPr>
            <a:endParaRPr lang="en-US" altLang="zh-CN" dirty="0"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actually storage space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capacity();</a:t>
            </a:r>
          </a:p>
          <a:p>
            <a:pPr marL="0" indent="0">
              <a:buNone/>
            </a:pPr>
            <a:endParaRPr lang="en-US" altLang="zh-CN" dirty="0"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whether a string has element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bool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 empty();</a:t>
            </a:r>
          </a:p>
          <a:p>
            <a:pPr marL="0" indent="0">
              <a:buNone/>
            </a:pPr>
            <a:endParaRPr lang="en-US" altLang="zh-CN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erase all characters</a:t>
            </a:r>
            <a:endParaRPr lang="en-US" altLang="zh-CN" dirty="0"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void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 clear();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9710B-D670-488B-B622-87B8AB9902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549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5620B-8E97-4C01-B6F2-A4D2FCEC7E1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Operations in C++ (Access &amp; Modify)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A42F25-B21F-40C0-9968-D5A9BBB99D2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get c-style char array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char* </a:t>
            </a:r>
            <a:r>
              <a:rPr lang="en-US" altLang="zh-CN" dirty="0" err="1">
                <a:highlight>
                  <a:srgbClr val="FFFFFF"/>
                </a:highlight>
                <a:latin typeface="Ludica fax"/>
              </a:rPr>
              <a:t>c_str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();</a:t>
            </a:r>
          </a:p>
          <a:p>
            <a:pPr marL="0" indent="0">
              <a:buNone/>
            </a:pPr>
            <a:endParaRPr lang="en-US" altLang="zh-CN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get a character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char&amp;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at (</a:t>
            </a: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pos); 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same as operator []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char&amp;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front();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char&amp;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back();</a:t>
            </a:r>
          </a:p>
          <a:p>
            <a:pPr marL="0" indent="0">
              <a:buNone/>
            </a:pPr>
            <a:endParaRPr lang="en-US" altLang="zh-CN" dirty="0"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More: like a linear list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append, assign, insert, erase, replace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copy, swap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push_back</a:t>
            </a: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, </a:t>
            </a:r>
            <a:r>
              <a:rPr lang="en-US" altLang="zh-CN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pop_back</a:t>
            </a:r>
            <a:endParaRPr lang="en-US" altLang="zh-CN" dirty="0">
              <a:highlight>
                <a:srgbClr val="FFFFFF"/>
              </a:highlight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A9710B-D670-488B-B622-87B8AB9902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15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6E5BC-5096-43F5-ADE3-48496E0C947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Operations in C++ (Searching)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CA112B-32A4-4047-9D09-75CD6DF5B32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search for a character</a:t>
            </a:r>
            <a:endParaRPr lang="en-US" altLang="zh-CN" dirty="0"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find (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char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 c, </a:t>
            </a: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 pos = 0);</a:t>
            </a:r>
            <a:endParaRPr lang="en-US" altLang="zh-CN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8000"/>
              </a:solidFill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search for a C++ string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find (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string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&amp; str, </a:t>
            </a: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pos = 0);</a:t>
            </a:r>
          </a:p>
          <a:p>
            <a:pPr marL="0" indent="0">
              <a:buNone/>
            </a:pPr>
            <a:endParaRPr lang="en-US" altLang="zh-CN" dirty="0"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// search for a C-style string</a:t>
            </a:r>
            <a:endParaRPr lang="en-US" altLang="zh-CN" dirty="0">
              <a:highlight>
                <a:srgbClr val="FFFFFF"/>
              </a:highlight>
              <a:latin typeface="Ludica fax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find (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* s, </a:t>
            </a: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pos = 0);</a:t>
            </a:r>
          </a:p>
          <a:p>
            <a:pPr marL="0" indent="0">
              <a:buNone/>
            </a:pP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 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find (</a:t>
            </a:r>
            <a:r>
              <a:rPr lang="en-US" altLang="zh-CN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const char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* s, </a:t>
            </a:r>
            <a:r>
              <a:rPr lang="en-US" altLang="zh-CN" dirty="0" err="1">
                <a:solidFill>
                  <a:srgbClr val="0070C0"/>
                </a:solidFill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 pos, </a:t>
            </a:r>
            <a:r>
              <a:rPr lang="en-US" altLang="zh-CN" dirty="0" err="1">
                <a:highlight>
                  <a:srgbClr val="FFFFFF"/>
                </a:highlight>
                <a:latin typeface="Ludica fax"/>
              </a:rPr>
              <a:t>size_t</a:t>
            </a:r>
            <a:r>
              <a:rPr lang="en-US" altLang="zh-CN" dirty="0">
                <a:highlight>
                  <a:srgbClr val="FFFFFF"/>
                </a:highlight>
                <a:latin typeface="Ludica fax"/>
              </a:rPr>
              <a:t> n);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491835-494D-42D9-BFA4-3B549F4094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6966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String</a:t>
            </a:r>
          </a:p>
          <a:p>
            <a:pPr lvl="1"/>
            <a:r>
              <a:rPr kumimoji="1" lang="en-US" altLang="zh-CN" strike="sngStrike" dirty="0">
                <a:solidFill>
                  <a:srgbClr val="B2B2B2"/>
                </a:solidFill>
              </a:rPr>
              <a:t>Basic concepts &amp; Operations </a:t>
            </a:r>
            <a:r>
              <a:rPr lang="en-US" altLang="zh-CN" strike="sngStrike" dirty="0">
                <a:solidFill>
                  <a:srgbClr val="B2B2B2"/>
                </a:solidFill>
              </a:rPr>
              <a:t>(ADT)</a:t>
            </a:r>
            <a:endParaRPr kumimoji="1" lang="en-US" altLang="zh-CN" strike="sngStrike" dirty="0">
              <a:solidFill>
                <a:srgbClr val="B2B2B2"/>
              </a:solidFill>
            </a:endParaRP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Implementation</a:t>
            </a:r>
          </a:p>
          <a:p>
            <a:r>
              <a:rPr kumimoji="1" lang="en-US" altLang="zh-CN" dirty="0"/>
              <a:t>Pattern Matching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D65F1E0-4E5F-479C-B41A-58F3BAD54DF5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74754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9E301-9134-4D18-9477-4EC254EF710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Key Idea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E0EA7-F845-4C89-B567-3119E3EB4CA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Recall that string is a specific type of linear list</a:t>
            </a:r>
          </a:p>
          <a:p>
            <a:pPr lvl="1"/>
            <a:r>
              <a:rPr lang="en-US" altLang="zh-CN" dirty="0"/>
              <a:t>Usually as character array</a:t>
            </a:r>
          </a:p>
          <a:p>
            <a:endParaRPr lang="en-US" altLang="zh-CN" dirty="0"/>
          </a:p>
          <a:p>
            <a:r>
              <a:rPr lang="en-US" altLang="zh-CN" dirty="0"/>
              <a:t>Most operations need to travel the whole char array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CFFD4D-5DFC-459C-AEF0-F4B1ABE034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1877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Get string length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int</a:t>
            </a:r>
            <a:r>
              <a:rPr kumimoji="1" lang="en-US" altLang="zh-CN" b="1" dirty="0">
                <a:latin typeface="Ludica fax"/>
              </a:rPr>
              <a:t> </a:t>
            </a:r>
            <a:r>
              <a:rPr kumimoji="1" lang="en-US" altLang="zh-CN" b="1" dirty="0" err="1">
                <a:latin typeface="Ludica fax"/>
              </a:rPr>
              <a:t>strlen</a:t>
            </a:r>
            <a:r>
              <a:rPr kumimoji="1" lang="en-US" altLang="zh-CN" b="1" dirty="0">
                <a:latin typeface="Ludica fax"/>
              </a:rPr>
              <a:t>(</a:t>
            </a:r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b="1" dirty="0">
                <a:latin typeface="Ludica fax"/>
              </a:rPr>
              <a:t>* s);</a:t>
            </a:r>
          </a:p>
          <a:p>
            <a:r>
              <a:rPr lang="en-US" altLang="zh-CN" sz="3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Compare two strings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int</a:t>
            </a:r>
            <a:r>
              <a:rPr kumimoji="1" lang="en-US" altLang="zh-CN" b="1" dirty="0">
                <a:latin typeface="Ludica fax"/>
              </a:rPr>
              <a:t> </a:t>
            </a:r>
            <a:r>
              <a:rPr kumimoji="1" lang="en-US" altLang="zh-CN" b="1" dirty="0" err="1">
                <a:latin typeface="Ludica fax"/>
              </a:rPr>
              <a:t>strcmp</a:t>
            </a:r>
            <a:r>
              <a:rPr kumimoji="1" lang="en-US" altLang="zh-CN" b="1" dirty="0">
                <a:latin typeface="Ludica fax"/>
              </a:rPr>
              <a:t>(</a:t>
            </a:r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b="1" dirty="0">
                <a:latin typeface="Ludica fax"/>
              </a:rPr>
              <a:t>* s1, </a:t>
            </a:r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b="1" dirty="0">
                <a:latin typeface="Ludica fax"/>
              </a:rPr>
              <a:t>* s2);</a:t>
            </a:r>
          </a:p>
          <a:p>
            <a:r>
              <a:rPr lang="en-US" altLang="zh-CN" sz="3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Copy string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b="1" dirty="0">
                <a:latin typeface="Ludica fax"/>
              </a:rPr>
              <a:t>* </a:t>
            </a:r>
            <a:r>
              <a:rPr kumimoji="1" lang="en-US" altLang="zh-CN" b="1" dirty="0" err="1">
                <a:latin typeface="Ludica fax"/>
              </a:rPr>
              <a:t>strcpy</a:t>
            </a:r>
            <a:r>
              <a:rPr kumimoji="1" lang="en-US" altLang="zh-CN" b="1" dirty="0">
                <a:latin typeface="Ludica fax"/>
              </a:rPr>
              <a:t>(</a:t>
            </a:r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b="1" dirty="0">
                <a:latin typeface="Ludica fax"/>
              </a:rPr>
              <a:t>* s1, </a:t>
            </a:r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b="1" dirty="0">
                <a:latin typeface="Ludica fax"/>
              </a:rPr>
              <a:t>* s2);</a:t>
            </a:r>
          </a:p>
          <a:p>
            <a:r>
              <a:rPr lang="en-US" altLang="zh-CN" sz="3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</a:rPr>
              <a:t>Concatenate strings</a:t>
            </a:r>
          </a:p>
          <a:p>
            <a:pPr lvl="1"/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b="1" dirty="0">
                <a:latin typeface="Ludica fax"/>
              </a:rPr>
              <a:t>* </a:t>
            </a:r>
            <a:r>
              <a:rPr kumimoji="1" lang="en-US" altLang="zh-CN" b="1" dirty="0" err="1">
                <a:latin typeface="Ludica fax"/>
              </a:rPr>
              <a:t>strcat</a:t>
            </a:r>
            <a:r>
              <a:rPr kumimoji="1" lang="en-US" altLang="zh-CN" b="1" dirty="0">
                <a:latin typeface="Ludica fax"/>
              </a:rPr>
              <a:t>(</a:t>
            </a:r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b="1" dirty="0">
                <a:latin typeface="Ludica fax"/>
              </a:rPr>
              <a:t>* s1, </a:t>
            </a:r>
            <a:r>
              <a:rPr kumimoji="1" lang="en-US" altLang="zh-CN" b="1" dirty="0">
                <a:solidFill>
                  <a:srgbClr val="0070C0"/>
                </a:solidFill>
                <a:latin typeface="Ludica fax"/>
              </a:rPr>
              <a:t>char</a:t>
            </a:r>
            <a:r>
              <a:rPr kumimoji="1" lang="en-US" altLang="zh-CN" b="1" dirty="0">
                <a:latin typeface="Ludica fax"/>
              </a:rPr>
              <a:t>* s2);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Implementations of String Operations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486FD3BD-4AF8-424F-B3CD-EEA7C1E18F67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6171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Example</a:t>
            </a:r>
            <a:r>
              <a:rPr kumimoji="1" lang="en-US" altLang="zh-CN" dirty="0"/>
              <a:t>: </a:t>
            </a:r>
            <a:r>
              <a:rPr kumimoji="1" lang="en-US" altLang="zh-CN" dirty="0" err="1"/>
              <a:t>strlen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 </a:t>
            </a:r>
            <a:r>
              <a:rPr lang="en-US" altLang="zh-CN" sz="2800" dirty="0" err="1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strlen</a:t>
            </a: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- Find the length of a string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 @s: The string to be sized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size_t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strlen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const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 char 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*s) {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 err="1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const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 char 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sc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for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(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sc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= s; 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sc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!= </a:t>
            </a:r>
            <a:r>
              <a:rPr lang="en-US" altLang="zh-CN" sz="2800" dirty="0">
                <a:solidFill>
                  <a:srgbClr val="FF0000"/>
                </a:solidFill>
                <a:latin typeface="Ludica fax"/>
                <a:cs typeface="Courier New" panose="02070309020205020404" pitchFamily="49" charset="0"/>
              </a:rPr>
              <a:t>'\0'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; ++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sc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	</a:t>
            </a: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 nothing */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return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sc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- s;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905000" y="5904796"/>
            <a:ext cx="8597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2"/>
              </a:rPr>
              <a:t>https://github.com/raspberrypi/linux/blob/rpi-4.4.y/lib/string.c</a:t>
            </a:r>
            <a:endParaRPr lang="en-US" altLang="zh-CN" sz="1600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47567D3-C482-4195-B17A-0CC42BE9B420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4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strcmp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 </a:t>
            </a:r>
            <a:r>
              <a:rPr lang="en-US" altLang="zh-CN" sz="2600" dirty="0" err="1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strcmp</a:t>
            </a:r>
            <a:r>
              <a:rPr lang="en-US" altLang="zh-CN" sz="26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- Compare two strings</a:t>
            </a:r>
          </a:p>
          <a:p>
            <a:pPr marL="0" indent="0">
              <a:buNone/>
            </a:pPr>
            <a:r>
              <a:rPr lang="en-US" altLang="zh-CN" sz="26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sz="2600" dirty="0" err="1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int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2600" dirty="0" err="1">
                <a:latin typeface="Ludica fax"/>
                <a:cs typeface="Courier New" panose="02070309020205020404" pitchFamily="49" charset="0"/>
              </a:rPr>
              <a:t>strcmp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(</a:t>
            </a:r>
            <a:r>
              <a:rPr lang="en-US" altLang="zh-CN" sz="2600" dirty="0" err="1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const</a:t>
            </a:r>
            <a:r>
              <a:rPr lang="en-US" altLang="zh-CN" sz="26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 char 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*</a:t>
            </a:r>
            <a:r>
              <a:rPr lang="en-US" altLang="zh-CN" sz="2600" dirty="0" err="1">
                <a:latin typeface="Ludica fax"/>
                <a:cs typeface="Courier New" panose="02070309020205020404" pitchFamily="49" charset="0"/>
              </a:rPr>
              <a:t>cs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, </a:t>
            </a:r>
            <a:r>
              <a:rPr lang="en-US" altLang="zh-CN" sz="2600" dirty="0" err="1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const</a:t>
            </a:r>
            <a:r>
              <a:rPr lang="en-US" altLang="zh-CN" sz="26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 char 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*</a:t>
            </a:r>
            <a:r>
              <a:rPr lang="en-US" altLang="zh-CN" sz="2600" dirty="0" err="1">
                <a:latin typeface="Ludica fax"/>
                <a:cs typeface="Courier New" panose="02070309020205020404" pitchFamily="49" charset="0"/>
              </a:rPr>
              <a:t>ct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6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unsigned char 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c1, c2;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6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while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 (1) {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	c1 = *</a:t>
            </a:r>
            <a:r>
              <a:rPr lang="en-US" altLang="zh-CN" sz="2600" dirty="0" err="1">
                <a:latin typeface="Ludica fax"/>
                <a:cs typeface="Courier New" panose="02070309020205020404" pitchFamily="49" charset="0"/>
              </a:rPr>
              <a:t>cs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	c2 = *</a:t>
            </a:r>
            <a:r>
              <a:rPr lang="en-US" altLang="zh-CN" sz="2600" dirty="0" err="1">
                <a:latin typeface="Ludica fax"/>
                <a:cs typeface="Courier New" panose="02070309020205020404" pitchFamily="49" charset="0"/>
              </a:rPr>
              <a:t>ct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	</a:t>
            </a:r>
            <a:r>
              <a:rPr lang="en-US" altLang="zh-CN" sz="26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if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 (c1 != c2)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		</a:t>
            </a:r>
            <a:r>
              <a:rPr lang="en-US" altLang="zh-CN" sz="26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return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 c1 &lt; c2 ? -1 : 1;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	</a:t>
            </a:r>
            <a:r>
              <a:rPr lang="en-US" altLang="zh-CN" sz="26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if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 (!c1)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		</a:t>
            </a:r>
            <a:r>
              <a:rPr lang="en-US" altLang="zh-CN" sz="26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break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6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return</a:t>
            </a: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 0;</a:t>
            </a:r>
          </a:p>
          <a:p>
            <a:pPr marL="0" indent="0">
              <a:buNone/>
            </a:pPr>
            <a:r>
              <a:rPr lang="en-US" altLang="zh-CN" sz="2600" dirty="0">
                <a:latin typeface="Ludica fax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1676400" y="5888030"/>
            <a:ext cx="859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2"/>
              </a:rPr>
              <a:t>https://github.com/raspberrypi/linux/blob/rpi-4.4.y/lib/string.c</a:t>
            </a:r>
            <a:endParaRPr lang="en-US" altLang="zh-CN" sz="1600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7B862AAF-4F7D-4C5F-83B6-034444ECC0EA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96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strcpy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 </a:t>
            </a:r>
            <a:r>
              <a:rPr lang="en-US" altLang="zh-CN" sz="2800" dirty="0" err="1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strcpy</a:t>
            </a: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- Copy a %NUL terminated string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 @</a:t>
            </a:r>
            <a:r>
              <a:rPr lang="en-US" altLang="zh-CN" sz="2800" dirty="0" err="1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: Where to copy the string to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 @</a:t>
            </a:r>
            <a:r>
              <a:rPr lang="en-US" altLang="zh-CN" sz="2800" dirty="0" err="1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src</a:t>
            </a: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: Where to copy the string from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strcpy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const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 char 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src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tmp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= 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while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((*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++ = 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src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++) != </a:t>
            </a:r>
            <a:r>
              <a:rPr lang="en-US" altLang="zh-CN" sz="2800" dirty="0">
                <a:solidFill>
                  <a:srgbClr val="FF0000"/>
                </a:solidFill>
                <a:latin typeface="Ludica fax"/>
                <a:cs typeface="Courier New" panose="02070309020205020404" pitchFamily="49" charset="0"/>
              </a:rPr>
              <a:t>'\0'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	</a:t>
            </a: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 nothing */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return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tmp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762000" y="5908675"/>
            <a:ext cx="859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2"/>
              </a:rPr>
              <a:t>https://github.com/raspberrypi/linux/blob/rpi-4.4.y/lib/string.c</a:t>
            </a:r>
            <a:endParaRPr lang="en-US" altLang="zh-CN" sz="1600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5EAFF49-A82F-4157-8121-79DC128CBEC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881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0045-1C8D-46DC-A3B9-2E561ADC66F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BB446-5177-413F-A467-9E5DE49A401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s1=“123”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s2=“ABBABBC”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s3=“BB”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s4=“BB  ”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s5=“Hello World!”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s5=“”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8EC3AB-F3F4-4651-85D5-8F57EBF2962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1218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A2322-83D7-4DCD-89A2-20A6390986C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More Notes: </a:t>
            </a:r>
            <a:r>
              <a:rPr lang="en-US" altLang="zh-CN" dirty="0" err="1"/>
              <a:t>strcpy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A5ABFA-A879-4620-88A1-6969CA4B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962400"/>
            <a:ext cx="8820150" cy="204787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36DA9-3A22-439F-A96C-F1ED169496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DA858FFD-4147-45A8-AEA6-4D5FA304F52B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 *</a:t>
            </a:r>
            <a:r>
              <a:rPr lang="en-US" altLang="zh-CN" sz="2400" dirty="0" err="1">
                <a:latin typeface="Ludica fax"/>
                <a:cs typeface="Courier New" panose="02070309020205020404" pitchFamily="49" charset="0"/>
              </a:rPr>
              <a:t>strcpy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 *</a:t>
            </a:r>
            <a:r>
              <a:rPr lang="en-US" altLang="zh-CN" sz="24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const char 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*</a:t>
            </a:r>
            <a:r>
              <a:rPr lang="en-US" altLang="zh-CN" sz="2400" dirty="0" err="1">
                <a:latin typeface="Ludica fax"/>
                <a:cs typeface="Courier New" panose="02070309020205020404" pitchFamily="49" charset="0"/>
              </a:rPr>
              <a:t>src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 *</a:t>
            </a:r>
            <a:r>
              <a:rPr lang="en-US" altLang="zh-CN" sz="2400" dirty="0" err="1">
                <a:latin typeface="Ludica fax"/>
                <a:cs typeface="Courier New" panose="02070309020205020404" pitchFamily="49" charset="0"/>
              </a:rPr>
              <a:t>tmp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 = </a:t>
            </a:r>
            <a:r>
              <a:rPr lang="en-US" altLang="zh-CN" sz="24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while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 ((*</a:t>
            </a:r>
            <a:r>
              <a:rPr lang="en-US" altLang="zh-CN" sz="24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++ = *</a:t>
            </a:r>
            <a:r>
              <a:rPr lang="en-US" altLang="zh-CN" sz="2400" dirty="0" err="1">
                <a:latin typeface="Ludica fax"/>
                <a:cs typeface="Courier New" panose="02070309020205020404" pitchFamily="49" charset="0"/>
              </a:rPr>
              <a:t>src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++) != </a:t>
            </a:r>
            <a:r>
              <a:rPr lang="en-US" altLang="zh-CN" sz="2400" dirty="0">
                <a:solidFill>
                  <a:srgbClr val="FF0000"/>
                </a:solidFill>
                <a:latin typeface="Ludica fax"/>
                <a:cs typeface="Courier New" panose="02070309020205020404" pitchFamily="49" charset="0"/>
              </a:rPr>
              <a:t>'\0'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		</a:t>
            </a:r>
            <a:r>
              <a:rPr lang="en-US" altLang="zh-CN" sz="24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 nothing */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return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Ludica fax"/>
                <a:cs typeface="Courier New" panose="02070309020205020404" pitchFamily="49" charset="0"/>
              </a:rPr>
              <a:t>tmp</a:t>
            </a: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latin typeface="Ludica fax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4299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7D7F8-F54E-428A-8D7B-04558C91B35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When Overlap Happens: Undefined Behavior</a:t>
            </a:r>
            <a:endParaRPr lang="zh-CN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A976C1-91D0-41C6-AAFA-FCF4AE026FB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371600"/>
            <a:ext cx="10515600" cy="4712400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5870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rial Unicode MS"/>
                <a:ea typeface="Menlo"/>
              </a:rPr>
              <a:t>#include &lt;string.h&gt;</a:t>
            </a:r>
            <a:endParaRPr kumimoji="0" lang="en-US" altLang="zh-CN" sz="1800" b="0" dirty="0">
              <a:solidFill>
                <a:srgbClr val="000000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Arial Unicode MS"/>
                <a:ea typeface="Menlo"/>
              </a:rPr>
              <a:t>#include &lt;stdio.h&gt;</a:t>
            </a:r>
            <a:endParaRPr kumimoji="0" lang="en-US" altLang="zh-CN" sz="1800" b="0" dirty="0">
              <a:solidFill>
                <a:srgbClr val="000000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7AE"/>
                </a:solidFill>
                <a:effectLst/>
                <a:latin typeface="Arial Unicode MS"/>
                <a:ea typeface="Menl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10181"/>
                </a:solidFill>
                <a:effectLst/>
                <a:latin typeface="Arial Unicode MS"/>
                <a:ea typeface="Menlo"/>
              </a:rPr>
              <a:t>main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7AE"/>
                </a:solidFill>
                <a:effectLst/>
                <a:latin typeface="Arial Unicode MS"/>
                <a:ea typeface="Menlo"/>
              </a:rPr>
              <a:t>int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argc,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7AE"/>
                </a:solidFill>
                <a:effectLst/>
                <a:latin typeface="Arial Unicode MS"/>
                <a:ea typeface="Menlo"/>
              </a:rPr>
              <a:t>char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* argv[]) {</a:t>
            </a:r>
            <a:endParaRPr kumimoji="0" lang="en-US" altLang="zh-CN" sz="1800" b="0" dirty="0">
              <a:solidFill>
                <a:srgbClr val="000000"/>
              </a:solidFill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57AE"/>
                </a:solidFill>
                <a:effectLst/>
                <a:latin typeface="Arial Unicode MS"/>
                <a:ea typeface="Menlo"/>
              </a:rPr>
              <a:t>char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b[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07E00"/>
                </a:solidFill>
                <a:effectLst/>
                <a:latin typeface="Arial Unicode MS"/>
                <a:ea typeface="Menlo"/>
              </a:rPr>
              <a:t>32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];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dirty="0">
                <a:solidFill>
                  <a:srgbClr val="000000"/>
                </a:solidFill>
                <a:latin typeface="Arial Unicode MS"/>
                <a:ea typeface="Menl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10181"/>
                </a:solidFill>
                <a:effectLst/>
                <a:latin typeface="Arial Unicode MS"/>
                <a:ea typeface="Menlo"/>
              </a:rPr>
              <a:t>strcpy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(b,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F0303"/>
                </a:solidFill>
                <a:effectLst/>
                <a:latin typeface="Arial Unicode MS"/>
                <a:ea typeface="Menlo"/>
              </a:rPr>
              <a:t>"123456789012345"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);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dirty="0">
                <a:solidFill>
                  <a:srgbClr val="000000"/>
                </a:solidFill>
                <a:latin typeface="Arial Unicode MS"/>
                <a:ea typeface="Menl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10181"/>
                </a:solidFill>
                <a:effectLst/>
                <a:latin typeface="Arial Unicode MS"/>
                <a:ea typeface="Menlo"/>
              </a:rPr>
              <a:t>strcpy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(b +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07E00"/>
                </a:solidFill>
                <a:effectLst/>
                <a:latin typeface="Arial Unicode MS"/>
                <a:ea typeface="Menlo"/>
              </a:rPr>
              <a:t>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, b);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dirty="0">
                <a:solidFill>
                  <a:srgbClr val="000000"/>
                </a:solidFill>
                <a:latin typeface="Arial Unicode MS"/>
                <a:ea typeface="Menlo"/>
              </a:rPr>
              <a:t>   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10181"/>
                </a:solidFill>
                <a:effectLst/>
                <a:latin typeface="Arial Unicode MS"/>
                <a:ea typeface="Menlo"/>
              </a:rPr>
              <a:t>printf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(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F0303"/>
                </a:solidFill>
                <a:effectLst/>
                <a:latin typeface="Arial Unicode MS"/>
                <a:ea typeface="Menlo"/>
              </a:rPr>
              <a:t>"[%s]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FF00FF"/>
                </a:solidFill>
                <a:effectLst/>
                <a:latin typeface="Arial Unicode MS"/>
                <a:ea typeface="Menlo"/>
              </a:rPr>
              <a:t>\n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F0303"/>
                </a:solidFill>
                <a:effectLst/>
                <a:latin typeface="Arial Unicode MS"/>
                <a:ea typeface="Menlo"/>
              </a:rPr>
              <a:t>"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, b);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dirty="0">
                <a:solidFill>
                  <a:srgbClr val="000000"/>
                </a:solidFill>
                <a:latin typeface="Arial Unicode MS"/>
                <a:ea typeface="Menlo"/>
              </a:rPr>
              <a:t>   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return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B07E00"/>
                </a:solidFill>
                <a:effectLst/>
                <a:latin typeface="Arial Unicode MS"/>
                <a:ea typeface="Menlo"/>
              </a:rPr>
              <a:t>0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;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}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DC2B1-9242-428C-804A-AA09FF1E39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D6DD6C7-BFA7-4A80-BB7E-F3811A8F9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1458588"/>
            <a:ext cx="3733800" cy="646331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T Serif"/>
              </a:rPr>
              <a:t>Visual Studio 2010 64-bit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[1123446788012245]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B48C5E-CC74-4D27-9DBC-0CEDDEECD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2430022"/>
            <a:ext cx="3733800" cy="646331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T Serif"/>
              </a:rPr>
              <a:t>Linux 64-bit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[1123456788012345]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AA3E0B-7CE3-43C3-A00B-EA858EBB5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5900" y="3401456"/>
            <a:ext cx="3733800" cy="646331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T Serif"/>
              </a:rPr>
              <a:t>Solaris (SPARC)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[1123446788012245]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029E65A-3E99-4319-8B8A-7D4A19840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820" y="4372890"/>
            <a:ext cx="3733800" cy="646331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T Serif"/>
              </a:rPr>
              <a:t>AIX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[1111111111012245]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5D3C855-E59B-497D-ADB6-722F8D015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820" y="5344324"/>
            <a:ext cx="3733800" cy="646331"/>
          </a:xfrm>
          <a:prstGeom prst="rect">
            <a:avLst/>
          </a:prstGeom>
          <a:solidFill>
            <a:srgbClr val="EEEE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PT Serif"/>
              </a:rPr>
              <a:t>HP-UX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[1123456789012345]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CDD14C-3394-4EBA-A6F4-DF0C83DD77C7}"/>
              </a:ext>
            </a:extLst>
          </p:cNvPr>
          <p:cNvSpPr txBox="1"/>
          <p:nvPr/>
        </p:nvSpPr>
        <p:spPr>
          <a:xfrm>
            <a:off x="8729522" y="1813731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 Unicode MS"/>
              </a:rPr>
              <a:t>Copy every 4-byte word</a:t>
            </a:r>
            <a:endParaRPr lang="zh-CN" altLang="en-US" sz="1800" dirty="0">
              <a:solidFill>
                <a:srgbClr val="FF0000"/>
              </a:solidFill>
              <a:latin typeface="Arial Unicode M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7B057C-47E9-4F96-8038-66F4AC3BC8F7}"/>
              </a:ext>
            </a:extLst>
          </p:cNvPr>
          <p:cNvSpPr txBox="1"/>
          <p:nvPr/>
        </p:nvSpPr>
        <p:spPr>
          <a:xfrm>
            <a:off x="8717330" y="3841007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 Unicode MS"/>
              </a:rPr>
              <a:t>Copy every 4-byte word</a:t>
            </a:r>
            <a:endParaRPr lang="zh-CN" altLang="en-US" sz="1800" dirty="0">
              <a:solidFill>
                <a:srgbClr val="FF0000"/>
              </a:solidFill>
              <a:latin typeface="Arial Unicode M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FE7249-61ED-44A6-9C85-EDAED4074702}"/>
              </a:ext>
            </a:extLst>
          </p:cNvPr>
          <p:cNvSpPr txBox="1"/>
          <p:nvPr/>
        </p:nvSpPr>
        <p:spPr>
          <a:xfrm>
            <a:off x="8763000" y="2736503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 Unicode MS"/>
              </a:rPr>
              <a:t>Copy every 8-byte word</a:t>
            </a:r>
            <a:endParaRPr lang="zh-CN" altLang="en-US" sz="1800" dirty="0">
              <a:solidFill>
                <a:srgbClr val="FF0000"/>
              </a:solidFill>
              <a:latin typeface="Arial Unicode M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50A6F33-DCD6-42BE-95A2-45E0851EA6A5}"/>
              </a:ext>
            </a:extLst>
          </p:cNvPr>
          <p:cNvSpPr txBox="1"/>
          <p:nvPr/>
        </p:nvSpPr>
        <p:spPr>
          <a:xfrm>
            <a:off x="8763000" y="562132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 Unicode MS"/>
              </a:rPr>
              <a:t>Copy from end</a:t>
            </a:r>
            <a:endParaRPr lang="zh-CN" altLang="en-US" sz="1800" dirty="0">
              <a:solidFill>
                <a:srgbClr val="FF0000"/>
              </a:solidFill>
              <a:latin typeface="Arial Unicode M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252843-D21A-485B-B5FD-61CEF17BF03B}"/>
              </a:ext>
            </a:extLst>
          </p:cNvPr>
          <p:cNvSpPr txBox="1"/>
          <p:nvPr/>
        </p:nvSpPr>
        <p:spPr>
          <a:xfrm>
            <a:off x="8043877" y="4441256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FF0000"/>
                </a:solidFill>
                <a:latin typeface="Arial Unicode MS"/>
              </a:rPr>
              <a:t>Per-byte, until last two 4-byte words</a:t>
            </a:r>
            <a:endParaRPr lang="zh-CN" altLang="en-US" sz="1800" dirty="0">
              <a:solidFill>
                <a:srgbClr val="FF0000"/>
              </a:solidFill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5485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9FC01-8CC4-4A93-A43C-D981A418422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How to Fix?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FD97D-6251-4B8E-A30C-7ECE7C2E9E9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Copy from </a:t>
            </a:r>
            <a:r>
              <a:rPr lang="en-US" altLang="zh-CN" dirty="0">
                <a:solidFill>
                  <a:srgbClr val="0070C0"/>
                </a:solidFill>
              </a:rPr>
              <a:t>end</a:t>
            </a:r>
            <a:r>
              <a:rPr lang="en-US" altLang="zh-CN" dirty="0"/>
              <a:t> to </a:t>
            </a:r>
            <a:r>
              <a:rPr lang="en-US" altLang="zh-CN" dirty="0">
                <a:solidFill>
                  <a:srgbClr val="0070C0"/>
                </a:solidFill>
              </a:rPr>
              <a:t>begin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60FA3-47E6-4413-BBE0-75855AEAA7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18C620EF-2F1A-4637-AC95-20B22BEA9021}"/>
              </a:ext>
            </a:extLst>
          </p:cNvPr>
          <p:cNvSpPr txBox="1">
            <a:spLocks/>
          </p:cNvSpPr>
          <p:nvPr/>
        </p:nvSpPr>
        <p:spPr>
          <a:xfrm>
            <a:off x="2762250" y="2590800"/>
            <a:ext cx="6667500" cy="248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CN" sz="2800" kern="0" dirty="0">
              <a:latin typeface="Ludica fax"/>
              <a:cs typeface="Courier New" panose="02070309020205020404" pitchFamily="49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5490D23-54C8-4661-B345-7A0220E37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609600"/>
            <a:ext cx="5435600" cy="53924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char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*strcpy(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char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*dest,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const char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*src) {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if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(!dest || !src)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return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NULL;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char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*d = dest;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int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size = strlen(src) + 1;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if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(d &gt; src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&amp;&amp;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d &lt; src + size) {</a:t>
            </a: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 reversely */</a:t>
            </a:r>
            <a:r>
              <a:rPr lang="en-US" altLang="zh-CN" sz="2000" b="1" dirty="0">
                <a:latin typeface="Ludica fax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d = d + size - 1;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src = src + size - 1;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while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(size--) {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*d-- = *src--;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else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{</a:t>
            </a: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 as normal */</a:t>
            </a:r>
            <a:r>
              <a:rPr lang="en-US" altLang="zh-CN" sz="2000" b="1" dirty="0">
                <a:latin typeface="Ludica fax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while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(size--) {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*d++ = *src++; 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161644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48456-CB0D-4018-83E6-ADED92ACB8C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More Robust: Check Out-of-Boundary</a:t>
            </a:r>
            <a:endParaRPr lang="zh-CN" alt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28250E7-10B3-463F-8AED-60D67D6F2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83438"/>
            <a:ext cx="5435600" cy="53924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char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*strcpy(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char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*dest,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const char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*src) {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if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(!dest || !src)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return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NULL;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char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*d = dest;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int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size = strlen(src) + 1;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if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(d &gt; src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&amp;&amp;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d &lt; src + size) {</a:t>
            </a: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 reversely */</a:t>
            </a:r>
            <a:r>
              <a:rPr lang="en-US" altLang="zh-CN" sz="2000" b="1" dirty="0">
                <a:latin typeface="Ludica fax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d = d + size - 1;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src = src + size - 1;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while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(size--) {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*d-- = *src--;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else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{</a:t>
            </a: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 as normal */</a:t>
            </a:r>
            <a:r>
              <a:rPr lang="en-US" altLang="zh-CN" sz="2000" b="1" dirty="0">
                <a:latin typeface="Ludica fax"/>
                <a:cs typeface="Courier New" panose="02070309020205020404" pitchFamily="49" charset="0"/>
              </a:rPr>
              <a:t>;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rgbClr val="0070C0"/>
                </a:solidFill>
                <a:latin typeface="Ludica fax"/>
                <a:ea typeface="+mn-ea"/>
                <a:cs typeface="Courier New" panose="02070309020205020404" pitchFamily="49" charset="0"/>
              </a:rPr>
              <a:t>while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(size--) {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*d++ = *src++; 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    </a:t>
            </a: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chemeClr val="tx1"/>
              </a:solidFill>
              <a:latin typeface="Ludica fax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zh-CN" sz="2000" b="1" dirty="0">
                <a:solidFill>
                  <a:schemeClr val="tx1"/>
                </a:solidFill>
                <a:latin typeface="Ludica fax"/>
                <a:ea typeface="+mn-ea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AEB3E-C572-4506-9CC7-A0D1279A7A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49115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strcat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 </a:t>
            </a:r>
            <a:r>
              <a:rPr lang="en-US" altLang="zh-CN" sz="2800" dirty="0" err="1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strcat</a:t>
            </a: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- Append one %NUL-terminated string to another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 @</a:t>
            </a:r>
            <a:r>
              <a:rPr lang="en-US" altLang="zh-CN" sz="2800" dirty="0" err="1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: The string to be appended to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 @</a:t>
            </a:r>
            <a:r>
              <a:rPr lang="en-US" altLang="zh-CN" sz="2800" dirty="0" err="1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src</a:t>
            </a: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: The string to append to it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strcat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(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const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 char 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src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tmp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= 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while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(*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	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while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((*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dest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++ = *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src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++) != </a:t>
            </a:r>
            <a:r>
              <a:rPr lang="en-US" altLang="zh-CN" sz="2800" dirty="0">
                <a:solidFill>
                  <a:srgbClr val="FF0000"/>
                </a:solidFill>
                <a:latin typeface="Ludica fax"/>
                <a:cs typeface="Courier New" panose="02070309020205020404" pitchFamily="49" charset="0"/>
              </a:rPr>
              <a:t>'\0'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	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return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Ludica fax"/>
                <a:cs typeface="Courier New" panose="02070309020205020404" pitchFamily="49" charset="0"/>
              </a:rPr>
              <a:t>tmp</a:t>
            </a: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990600" y="5892556"/>
            <a:ext cx="859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2"/>
              </a:rPr>
              <a:t>https://github.com/raspberrypi/linux/blob/rpi-4.4.y/lib/string.c</a:t>
            </a:r>
            <a:endParaRPr lang="en-US" altLang="zh-CN" sz="1600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40D7782-EAFD-472E-A5BF-F1AD8AEBF0FE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5519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E7731-A03B-46B7-B4CE-748E7C860A5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C++ Implementation</a:t>
            </a:r>
            <a:endParaRPr lang="zh-CN" altLang="en-US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B86B4A8F-F4DB-4B1E-BF0D-B928E4C1949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410200" y="1483201"/>
            <a:ext cx="5946600" cy="47134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class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private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* str;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public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(char* s);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~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&amp;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operator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= (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* s);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&amp;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operator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= (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&amp; s);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operator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+ (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* s);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operator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+ (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&amp; s);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friend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 operator+ (</a:t>
            </a:r>
            <a:r>
              <a:rPr lang="en-US" altLang="zh-CN" sz="1800" dirty="0">
                <a:solidFill>
                  <a:srgbClr val="0070C0"/>
                </a:solidFill>
                <a:latin typeface="Ludica fax"/>
                <a:cs typeface="Courier New" panose="02070309020205020404" pitchFamily="49" charset="0"/>
              </a:rPr>
              <a:t>char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* s1, </a:t>
            </a:r>
            <a:r>
              <a:rPr lang="en-US" altLang="zh-CN" sz="1800" dirty="0" err="1">
                <a:latin typeface="Ludica fax"/>
                <a:cs typeface="Courier New" panose="02070309020205020404" pitchFamily="49" charset="0"/>
              </a:rPr>
              <a:t>MyString</a:t>
            </a: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&amp; s);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	…</a:t>
            </a:r>
          </a:p>
          <a:p>
            <a:pPr marL="0" indent="0">
              <a:buNone/>
            </a:pPr>
            <a:r>
              <a:rPr lang="en-US" altLang="zh-CN" sz="1800" dirty="0">
                <a:latin typeface="Ludica fax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FEA0A8-657C-4832-9C64-DAFE613679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文本占位符 2">
            <a:extLst>
              <a:ext uri="{FF2B5EF4-FFF2-40B4-BE49-F238E27FC236}">
                <a16:creationId xmlns:a16="http://schemas.microsoft.com/office/drawing/2014/main" id="{460A2E96-5C41-482D-9592-4C627AD2314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524000"/>
            <a:ext cx="5334000" cy="4713287"/>
          </a:xfrm>
        </p:spPr>
        <p:txBody>
          <a:bodyPr/>
          <a:lstStyle/>
          <a:p>
            <a:r>
              <a:rPr lang="en-US" altLang="zh-CN" dirty="0"/>
              <a:t>Key: wrap C array</a:t>
            </a:r>
          </a:p>
          <a:p>
            <a:r>
              <a:rPr lang="en-US" altLang="zh-CN" dirty="0"/>
              <a:t>STL is similar but more complicated</a:t>
            </a:r>
            <a:endParaRPr lang="zh-CN" altLang="en-US" dirty="0"/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1D331889-B9EB-46C8-B1AE-B6E33816C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93303"/>
            <a:ext cx="85979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2"/>
              </a:rPr>
              <a:t>https://github.com/gcc-mirror/gcc/blob/master/libstdc++-v3/include/bits/basic_string.h</a:t>
            </a:r>
            <a:r>
              <a:rPr lang="en-US" altLang="zh-C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9396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1A8AB-FFCD-4A70-81E6-DAF6DE114D8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libstc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16B252-D427-43A0-96B7-7A5B4509DD3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Each string has a single field _</a:t>
            </a:r>
            <a:r>
              <a:rPr lang="en-US" altLang="zh-CN" dirty="0" err="1"/>
              <a:t>M_dataplus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3B088C-F745-43CC-B67F-44AB302DEC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9A5B32-4F9A-494A-9789-C2425AAD1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763044"/>
            <a:ext cx="5257800" cy="30085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386311E-E3F5-41F9-A0DC-BB9B35251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2514600"/>
            <a:ext cx="2895600" cy="35054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2D2FAC9-9664-431A-A8E4-0120ABF859DA}"/>
              </a:ext>
            </a:extLst>
          </p:cNvPr>
          <p:cNvSpPr txBox="1"/>
          <p:nvPr/>
        </p:nvSpPr>
        <p:spPr>
          <a:xfrm>
            <a:off x="2103000" y="2193377"/>
            <a:ext cx="2287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Data structure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32BEE72-2005-4150-AF05-C2FDD8F329A1}"/>
              </a:ext>
            </a:extLst>
          </p:cNvPr>
          <p:cNvSpPr txBox="1"/>
          <p:nvPr/>
        </p:nvSpPr>
        <p:spPr>
          <a:xfrm>
            <a:off x="7696200" y="2135656"/>
            <a:ext cx="2287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Copy on Write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848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926AA-B614-4709-97A0-64E4433F7AC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 err="1"/>
              <a:t>libc</a:t>
            </a:r>
            <a:r>
              <a:rPr lang="en-US" altLang="zh-CN" dirty="0"/>
              <a:t>++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DFE64D-2F64-4F5D-B9FE-5E3F165B2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841057-0921-4E41-9433-23C9E61B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356" y="1267198"/>
            <a:ext cx="6060044" cy="25227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A37AF6-AB05-4DF0-A377-EB5504262630}"/>
              </a:ext>
            </a:extLst>
          </p:cNvPr>
          <p:cNvSpPr txBox="1"/>
          <p:nvPr/>
        </p:nvSpPr>
        <p:spPr>
          <a:xfrm>
            <a:off x="3581400" y="1251598"/>
            <a:ext cx="2287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Long string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D5DADB-7C4D-4F5D-BD4A-1E4911A3C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968" y="4495800"/>
            <a:ext cx="6153150" cy="159067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7DE6FE4-C807-41A0-9D25-0F8447D29755}"/>
              </a:ext>
            </a:extLst>
          </p:cNvPr>
          <p:cNvSpPr txBox="1"/>
          <p:nvPr/>
        </p:nvSpPr>
        <p:spPr>
          <a:xfrm>
            <a:off x="3588600" y="4436344"/>
            <a:ext cx="2287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0070C0"/>
                </a:solidFill>
                <a:effectLst/>
                <a:latin typeface="-apple-system"/>
              </a:rPr>
              <a:t>Short string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134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B7BC6-8BE7-4520-8081-354FA9DC608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Complexity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DD294F-DA1A-43E9-AF2F-4BD48D9AE65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Most operations can be implemented in O(1) or linear time</a:t>
            </a:r>
          </a:p>
          <a:p>
            <a:endParaRPr lang="en-US" altLang="zh-CN" dirty="0"/>
          </a:p>
          <a:p>
            <a:r>
              <a:rPr lang="en-US" altLang="zh-CN" dirty="0"/>
              <a:t>Exception: matching substrings</a:t>
            </a:r>
          </a:p>
          <a:p>
            <a:pPr lvl="1"/>
            <a:r>
              <a:rPr lang="en-US" altLang="zh-CN" dirty="0"/>
              <a:t>E.g., </a:t>
            </a:r>
            <a:r>
              <a:rPr lang="en-US" altLang="zh-CN" dirty="0" err="1">
                <a:solidFill>
                  <a:srgbClr val="0070C0"/>
                </a:solidFill>
              </a:rPr>
              <a:t>strstr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r>
              <a:rPr lang="en-US" altLang="zh-CN" dirty="0"/>
              <a:t>in 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3560B4-C1C9-4805-A0D2-F68B3FDC9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8836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strstr</a:t>
            </a:r>
            <a:r>
              <a:rPr lang="en-US" altLang="zh-CN" dirty="0"/>
              <a:t>()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Find the first substring in a %NUL terminated string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@s1: The string to be searched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@s2: The string to search for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strstr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char *s1,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char *s2) {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l1, l2;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l2 =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(s2);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if (!l2) return (char *)s1;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l1 =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(l1 &gt;= l2) {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l1--;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memcmp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(s1, s2, l2)) return (char *)s1;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s1++;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NULL;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533400" y="5909627"/>
            <a:ext cx="85979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MS PGothic" charset="0"/>
                <a:cs typeface="MS PGothic" charset="0"/>
              </a:defRPr>
            </a:lvl9pPr>
          </a:lstStyle>
          <a:p>
            <a:pPr algn="l" eaLnBrk="1" hangingPunct="1">
              <a:spcBef>
                <a:spcPct val="0"/>
              </a:spcBef>
            </a:pPr>
            <a:endParaRPr lang="en-US" altLang="zh-CN" sz="1600" dirty="0"/>
          </a:p>
          <a:p>
            <a:pPr eaLnBrk="1" hangingPunct="1"/>
            <a:r>
              <a:rPr lang="en-US" altLang="zh-CN" sz="1600" dirty="0">
                <a:hlinkClick r:id="rId2"/>
              </a:rPr>
              <a:t>https://github.com/raspberrypi/linux/blob/rpi-4.4.y/lib/string.c</a:t>
            </a:r>
            <a:endParaRPr lang="en-US" altLang="zh-CN" sz="1600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F98E20DC-47A3-4CA2-8EA0-89CBF2F5B17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15867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String</a:t>
            </a:r>
            <a:r>
              <a:rPr kumimoji="1" lang="en-US" altLang="zh-CN" dirty="0"/>
              <a:t>: a special type of linear list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Element</a:t>
            </a:r>
            <a:r>
              <a:rPr lang="en-US" altLang="zh-CN" dirty="0"/>
              <a:t>: </a:t>
            </a:r>
            <a:r>
              <a:rPr kumimoji="1" lang="en-US" altLang="zh-CN" dirty="0"/>
              <a:t>zero or more characters in a sequential</a:t>
            </a:r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pPr lvl="1"/>
            <a:endParaRPr lang="en-US" altLang="zh-CN" dirty="0"/>
          </a:p>
          <a:p>
            <a:pPr lvl="1"/>
            <a:endParaRPr kumimoji="1" lang="en-US" altLang="zh-CN" dirty="0"/>
          </a:p>
          <a:p>
            <a:r>
              <a:rPr kumimoji="1" lang="en-US" altLang="zh-CN" dirty="0">
                <a:solidFill>
                  <a:srgbClr val="FF0000"/>
                </a:solidFill>
              </a:rPr>
              <a:t>Length</a:t>
            </a:r>
            <a:r>
              <a:rPr kumimoji="1" lang="en-US" altLang="zh-CN" dirty="0"/>
              <a:t>: the number of characters in a string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Empty string</a:t>
            </a:r>
            <a:r>
              <a:rPr kumimoji="1" lang="en-US" altLang="zh-CN" dirty="0"/>
              <a:t>: a string with zero length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Basic Concepts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A07C79-4C0F-4511-BBC3-C1C2E5AAC105}"/>
              </a:ext>
            </a:extLst>
          </p:cNvPr>
          <p:cNvSpPr txBox="1"/>
          <p:nvPr/>
        </p:nvSpPr>
        <p:spPr>
          <a:xfrm>
            <a:off x="3048000" y="260203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</a:pPr>
            <a:r>
              <a:rPr lang="en-US" altLang="zh-CN" sz="4400" dirty="0"/>
              <a:t>S : “c</a:t>
            </a:r>
            <a:r>
              <a:rPr lang="en-US" altLang="zh-CN" sz="4400" baseline="-25000" dirty="0"/>
              <a:t>0</a:t>
            </a:r>
            <a:r>
              <a:rPr lang="en-US" altLang="zh-CN" sz="4400" dirty="0"/>
              <a:t>c</a:t>
            </a:r>
            <a:r>
              <a:rPr lang="en-US" altLang="zh-CN" sz="4400" baseline="-25000" dirty="0"/>
              <a:t>1</a:t>
            </a:r>
            <a:r>
              <a:rPr lang="en-US" altLang="zh-CN" sz="4400" dirty="0"/>
              <a:t>c</a:t>
            </a:r>
            <a:r>
              <a:rPr lang="en-US" altLang="zh-CN" sz="4400" baseline="-25000" dirty="0"/>
              <a:t>2</a:t>
            </a:r>
            <a:r>
              <a:rPr lang="en-US" altLang="zh-CN" sz="4400" dirty="0"/>
              <a:t>…c</a:t>
            </a:r>
            <a:r>
              <a:rPr lang="en-US" altLang="zh-CN" sz="4400" baseline="-25000" dirty="0"/>
              <a:t>n-1</a:t>
            </a:r>
            <a:r>
              <a:rPr lang="en-US" altLang="zh-CN" sz="4400" dirty="0"/>
              <a:t>”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8B0174B-474B-4762-8CAC-E64D0BEFE51F}"/>
              </a:ext>
            </a:extLst>
          </p:cNvPr>
          <p:cNvCxnSpPr/>
          <p:nvPr/>
        </p:nvCxnSpPr>
        <p:spPr>
          <a:xfrm flipH="1">
            <a:off x="2819400" y="3200400"/>
            <a:ext cx="457200" cy="762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58B06C-4DAE-477D-A2B7-2917C06DF2A5}"/>
              </a:ext>
            </a:extLst>
          </p:cNvPr>
          <p:cNvCxnSpPr>
            <a:cxnSpLocks/>
          </p:cNvCxnSpPr>
          <p:nvPr/>
        </p:nvCxnSpPr>
        <p:spPr>
          <a:xfrm>
            <a:off x="5257800" y="3326507"/>
            <a:ext cx="1330691" cy="8145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203C77B-95E6-4169-A414-414B35E4F04E}"/>
              </a:ext>
            </a:extLst>
          </p:cNvPr>
          <p:cNvSpPr/>
          <p:nvPr/>
        </p:nvSpPr>
        <p:spPr>
          <a:xfrm>
            <a:off x="3681845" y="2602038"/>
            <a:ext cx="3404755" cy="826962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5156539-3008-486C-90E4-CE822FDFFDD9}"/>
              </a:ext>
            </a:extLst>
          </p:cNvPr>
          <p:cNvSpPr txBox="1"/>
          <p:nvPr/>
        </p:nvSpPr>
        <p:spPr>
          <a:xfrm>
            <a:off x="2022436" y="3916814"/>
            <a:ext cx="28307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String Name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845D5E2-E1A6-4667-8B7F-2B13267EA782}"/>
              </a:ext>
            </a:extLst>
          </p:cNvPr>
          <p:cNvSpPr txBox="1"/>
          <p:nvPr/>
        </p:nvSpPr>
        <p:spPr>
          <a:xfrm>
            <a:off x="8512964" y="3268380"/>
            <a:ext cx="2840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</a:rPr>
              <a:t>String Value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3838518-4664-460F-93C6-F15C58E69A95}"/>
              </a:ext>
            </a:extLst>
          </p:cNvPr>
          <p:cNvSpPr txBox="1"/>
          <p:nvPr/>
        </p:nvSpPr>
        <p:spPr>
          <a:xfrm>
            <a:off x="6503893" y="3850162"/>
            <a:ext cx="3121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c</a:t>
            </a:r>
            <a:r>
              <a:rPr lang="en-US" altLang="zh-CN" sz="3600" baseline="-25000" dirty="0"/>
              <a:t>i: </a:t>
            </a:r>
            <a:r>
              <a:rPr lang="en-US" altLang="zh-CN" sz="2800" dirty="0">
                <a:solidFill>
                  <a:srgbClr val="0070C0"/>
                </a:solidFill>
              </a:rPr>
              <a:t>String Element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5234CD1-4925-4504-B39A-50E9BBCB484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069282" y="3129727"/>
            <a:ext cx="1443682" cy="4002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12A941E8-1C7C-4581-8A2E-CFB5F8B72D68}"/>
              </a:ext>
            </a:extLst>
          </p:cNvPr>
          <p:cNvSpPr/>
          <p:nvPr/>
        </p:nvSpPr>
        <p:spPr>
          <a:xfrm>
            <a:off x="4853209" y="2708553"/>
            <a:ext cx="480791" cy="6629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F0013BFA-29DF-4C1A-9717-DC126D8F66E9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1140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String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Basic concepts &amp; Operations </a:t>
            </a:r>
            <a:r>
              <a:rPr lang="en-US" altLang="zh-CN" strike="sngStrike" dirty="0">
                <a:solidFill>
                  <a:srgbClr val="808080"/>
                </a:solidFill>
              </a:rPr>
              <a:t>(ADT)</a:t>
            </a:r>
            <a:endParaRPr kumimoji="1" lang="en-US" altLang="zh-CN" strike="sngStrike" dirty="0">
              <a:solidFill>
                <a:srgbClr val="808080"/>
              </a:solidFill>
            </a:endParaRP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Implementation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Pattern Matching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342B9A1A-8BBD-4EBD-810E-033C5937AB8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194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Pattern matching</a:t>
            </a:r>
          </a:p>
          <a:p>
            <a:pPr lvl="1"/>
            <a:r>
              <a:rPr kumimoji="1" lang="en-US" altLang="zh-CN" dirty="0"/>
              <a:t>A target string S </a:t>
            </a: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(s1 in the last example)</a:t>
            </a:r>
          </a:p>
          <a:p>
            <a:pPr lvl="2"/>
            <a:r>
              <a:rPr lang="en-US" altLang="zh-CN" dirty="0"/>
              <a:t>S[1..n] with n characters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 pattern P </a:t>
            </a:r>
            <a:r>
              <a:rPr kumimoji="1" lang="en-US" altLang="zh-CN" dirty="0">
                <a:solidFill>
                  <a:srgbClr val="A6A6A6"/>
                </a:solidFill>
              </a:rPr>
              <a:t>(s2 in the last example)</a:t>
            </a:r>
          </a:p>
          <a:p>
            <a:pPr lvl="2"/>
            <a:r>
              <a:rPr kumimoji="1" lang="en-US" altLang="zh-CN" dirty="0"/>
              <a:t>P[1..m] with m characters</a:t>
            </a:r>
          </a:p>
          <a:p>
            <a:r>
              <a:rPr kumimoji="1" lang="en-US" altLang="zh-CN" dirty="0"/>
              <a:t>Task</a:t>
            </a:r>
          </a:p>
          <a:p>
            <a:pPr lvl="1"/>
            <a:r>
              <a:rPr kumimoji="1" lang="en-US" altLang="zh-CN" dirty="0"/>
              <a:t>Find a substring of S, such that</a:t>
            </a:r>
          </a:p>
          <a:p>
            <a:pPr lvl="2"/>
            <a:r>
              <a:rPr kumimoji="1" lang="en-US" altLang="zh-CN" dirty="0"/>
              <a:t>S[p+1…</a:t>
            </a:r>
            <a:r>
              <a:rPr kumimoji="1" lang="en-US" altLang="zh-CN" dirty="0" err="1"/>
              <a:t>p+m</a:t>
            </a:r>
            <a:r>
              <a:rPr kumimoji="1" lang="en-US" altLang="zh-CN" dirty="0"/>
              <a:t>] = P[1..m]</a:t>
            </a:r>
          </a:p>
          <a:p>
            <a:pPr lvl="1"/>
            <a:r>
              <a:rPr lang="en-US" altLang="zh-CN" dirty="0"/>
              <a:t>Return the first p (or the last p, or every p)</a:t>
            </a:r>
          </a:p>
          <a:p>
            <a:pPr lvl="1"/>
            <a:r>
              <a:rPr lang="en-US" altLang="zh-CN" dirty="0"/>
              <a:t>Return NULL if substring not found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Pattern Matching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250E7DD2-24D8-4550-81FC-01C5AB5176C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83874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23491" y="2651760"/>
          <a:ext cx="854501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6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63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902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02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1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9872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800" baseline="-25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8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800" baseline="-25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8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8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8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i+1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8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i+2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8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8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i+m-2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8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i+m-1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800" baseline="-25000" dirty="0">
                          <a:latin typeface="Arial"/>
                          <a:cs typeface="Arial"/>
                        </a:rPr>
                        <a:t>n-1</a:t>
                      </a:r>
                      <a:endParaRPr lang="zh-CN" altLang="en-US" sz="28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lang="zh-CN" altLang="en-US" sz="28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8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m-2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8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m-1</a:t>
                      </a:r>
                      <a:endParaRPr lang="zh-CN" altLang="en-US" sz="28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Diagram of a Matched String</a:t>
            </a:r>
            <a:endParaRPr kumimoji="1" lang="zh-CN" altLang="en-US" dirty="0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8DA88E21-2A40-4E1E-ACF3-B5EBBE3F507F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75833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Naïve Algorithm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CCD2587-0E3D-41E2-B096-421894D690D7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5476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Naïve Algorithm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1C84EA0-576B-416A-BBF5-529826842CC0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9633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Naïve Algorithm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A69A76B-8A60-43C6-B690-3FD18C610EE5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743417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Naïve Algorithm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42DC07C-7EAA-4507-A5FB-219D151B2934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8066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Naïve Algorithm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78CBC37-54DA-458D-9FCC-77914518A4A6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40634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Naïve Algorithm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1FA666E-FF7C-4390-9843-BA12D00B2BDD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39152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Naïve Algorithm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7ADDF5-2A8A-4636-9A81-FF1D1591D5E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4046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81C82-664B-40D5-9FD2-3D33689A48E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Comparison with General Linear List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E6014-387C-4225-A2D8-A4EBB3F4BEC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 type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General list:</a:t>
            </a:r>
            <a:r>
              <a:rPr lang="en-US" altLang="zh-CN" dirty="0"/>
              <a:t> arbitrary type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String:</a:t>
            </a:r>
            <a:r>
              <a:rPr lang="en-US" altLang="zh-CN" dirty="0"/>
              <a:t> </a:t>
            </a:r>
            <a:r>
              <a:rPr kumimoji="1" lang="en-US" altLang="zh-CN" dirty="0"/>
              <a:t>characters</a:t>
            </a:r>
            <a:endParaRPr lang="en-US" altLang="zh-CN" dirty="0"/>
          </a:p>
          <a:p>
            <a:r>
              <a:rPr lang="en-US" altLang="zh-CN" dirty="0"/>
              <a:t>Implementation</a:t>
            </a:r>
          </a:p>
          <a:p>
            <a:pPr lvl="1"/>
            <a:r>
              <a:rPr lang="en-US" altLang="zh-CN" dirty="0"/>
              <a:t>String can be implemented in the same method of general list (array or linked list)</a:t>
            </a:r>
          </a:p>
          <a:p>
            <a:pPr lvl="1"/>
            <a:r>
              <a:rPr lang="en-US" altLang="zh-CN" dirty="0"/>
              <a:t>Array is more popular</a:t>
            </a:r>
          </a:p>
          <a:p>
            <a:r>
              <a:rPr lang="en-US" altLang="zh-CN" dirty="0"/>
              <a:t>Operations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General list: </a:t>
            </a:r>
            <a:r>
              <a:rPr lang="en-US" altLang="zh-CN" dirty="0"/>
              <a:t>operations for a single element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String: </a:t>
            </a:r>
            <a:r>
              <a:rPr lang="en-US" altLang="zh-CN" dirty="0"/>
              <a:t>operations for an entire string</a:t>
            </a:r>
          </a:p>
          <a:p>
            <a:pPr lvl="1"/>
            <a:r>
              <a:rPr lang="en-US" altLang="zh-CN" dirty="0"/>
              <a:t>String supports all operations of general list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969F96-E6EB-4835-BE71-4733ED4B41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837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For example,</a:t>
            </a:r>
          </a:p>
          <a:p>
            <a:pPr lvl="1"/>
            <a:r>
              <a:rPr kumimoji="1" lang="en-US" altLang="zh-CN" dirty="0"/>
              <a:t>S = </a:t>
            </a:r>
            <a:r>
              <a:rPr kumimoji="1" lang="en-US" altLang="zh-CN" dirty="0" err="1"/>
              <a:t>aaaaaaaaaab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 = </a:t>
            </a:r>
            <a:r>
              <a:rPr kumimoji="1" lang="en-US" altLang="zh-CN" dirty="0" err="1"/>
              <a:t>aaaaaab</a:t>
            </a:r>
            <a:endParaRPr kumimoji="1" lang="en-US" altLang="zh-CN" dirty="0"/>
          </a:p>
          <a:p>
            <a:r>
              <a:rPr kumimoji="1" lang="en-US" altLang="zh-CN" dirty="0"/>
              <a:t>Assume </a:t>
            </a:r>
            <a:r>
              <a:rPr kumimoji="1" lang="en-US" altLang="zh-CN" b="0" dirty="0"/>
              <a:t>S</a:t>
            </a:r>
            <a:r>
              <a:rPr kumimoji="1" lang="en-US" altLang="zh-CN" dirty="0"/>
              <a:t> has a length of </a:t>
            </a:r>
            <a:r>
              <a:rPr kumimoji="1" lang="en-US" altLang="zh-CN" b="0" dirty="0"/>
              <a:t>n</a:t>
            </a:r>
            <a:r>
              <a:rPr kumimoji="1" lang="en-US" altLang="zh-CN" dirty="0"/>
              <a:t>, </a:t>
            </a:r>
            <a:r>
              <a:rPr kumimoji="1" lang="en-US" altLang="zh-CN" b="0" dirty="0"/>
              <a:t>P</a:t>
            </a:r>
            <a:r>
              <a:rPr kumimoji="1" lang="en-US" altLang="zh-CN" dirty="0"/>
              <a:t> has a length </a:t>
            </a:r>
            <a:r>
              <a:rPr kumimoji="1" lang="en-US" altLang="zh-CN" b="0" dirty="0"/>
              <a:t>m</a:t>
            </a:r>
            <a:r>
              <a:rPr kumimoji="1" lang="en-US" altLang="zh-CN" dirty="0"/>
              <a:t>, where </a:t>
            </a:r>
            <a:r>
              <a:rPr kumimoji="1" lang="en-US" altLang="zh-CN" b="0" dirty="0"/>
              <a:t>m ≤ n</a:t>
            </a:r>
          </a:p>
          <a:p>
            <a:r>
              <a:rPr kumimoji="1" lang="en-US" altLang="zh-CN" dirty="0"/>
              <a:t>In the worst case, every attempt is rejected, and there are </a:t>
            </a:r>
            <a:r>
              <a:rPr kumimoji="1" lang="en-US" altLang="zh-CN" b="0" dirty="0">
                <a:solidFill>
                  <a:srgbClr val="0070C0"/>
                </a:solidFill>
              </a:rPr>
              <a:t>(n-m+1)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attempts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</a:p>
          <a:p>
            <a:r>
              <a:rPr kumimoji="1" lang="en-US" altLang="zh-CN" dirty="0"/>
              <a:t>Every attempt performs </a:t>
            </a:r>
            <a:r>
              <a:rPr kumimoji="1" lang="en-US" altLang="zh-CN" b="0" dirty="0">
                <a:solidFill>
                  <a:srgbClr val="0070C0"/>
                </a:solidFill>
              </a:rPr>
              <a:t>m</a:t>
            </a:r>
            <a:r>
              <a:rPr kumimoji="1" lang="en-US" altLang="zh-CN" dirty="0"/>
              <a:t> comparisons of characters in the worst case</a:t>
            </a:r>
          </a:p>
          <a:p>
            <a:r>
              <a:rPr kumimoji="1" lang="en-US" altLang="zh-CN" dirty="0"/>
              <a:t>The worst-case time complexity is </a:t>
            </a:r>
            <a:r>
              <a:rPr kumimoji="1" lang="en-US" altLang="zh-CN" b="0" dirty="0">
                <a:solidFill>
                  <a:srgbClr val="0070C0"/>
                </a:solidFill>
              </a:rPr>
              <a:t>O(</a:t>
            </a:r>
            <a:r>
              <a:rPr kumimoji="1" lang="en-US" altLang="zh-CN" b="0" dirty="0" err="1">
                <a:solidFill>
                  <a:srgbClr val="0070C0"/>
                </a:solidFill>
              </a:rPr>
              <a:t>mn</a:t>
            </a:r>
            <a:r>
              <a:rPr kumimoji="1" lang="en-US" altLang="zh-CN" b="0" dirty="0">
                <a:solidFill>
                  <a:srgbClr val="0070C0"/>
                </a:solidFill>
              </a:rPr>
              <a:t>)</a:t>
            </a:r>
            <a:endParaRPr kumimoji="1" lang="zh-CN" altLang="en-US" b="0" dirty="0">
              <a:solidFill>
                <a:srgbClr val="0070C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Analysis of the Naïve Algorithm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B2F69BCF-E0D0-4439-911F-699D6A0B1953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6036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Can We Make it Better?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5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75113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EF9B280E-22EC-4EC2-87B6-98F6E913F13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6279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Can We Make it Better?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5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751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34CCCBA-FAB8-4CC1-93A0-3B48EC5262B3}"/>
              </a:ext>
            </a:extLst>
          </p:cNvPr>
          <p:cNvSpPr txBox="1"/>
          <p:nvPr/>
        </p:nvSpPr>
        <p:spPr>
          <a:xfrm>
            <a:off x="2432627" y="4277380"/>
            <a:ext cx="7696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Have seen: not possible to match pattern P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CED2DAD4-E93E-4ED8-9795-1C9421B4BD46}"/>
              </a:ext>
            </a:extLst>
          </p:cNvPr>
          <p:cNvSpPr/>
          <p:nvPr/>
        </p:nvSpPr>
        <p:spPr>
          <a:xfrm>
            <a:off x="3276600" y="2301240"/>
            <a:ext cx="1600200" cy="1752600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FF7AA3B1-C3C4-4438-A5A9-0F4079D6FDF4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778521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FC35-8D88-4B00-93C8-7A1D4B38FFF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Can We Make it Better?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D066704C-009E-444A-B4E1-20A5B0F534F3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965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0751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34CCCBA-FAB8-4CC1-93A0-3B48EC5262B3}"/>
              </a:ext>
            </a:extLst>
          </p:cNvPr>
          <p:cNvSpPr txBox="1"/>
          <p:nvPr/>
        </p:nvSpPr>
        <p:spPr>
          <a:xfrm>
            <a:off x="2590800" y="4800600"/>
            <a:ext cx="69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Start from </a:t>
            </a:r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=8, j=0 (i.e. </a:t>
            </a:r>
            <a:r>
              <a:rPr lang="en-US" altLang="zh-CN" sz="2800" b="1">
                <a:latin typeface="+mn-lt"/>
              </a:rPr>
              <a:t>i=</a:t>
            </a:r>
            <a:r>
              <a:rPr lang="en-US" altLang="zh-CN" sz="2800" b="1" dirty="0">
                <a:latin typeface="+mn-lt"/>
              </a:rPr>
              <a:t>10, j=3) directly </a:t>
            </a:r>
            <a:endParaRPr lang="zh-CN" altLang="en-US" sz="2800" b="1" dirty="0">
              <a:latin typeface="+mn-lt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3F77AD48-104B-4AE4-A235-E7A46A3C8A25}"/>
              </a:ext>
            </a:extLst>
          </p:cNvPr>
          <p:cNvCxnSpPr/>
          <p:nvPr/>
        </p:nvCxnSpPr>
        <p:spPr>
          <a:xfrm>
            <a:off x="3124200" y="3992187"/>
            <a:ext cx="1600200" cy="609600"/>
          </a:xfrm>
          <a:prstGeom prst="bentConnector3">
            <a:avLst>
              <a:gd name="adj1" fmla="val -64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B00FCB52-6EDC-4081-ADD9-19D34AEEC60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96546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Basic idea</a:t>
            </a:r>
          </a:p>
          <a:p>
            <a:pPr lvl="1"/>
            <a:r>
              <a:rPr lang="en-US" altLang="zh-CN" dirty="0"/>
              <a:t>skip the unnecessary comparisons</a:t>
            </a:r>
          </a:p>
          <a:p>
            <a:r>
              <a:rPr kumimoji="1" lang="en-US" altLang="zh-CN" dirty="0"/>
              <a:t>KMP (1977): efficient and simple-to-implement</a:t>
            </a:r>
          </a:p>
          <a:p>
            <a:pPr lvl="1"/>
            <a:r>
              <a:rPr lang="en-US" altLang="zh-CN" dirty="0"/>
              <a:t>Donald Knuth</a:t>
            </a:r>
            <a:r>
              <a:rPr kumimoji="1" lang="en-US" altLang="zh-CN" dirty="0"/>
              <a:t>, </a:t>
            </a:r>
            <a:r>
              <a:rPr lang="en-US" altLang="zh-CN" dirty="0"/>
              <a:t>James </a:t>
            </a:r>
            <a:r>
              <a:rPr kumimoji="1" lang="en-US" altLang="zh-CN" dirty="0"/>
              <a:t>Morris, </a:t>
            </a:r>
            <a:r>
              <a:rPr lang="en-US" altLang="zh-CN" dirty="0"/>
              <a:t>Vaughan </a:t>
            </a:r>
            <a:r>
              <a:rPr kumimoji="1" lang="en-US" altLang="zh-CN" dirty="0"/>
              <a:t>Pratt</a:t>
            </a:r>
          </a:p>
          <a:p>
            <a:endParaRPr kumimoji="1"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KMP Algorithm</a:t>
            </a:r>
            <a:endParaRPr kumimoji="1"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F47F86-809F-43B7-A9D8-029C22CB0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322" y="3821615"/>
            <a:ext cx="1600200" cy="218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863BB94-BFC3-4BEB-93AB-E8932F89F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3810000"/>
            <a:ext cx="1695939" cy="218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6EA9FD7-D96F-472B-8114-8CE444B53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493" y="3821615"/>
            <a:ext cx="1764324" cy="218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28371EA0-2BEA-43E7-81A0-7ED6F5A2F18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54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255254-425B-462B-980B-17024586958D}"/>
              </a:ext>
            </a:extLst>
          </p:cNvPr>
          <p:cNvSpPr/>
          <p:nvPr/>
        </p:nvSpPr>
        <p:spPr>
          <a:xfrm>
            <a:off x="762000" y="6162890"/>
            <a:ext cx="8305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+mn-lt"/>
                <a:hlinkClick r:id="rId6"/>
              </a:rPr>
              <a:t>Twenty Questions for Donald Knuth | | </a:t>
            </a:r>
            <a:r>
              <a:rPr lang="en-US" altLang="zh-CN" sz="1600" dirty="0" err="1">
                <a:latin typeface="+mn-lt"/>
                <a:hlinkClick r:id="rId6"/>
              </a:rPr>
              <a:t>InformIT</a:t>
            </a:r>
            <a:endParaRPr lang="zh-CN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30477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  <a:tabLst>
                <a:tab pos="1704975" algn="l"/>
              </a:tabLst>
            </a:pPr>
            <a:r>
              <a:rPr kumimoji="1" lang="en-US" altLang="zh-CN" dirty="0"/>
              <a:t>If	</a:t>
            </a: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j-2</a:t>
            </a:r>
            <a:r>
              <a:rPr kumimoji="1" lang="en-US" altLang="zh-CN" b="0" dirty="0"/>
              <a:t> ≠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2</a:t>
            </a:r>
            <a:r>
              <a:rPr kumimoji="1" lang="en-US" altLang="zh-CN" b="0" dirty="0"/>
              <a:t> … p</a:t>
            </a:r>
            <a:r>
              <a:rPr kumimoji="1" lang="en-US" altLang="zh-CN" b="0" baseline="-25000" dirty="0"/>
              <a:t>j-1</a:t>
            </a:r>
            <a:r>
              <a:rPr kumimoji="1" lang="en-US" altLang="zh-CN" dirty="0"/>
              <a:t>,</a:t>
            </a:r>
          </a:p>
          <a:p>
            <a:pPr marL="0" indent="0">
              <a:buNone/>
            </a:pPr>
            <a:r>
              <a:rPr kumimoji="1" lang="en-US" altLang="zh-CN" dirty="0"/>
              <a:t>we can immediately know</a:t>
            </a:r>
          </a:p>
          <a:p>
            <a:pPr marL="0" indent="0" algn="ctr">
              <a:buNone/>
            </a:pP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j-2</a:t>
            </a:r>
            <a:r>
              <a:rPr kumimoji="1" lang="en-US" altLang="zh-CN" b="0" dirty="0"/>
              <a:t> ≠ s</a:t>
            </a:r>
            <a:r>
              <a:rPr kumimoji="1" lang="en-US" altLang="zh-CN" b="0" baseline="-25000" dirty="0"/>
              <a:t>i-j+1</a:t>
            </a:r>
            <a:r>
              <a:rPr kumimoji="1" lang="en-US" altLang="zh-CN" b="0" dirty="0"/>
              <a:t> s</a:t>
            </a:r>
            <a:r>
              <a:rPr kumimoji="1" lang="en-US" altLang="zh-CN" b="0" baseline="-25000" dirty="0"/>
              <a:t>i-j+2</a:t>
            </a:r>
            <a:r>
              <a:rPr kumimoji="1" lang="en-US" altLang="zh-CN" b="0" dirty="0"/>
              <a:t> … s</a:t>
            </a:r>
            <a:r>
              <a:rPr kumimoji="1" lang="en-US" altLang="zh-CN" b="0" baseline="-25000" dirty="0"/>
              <a:t>i-1</a:t>
            </a:r>
            <a:endParaRPr kumimoji="1" lang="en-US" altLang="zh-CN" b="0" dirty="0"/>
          </a:p>
          <a:p>
            <a:pPr marL="0" indent="0">
              <a:buNone/>
            </a:pPr>
            <a:r>
              <a:rPr kumimoji="1" lang="en-US" altLang="zh-CN" dirty="0"/>
              <a:t>and skip this comparison </a:t>
            </a:r>
            <a:r>
              <a:rPr kumimoji="1"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sz="3200" dirty="0">
                <a:solidFill>
                  <a:srgbClr val="0070C0"/>
                </a:solidFill>
                <a:cs typeface="Arial"/>
              </a:rPr>
              <a:t>s</a:t>
            </a:r>
            <a:r>
              <a:rPr lang="en-US" altLang="zh-CN" sz="3200" baseline="-25000" dirty="0">
                <a:solidFill>
                  <a:srgbClr val="0070C0"/>
                </a:solidFill>
                <a:cs typeface="Arial"/>
              </a:rPr>
              <a:t>i-j+1 </a:t>
            </a:r>
            <a:r>
              <a:rPr lang="en-US" altLang="zh-CN" sz="3200" dirty="0">
                <a:solidFill>
                  <a:srgbClr val="0070C0"/>
                </a:solidFill>
                <a:cs typeface="Arial"/>
              </a:rPr>
              <a:t>and </a:t>
            </a:r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rgbClr val="0070C0"/>
                </a:solidFill>
                <a:cs typeface="Arial"/>
              </a:rPr>
              <a:t>)</a:t>
            </a:r>
            <a:endParaRPr lang="zh-CN" altLang="en-US" sz="3200" baseline="-25000" dirty="0">
              <a:solidFill>
                <a:srgbClr val="0070C0"/>
              </a:solidFill>
              <a:cs typeface="Arial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Observation of KMP Algorithm</a:t>
            </a:r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05976" y="1268760"/>
          <a:ext cx="8338496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2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49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49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82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82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82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121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latin typeface="Arial"/>
                          <a:cs typeface="Arial"/>
                        </a:rPr>
                        <a:t>i-j-1</a:t>
                      </a:r>
                      <a:endParaRPr lang="zh-CN" altLang="en-US" sz="24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-j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latin typeface="Arial"/>
                          <a:cs typeface="Arial"/>
                        </a:rPr>
                        <a:t>i+1</a:t>
                      </a:r>
                      <a:endParaRPr lang="zh-CN" altLang="en-US" sz="24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latin typeface="Arial"/>
                          <a:cs typeface="Arial"/>
                        </a:rPr>
                        <a:t>n-1</a:t>
                      </a:r>
                      <a:endParaRPr lang="zh-CN" altLang="en-US" sz="24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×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baseline="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5"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naïve algorithm</a:t>
                      </a:r>
                      <a:endParaRPr lang="zh-CN" altLang="en-US" sz="24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baseline="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j-3</a:t>
                      </a:r>
                      <a:endParaRPr lang="zh-CN" altLang="en-US" sz="2400" baseline="-250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j-2</a:t>
                      </a:r>
                      <a:endParaRPr lang="zh-CN" altLang="en-US" sz="2400" baseline="-250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400" baseline="-250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zh-CN" altLang="en-US" sz="2400" baseline="-25000" dirty="0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BA27A61F-4D38-41D9-8D2D-4989628DBB49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8767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en-US" altLang="zh-CN" dirty="0"/>
              <a:t>In the same way, if</a:t>
            </a:r>
          </a:p>
          <a:p>
            <a:pPr marL="0" indent="0" algn="ctr">
              <a:buNone/>
            </a:pP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j-3</a:t>
            </a:r>
            <a:r>
              <a:rPr kumimoji="1" lang="en-US" altLang="zh-CN" b="0" dirty="0"/>
              <a:t> ≠ p</a:t>
            </a:r>
            <a:r>
              <a:rPr kumimoji="1" lang="en-US" altLang="zh-CN" b="0" baseline="-25000" dirty="0"/>
              <a:t>2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3</a:t>
            </a:r>
            <a:r>
              <a:rPr kumimoji="1" lang="en-US" altLang="zh-CN" b="0" dirty="0"/>
              <a:t> … p</a:t>
            </a:r>
            <a:r>
              <a:rPr kumimoji="1" lang="en-US" altLang="zh-CN" b="0" baseline="-25000" dirty="0"/>
              <a:t>j-1</a:t>
            </a:r>
            <a:endParaRPr kumimoji="1" lang="en-US" altLang="zh-CN" b="0" dirty="0"/>
          </a:p>
          <a:p>
            <a:pPr marL="0" indent="0">
              <a:buNone/>
            </a:pPr>
            <a:r>
              <a:rPr kumimoji="1" lang="en-US" altLang="zh-CN" dirty="0"/>
              <a:t>we can also skip the next comparison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sz="3200" dirty="0">
                <a:solidFill>
                  <a:srgbClr val="0070C0"/>
                </a:solidFill>
                <a:cs typeface="Arial"/>
              </a:rPr>
              <a:t>s</a:t>
            </a:r>
            <a:r>
              <a:rPr lang="en-US" altLang="zh-CN" sz="3200" baseline="-25000" dirty="0">
                <a:solidFill>
                  <a:srgbClr val="0070C0"/>
                </a:solidFill>
                <a:cs typeface="Arial"/>
              </a:rPr>
              <a:t>i-j+2 </a:t>
            </a:r>
            <a:r>
              <a:rPr lang="en-US" altLang="zh-CN" sz="2800" dirty="0">
                <a:solidFill>
                  <a:srgbClr val="0070C0"/>
                </a:solidFill>
                <a:cs typeface="Arial"/>
              </a:rPr>
              <a:t>and </a:t>
            </a:r>
            <a:r>
              <a:rPr lang="en-US" altLang="zh-CN" sz="2800" dirty="0">
                <a:solidFill>
                  <a:srgbClr val="0070C0"/>
                </a:solidFill>
              </a:rPr>
              <a:t>p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rgbClr val="0070C0"/>
                </a:solidFill>
                <a:cs typeface="Arial"/>
              </a:rPr>
              <a:t>)</a:t>
            </a:r>
            <a:r>
              <a:rPr kumimoji="1" lang="en-US" altLang="zh-CN" dirty="0"/>
              <a:t>, because</a:t>
            </a:r>
          </a:p>
          <a:p>
            <a:pPr marL="0" indent="0" algn="ctr">
              <a:buNone/>
            </a:pP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j-3</a:t>
            </a:r>
            <a:r>
              <a:rPr kumimoji="1" lang="en-US" altLang="zh-CN" b="0" dirty="0"/>
              <a:t> ≠ s</a:t>
            </a:r>
            <a:r>
              <a:rPr kumimoji="1" lang="en-US" altLang="zh-CN" b="0" baseline="-25000" dirty="0"/>
              <a:t>i-j+2</a:t>
            </a:r>
            <a:r>
              <a:rPr kumimoji="1" lang="en-US" altLang="zh-CN" b="0" dirty="0"/>
              <a:t> s</a:t>
            </a:r>
            <a:r>
              <a:rPr kumimoji="1" lang="en-US" altLang="zh-CN" b="0" baseline="-25000" dirty="0"/>
              <a:t>i-j+3</a:t>
            </a:r>
            <a:r>
              <a:rPr kumimoji="1" lang="en-US" altLang="zh-CN" b="0" dirty="0"/>
              <a:t> … s</a:t>
            </a:r>
            <a:r>
              <a:rPr kumimoji="1" lang="en-US" altLang="zh-CN" b="0" baseline="-25000" dirty="0"/>
              <a:t>i-1</a:t>
            </a:r>
            <a:endParaRPr kumimoji="1" lang="en-US" altLang="zh-CN" b="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U</a:t>
            </a:r>
            <a:r>
              <a:rPr kumimoji="1" lang="en-US" altLang="zh-CN" dirty="0">
                <a:solidFill>
                  <a:srgbClr val="0070C0"/>
                </a:solidFill>
              </a:rPr>
              <a:t>ntil</a:t>
            </a:r>
            <a:r>
              <a:rPr kumimoji="1" lang="en-US" altLang="zh-CN" dirty="0"/>
              <a:t> we find a “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en-US" altLang="zh-CN" dirty="0"/>
              <a:t>” such that</a:t>
            </a:r>
          </a:p>
          <a:p>
            <a:pPr marL="0" indent="0" algn="ctr">
              <a:buNone/>
            </a:pP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k</a:t>
            </a:r>
            <a:r>
              <a:rPr kumimoji="1" lang="en-US" altLang="zh-CN" b="0" dirty="0"/>
              <a:t> ≠ p</a:t>
            </a:r>
            <a:r>
              <a:rPr kumimoji="1" lang="en-US" altLang="zh-CN" b="0" baseline="-25000" dirty="0"/>
              <a:t>j-k-1</a:t>
            </a:r>
            <a:r>
              <a:rPr kumimoji="1" lang="en-US" altLang="zh-CN" b="0" dirty="0"/>
              <a:t> </a:t>
            </a:r>
            <a:r>
              <a:rPr kumimoji="1" lang="en-US" altLang="zh-CN" b="0" dirty="0" err="1"/>
              <a:t>p</a:t>
            </a:r>
            <a:r>
              <a:rPr kumimoji="1" lang="en-US" altLang="zh-CN" b="0" baseline="-25000" dirty="0" err="1"/>
              <a:t>j</a:t>
            </a:r>
            <a:r>
              <a:rPr kumimoji="1" lang="en-US" altLang="zh-CN" b="0" baseline="-25000" dirty="0"/>
              <a:t>-k</a:t>
            </a:r>
            <a:r>
              <a:rPr kumimoji="1" lang="en-US" altLang="zh-CN" b="0" dirty="0"/>
              <a:t> … p</a:t>
            </a:r>
            <a:r>
              <a:rPr kumimoji="1" lang="en-US" altLang="zh-CN" b="0" baseline="-25000" dirty="0"/>
              <a:t>j-1</a:t>
            </a:r>
            <a:endParaRPr kumimoji="1" lang="en-US" altLang="zh-CN" b="0" dirty="0"/>
          </a:p>
          <a:p>
            <a:pPr marL="0" indent="0">
              <a:buNone/>
              <a:tabLst>
                <a:tab pos="1795463" algn="l"/>
              </a:tabLst>
            </a:pPr>
            <a:r>
              <a:rPr kumimoji="1" lang="en-US" altLang="zh-CN" dirty="0"/>
              <a:t>and	</a:t>
            </a: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k-1</a:t>
            </a:r>
            <a:r>
              <a:rPr kumimoji="1" lang="en-US" altLang="zh-CN" b="0" dirty="0"/>
              <a:t> = p</a:t>
            </a:r>
            <a:r>
              <a:rPr kumimoji="1" lang="en-US" altLang="zh-CN" b="0" baseline="-25000" dirty="0"/>
              <a:t>j-k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j-k+1</a:t>
            </a:r>
            <a:r>
              <a:rPr kumimoji="1" lang="en-US" altLang="zh-CN" b="0" dirty="0"/>
              <a:t> … p</a:t>
            </a:r>
            <a:r>
              <a:rPr kumimoji="1" lang="en-US" altLang="zh-CN" b="0" baseline="-25000" dirty="0"/>
              <a:t>j-1</a:t>
            </a:r>
            <a:endParaRPr kumimoji="1" lang="en-US" altLang="zh-CN" dirty="0"/>
          </a:p>
          <a:p>
            <a:pPr marL="0" indent="0">
              <a:buNone/>
              <a:tabLst>
                <a:tab pos="1795463" algn="l"/>
              </a:tabLst>
            </a:pPr>
            <a:r>
              <a:rPr kumimoji="1" lang="en-US" altLang="zh-CN" dirty="0"/>
              <a:t>Then	</a:t>
            </a: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k-1</a:t>
            </a:r>
            <a:r>
              <a:rPr kumimoji="1" lang="en-US" altLang="zh-CN" b="0" dirty="0"/>
              <a:t> = </a:t>
            </a:r>
            <a:r>
              <a:rPr kumimoji="1" lang="en-US" altLang="zh-CN" b="0" dirty="0" err="1"/>
              <a:t>s</a:t>
            </a:r>
            <a:r>
              <a:rPr kumimoji="1" lang="en-US" altLang="zh-CN" b="0" baseline="-25000" dirty="0" err="1"/>
              <a:t>i</a:t>
            </a:r>
            <a:r>
              <a:rPr kumimoji="1" lang="en-US" altLang="zh-CN" b="0" baseline="-25000" dirty="0"/>
              <a:t>-k</a:t>
            </a:r>
            <a:r>
              <a:rPr kumimoji="1" lang="en-US" altLang="zh-CN" b="0" dirty="0"/>
              <a:t> s</a:t>
            </a:r>
            <a:r>
              <a:rPr kumimoji="1" lang="en-US" altLang="zh-CN" b="0" baseline="-25000" dirty="0"/>
              <a:t>i-k+1</a:t>
            </a:r>
            <a:r>
              <a:rPr kumimoji="1" lang="en-US" altLang="zh-CN" b="0" dirty="0"/>
              <a:t> … s</a:t>
            </a:r>
            <a:r>
              <a:rPr kumimoji="1" lang="en-US" altLang="zh-CN" b="0" baseline="-25000" dirty="0"/>
              <a:t>i-1</a:t>
            </a:r>
            <a:endParaRPr kumimoji="1" lang="en-US" altLang="zh-CN" b="0" dirty="0"/>
          </a:p>
          <a:p>
            <a:pPr marL="0" indent="0">
              <a:buNone/>
              <a:tabLst>
                <a:tab pos="1795463" algn="l"/>
                <a:tab pos="2159000" algn="l"/>
              </a:tabLst>
            </a:pPr>
            <a:endParaRPr kumimoji="1" lang="en-US" altLang="zh-CN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Observation of KMP Algorithm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1872F02-1FE6-4DEB-B6FE-E9146B67A063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110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669280" y="2819400"/>
          <a:ext cx="64281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1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-j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i-k+1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×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j-k+1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j-k-1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j-2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k-1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KMP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kumimoji="1" lang="en-US" altLang="zh-CN" dirty="0"/>
              <a:t>Key Idea</a:t>
            </a:r>
            <a:endParaRPr kumimoji="1"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47C00FE4-14B0-4111-BAFA-DAD04BC68A97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dirty="0"/>
              <a:t>After failing an attempt (</a:t>
            </a:r>
            <a:r>
              <a:rPr lang="en-US" altLang="zh-CN" sz="2400" dirty="0">
                <a:solidFill>
                  <a:srgbClr val="0070C0"/>
                </a:solidFill>
              </a:rPr>
              <a:t>at </a:t>
            </a:r>
            <a:r>
              <a:rPr lang="en-US" altLang="zh-CN" sz="2800" dirty="0" err="1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lang="en-US" altLang="zh-CN" sz="2800" baseline="-25000" dirty="0" err="1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cs typeface="Arial"/>
              </a:rPr>
              <a:t> and </a:t>
            </a:r>
            <a:r>
              <a:rPr lang="en-US" altLang="zh-CN" sz="2400" dirty="0" err="1">
                <a:solidFill>
                  <a:srgbClr val="0070C0"/>
                </a:solidFill>
              </a:rPr>
              <a:t>p</a:t>
            </a:r>
            <a:r>
              <a:rPr lang="en-US" altLang="zh-CN" sz="2400" baseline="-25000" dirty="0" err="1">
                <a:solidFill>
                  <a:srgbClr val="0070C0"/>
                </a:solidFill>
              </a:rPr>
              <a:t>j</a:t>
            </a:r>
            <a:r>
              <a:rPr lang="en-US" altLang="zh-CN" sz="2400" dirty="0"/>
              <a:t>)</a:t>
            </a:r>
            <a:r>
              <a:rPr kumimoji="1" lang="en-US" altLang="zh-CN" sz="2400" dirty="0"/>
              <a:t> </a:t>
            </a:r>
          </a:p>
          <a:p>
            <a:r>
              <a:rPr lang="en-US" altLang="zh-CN" sz="2400" dirty="0"/>
              <a:t>Naïve matching: start from </a:t>
            </a:r>
            <a:r>
              <a:rPr lang="en-US" altLang="zh-CN" sz="2800" dirty="0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lang="en-US" altLang="zh-CN" sz="2800" baseline="-25000" dirty="0">
                <a:solidFill>
                  <a:srgbClr val="0070C0"/>
                </a:solidFill>
                <a:latin typeface="Arial"/>
                <a:cs typeface="Arial"/>
              </a:rPr>
              <a:t>i-j+1</a:t>
            </a:r>
            <a:r>
              <a:rPr lang="en-US" altLang="zh-CN" sz="2400" dirty="0">
                <a:solidFill>
                  <a:srgbClr val="0070C0"/>
                </a:solidFill>
                <a:cs typeface="Arial"/>
              </a:rPr>
              <a:t> and </a:t>
            </a:r>
            <a:r>
              <a:rPr lang="en-US" altLang="zh-CN" sz="2400" dirty="0">
                <a:solidFill>
                  <a:srgbClr val="0070C0"/>
                </a:solidFill>
              </a:rPr>
              <a:t>p</a:t>
            </a:r>
            <a:r>
              <a:rPr lang="en-US" altLang="zh-CN" sz="2400" baseline="-25000" dirty="0">
                <a:solidFill>
                  <a:srgbClr val="0070C0"/>
                </a:solidFill>
              </a:rPr>
              <a:t>0</a:t>
            </a:r>
            <a:endParaRPr kumimoji="1" lang="en-US" altLang="zh-CN" sz="2400" dirty="0"/>
          </a:p>
          <a:p>
            <a:r>
              <a:rPr kumimoji="1" lang="en-US" altLang="zh-CN" sz="2400" dirty="0"/>
              <a:t>KMP Algorithm</a:t>
            </a:r>
          </a:p>
          <a:p>
            <a:pPr lvl="1"/>
            <a:r>
              <a:rPr kumimoji="1" lang="en-US" altLang="zh-CN" sz="2000" dirty="0"/>
              <a:t>Find a “</a:t>
            </a:r>
            <a:r>
              <a:rPr kumimoji="1" lang="en-US" altLang="zh-CN" sz="2000" dirty="0">
                <a:solidFill>
                  <a:srgbClr val="FF0000"/>
                </a:solidFill>
              </a:rPr>
              <a:t>k</a:t>
            </a:r>
            <a:r>
              <a:rPr kumimoji="1" lang="en-US" altLang="zh-CN" sz="2000" dirty="0"/>
              <a:t>”</a:t>
            </a:r>
          </a:p>
          <a:p>
            <a:pPr lvl="1"/>
            <a:r>
              <a:rPr lang="en-US" altLang="zh-CN" sz="2000" dirty="0"/>
              <a:t>Start comparison from </a:t>
            </a:r>
            <a:r>
              <a:rPr lang="en-US" altLang="zh-CN" sz="2000" dirty="0" err="1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lang="en-US" altLang="zh-CN" sz="2000" baseline="-25000" dirty="0" err="1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lang="en-US" altLang="zh-CN" sz="2000" baseline="-250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cs typeface="Arial"/>
              </a:rPr>
              <a:t>and </a:t>
            </a:r>
            <a:r>
              <a:rPr lang="en-US" altLang="zh-CN" sz="2000" dirty="0">
                <a:solidFill>
                  <a:srgbClr val="0070C0"/>
                </a:solidFill>
              </a:rPr>
              <a:t>p</a:t>
            </a:r>
            <a:r>
              <a:rPr lang="en-US" altLang="zh-CN" sz="2000" baseline="-25000" dirty="0">
                <a:solidFill>
                  <a:srgbClr val="0070C0"/>
                </a:solidFill>
              </a:rPr>
              <a:t>k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437A3F-3447-45BB-997D-0C5782551A70}"/>
              </a:ext>
            </a:extLst>
          </p:cNvPr>
          <p:cNvSpPr txBox="1"/>
          <p:nvPr/>
        </p:nvSpPr>
        <p:spPr>
          <a:xfrm>
            <a:off x="3429000" y="4467880"/>
            <a:ext cx="297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Naïve Algorithm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584284D-99D7-4F06-BA0E-E05230B42E0E}"/>
              </a:ext>
            </a:extLst>
          </p:cNvPr>
          <p:cNvSpPr txBox="1"/>
          <p:nvPr/>
        </p:nvSpPr>
        <p:spPr>
          <a:xfrm>
            <a:off x="5911535" y="5393725"/>
            <a:ext cx="297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KMP Algorithm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D7BDB004-1EA5-4406-B77F-3A2A790DB955}"/>
              </a:ext>
            </a:extLst>
          </p:cNvPr>
          <p:cNvSpPr/>
          <p:nvPr/>
        </p:nvSpPr>
        <p:spPr>
          <a:xfrm>
            <a:off x="6164580" y="4379632"/>
            <a:ext cx="228600" cy="685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BD1E3530-0CFA-427A-B893-306DAF648FD1}"/>
              </a:ext>
            </a:extLst>
          </p:cNvPr>
          <p:cNvSpPr/>
          <p:nvPr/>
        </p:nvSpPr>
        <p:spPr>
          <a:xfrm>
            <a:off x="8412480" y="5289396"/>
            <a:ext cx="228600" cy="685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C5C464B0-D9D1-435F-B29D-80CFF37F1339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07474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String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Basic concepts &amp; Operations </a:t>
            </a:r>
            <a:r>
              <a:rPr lang="en-US" altLang="zh-CN" strike="sngStrike" dirty="0">
                <a:solidFill>
                  <a:srgbClr val="808080"/>
                </a:solidFill>
              </a:rPr>
              <a:t>(ADT)</a:t>
            </a:r>
            <a:endParaRPr kumimoji="1" lang="en-US" altLang="zh-CN" strike="sngStrike" dirty="0">
              <a:solidFill>
                <a:srgbClr val="808080"/>
              </a:solidFill>
            </a:endParaRP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Implementation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Pattern Matching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Naïve Matching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KMP Algorithm</a:t>
            </a:r>
          </a:p>
          <a:p>
            <a:pPr lvl="2"/>
            <a:r>
              <a:rPr kumimoji="1" lang="en-US" altLang="zh-CN" dirty="0">
                <a:solidFill>
                  <a:srgbClr val="FF0000"/>
                </a:solidFill>
              </a:rPr>
              <a:t>Procedure of matching</a:t>
            </a:r>
          </a:p>
          <a:p>
            <a:pPr lvl="2"/>
            <a:r>
              <a:rPr lang="en-US" altLang="zh-CN" dirty="0"/>
              <a:t>Procedure of computing “k” (called N[j] or next[j])</a:t>
            </a:r>
            <a:endParaRPr kumimoji="1" lang="en-US" altLang="zh-CN" dirty="0"/>
          </a:p>
          <a:p>
            <a:pPr lvl="1"/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72923B92-42CC-4EE7-BC44-BB967AE01ABE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45050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Rethink Naïve Matching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Naïve Matching moves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/>
              <a:t> back to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-(j-1)</a:t>
            </a:r>
            <a:r>
              <a:rPr lang="en-US" altLang="zh-CN" dirty="0"/>
              <a:t> after a fail</a:t>
            </a:r>
            <a:endParaRPr kumimoji="1" lang="en-US" altLang="zh-CN" b="0" dirty="0"/>
          </a:p>
          <a:p>
            <a:pPr marL="0" indent="0">
              <a:buNone/>
            </a:pPr>
            <a:endParaRPr kumimoji="1" lang="zh-CN" altLang="en-US" b="0" dirty="0">
              <a:latin typeface="Courier New"/>
              <a:cs typeface="Courier New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8619AA-313D-416A-B53B-1827F32FF6DB}"/>
              </a:ext>
            </a:extLst>
          </p:cNvPr>
          <p:cNvSpPr txBox="1"/>
          <p:nvPr/>
        </p:nvSpPr>
        <p:spPr>
          <a:xfrm>
            <a:off x="7995127" y="2695559"/>
            <a:ext cx="41968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+mn-ea"/>
              </a:rPr>
              <a:t>for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(</a:t>
            </a:r>
            <a:r>
              <a:rPr kumimoji="1" lang="en-US" altLang="zh-CN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= 0; </a:t>
            </a:r>
            <a:r>
              <a:rPr kumimoji="1" lang="en-US" altLang="zh-CN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&lt; n; ++</a:t>
            </a:r>
            <a:r>
              <a:rPr kumimoji="1" lang="en-US" altLang="zh-CN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) {</a:t>
            </a:r>
          </a:p>
          <a:p>
            <a:pPr marL="0" indent="0"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   </a:t>
            </a:r>
            <a:r>
              <a:rPr kumimoji="1" lang="en-US" altLang="zh-CN" sz="24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+mn-ea"/>
              </a:rPr>
              <a:t>for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(j = 0; </a:t>
            </a:r>
            <a:r>
              <a:rPr kumimoji="1" lang="en-US" altLang="zh-CN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&lt; n </a:t>
            </a:r>
            <a:r>
              <a:rPr kumimoji="1" lang="en-US" altLang="zh-CN" sz="24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+mn-ea"/>
              </a:rPr>
              <a:t>&amp;&amp;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j &lt; m</a:t>
            </a:r>
          </a:p>
          <a:p>
            <a:pPr marL="0" indent="0"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         </a:t>
            </a:r>
            <a:r>
              <a:rPr kumimoji="1" lang="en-US" altLang="zh-CN" sz="24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+mn-ea"/>
              </a:rPr>
              <a:t>&amp;&amp;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P[j] == S[</a:t>
            </a:r>
            <a:r>
              <a:rPr kumimoji="1" lang="en-US" altLang="zh-CN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]; ++</a:t>
            </a:r>
            <a:r>
              <a:rPr kumimoji="1" lang="en-US" altLang="zh-CN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, ++j);</a:t>
            </a:r>
          </a:p>
          <a:p>
            <a:pPr marL="0" indent="0"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   </a:t>
            </a:r>
            <a:r>
              <a:rPr kumimoji="1" lang="en-US" altLang="zh-CN" sz="24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+mn-ea"/>
              </a:rPr>
              <a:t>if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(j == m) </a:t>
            </a:r>
            <a:r>
              <a:rPr kumimoji="1" lang="en-US" altLang="zh-CN" sz="24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+mn-ea"/>
              </a:rPr>
              <a:t>return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</a:t>
            </a:r>
            <a:r>
              <a:rPr kumimoji="1" lang="en-US" altLang="zh-CN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-m;</a:t>
            </a:r>
          </a:p>
          <a:p>
            <a:pPr marL="0" indent="0"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   </a:t>
            </a:r>
            <a:r>
              <a:rPr kumimoji="1" lang="en-US" altLang="zh-CN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= </a:t>
            </a:r>
            <a:r>
              <a:rPr kumimoji="1" lang="en-US" altLang="zh-CN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i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– (j – 1); </a:t>
            </a:r>
            <a:r>
              <a:rPr kumimoji="1" lang="en-US" altLang="zh-CN" sz="24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// rewind</a:t>
            </a:r>
          </a:p>
          <a:p>
            <a:pPr marL="0" indent="0">
              <a:buNone/>
            </a:pP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}</a:t>
            </a:r>
          </a:p>
          <a:p>
            <a:pPr marL="0" indent="0">
              <a:buNone/>
            </a:pPr>
            <a:r>
              <a:rPr kumimoji="1" lang="en-US" altLang="zh-CN" sz="2400" b="1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ea typeface="+mn-ea"/>
              </a:rPr>
              <a:t>return</a:t>
            </a:r>
            <a:r>
              <a:rPr kumimoji="1" lang="en-US" altLang="zh-CN" sz="2400" b="1" dirty="0">
                <a:solidFill>
                  <a:schemeClr val="tx1"/>
                </a:solidFill>
                <a:highlight>
                  <a:srgbClr val="FFFFFF"/>
                </a:highlight>
                <a:latin typeface="Ludica fax"/>
                <a:ea typeface="+mn-ea"/>
              </a:rPr>
              <a:t> -1;</a:t>
            </a:r>
            <a:endParaRPr kumimoji="1" lang="zh-CN" altLang="en-US" sz="2400" b="1" dirty="0">
              <a:solidFill>
                <a:schemeClr val="tx1"/>
              </a:solidFill>
              <a:highlight>
                <a:srgbClr val="FFFFFF"/>
              </a:highlight>
              <a:latin typeface="Ludica fax"/>
              <a:ea typeface="+mn-ea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A366CA8-A6A9-437B-BA30-E66945BBF870}"/>
              </a:ext>
            </a:extLst>
          </p:cNvPr>
          <p:cNvGraphicFramePr>
            <a:graphicFrameLocks noGrp="1"/>
          </p:cNvGraphicFramePr>
          <p:nvPr/>
        </p:nvGraphicFramePr>
        <p:xfrm>
          <a:off x="992378" y="2398432"/>
          <a:ext cx="64281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1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-j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i-k+1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×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j-k+1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j-k-1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j-2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k-1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7D06CF4-F7CD-424B-B942-85ADDBFAF61A}"/>
              </a:ext>
            </a:extLst>
          </p:cNvPr>
          <p:cNvSpPr txBox="1"/>
          <p:nvPr/>
        </p:nvSpPr>
        <p:spPr>
          <a:xfrm>
            <a:off x="-723351" y="3824510"/>
            <a:ext cx="2971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Naïve</a:t>
            </a:r>
            <a:b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</a:br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Algorithm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A0662A-8FD3-44FF-8EC8-D997E48FCC7C}"/>
              </a:ext>
            </a:extLst>
          </p:cNvPr>
          <p:cNvSpPr txBox="1"/>
          <p:nvPr/>
        </p:nvSpPr>
        <p:spPr>
          <a:xfrm>
            <a:off x="1234633" y="4972757"/>
            <a:ext cx="297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KMP Algorithm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93B27DB-7ABC-403C-92D9-E1826CB7B8BA}"/>
              </a:ext>
            </a:extLst>
          </p:cNvPr>
          <p:cNvSpPr/>
          <p:nvPr/>
        </p:nvSpPr>
        <p:spPr>
          <a:xfrm>
            <a:off x="1487678" y="3958664"/>
            <a:ext cx="228600" cy="685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5BC44F53-1B75-4582-82FE-D659DE308A6E}"/>
              </a:ext>
            </a:extLst>
          </p:cNvPr>
          <p:cNvSpPr/>
          <p:nvPr/>
        </p:nvSpPr>
        <p:spPr>
          <a:xfrm>
            <a:off x="3735578" y="4868428"/>
            <a:ext cx="228600" cy="685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47E6E20-46A4-4308-A6A3-C9FD0BE3BFEE}"/>
              </a:ext>
            </a:extLst>
          </p:cNvPr>
          <p:cNvCxnSpPr>
            <a:cxnSpLocks/>
          </p:cNvCxnSpPr>
          <p:nvPr/>
        </p:nvCxnSpPr>
        <p:spPr>
          <a:xfrm flipH="1">
            <a:off x="2057400" y="3276600"/>
            <a:ext cx="5029200" cy="914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079E104A-D52E-4D00-9408-431B3E6769B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59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706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73CA7-01F2-4C9C-91A2-0B8A312D0E2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Character (Char)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53B6E9-40AD-43F9-9C59-2A4499BECBA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Elements in string</a:t>
            </a:r>
          </a:p>
          <a:p>
            <a:endParaRPr lang="en-US" altLang="zh-CN" dirty="0"/>
          </a:p>
          <a:p>
            <a:r>
              <a:rPr lang="en-US" altLang="zh-CN" dirty="0"/>
              <a:t>Charset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/>
              <a:t>Binary</a:t>
            </a:r>
            <a:r>
              <a:rPr lang="zh-CN" altLang="en-US" sz="2800" dirty="0"/>
              <a:t>：</a:t>
            </a:r>
            <a:r>
              <a:rPr lang="en-US" altLang="zh-CN" sz="2800" dirty="0"/>
              <a:t>Σ = {0,1}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/>
              <a:t>DNA</a:t>
            </a:r>
            <a:r>
              <a:rPr lang="zh-CN" altLang="en-US" sz="2800" dirty="0"/>
              <a:t>：</a:t>
            </a:r>
            <a:r>
              <a:rPr lang="en-US" altLang="zh-CN" sz="2800" dirty="0"/>
              <a:t>Σ = {A,C,G,T} </a:t>
            </a:r>
          </a:p>
          <a:p>
            <a:pPr lvl="1">
              <a:spcBef>
                <a:spcPts val="600"/>
              </a:spcBef>
            </a:pPr>
            <a:r>
              <a:rPr lang="en-US" altLang="zh-CN" sz="2800" dirty="0"/>
              <a:t>English</a:t>
            </a:r>
            <a:r>
              <a:rPr lang="zh-CN" altLang="en-US" sz="2800" dirty="0"/>
              <a:t>： </a:t>
            </a:r>
            <a:r>
              <a:rPr lang="en-US" altLang="zh-CN" sz="2800" dirty="0"/>
              <a:t>Σ = {26</a:t>
            </a:r>
            <a:r>
              <a:rPr lang="zh-CN" altLang="en-US" sz="2800" dirty="0"/>
              <a:t>个字符，标点符号</a:t>
            </a:r>
            <a:r>
              <a:rPr lang="en-US" altLang="zh-CN" sz="2800" dirty="0"/>
              <a:t>} </a:t>
            </a:r>
            <a:endParaRPr lang="en-US" altLang="zh-CN" dirty="0"/>
          </a:p>
          <a:p>
            <a:r>
              <a:rPr lang="en-US" altLang="zh-CN" dirty="0"/>
              <a:t>Character Encoding</a:t>
            </a:r>
          </a:p>
          <a:p>
            <a:pPr lvl="1"/>
            <a:r>
              <a:rPr lang="en-US" altLang="zh-CN" dirty="0"/>
              <a:t>Represent a </a:t>
            </a:r>
            <a:r>
              <a:rPr lang="en-US" altLang="zh-CN" dirty="0">
                <a:solidFill>
                  <a:srgbClr val="0070C0"/>
                </a:solidFill>
              </a:rPr>
              <a:t>charset</a:t>
            </a:r>
            <a:r>
              <a:rPr lang="en-US" altLang="zh-CN" dirty="0"/>
              <a:t> in computation, storage, and transmission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20F9B-BA3B-4369-BBA7-B2128C28232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9629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KMP Algorithm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Try to keep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and move pattern</a:t>
            </a:r>
          </a:p>
          <a:p>
            <a:r>
              <a:rPr lang="en-US" altLang="zh-CN" dirty="0"/>
              <a:t>Move </a:t>
            </a:r>
            <a:r>
              <a:rPr lang="en-US" altLang="zh-CN" dirty="0" err="1"/>
              <a:t>i</a:t>
            </a:r>
            <a:r>
              <a:rPr lang="en-US" altLang="zh-CN" dirty="0"/>
              <a:t> only when necessary</a:t>
            </a: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A977D59-CC7C-4951-B65C-9ED0F68194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491413" y="1727200"/>
            <a:ext cx="4700587" cy="4713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int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k = 0;</a:t>
            </a:r>
          </a:p>
          <a:p>
            <a:pPr marL="0" indent="0">
              <a:buNone/>
            </a:pP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for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(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i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= 0; 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i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&lt; n;) {</a:t>
            </a:r>
          </a:p>
          <a:p>
            <a:pPr marL="0" indent="0"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   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for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(j = k; 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i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&lt; n 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&amp;&amp;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j &lt; m</a:t>
            </a:r>
          </a:p>
          <a:p>
            <a:pPr marL="0" indent="0"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         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&amp;&amp;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P[j] == S[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i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]; ++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i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, ++j);</a:t>
            </a:r>
          </a:p>
          <a:p>
            <a:pPr marL="0" indent="0"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   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if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(j == m) 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return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i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-m;</a:t>
            </a:r>
          </a:p>
          <a:p>
            <a:pPr marL="0" indent="0"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   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if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(j == 0) ++</a:t>
            </a:r>
            <a:r>
              <a:rPr lang="en-US" altLang="zh-CN" sz="2400" kern="1200" dirty="0" err="1">
                <a:highlight>
                  <a:srgbClr val="FFFFFF"/>
                </a:highlight>
                <a:latin typeface="Ludica fax"/>
                <a:cs typeface="+mn-cs"/>
              </a:rPr>
              <a:t>i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; </a:t>
            </a:r>
            <a:r>
              <a:rPr lang="en-US" altLang="zh-CN" sz="2400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+mn-cs"/>
              </a:rPr>
              <a:t>// move </a:t>
            </a:r>
            <a:r>
              <a:rPr lang="en-US" altLang="zh-CN" sz="2400" kern="1200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+mn-cs"/>
              </a:rPr>
              <a:t>i</a:t>
            </a:r>
            <a:endParaRPr lang="en-US" altLang="zh-CN" sz="2400" kern="1200" dirty="0">
              <a:solidFill>
                <a:srgbClr val="008000"/>
              </a:solidFill>
              <a:highlight>
                <a:srgbClr val="FFFFFF"/>
              </a:highlight>
              <a:latin typeface="Ludica fax"/>
              <a:cs typeface="+mn-cs"/>
            </a:endParaRPr>
          </a:p>
          <a:p>
            <a:pPr marL="0" indent="0"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   </a:t>
            </a: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else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k = N[j]; </a:t>
            </a:r>
            <a:r>
              <a:rPr lang="en-US" altLang="zh-CN" sz="2400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+mn-cs"/>
              </a:rPr>
              <a:t>// move pattern</a:t>
            </a:r>
          </a:p>
          <a:p>
            <a:pPr marL="0" indent="0">
              <a:buNone/>
            </a:pP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}</a:t>
            </a:r>
          </a:p>
          <a:p>
            <a:pPr marL="0" indent="0">
              <a:buNone/>
            </a:pPr>
            <a:r>
              <a:rPr lang="en-US" altLang="zh-CN" sz="2400" kern="1200" dirty="0">
                <a:solidFill>
                  <a:srgbClr val="0070C0"/>
                </a:solidFill>
                <a:highlight>
                  <a:srgbClr val="FFFFFF"/>
                </a:highlight>
                <a:latin typeface="Ludica fax"/>
                <a:cs typeface="+mn-cs"/>
              </a:rPr>
              <a:t>return</a:t>
            </a:r>
            <a:r>
              <a:rPr lang="en-US" altLang="zh-CN" sz="2400" kern="1200" dirty="0">
                <a:highlight>
                  <a:srgbClr val="FFFFFF"/>
                </a:highlight>
                <a:latin typeface="Ludica fax"/>
                <a:cs typeface="+mn-cs"/>
              </a:rPr>
              <a:t> -1;</a:t>
            </a:r>
          </a:p>
          <a:p>
            <a:endParaRPr lang="zh-CN" altLang="en-US" sz="24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A366CA8-A6A9-437B-BA30-E66945BBF870}"/>
              </a:ext>
            </a:extLst>
          </p:cNvPr>
          <p:cNvGraphicFramePr>
            <a:graphicFrameLocks noGrp="1"/>
          </p:cNvGraphicFramePr>
          <p:nvPr/>
        </p:nvGraphicFramePr>
        <p:xfrm>
          <a:off x="992378" y="2819400"/>
          <a:ext cx="642811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1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-j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i-k+1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×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j-k+1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j-k-1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j-2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k-1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7D06CF4-F7CD-424B-B942-85ADDBFAF61A}"/>
              </a:ext>
            </a:extLst>
          </p:cNvPr>
          <p:cNvSpPr txBox="1"/>
          <p:nvPr/>
        </p:nvSpPr>
        <p:spPr>
          <a:xfrm>
            <a:off x="-723351" y="4245478"/>
            <a:ext cx="2971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Naïve</a:t>
            </a:r>
            <a:b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</a:br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Algorithm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9A0662A-8FD3-44FF-8EC8-D997E48FCC7C}"/>
              </a:ext>
            </a:extLst>
          </p:cNvPr>
          <p:cNvSpPr txBox="1"/>
          <p:nvPr/>
        </p:nvSpPr>
        <p:spPr>
          <a:xfrm>
            <a:off x="1234633" y="5393725"/>
            <a:ext cx="297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KMP Algorithm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93B27DB-7ABC-403C-92D9-E1826CB7B8BA}"/>
              </a:ext>
            </a:extLst>
          </p:cNvPr>
          <p:cNvSpPr/>
          <p:nvPr/>
        </p:nvSpPr>
        <p:spPr>
          <a:xfrm>
            <a:off x="1487678" y="4379632"/>
            <a:ext cx="228600" cy="685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5BC44F53-1B75-4582-82FE-D659DE308A6E}"/>
              </a:ext>
            </a:extLst>
          </p:cNvPr>
          <p:cNvSpPr/>
          <p:nvPr/>
        </p:nvSpPr>
        <p:spPr>
          <a:xfrm>
            <a:off x="3735578" y="5289396"/>
            <a:ext cx="228600" cy="685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47E6E20-46A4-4308-A6A3-C9FD0BE3BFEE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537655" y="4082289"/>
            <a:ext cx="2668778" cy="1573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灯片编号占位符 3">
            <a:extLst>
              <a:ext uri="{FF2B5EF4-FFF2-40B4-BE49-F238E27FC236}">
                <a16:creationId xmlns:a16="http://schemas.microsoft.com/office/drawing/2014/main" id="{2642888A-46E1-4D2D-90BA-8A8AC7562E93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12693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More Compact Source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+mn-cs"/>
              </a:rPr>
              <a:t>// delete k in previous code</a:t>
            </a:r>
            <a:endParaRPr lang="en-US" altLang="zh-CN" sz="2400" dirty="0">
              <a:latin typeface="Ludica fax"/>
              <a:cs typeface="Courier New"/>
            </a:endParaRPr>
          </a:p>
          <a:p>
            <a:pPr marL="0" indent="0">
              <a:buNone/>
            </a:pPr>
            <a:endParaRPr lang="en-US" altLang="zh-CN" sz="2400" dirty="0">
              <a:latin typeface="Ludica fax"/>
              <a:cs typeface="Courier New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Ludica fax"/>
                <a:cs typeface="Courier New"/>
              </a:rPr>
              <a:t>for</a:t>
            </a:r>
            <a:r>
              <a:rPr lang="en-US" altLang="zh-CN" sz="2400" dirty="0">
                <a:latin typeface="Ludica fax"/>
                <a:cs typeface="Courier New"/>
              </a:rPr>
              <a:t> (</a:t>
            </a:r>
            <a:r>
              <a:rPr lang="en-US" altLang="zh-CN" sz="2400" dirty="0" err="1">
                <a:latin typeface="Ludica fax"/>
                <a:cs typeface="Courier New"/>
              </a:rPr>
              <a:t>i</a:t>
            </a:r>
            <a:r>
              <a:rPr lang="en-US" altLang="zh-CN" sz="2400" dirty="0">
                <a:latin typeface="Ludica fax"/>
                <a:cs typeface="Courier New"/>
              </a:rPr>
              <a:t> = 0, j = 0; </a:t>
            </a:r>
            <a:r>
              <a:rPr lang="en-US" altLang="zh-CN" sz="2400" dirty="0" err="1">
                <a:latin typeface="Ludica fax"/>
                <a:cs typeface="Courier New"/>
              </a:rPr>
              <a:t>i</a:t>
            </a:r>
            <a:r>
              <a:rPr lang="en-US" altLang="zh-CN" sz="2400" dirty="0">
                <a:latin typeface="Ludica fax"/>
                <a:cs typeface="Courier New"/>
              </a:rPr>
              <a:t> &lt; n &amp;&amp; j &lt; m; )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  <a:latin typeface="Ludica fax"/>
                <a:cs typeface="Courier New"/>
              </a:rPr>
              <a:t>    if (P[j]==S[</a:t>
            </a:r>
            <a:r>
              <a:rPr lang="en-US" altLang="zh-CN" sz="2400" dirty="0" err="1">
                <a:solidFill>
                  <a:srgbClr val="00B0F0"/>
                </a:solidFill>
                <a:latin typeface="Ludica fax"/>
                <a:cs typeface="Courier New"/>
              </a:rPr>
              <a:t>i</a:t>
            </a:r>
            <a:r>
              <a:rPr lang="en-US" altLang="zh-CN" sz="2400" dirty="0">
                <a:solidFill>
                  <a:srgbClr val="00B0F0"/>
                </a:solidFill>
                <a:latin typeface="Ludica fax"/>
                <a:cs typeface="Courier New"/>
              </a:rPr>
              <a:t>])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  <a:latin typeface="Ludica fax"/>
                <a:cs typeface="Courier New"/>
              </a:rPr>
              <a:t>        ++</a:t>
            </a:r>
            <a:r>
              <a:rPr lang="en-US" altLang="zh-CN" sz="2400" dirty="0" err="1">
                <a:solidFill>
                  <a:srgbClr val="00B0F0"/>
                </a:solidFill>
                <a:latin typeface="Ludica fax"/>
                <a:cs typeface="Courier New"/>
              </a:rPr>
              <a:t>i</a:t>
            </a:r>
            <a:r>
              <a:rPr lang="en-US" altLang="zh-CN" sz="2400" dirty="0">
                <a:solidFill>
                  <a:srgbClr val="00B0F0"/>
                </a:solidFill>
                <a:latin typeface="Ludica fax"/>
                <a:cs typeface="Courier New"/>
              </a:rPr>
              <a:t>, ++j;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Ludica fax"/>
                <a:cs typeface="Courier New"/>
              </a:rPr>
              <a:t>    else {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Ludica fax"/>
                <a:cs typeface="Courier New"/>
              </a:rPr>
              <a:t>        if (j==0)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Ludica fax"/>
                <a:cs typeface="Courier New"/>
              </a:rPr>
              <a:t>            ++</a:t>
            </a:r>
            <a:r>
              <a:rPr lang="en-US" altLang="zh-CN" sz="2400" dirty="0" err="1">
                <a:solidFill>
                  <a:srgbClr val="FF0000"/>
                </a:solidFill>
                <a:latin typeface="Ludica fax"/>
                <a:cs typeface="Courier New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Ludica fax"/>
                <a:cs typeface="Courier New"/>
              </a:rPr>
              <a:t>; </a:t>
            </a:r>
            <a:r>
              <a:rPr lang="en-US" altLang="zh-CN" sz="2400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+mn-cs"/>
              </a:rPr>
              <a:t>// move </a:t>
            </a:r>
            <a:r>
              <a:rPr lang="en-US" altLang="zh-CN" sz="2400" kern="1200" dirty="0" err="1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+mn-cs"/>
              </a:rPr>
              <a:t>i</a:t>
            </a:r>
            <a:endParaRPr lang="en-US" altLang="zh-CN" sz="2400" dirty="0">
              <a:solidFill>
                <a:srgbClr val="FF0000"/>
              </a:solidFill>
              <a:latin typeface="Ludica fax"/>
              <a:cs typeface="Courier New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Ludica fax"/>
                <a:cs typeface="Courier New"/>
              </a:rPr>
              <a:t>        else j = N[j]; </a:t>
            </a:r>
            <a:r>
              <a:rPr lang="en-US" altLang="zh-CN" sz="2400" kern="1200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cs typeface="+mn-cs"/>
              </a:rPr>
              <a:t>// move pattern</a:t>
            </a:r>
            <a:endParaRPr lang="en-US" altLang="zh-CN" sz="2400" dirty="0">
              <a:solidFill>
                <a:srgbClr val="FF0000"/>
              </a:solidFill>
              <a:latin typeface="Ludica fax"/>
              <a:cs typeface="Courier New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  <a:latin typeface="Ludica fax"/>
                <a:cs typeface="Courier New"/>
              </a:rPr>
              <a:t>    }</a:t>
            </a:r>
          </a:p>
          <a:p>
            <a:pPr marL="0" indent="0">
              <a:buNone/>
            </a:pPr>
            <a:r>
              <a:rPr lang="en-US" altLang="zh-CN" sz="2400" dirty="0">
                <a:latin typeface="Ludica fax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altLang="zh-CN" sz="2400" dirty="0">
                <a:latin typeface="Ludica fax"/>
                <a:cs typeface="Courier New"/>
              </a:rPr>
              <a:t>if (j == m) 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sz="2400" dirty="0">
                <a:latin typeface="Ludica fax"/>
                <a:cs typeface="Courier New"/>
              </a:rPr>
              <a:t> </a:t>
            </a:r>
            <a:r>
              <a:rPr lang="en-US" altLang="zh-CN" sz="2400" dirty="0" err="1">
                <a:latin typeface="Ludica fax"/>
                <a:cs typeface="Courier New"/>
              </a:rPr>
              <a:t>i</a:t>
            </a:r>
            <a:r>
              <a:rPr lang="en-US" altLang="zh-CN" sz="2400" dirty="0">
                <a:latin typeface="Ludica fax"/>
                <a:cs typeface="Courier New"/>
              </a:rPr>
              <a:t>-m;</a:t>
            </a:r>
          </a:p>
          <a:p>
            <a:pPr marL="0" indent="0">
              <a:buNone/>
            </a:pPr>
            <a:r>
              <a:rPr lang="en-US" altLang="zh-CN" sz="2400" dirty="0">
                <a:latin typeface="Ludica fax"/>
                <a:cs typeface="Courier New"/>
              </a:rPr>
              <a:t>else </a:t>
            </a:r>
            <a:r>
              <a:rPr lang="en-US" altLang="zh-CN" sz="2400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sz="2400" dirty="0">
                <a:latin typeface="Ludica fax"/>
                <a:cs typeface="Courier New"/>
              </a:rPr>
              <a:t> -1;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61</a:t>
            </a:fld>
            <a:endParaRPr lang="en-US" altLang="zh-CN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37199C-4E7A-4139-9486-AE5AEAC1779D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2491865"/>
          <a:ext cx="8001000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75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3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1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-j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i-k+1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×</a:t>
                      </a:r>
                      <a:endParaRPr lang="zh-CN" altLang="en-US" sz="24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j-k+1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zh-CN" altLang="en-US" sz="24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4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400" baseline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4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N[j]-1</a:t>
                      </a:r>
                      <a:endParaRPr lang="zh-CN" altLang="en-US" sz="24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400" baseline="-250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US" altLang="zh-CN" sz="2400" baseline="-25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[j]</a:t>
                      </a:r>
                      <a:endParaRPr lang="zh-CN" altLang="en-US" sz="24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F39EE14-0FEA-420E-9079-D60CBC08CACE}"/>
              </a:ext>
            </a:extLst>
          </p:cNvPr>
          <p:cNvSpPr txBox="1"/>
          <p:nvPr/>
        </p:nvSpPr>
        <p:spPr>
          <a:xfrm>
            <a:off x="4800600" y="5072796"/>
            <a:ext cx="297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KMP Algorithm</a:t>
            </a: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36059ED1-10B8-498C-A46A-A49D23E0EE4B}"/>
              </a:ext>
            </a:extLst>
          </p:cNvPr>
          <p:cNvSpPr/>
          <p:nvPr/>
        </p:nvSpPr>
        <p:spPr>
          <a:xfrm>
            <a:off x="7658100" y="4763184"/>
            <a:ext cx="228600" cy="685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FD3EB4E-E3E3-4624-A8B5-DCCDB42489D4}"/>
              </a:ext>
            </a:extLst>
          </p:cNvPr>
          <p:cNvCxnSpPr>
            <a:cxnSpLocks/>
          </p:cNvCxnSpPr>
          <p:nvPr/>
        </p:nvCxnSpPr>
        <p:spPr>
          <a:xfrm>
            <a:off x="4933061" y="3802629"/>
            <a:ext cx="3067939" cy="137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6361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More Compact Source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/>
              </a:rPr>
              <a:t>for</a:t>
            </a:r>
            <a:r>
              <a:rPr lang="en-US" altLang="zh-CN" sz="2800" dirty="0">
                <a:latin typeface="Ludica fax"/>
                <a:cs typeface="Courier New"/>
              </a:rPr>
              <a:t> (</a:t>
            </a:r>
            <a:r>
              <a:rPr lang="en-US" altLang="zh-CN" sz="2800" dirty="0" err="1">
                <a:latin typeface="Ludica fax"/>
                <a:cs typeface="Courier New"/>
              </a:rPr>
              <a:t>i</a:t>
            </a:r>
            <a:r>
              <a:rPr lang="en-US" altLang="zh-CN" sz="2800" dirty="0">
                <a:latin typeface="Ludica fax"/>
                <a:cs typeface="Courier New"/>
              </a:rPr>
              <a:t> = 0, j = 0; </a:t>
            </a:r>
            <a:r>
              <a:rPr lang="en-US" altLang="zh-CN" sz="2800" dirty="0" err="1">
                <a:latin typeface="Ludica fax"/>
                <a:cs typeface="Courier New"/>
              </a:rPr>
              <a:t>i</a:t>
            </a:r>
            <a:r>
              <a:rPr lang="en-US" altLang="zh-CN" sz="2800" dirty="0">
                <a:latin typeface="Ludica fax"/>
                <a:cs typeface="Courier New"/>
              </a:rPr>
              <a:t> &lt; n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/>
              </a:rPr>
              <a:t>&amp;&amp;</a:t>
            </a:r>
            <a:r>
              <a:rPr lang="en-US" altLang="zh-CN" sz="2800" dirty="0">
                <a:latin typeface="Ludica fax"/>
                <a:cs typeface="Courier New"/>
              </a:rPr>
              <a:t> j &lt; m; </a:t>
            </a:r>
            <a:r>
              <a:rPr lang="en-US" altLang="zh-CN" sz="2800" dirty="0">
                <a:solidFill>
                  <a:schemeClr val="bg1"/>
                </a:solidFill>
                <a:latin typeface="Ludica fax"/>
                <a:cs typeface="Courier New"/>
              </a:rPr>
              <a:t>++</a:t>
            </a:r>
            <a:r>
              <a:rPr lang="en-US" altLang="zh-CN" sz="2800" dirty="0" err="1">
                <a:solidFill>
                  <a:schemeClr val="bg1"/>
                </a:solidFill>
                <a:latin typeface="Ludica fax"/>
                <a:cs typeface="Courier New"/>
              </a:rPr>
              <a:t>i</a:t>
            </a:r>
            <a:r>
              <a:rPr lang="en-US" altLang="zh-CN" sz="2800" dirty="0">
                <a:latin typeface="Ludica fax"/>
                <a:cs typeface="Courier New"/>
              </a:rPr>
              <a:t>) 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  <a:latin typeface="Ludica fax"/>
                <a:cs typeface="Courier New"/>
              </a:rPr>
              <a:t>    // by defining N[0] = –1</a:t>
            </a:r>
            <a:endParaRPr lang="en-US" altLang="zh-CN" sz="2800" dirty="0">
              <a:latin typeface="Ludica fax"/>
              <a:cs typeface="Courier New"/>
            </a:endParaRP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/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/>
              </a:rPr>
              <a:t>if</a:t>
            </a:r>
            <a:r>
              <a:rPr lang="en-US" altLang="zh-CN" sz="2800" dirty="0">
                <a:latin typeface="Ludica fax"/>
                <a:cs typeface="Courier New"/>
              </a:rPr>
              <a:t> (j==–1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/>
              </a:rPr>
              <a:t>||</a:t>
            </a:r>
            <a:r>
              <a:rPr lang="en-US" altLang="zh-CN" sz="2800" dirty="0">
                <a:latin typeface="Ludica fax"/>
                <a:cs typeface="Courier New"/>
              </a:rPr>
              <a:t> P[j]==S[</a:t>
            </a:r>
            <a:r>
              <a:rPr lang="en-US" altLang="zh-CN" sz="2800" dirty="0" err="1">
                <a:latin typeface="Ludica fax"/>
                <a:cs typeface="Courier New"/>
              </a:rPr>
              <a:t>i</a:t>
            </a:r>
            <a:r>
              <a:rPr lang="en-US" altLang="zh-CN" sz="2800" dirty="0">
                <a:latin typeface="Ludica fax"/>
                <a:cs typeface="Courier New"/>
              </a:rPr>
              <a:t>]) ++</a:t>
            </a:r>
            <a:r>
              <a:rPr lang="en-US" altLang="zh-CN" sz="2800" dirty="0" err="1">
                <a:latin typeface="Ludica fax"/>
                <a:cs typeface="Courier New"/>
              </a:rPr>
              <a:t>i</a:t>
            </a:r>
            <a:r>
              <a:rPr lang="en-US" altLang="zh-CN" sz="2800" dirty="0">
                <a:latin typeface="Ludica fax"/>
                <a:cs typeface="Courier New"/>
              </a:rPr>
              <a:t>, ++j;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/>
              </a:rPr>
              <a:t>   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/>
              </a:rPr>
              <a:t>else</a:t>
            </a:r>
            <a:r>
              <a:rPr lang="en-US" altLang="zh-CN" sz="2800" dirty="0">
                <a:latin typeface="Ludica fax"/>
                <a:cs typeface="Courier New"/>
              </a:rPr>
              <a:t> j = N[j];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/>
              </a:rPr>
              <a:t>if (j == m)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sz="2800" dirty="0">
                <a:latin typeface="Ludica fax"/>
                <a:cs typeface="Courier New"/>
              </a:rPr>
              <a:t> </a:t>
            </a:r>
            <a:r>
              <a:rPr lang="en-US" altLang="zh-CN" sz="2800" dirty="0" err="1">
                <a:latin typeface="Ludica fax"/>
                <a:cs typeface="Courier New"/>
              </a:rPr>
              <a:t>i</a:t>
            </a:r>
            <a:r>
              <a:rPr lang="en-US" altLang="zh-CN" sz="2800" dirty="0">
                <a:latin typeface="Ludica fax"/>
                <a:cs typeface="Courier New"/>
              </a:rPr>
              <a:t>-m;</a:t>
            </a:r>
          </a:p>
          <a:p>
            <a:pPr marL="0" indent="0">
              <a:buNone/>
            </a:pPr>
            <a:r>
              <a:rPr lang="en-US" altLang="zh-CN" sz="2800" dirty="0">
                <a:latin typeface="Ludica fax"/>
                <a:cs typeface="Courier New"/>
              </a:rPr>
              <a:t>else </a:t>
            </a:r>
            <a:r>
              <a:rPr lang="en-US" altLang="zh-CN" sz="2800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sz="2800" dirty="0">
                <a:latin typeface="Ludica fax"/>
                <a:cs typeface="Courier New"/>
              </a:rPr>
              <a:t> -1;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701B2B8-64A3-2B5C-4C5E-1D86B286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095199"/>
              </p:ext>
            </p:extLst>
          </p:nvPr>
        </p:nvGraphicFramePr>
        <p:xfrm>
          <a:off x="5181600" y="2996784"/>
          <a:ext cx="7047185" cy="28188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9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7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03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83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613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2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1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-j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i-j+1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i-j+2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1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1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i-k+1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1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i-1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1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zh-CN" altLang="en-US" sz="21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×</a:t>
                      </a:r>
                      <a:endParaRPr lang="zh-CN" altLang="en-US" sz="21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6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1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j-k+1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1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zh-CN" altLang="en-US" sz="21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696">
                <a:tc>
                  <a:txBody>
                    <a:bodyPr/>
                    <a:lstStyle/>
                    <a:p>
                      <a:pPr algn="ctr"/>
                      <a:endParaRPr lang="zh-CN" altLang="en-US" sz="2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696">
                <a:tc>
                  <a:txBody>
                    <a:bodyPr/>
                    <a:lstStyle/>
                    <a:p>
                      <a:pPr algn="ctr"/>
                      <a:endParaRPr lang="zh-CN" altLang="en-US" sz="2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1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1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baseline="-250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696">
                <a:tc>
                  <a:txBody>
                    <a:bodyPr/>
                    <a:lstStyle/>
                    <a:p>
                      <a:pPr algn="ctr"/>
                      <a:endParaRPr lang="zh-CN" altLang="en-US" sz="21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1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1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1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1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100" baseline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696">
                <a:tc>
                  <a:txBody>
                    <a:bodyPr/>
                    <a:lstStyle/>
                    <a:p>
                      <a:pPr algn="ctr"/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100" dirty="0"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baseline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1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N[j]-1</a:t>
                      </a:r>
                      <a:endParaRPr lang="zh-CN" altLang="en-US" sz="21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1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100" baseline="-250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lang="en-US" altLang="zh-CN" sz="2100" baseline="-25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[j]</a:t>
                      </a:r>
                      <a:endParaRPr lang="zh-CN" altLang="en-US" sz="21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80539" marR="80539" marT="40270" marB="4027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48C74FAF-6263-D942-E989-6B8389FEFECB}"/>
              </a:ext>
            </a:extLst>
          </p:cNvPr>
          <p:cNvSpPr txBox="1"/>
          <p:nvPr/>
        </p:nvSpPr>
        <p:spPr>
          <a:xfrm>
            <a:off x="5850553" y="5483200"/>
            <a:ext cx="2971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solidFill>
                  <a:srgbClr val="008000"/>
                </a:solidFill>
                <a:highlight>
                  <a:srgbClr val="FFFFFF"/>
                </a:highlight>
                <a:latin typeface="Ludica fax"/>
                <a:ea typeface="+mn-ea"/>
              </a:rPr>
              <a:t>KMP Algorithm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A176D2C-F3EB-C386-33B0-75A552DE7321}"/>
              </a:ext>
            </a:extLst>
          </p:cNvPr>
          <p:cNvCxnSpPr>
            <a:cxnSpLocks/>
          </p:cNvCxnSpPr>
          <p:nvPr/>
        </p:nvCxnSpPr>
        <p:spPr>
          <a:xfrm>
            <a:off x="5486400" y="4283012"/>
            <a:ext cx="3067939" cy="1378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9521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648F-FBF5-4799-9133-44C77CD3CBB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Assume We Know N[j]</a:t>
            </a:r>
            <a:endParaRPr lang="zh-CN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865879DD-D0C5-4A94-AF50-9AE13294443D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BC682-5592-4200-AFD3-5E0E54277C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600B30-495D-4F6F-9012-B56076AC5FA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56559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54827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7001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9920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2336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4905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777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5977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442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 (j=2)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(j=6)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9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N[j]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274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FFD9A581-A7E7-48A7-A867-3828546D103D}"/>
              </a:ext>
            </a:extLst>
          </p:cNvPr>
          <p:cNvSpPr txBox="1"/>
          <p:nvPr/>
        </p:nvSpPr>
        <p:spPr>
          <a:xfrm>
            <a:off x="2590800" y="4800600"/>
            <a:ext cx="69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=10, j=6, N[j]=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altLang="zh-CN" sz="2800" b="1" dirty="0">
                <a:latin typeface="+mn-lt"/>
              </a:rPr>
              <a:t> -&gt; start from </a:t>
            </a:r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=10, j=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821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648F-FBF5-4799-9133-44C77CD3CBB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Assume We Know N[j]</a:t>
            </a:r>
            <a:endParaRPr lang="zh-CN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865879DD-D0C5-4A94-AF50-9AE13294443D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BC682-5592-4200-AFD3-5E0E54277C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600B30-495D-4F6F-9012-B56076AC5FA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56559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54827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7001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9920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2336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4905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777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5977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442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 (j=2)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(j=6)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9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N[j]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274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2B2879A-CD94-492B-B960-97B182E0D334}"/>
              </a:ext>
            </a:extLst>
          </p:cNvPr>
          <p:cNvSpPr txBox="1"/>
          <p:nvPr/>
        </p:nvSpPr>
        <p:spPr>
          <a:xfrm>
            <a:off x="2590800" y="4800600"/>
            <a:ext cx="69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=10, j=2, N[j]=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2800" b="1" dirty="0">
                <a:latin typeface="+mn-lt"/>
              </a:rPr>
              <a:t> -&gt; start from </a:t>
            </a:r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=10, j=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4961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648F-FBF5-4799-9133-44C77CD3CBB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Assume We Know N[j]</a:t>
            </a:r>
            <a:endParaRPr lang="zh-CN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865879DD-D0C5-4A94-AF50-9AE13294443D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BC682-5592-4200-AFD3-5E0E54277C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600B30-495D-4F6F-9012-B56076AC5FA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56559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54827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7001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9920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2336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4905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777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5977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442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 (j=2)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(j=6)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9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N[j]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274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2B2879A-CD94-492B-B960-97B182E0D334}"/>
              </a:ext>
            </a:extLst>
          </p:cNvPr>
          <p:cNvSpPr txBox="1"/>
          <p:nvPr/>
        </p:nvSpPr>
        <p:spPr>
          <a:xfrm>
            <a:off x="2057400" y="4800600"/>
            <a:ext cx="7848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=10, j=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US" altLang="zh-CN" sz="2800" b="1" dirty="0">
                <a:latin typeface="+mn-lt"/>
              </a:rPr>
              <a:t> -&gt; </a:t>
            </a:r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=10, j=-1 -&gt; start from </a:t>
            </a:r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=11, j=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0</a:t>
            </a:r>
            <a:endParaRPr lang="zh-CN" altLang="en-US" sz="2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89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648F-FBF5-4799-9133-44C77CD3CBB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Assume We Know N[j]</a:t>
            </a:r>
            <a:endParaRPr lang="zh-CN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865879DD-D0C5-4A94-AF50-9AE13294443D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4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5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6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7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8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9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10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B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C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D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B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BC682-5592-4200-AFD3-5E0E54277C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600B30-495D-4F6F-9012-B56076AC5FA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56559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54827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7001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9920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2336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4905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777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5977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442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 (j=2)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(j=6)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9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N[j]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274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2B2879A-CD94-492B-B960-97B182E0D334}"/>
              </a:ext>
            </a:extLst>
          </p:cNvPr>
          <p:cNvSpPr txBox="1"/>
          <p:nvPr/>
        </p:nvSpPr>
        <p:spPr>
          <a:xfrm>
            <a:off x="2590800" y="4800600"/>
            <a:ext cx="69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=17, j=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6</a:t>
            </a:r>
            <a:r>
              <a:rPr lang="en-US" altLang="zh-CN" sz="2800" b="1" dirty="0">
                <a:latin typeface="+mn-lt"/>
              </a:rPr>
              <a:t> -&gt; start from </a:t>
            </a:r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=17, j=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257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F648F-FBF5-4799-9133-44C77CD3CBB6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Assume We Know N[j]</a:t>
            </a:r>
            <a:endParaRPr lang="zh-CN" altLang="en-US" dirty="0"/>
          </a:p>
        </p:txBody>
      </p:sp>
      <p:graphicFrame>
        <p:nvGraphicFramePr>
          <p:cNvPr id="6" name="表格 7">
            <a:extLst>
              <a:ext uri="{FF2B5EF4-FFF2-40B4-BE49-F238E27FC236}">
                <a16:creationId xmlns:a16="http://schemas.microsoft.com/office/drawing/2014/main" id="{865879DD-D0C5-4A94-AF50-9AE13294443D}"/>
              </a:ext>
            </a:extLst>
          </p:cNvPr>
          <p:cNvGraphicFramePr>
            <a:graphicFrameLocks noGrp="1"/>
          </p:cNvGraphicFramePr>
          <p:nvPr/>
        </p:nvGraphicFramePr>
        <p:xfrm>
          <a:off x="390000" y="2438400"/>
          <a:ext cx="11412000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372954158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6571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8242706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2974250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121994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66680941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337607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5713248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5467656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3825993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18715461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7020727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755952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423714398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80647122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9424652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6145970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20813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21187232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0623842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95860163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8133134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521210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462390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i: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4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5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6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7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8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9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10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11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12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13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14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17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18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19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883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S: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strike="sngStrike" kern="1200" dirty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strike="sngStrike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B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C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D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B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A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B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C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trike="sngStrike" dirty="0">
                          <a:solidFill>
                            <a:srgbClr val="808080"/>
                          </a:solidFill>
                        </a:rPr>
                        <a:t>D</a:t>
                      </a:r>
                      <a:endParaRPr lang="zh-CN" altLang="en-US" strike="sngStrike" dirty="0">
                        <a:solidFill>
                          <a:srgbClr val="80808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612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P: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C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D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874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accent2"/>
                          </a:solidFill>
                        </a:rPr>
                        <a:t>j:</a:t>
                      </a:r>
                      <a:endParaRPr lang="zh-CN" alt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70C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9548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EBC682-5592-4200-AFD3-5E0E54277C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A600B30-495D-4F6F-9012-B56076AC5FA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456559"/>
          <a:ext cx="8128000" cy="7416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95482720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17001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1992004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112336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349054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57779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3597707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442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(j=0)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(j=1)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 (j=2)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 (j=4)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 (j=5)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 (j=6)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19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N[j]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62741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2B2879A-CD94-492B-B960-97B182E0D334}"/>
              </a:ext>
            </a:extLst>
          </p:cNvPr>
          <p:cNvSpPr txBox="1"/>
          <p:nvPr/>
        </p:nvSpPr>
        <p:spPr>
          <a:xfrm>
            <a:off x="2590800" y="4800600"/>
            <a:ext cx="69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=21, j=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6</a:t>
            </a:r>
            <a:r>
              <a:rPr lang="en-US" altLang="zh-CN" sz="2800" b="1" dirty="0">
                <a:latin typeface="+mn-lt"/>
              </a:rPr>
              <a:t> -&gt; start from </a:t>
            </a:r>
            <a:r>
              <a:rPr lang="en-US" altLang="zh-CN" sz="2800" b="1" dirty="0" err="1">
                <a:latin typeface="+mn-lt"/>
              </a:rPr>
              <a:t>i</a:t>
            </a:r>
            <a:r>
              <a:rPr lang="en-US" altLang="zh-CN" sz="2800" b="1" dirty="0">
                <a:latin typeface="+mn-lt"/>
              </a:rPr>
              <a:t>=21, j=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113F84-8A23-4B61-89D5-A5ED107B377E}"/>
              </a:ext>
            </a:extLst>
          </p:cNvPr>
          <p:cNvSpPr txBox="1"/>
          <p:nvPr/>
        </p:nvSpPr>
        <p:spPr>
          <a:xfrm>
            <a:off x="2590800" y="4258507"/>
            <a:ext cx="69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Match! But Can Continue: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546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C2D33-CE33-4F65-A140-7398F7A1AE0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 Only Problem Remains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37A861-7571-42B8-A37E-D5CCF44CC90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How can we know </a:t>
            </a:r>
            <a:r>
              <a:rPr lang="en-US" altLang="zh-CN" sz="4000" dirty="0">
                <a:solidFill>
                  <a:srgbClr val="0070C0"/>
                </a:solidFill>
              </a:rPr>
              <a:t>N[j]</a:t>
            </a:r>
            <a:r>
              <a:rPr lang="en-US" altLang="zh-CN" sz="4000" dirty="0"/>
              <a:t>?</a:t>
            </a:r>
          </a:p>
          <a:p>
            <a:r>
              <a:rPr lang="en-US" altLang="zh-CN" sz="4000" dirty="0"/>
              <a:t>Then we know how much to slide…</a:t>
            </a:r>
          </a:p>
          <a:p>
            <a:r>
              <a:rPr lang="en-US" altLang="zh-CN" sz="4000" dirty="0"/>
              <a:t>Called </a:t>
            </a:r>
            <a:r>
              <a:rPr lang="en-US" altLang="zh-CN" sz="4000" dirty="0">
                <a:solidFill>
                  <a:srgbClr val="0070C0"/>
                </a:solidFill>
              </a:rPr>
              <a:t>next[j]</a:t>
            </a:r>
            <a:r>
              <a:rPr lang="en-US" altLang="zh-CN" sz="4000" dirty="0"/>
              <a:t> in some textbooks</a:t>
            </a:r>
            <a:endParaRPr lang="zh-CN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3C6529-FD84-47D3-B22D-7FF7A08E5D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151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String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Basic concepts &amp; Operations </a:t>
            </a:r>
            <a:r>
              <a:rPr lang="en-US" altLang="zh-CN" strike="sngStrike" dirty="0">
                <a:solidFill>
                  <a:srgbClr val="808080"/>
                </a:solidFill>
              </a:rPr>
              <a:t>(ADT)</a:t>
            </a:r>
            <a:endParaRPr kumimoji="1" lang="en-US" altLang="zh-CN" strike="sngStrike" dirty="0">
              <a:solidFill>
                <a:srgbClr val="808080"/>
              </a:solidFill>
            </a:endParaRP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Implementation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Pattern Matching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Naïve Matching</a:t>
            </a:r>
          </a:p>
          <a:p>
            <a:pPr lvl="1"/>
            <a:r>
              <a:rPr kumimoji="1" lang="en-US" altLang="zh-CN" strike="sngStrike" dirty="0">
                <a:solidFill>
                  <a:srgbClr val="808080"/>
                </a:solidFill>
              </a:rPr>
              <a:t>KMP Algorithm</a:t>
            </a:r>
          </a:p>
          <a:p>
            <a:pPr lvl="2"/>
            <a:r>
              <a:rPr kumimoji="1" lang="en-US" altLang="zh-CN" strike="sngStrike" dirty="0">
                <a:solidFill>
                  <a:srgbClr val="808080"/>
                </a:solidFill>
              </a:rPr>
              <a:t>Procedure of matching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Procedure of computing “k” (called N[j] or next[j])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/>
            <a:endParaRPr kumimoji="1" lang="en-US" altLang="zh-CN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02DA01E7-083A-49A6-8613-DB3A56FA7CFF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69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357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A597-BF5D-4282-A680-A87F1241C38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 of Charset and Encoding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234816-B074-4327-ABD1-DC4734174846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ASCII</a:t>
            </a:r>
          </a:p>
          <a:p>
            <a:pPr lvl="1"/>
            <a:r>
              <a:rPr lang="en-US" altLang="zh-CN" dirty="0"/>
              <a:t>Elements: 128 characters</a:t>
            </a:r>
          </a:p>
          <a:p>
            <a:pPr lvl="1"/>
            <a:r>
              <a:rPr lang="en-US" altLang="zh-CN" dirty="0"/>
              <a:t>Coding: single byte (7 bits actually)</a:t>
            </a:r>
          </a:p>
          <a:p>
            <a:pPr lvl="1"/>
            <a:r>
              <a:rPr lang="en-US" altLang="zh-CN" dirty="0"/>
              <a:t>Used in C/C++</a:t>
            </a:r>
          </a:p>
          <a:p>
            <a:endParaRPr lang="en-US" altLang="zh-CN" dirty="0"/>
          </a:p>
          <a:p>
            <a:r>
              <a:rPr lang="en-US" altLang="zh-CN" dirty="0"/>
              <a:t>Unicode: </a:t>
            </a:r>
            <a:r>
              <a:rPr lang="en-US" altLang="zh-CN" dirty="0">
                <a:solidFill>
                  <a:srgbClr val="0070C0"/>
                </a:solidFill>
              </a:rPr>
              <a:t>charset</a:t>
            </a:r>
            <a:r>
              <a:rPr lang="en-US" altLang="zh-CN" dirty="0"/>
              <a:t> with </a:t>
            </a:r>
            <a:r>
              <a:rPr lang="en-US" altLang="zh-CN" dirty="0">
                <a:solidFill>
                  <a:srgbClr val="0070C0"/>
                </a:solidFill>
              </a:rPr>
              <a:t>&gt;1M</a:t>
            </a:r>
            <a:r>
              <a:rPr lang="en-US" altLang="zh-CN" dirty="0"/>
              <a:t> characters</a:t>
            </a:r>
          </a:p>
          <a:p>
            <a:pPr lvl="1"/>
            <a:r>
              <a:rPr lang="en-US" altLang="zh-CN" dirty="0"/>
              <a:t>Assign each character an </a:t>
            </a:r>
            <a:r>
              <a:rPr lang="en-US" altLang="zh-CN" dirty="0">
                <a:solidFill>
                  <a:srgbClr val="FF0000"/>
                </a:solidFill>
              </a:rPr>
              <a:t>integer</a:t>
            </a:r>
            <a:r>
              <a:rPr lang="en-US" altLang="zh-CN" dirty="0"/>
              <a:t>, but not </a:t>
            </a:r>
            <a:r>
              <a:rPr lang="en-US" altLang="zh-CN" dirty="0">
                <a:solidFill>
                  <a:srgbClr val="FF0000"/>
                </a:solidFill>
              </a:rPr>
              <a:t>encoding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UTF-8: an </a:t>
            </a:r>
            <a:r>
              <a:rPr lang="en-US" altLang="zh-CN" dirty="0">
                <a:solidFill>
                  <a:srgbClr val="0070C0"/>
                </a:solidFill>
              </a:rPr>
              <a:t>encoding</a:t>
            </a:r>
            <a:r>
              <a:rPr lang="en-US" altLang="zh-CN" dirty="0"/>
              <a:t> for Unicode, 1~4 bytes / character</a:t>
            </a:r>
          </a:p>
          <a:p>
            <a:endParaRPr lang="en-US" altLang="zh-CN" dirty="0"/>
          </a:p>
          <a:p>
            <a:r>
              <a:rPr lang="en-US" altLang="zh-CN" dirty="0"/>
              <a:t>Other</a:t>
            </a:r>
          </a:p>
          <a:p>
            <a:pPr lvl="1"/>
            <a:r>
              <a:rPr lang="en-US" altLang="zh-CN" dirty="0"/>
              <a:t>EASCI</a:t>
            </a:r>
          </a:p>
          <a:p>
            <a:pPr lvl="1"/>
            <a:r>
              <a:rPr lang="en-US" altLang="zh-CN" dirty="0"/>
              <a:t>GB:</a:t>
            </a:r>
          </a:p>
          <a:p>
            <a:pPr lvl="2"/>
            <a:r>
              <a:rPr lang="en-US" altLang="zh-CN" dirty="0"/>
              <a:t>GB 2312 (</a:t>
            </a:r>
            <a:r>
              <a:rPr lang="zh-CN" altLang="en-US" dirty="0"/>
              <a:t>双字节</a:t>
            </a:r>
            <a:r>
              <a:rPr lang="en-US" altLang="zh-CN" dirty="0"/>
              <a:t>, 6763</a:t>
            </a:r>
            <a:r>
              <a:rPr lang="zh-CN" altLang="en-US" dirty="0"/>
              <a:t>汉字</a:t>
            </a:r>
            <a:r>
              <a:rPr lang="en-US" altLang="zh-CN" dirty="0"/>
              <a:t>), GBK (</a:t>
            </a:r>
            <a:r>
              <a:rPr lang="zh-CN" altLang="en-US" dirty="0"/>
              <a:t>双字节</a:t>
            </a:r>
            <a:r>
              <a:rPr lang="en-US" altLang="zh-CN" dirty="0"/>
              <a:t>, 21886</a:t>
            </a:r>
            <a:r>
              <a:rPr lang="zh-CN" altLang="en-US" dirty="0"/>
              <a:t>汉字与图形</a:t>
            </a:r>
            <a:r>
              <a:rPr lang="en-US" altLang="zh-CN" dirty="0"/>
              <a:t>), GB18030 (</a:t>
            </a:r>
            <a:r>
              <a:rPr lang="zh-CN" altLang="en-US" dirty="0"/>
              <a:t>多字节</a:t>
            </a:r>
            <a:r>
              <a:rPr lang="en-US" altLang="zh-CN" dirty="0"/>
              <a:t>, 70244</a:t>
            </a:r>
            <a:r>
              <a:rPr lang="zh-CN" altLang="en-US" dirty="0"/>
              <a:t>汉字与图形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CJK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2307D-F318-4A07-AC21-7B71C0D85B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718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83877F-DF1F-4880-89BD-7BB1043FAE4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Calculate N[j]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74453D-01FE-497E-8073-809F113B475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For matching failure at </a:t>
            </a:r>
            <a:r>
              <a:rPr kumimoji="1" lang="en-US" altLang="zh-CN" dirty="0" err="1">
                <a:solidFill>
                  <a:srgbClr val="0070C0"/>
                </a:solidFill>
              </a:rPr>
              <a:t>p</a:t>
            </a:r>
            <a:r>
              <a:rPr kumimoji="1" lang="en-US" altLang="zh-CN" baseline="-25000" dirty="0" err="1">
                <a:solidFill>
                  <a:srgbClr val="0070C0"/>
                </a:solidFill>
              </a:rPr>
              <a:t>j</a:t>
            </a:r>
            <a:endParaRPr lang="en-US" altLang="zh-CN" baseline="-25000" dirty="0">
              <a:solidFill>
                <a:srgbClr val="0070C0"/>
              </a:solidFill>
            </a:endParaRPr>
          </a:p>
          <a:p>
            <a:r>
              <a:rPr lang="en-US" altLang="zh-CN" dirty="0"/>
              <a:t>We </a:t>
            </a:r>
            <a:r>
              <a:rPr kumimoji="1" lang="en-US" altLang="zh-CN" dirty="0"/>
              <a:t>find a “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en-US" altLang="zh-CN" dirty="0"/>
              <a:t>” (k&lt;j) such that</a:t>
            </a:r>
          </a:p>
          <a:p>
            <a:pPr marL="0" indent="0" algn="ctr">
              <a:buNone/>
            </a:pP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k</a:t>
            </a:r>
            <a:r>
              <a:rPr kumimoji="1" lang="en-US" altLang="zh-CN" b="0" dirty="0"/>
              <a:t> ≠ p</a:t>
            </a:r>
            <a:r>
              <a:rPr kumimoji="1" lang="en-US" altLang="zh-CN" b="0" baseline="-25000" dirty="0"/>
              <a:t>j-k-1</a:t>
            </a:r>
            <a:r>
              <a:rPr kumimoji="1" lang="en-US" altLang="zh-CN" b="0" dirty="0"/>
              <a:t> </a:t>
            </a:r>
            <a:r>
              <a:rPr kumimoji="1" lang="en-US" altLang="zh-CN" b="0" dirty="0" err="1"/>
              <a:t>p</a:t>
            </a:r>
            <a:r>
              <a:rPr kumimoji="1" lang="en-US" altLang="zh-CN" b="0" baseline="-25000" dirty="0" err="1"/>
              <a:t>j</a:t>
            </a:r>
            <a:r>
              <a:rPr kumimoji="1" lang="en-US" altLang="zh-CN" b="0" baseline="-25000" dirty="0"/>
              <a:t>-k</a:t>
            </a:r>
            <a:r>
              <a:rPr kumimoji="1" lang="en-US" altLang="zh-CN" b="0" dirty="0"/>
              <a:t> … p</a:t>
            </a:r>
            <a:r>
              <a:rPr kumimoji="1" lang="en-US" altLang="zh-CN" b="0" baseline="-25000" dirty="0"/>
              <a:t>j-1</a:t>
            </a:r>
            <a:endParaRPr kumimoji="1" lang="en-US" altLang="zh-CN" b="0" dirty="0"/>
          </a:p>
          <a:p>
            <a:pPr marL="0" indent="0">
              <a:buNone/>
              <a:tabLst>
                <a:tab pos="1795463" algn="l"/>
              </a:tabLst>
            </a:pPr>
            <a:r>
              <a:rPr kumimoji="1" lang="en-US" altLang="zh-CN" dirty="0"/>
              <a:t>		and</a:t>
            </a:r>
            <a:r>
              <a:rPr lang="en-US" altLang="zh-CN" dirty="0"/>
              <a:t>    </a:t>
            </a: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k-1</a:t>
            </a:r>
            <a:r>
              <a:rPr kumimoji="1" lang="en-US" altLang="zh-CN" b="0" dirty="0"/>
              <a:t> = </a:t>
            </a:r>
            <a:r>
              <a:rPr kumimoji="1" lang="en-US" altLang="zh-CN" b="0" dirty="0" err="1"/>
              <a:t>p</a:t>
            </a:r>
            <a:r>
              <a:rPr kumimoji="1" lang="en-US" altLang="zh-CN" b="0" baseline="-25000" dirty="0" err="1"/>
              <a:t>j</a:t>
            </a:r>
            <a:r>
              <a:rPr kumimoji="1" lang="en-US" altLang="zh-CN" b="0" baseline="-25000" dirty="0"/>
              <a:t>-k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j-k+1</a:t>
            </a:r>
            <a:r>
              <a:rPr kumimoji="1" lang="en-US" altLang="zh-CN" b="0" dirty="0"/>
              <a:t> … p</a:t>
            </a:r>
            <a:r>
              <a:rPr kumimoji="1" lang="en-US" altLang="zh-CN" b="0" baseline="-25000" dirty="0"/>
              <a:t>j-1</a:t>
            </a:r>
            <a:endParaRPr kumimoji="1" lang="en-US" altLang="zh-CN" dirty="0"/>
          </a:p>
          <a:p>
            <a:pPr marL="0" indent="0">
              <a:buNone/>
              <a:tabLst>
                <a:tab pos="1795463" algn="l"/>
              </a:tabLst>
            </a:pPr>
            <a:r>
              <a:rPr kumimoji="1" lang="en-US" altLang="zh-CN" dirty="0"/>
              <a:t>	Then  </a:t>
            </a:r>
            <a:r>
              <a:rPr kumimoji="1" lang="en-US" altLang="zh-CN" b="0" dirty="0"/>
              <a:t>p</a:t>
            </a:r>
            <a:r>
              <a:rPr kumimoji="1" lang="en-US" altLang="zh-CN" b="0" baseline="-25000" dirty="0"/>
              <a:t>0</a:t>
            </a:r>
            <a:r>
              <a:rPr kumimoji="1" lang="en-US" altLang="zh-CN" b="0" dirty="0"/>
              <a:t> p</a:t>
            </a:r>
            <a:r>
              <a:rPr kumimoji="1" lang="en-US" altLang="zh-CN" b="0" baseline="-25000" dirty="0"/>
              <a:t>1</a:t>
            </a:r>
            <a:r>
              <a:rPr kumimoji="1" lang="en-US" altLang="zh-CN" b="0" dirty="0"/>
              <a:t>…p</a:t>
            </a:r>
            <a:r>
              <a:rPr kumimoji="1" lang="en-US" altLang="zh-CN" b="0" baseline="-25000" dirty="0"/>
              <a:t>k-1</a:t>
            </a:r>
            <a:r>
              <a:rPr kumimoji="1" lang="en-US" altLang="zh-CN" b="0" dirty="0"/>
              <a:t> = </a:t>
            </a:r>
            <a:r>
              <a:rPr kumimoji="1" lang="en-US" altLang="zh-CN" b="0" dirty="0" err="1"/>
              <a:t>s</a:t>
            </a:r>
            <a:r>
              <a:rPr kumimoji="1" lang="en-US" altLang="zh-CN" b="0" baseline="-25000" dirty="0" err="1"/>
              <a:t>i</a:t>
            </a:r>
            <a:r>
              <a:rPr kumimoji="1" lang="en-US" altLang="zh-CN" b="0" baseline="-25000" dirty="0"/>
              <a:t>-k</a:t>
            </a:r>
            <a:r>
              <a:rPr kumimoji="1" lang="en-US" altLang="zh-CN" b="0" dirty="0"/>
              <a:t> s</a:t>
            </a:r>
            <a:r>
              <a:rPr kumimoji="1" lang="en-US" altLang="zh-CN" b="0" baseline="-25000" dirty="0"/>
              <a:t>i-k+1</a:t>
            </a:r>
            <a:r>
              <a:rPr kumimoji="1" lang="en-US" altLang="zh-CN" b="0" dirty="0"/>
              <a:t> … s</a:t>
            </a:r>
            <a:r>
              <a:rPr kumimoji="1" lang="en-US" altLang="zh-CN" b="0" baseline="-25000" dirty="0"/>
              <a:t>i-1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E7BC9F-0469-4C9C-9826-BFFF245B4E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DB2240-C897-4D9A-93D8-06ED2D7B044B}"/>
              </a:ext>
            </a:extLst>
          </p:cNvPr>
          <p:cNvGraphicFramePr/>
          <p:nvPr/>
        </p:nvGraphicFramePr>
        <p:xfrm>
          <a:off x="1110044" y="4688900"/>
          <a:ext cx="6426201" cy="457200"/>
        </p:xfrm>
        <a:graphic>
          <a:graphicData uri="http://schemas.openxmlformats.org/drawingml/2006/table">
            <a:tbl>
              <a:tblPr firstRow="1" bandRow="1"/>
              <a:tblGrid>
                <a:gridCol w="623854">
                  <a:extLst>
                    <a:ext uri="{9D8B030D-6E8A-4147-A177-3AD203B41FA5}">
                      <a16:colId xmlns:a16="http://schemas.microsoft.com/office/drawing/2014/main" val="3036331457"/>
                    </a:ext>
                  </a:extLst>
                </a:gridCol>
                <a:gridCol w="814053">
                  <a:extLst>
                    <a:ext uri="{9D8B030D-6E8A-4147-A177-3AD203B41FA5}">
                      <a16:colId xmlns:a16="http://schemas.microsoft.com/office/drawing/2014/main" val="3814798520"/>
                    </a:ext>
                  </a:extLst>
                </a:gridCol>
                <a:gridCol w="814053">
                  <a:extLst>
                    <a:ext uri="{9D8B030D-6E8A-4147-A177-3AD203B41FA5}">
                      <a16:colId xmlns:a16="http://schemas.microsoft.com/office/drawing/2014/main" val="3777744647"/>
                    </a:ext>
                  </a:extLst>
                </a:gridCol>
                <a:gridCol w="540166">
                  <a:extLst>
                    <a:ext uri="{9D8B030D-6E8A-4147-A177-3AD203B41FA5}">
                      <a16:colId xmlns:a16="http://schemas.microsoft.com/office/drawing/2014/main" val="3888788748"/>
                    </a:ext>
                  </a:extLst>
                </a:gridCol>
                <a:gridCol w="836877">
                  <a:extLst>
                    <a:ext uri="{9D8B030D-6E8A-4147-A177-3AD203B41FA5}">
                      <a16:colId xmlns:a16="http://schemas.microsoft.com/office/drawing/2014/main" val="1978663222"/>
                    </a:ext>
                  </a:extLst>
                </a:gridCol>
                <a:gridCol w="900277">
                  <a:extLst>
                    <a:ext uri="{9D8B030D-6E8A-4147-A177-3AD203B41FA5}">
                      <a16:colId xmlns:a16="http://schemas.microsoft.com/office/drawing/2014/main" val="3108143200"/>
                    </a:ext>
                  </a:extLst>
                </a:gridCol>
                <a:gridCol w="540166">
                  <a:extLst>
                    <a:ext uri="{9D8B030D-6E8A-4147-A177-3AD203B41FA5}">
                      <a16:colId xmlns:a16="http://schemas.microsoft.com/office/drawing/2014/main" val="2097687317"/>
                    </a:ext>
                  </a:extLst>
                </a:gridCol>
                <a:gridCol w="710077">
                  <a:extLst>
                    <a:ext uri="{9D8B030D-6E8A-4147-A177-3AD203B41FA5}">
                      <a16:colId xmlns:a16="http://schemas.microsoft.com/office/drawing/2014/main" val="1885549582"/>
                    </a:ext>
                  </a:extLst>
                </a:gridCol>
                <a:gridCol w="646678">
                  <a:extLst>
                    <a:ext uri="{9D8B030D-6E8A-4147-A177-3AD203B41FA5}">
                      <a16:colId xmlns:a16="http://schemas.microsoft.com/office/drawing/2014/main" val="84522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400" b="0" i="0" u="none" strike="noStrike" baseline="-25000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400" b="0" i="0" u="none" strike="noStrike" baseline="-25000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400" b="0" i="0" u="none" strike="noStrike" baseline="-25000" dirty="0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400" b="0" i="0" u="none" strike="noStrike" baseline="-25000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j-k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400" b="0" i="0" u="none" strike="noStrike" baseline="-25000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j-k+1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altLang="zh-C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400" b="0" i="0" u="none" strike="noStrike" baseline="-25000" dirty="0">
                          <a:solidFill>
                            <a:srgbClr val="3366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j-1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2400" b="0" i="0" u="none" strike="noStrike" baseline="-25000" dirty="0" err="1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</a:t>
                      </a:r>
                      <a:endParaRPr lang="en-US" altLang="zh-CN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3529178"/>
                  </a:ext>
                </a:extLst>
              </a:tr>
            </a:tbl>
          </a:graphicData>
        </a:graphic>
      </p:graphicFrame>
      <p:sp>
        <p:nvSpPr>
          <p:cNvPr id="12" name="左大括号 11">
            <a:extLst>
              <a:ext uri="{FF2B5EF4-FFF2-40B4-BE49-F238E27FC236}">
                <a16:creationId xmlns:a16="http://schemas.microsoft.com/office/drawing/2014/main" id="{153C24F2-F017-4D2C-9723-9FCB21A66931}"/>
              </a:ext>
            </a:extLst>
          </p:cNvPr>
          <p:cNvSpPr/>
          <p:nvPr/>
        </p:nvSpPr>
        <p:spPr>
          <a:xfrm rot="16200000">
            <a:off x="2393110" y="4130568"/>
            <a:ext cx="177069" cy="22860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F86F5195-B5C9-47E7-990B-9652E3AF51AC}"/>
              </a:ext>
            </a:extLst>
          </p:cNvPr>
          <p:cNvSpPr/>
          <p:nvPr/>
        </p:nvSpPr>
        <p:spPr>
          <a:xfrm rot="16200000">
            <a:off x="5380736" y="4101142"/>
            <a:ext cx="177069" cy="2360401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BE2363-D920-4D79-9D8D-100786433E7B}"/>
              </a:ext>
            </a:extLst>
          </p:cNvPr>
          <p:cNvSpPr txBox="1"/>
          <p:nvPr/>
        </p:nvSpPr>
        <p:spPr>
          <a:xfrm>
            <a:off x="1467061" y="5410825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71945D5-E281-43A6-B6C3-2F4FEF17CFC3}"/>
              </a:ext>
            </a:extLst>
          </p:cNvPr>
          <p:cNvSpPr txBox="1"/>
          <p:nvPr/>
        </p:nvSpPr>
        <p:spPr>
          <a:xfrm>
            <a:off x="4343400" y="5410825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  <a:endParaRPr lang="zh-CN" altLang="en-US" sz="2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7FD616E-69EE-48A6-AC65-2E8FBD2F316B}"/>
              </a:ext>
            </a:extLst>
          </p:cNvPr>
          <p:cNvSpPr txBox="1"/>
          <p:nvPr/>
        </p:nvSpPr>
        <p:spPr>
          <a:xfrm>
            <a:off x="2874365" y="5416863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=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0405844-84EB-42E9-BFC9-42A14013CDA8}"/>
              </a:ext>
            </a:extLst>
          </p:cNvPr>
          <p:cNvSpPr txBox="1"/>
          <p:nvPr/>
        </p:nvSpPr>
        <p:spPr>
          <a:xfrm>
            <a:off x="8200670" y="5011957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Longest</a:t>
            </a:r>
            <a:endParaRPr lang="zh-CN" altLang="en-US" sz="2800" b="1" dirty="0">
              <a:latin typeface="+mn-lt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9986D64-8653-4364-8670-D6E8D1EDA33B}"/>
              </a:ext>
            </a:extLst>
          </p:cNvPr>
          <p:cNvCxnSpPr/>
          <p:nvPr/>
        </p:nvCxnSpPr>
        <p:spPr>
          <a:xfrm flipH="1">
            <a:off x="2868160" y="3048000"/>
            <a:ext cx="2863267" cy="1524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E0E154B-6876-4D42-9F6F-DA411BD0C759}"/>
              </a:ext>
            </a:extLst>
          </p:cNvPr>
          <p:cNvCxnSpPr>
            <a:cxnSpLocks/>
          </p:cNvCxnSpPr>
          <p:nvPr/>
        </p:nvCxnSpPr>
        <p:spPr>
          <a:xfrm>
            <a:off x="5905209" y="3638348"/>
            <a:ext cx="3262071" cy="12791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4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8" grpId="0"/>
      <p:bldP spid="20" grpId="0"/>
      <p:bldP spid="2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E4751-0F8D-48B8-8F57-1F9EA6E03CD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Problem Formulation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AAD5B-5E01-4C91-9461-3EE9AB4CF341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kumimoji="1" lang="en-US" altLang="zh-CN" dirty="0"/>
              <a:t>N[</a:t>
            </a:r>
            <a:r>
              <a:rPr lang="en-US" altLang="zh-CN" dirty="0"/>
              <a:t>j]</a:t>
            </a:r>
            <a:r>
              <a:rPr kumimoji="1" lang="en-US" altLang="zh-CN" dirty="0"/>
              <a:t> =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537485-A4A0-48C8-A06B-0388AB3862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658632-A89D-4DCE-B58D-720D20D535BC}"/>
              </a:ext>
            </a:extLst>
          </p:cNvPr>
          <p:cNvGraphicFramePr>
            <a:graphicFrameLocks noGrp="1"/>
          </p:cNvGraphicFramePr>
          <p:nvPr/>
        </p:nvGraphicFramePr>
        <p:xfrm>
          <a:off x="1192391" y="3120456"/>
          <a:ext cx="10171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957">
                  <a:extLst>
                    <a:ext uri="{9D8B030D-6E8A-4147-A177-3AD203B41FA5}">
                      <a16:colId xmlns:a16="http://schemas.microsoft.com/office/drawing/2014/main" val="3884537466"/>
                    </a:ext>
                  </a:extLst>
                </a:gridCol>
                <a:gridCol w="1133843">
                  <a:extLst>
                    <a:ext uri="{9D8B030D-6E8A-4147-A177-3AD203B41FA5}">
                      <a16:colId xmlns:a16="http://schemas.microsoft.com/office/drawing/2014/main" val="2666069934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353805740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63950437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735510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P[0…j-1]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Prefix: </a:t>
                      </a:r>
                      <a:r>
                        <a:rPr lang="en-US" altLang="zh-CN" sz="1800" dirty="0"/>
                        <a:t>P[0…k-1], 0&lt;k&lt;j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Suffix: </a:t>
                      </a:r>
                      <a:r>
                        <a:rPr lang="en-US" altLang="zh-CN" sz="1800" dirty="0"/>
                        <a:t>P[j-k…j-1], 0&lt;k&lt;j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N[j]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2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4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7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{B}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046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{A, AB}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{C, BC}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173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{A, AB, ABC}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{D, CD, BCD}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7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dirty="0"/>
                        <a:t>, AB, ABC, ABCD}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dirty="0"/>
                        <a:t>, DA, CDA, BCDA}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656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ABCDAB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A, AB</a:t>
                      </a:r>
                      <a:r>
                        <a:rPr lang="en-US" altLang="zh-CN" dirty="0"/>
                        <a:t>, ABC, ABCD, ABCDE}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{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B, AB</a:t>
                      </a:r>
                      <a:r>
                        <a:rPr lang="en-US" altLang="zh-CN" dirty="0"/>
                        <a:t>, DAB, CDAB, BCDAB}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64155"/>
                  </a:ext>
                </a:extLst>
              </a:tr>
            </a:tbl>
          </a:graphicData>
        </a:graphic>
      </p:graphicFrame>
      <p:sp>
        <p:nvSpPr>
          <p:cNvPr id="6" name="左大括号 5">
            <a:extLst>
              <a:ext uri="{FF2B5EF4-FFF2-40B4-BE49-F238E27FC236}">
                <a16:creationId xmlns:a16="http://schemas.microsoft.com/office/drawing/2014/main" id="{13792091-9D2D-4F06-905E-B3E7C45E1A34}"/>
              </a:ext>
            </a:extLst>
          </p:cNvPr>
          <p:cNvSpPr/>
          <p:nvPr/>
        </p:nvSpPr>
        <p:spPr>
          <a:xfrm>
            <a:off x="2438400" y="1143000"/>
            <a:ext cx="228600" cy="1189960"/>
          </a:xfrm>
          <a:prstGeom prst="leftBrace">
            <a:avLst>
              <a:gd name="adj1" fmla="val 51772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67930632-C973-49FF-A92F-67FA1879ACA0}"/>
              </a:ext>
            </a:extLst>
          </p:cNvPr>
          <p:cNvGraphicFramePr>
            <a:graphicFrameLocks noGrp="1"/>
          </p:cNvGraphicFramePr>
          <p:nvPr/>
        </p:nvGraphicFramePr>
        <p:xfrm>
          <a:off x="2819400" y="1075660"/>
          <a:ext cx="8128000" cy="137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876867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65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-1,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j=0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332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471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max{ k: 0&lt;k&lt;j &amp; P[0…k-1] = P[j-k…j-1] },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j&gt;0</a:t>
                      </a:r>
                      <a:endParaRPr lang="zh-CN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42743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5F3EED83-D3B3-41B9-A2A4-C7D006AC58AE}"/>
              </a:ext>
            </a:extLst>
          </p:cNvPr>
          <p:cNvSpPr txBox="1"/>
          <p:nvPr/>
        </p:nvSpPr>
        <p:spPr>
          <a:xfrm>
            <a:off x="1295400" y="2535681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Example: ABCDABD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7227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 </a:t>
            </a:r>
            <a:r>
              <a:rPr lang="en-US" altLang="zh-CN" dirty="0"/>
              <a:t>special case </a:t>
            </a:r>
            <a:r>
              <a:rPr kumimoji="1" lang="en-US" altLang="zh-CN" dirty="0"/>
              <a:t>of longest common substring (LCS)</a:t>
            </a:r>
          </a:p>
          <a:p>
            <a:r>
              <a:rPr kumimoji="1" lang="en-US" altLang="zh-CN" dirty="0"/>
              <a:t>Dynamic programming</a:t>
            </a:r>
          </a:p>
          <a:p>
            <a:pPr lvl="1"/>
            <a:r>
              <a:rPr kumimoji="1" lang="en-US" altLang="zh-CN" dirty="0"/>
              <a:t>N(1</a:t>
            </a:r>
            <a:r>
              <a:rPr lang="en-US" altLang="zh-CN" dirty="0"/>
              <a:t>)</a:t>
            </a:r>
            <a:r>
              <a:rPr kumimoji="1" lang="en-US" altLang="zh-CN" dirty="0"/>
              <a:t> = 0</a:t>
            </a:r>
          </a:p>
          <a:p>
            <a:pPr lvl="1"/>
            <a:r>
              <a:rPr lang="en-US" altLang="zh-CN" dirty="0"/>
              <a:t>N(j) is computed using {N(j-1), N(j-2), …, N(1)}</a:t>
            </a:r>
          </a:p>
          <a:p>
            <a:pPr lvl="1"/>
            <a:r>
              <a:rPr lang="en-US" altLang="zh-CN" dirty="0"/>
              <a:t>To calculate </a:t>
            </a:r>
            <a:r>
              <a:rPr lang="en-US" altLang="zh-CN" dirty="0">
                <a:solidFill>
                  <a:srgbClr val="0070C0"/>
                </a:solidFill>
              </a:rPr>
              <a:t>N(j)</a:t>
            </a:r>
            <a:r>
              <a:rPr lang="en-US" altLang="zh-CN" dirty="0"/>
              <a:t>, let </a:t>
            </a:r>
            <a:r>
              <a:rPr lang="en-US" altLang="zh-CN" dirty="0">
                <a:solidFill>
                  <a:srgbClr val="0070C0"/>
                </a:solidFill>
              </a:rPr>
              <a:t>k = N(j-1)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How to Compute Efficiently?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C76854-358E-4F91-BAF2-1D43C4A37656}"/>
              </a:ext>
            </a:extLst>
          </p:cNvPr>
          <p:cNvSpPr txBox="1"/>
          <p:nvPr/>
        </p:nvSpPr>
        <p:spPr>
          <a:xfrm>
            <a:off x="3429000" y="4063635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0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…p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k-1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/>
              </a:rPr>
              <a:t>k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j-k-1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-k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j-2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/>
              </a:rPr>
              <a:t>j-1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14E58800-DC9C-414F-843B-C5C01C9C7C66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8592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 special case of longest common substring (LCS)</a:t>
            </a:r>
          </a:p>
          <a:p>
            <a:r>
              <a:rPr kumimoji="1" lang="en-US" altLang="zh-CN" dirty="0"/>
              <a:t>Dynamic programming</a:t>
            </a:r>
          </a:p>
          <a:p>
            <a:pPr lvl="1"/>
            <a:r>
              <a:rPr kumimoji="1" lang="en-US" altLang="zh-CN" dirty="0"/>
              <a:t>N(1</a:t>
            </a:r>
            <a:r>
              <a:rPr lang="en-US" altLang="zh-CN" dirty="0"/>
              <a:t>)</a:t>
            </a:r>
            <a:r>
              <a:rPr kumimoji="1" lang="en-US" altLang="zh-CN" dirty="0"/>
              <a:t> = 0</a:t>
            </a:r>
          </a:p>
          <a:p>
            <a:pPr lvl="1"/>
            <a:r>
              <a:rPr lang="en-US" altLang="zh-CN" dirty="0"/>
              <a:t>N(j) is computed using {N(j-1), N(j-2), …, N(1)}</a:t>
            </a:r>
          </a:p>
          <a:p>
            <a:pPr lvl="1"/>
            <a:r>
              <a:rPr lang="en-US" altLang="zh-CN" dirty="0"/>
              <a:t>To calculate </a:t>
            </a:r>
            <a:r>
              <a:rPr lang="en-US" altLang="zh-CN" dirty="0">
                <a:solidFill>
                  <a:srgbClr val="0070C0"/>
                </a:solidFill>
              </a:rPr>
              <a:t>N(j)</a:t>
            </a:r>
            <a:r>
              <a:rPr lang="en-US" altLang="zh-CN" dirty="0"/>
              <a:t>, let </a:t>
            </a:r>
            <a:r>
              <a:rPr lang="en-US" altLang="zh-CN" dirty="0">
                <a:solidFill>
                  <a:srgbClr val="0070C0"/>
                </a:solidFill>
              </a:rPr>
              <a:t>k = N(j-1)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How to Compute Efficiently?</a:t>
            </a:r>
            <a:endParaRPr kumimoji="1" lang="zh-CN" altLang="en-US" dirty="0"/>
          </a:p>
        </p:txBody>
      </p:sp>
      <p:cxnSp>
        <p:nvCxnSpPr>
          <p:cNvPr id="11" name="直线连接符 10"/>
          <p:cNvCxnSpPr>
            <a:cxnSpLocks/>
          </p:cNvCxnSpPr>
          <p:nvPr/>
        </p:nvCxnSpPr>
        <p:spPr>
          <a:xfrm>
            <a:off x="8863387" y="4100258"/>
            <a:ext cx="0" cy="1322610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3C76854-358E-4F91-BAF2-1D43C4A37656}"/>
              </a:ext>
            </a:extLst>
          </p:cNvPr>
          <p:cNvSpPr txBox="1"/>
          <p:nvPr/>
        </p:nvSpPr>
        <p:spPr>
          <a:xfrm>
            <a:off x="3429000" y="4063635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0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…p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k-1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/>
              </a:rPr>
              <a:t>k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j-k-1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-k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j-2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j-1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7D04760A-1166-4AF7-A244-3AC47C8714B7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866698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 special case of longest common substring (LCS)</a:t>
            </a:r>
          </a:p>
          <a:p>
            <a:r>
              <a:rPr kumimoji="1" lang="en-US" altLang="zh-CN" dirty="0"/>
              <a:t>Dynamic programming</a:t>
            </a:r>
          </a:p>
          <a:p>
            <a:pPr lvl="1"/>
            <a:r>
              <a:rPr kumimoji="1" lang="en-US" altLang="zh-CN" dirty="0"/>
              <a:t>N(1</a:t>
            </a:r>
            <a:r>
              <a:rPr lang="en-US" altLang="zh-CN" dirty="0"/>
              <a:t>)</a:t>
            </a:r>
            <a:r>
              <a:rPr kumimoji="1" lang="en-US" altLang="zh-CN" dirty="0"/>
              <a:t> = 0</a:t>
            </a:r>
          </a:p>
          <a:p>
            <a:pPr lvl="1"/>
            <a:r>
              <a:rPr lang="en-US" altLang="zh-CN" dirty="0"/>
              <a:t>N(j) is computed using {N(j-1), N(j-2), …, N(1)}</a:t>
            </a:r>
          </a:p>
          <a:p>
            <a:pPr lvl="1"/>
            <a:r>
              <a:rPr lang="en-US" altLang="zh-CN" dirty="0"/>
              <a:t>To calculate </a:t>
            </a:r>
            <a:r>
              <a:rPr lang="en-US" altLang="zh-CN" dirty="0">
                <a:solidFill>
                  <a:srgbClr val="0070C0"/>
                </a:solidFill>
              </a:rPr>
              <a:t>N(j)</a:t>
            </a:r>
            <a:r>
              <a:rPr lang="en-US" altLang="zh-CN" dirty="0"/>
              <a:t>, let </a:t>
            </a:r>
            <a:r>
              <a:rPr lang="en-US" altLang="zh-CN" dirty="0">
                <a:solidFill>
                  <a:srgbClr val="0070C0"/>
                </a:solidFill>
              </a:rPr>
              <a:t>k = N(j-1)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How to Compute Efficiently?</a:t>
            </a:r>
            <a:endParaRPr kumimoji="1" lang="zh-CN" altLang="en-US" dirty="0"/>
          </a:p>
        </p:txBody>
      </p:sp>
      <p:cxnSp>
        <p:nvCxnSpPr>
          <p:cNvPr id="11" name="直线连接符 10"/>
          <p:cNvCxnSpPr>
            <a:cxnSpLocks/>
          </p:cNvCxnSpPr>
          <p:nvPr/>
        </p:nvCxnSpPr>
        <p:spPr>
          <a:xfrm>
            <a:off x="8863387" y="4100258"/>
            <a:ext cx="0" cy="1322610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3C76854-358E-4F91-BAF2-1D43C4A37656}"/>
              </a:ext>
            </a:extLst>
          </p:cNvPr>
          <p:cNvSpPr txBox="1"/>
          <p:nvPr/>
        </p:nvSpPr>
        <p:spPr>
          <a:xfrm>
            <a:off x="3429000" y="4063635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0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…p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k-1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宋体"/>
              </a:rPr>
              <a:t>k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j-k-1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-k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j-2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j-1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9CCC5E33-99B7-4741-84DA-EF9DA54375CF}"/>
              </a:ext>
            </a:extLst>
          </p:cNvPr>
          <p:cNvSpPr/>
          <p:nvPr/>
        </p:nvSpPr>
        <p:spPr>
          <a:xfrm rot="16200000">
            <a:off x="4395399" y="3786165"/>
            <a:ext cx="134991" cy="1868726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4B3E433-AE4A-49B5-8225-05E78E1173AC}"/>
              </a:ext>
            </a:extLst>
          </p:cNvPr>
          <p:cNvSpPr txBox="1"/>
          <p:nvPr/>
        </p:nvSpPr>
        <p:spPr>
          <a:xfrm>
            <a:off x="3413966" y="4899648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4A39A5-5E3A-4449-B668-B521B44370AA}"/>
              </a:ext>
            </a:extLst>
          </p:cNvPr>
          <p:cNvSpPr txBox="1"/>
          <p:nvPr/>
        </p:nvSpPr>
        <p:spPr>
          <a:xfrm>
            <a:off x="6462279" y="4932367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23086C-8C70-45D9-BA46-17F814A575EB}"/>
              </a:ext>
            </a:extLst>
          </p:cNvPr>
          <p:cNvSpPr txBox="1"/>
          <p:nvPr/>
        </p:nvSpPr>
        <p:spPr>
          <a:xfrm>
            <a:off x="4983806" y="4939676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=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3BB06C44-A03F-4EAC-8F5A-73268B54E483}"/>
              </a:ext>
            </a:extLst>
          </p:cNvPr>
          <p:cNvSpPr/>
          <p:nvPr/>
        </p:nvSpPr>
        <p:spPr>
          <a:xfrm rot="16200000">
            <a:off x="7409017" y="3502213"/>
            <a:ext cx="308663" cy="2551644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065DA9A3-9138-43E1-959D-966014D05D5B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94734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A special case of longest common substring (LCS)</a:t>
            </a:r>
          </a:p>
          <a:p>
            <a:r>
              <a:rPr kumimoji="1" lang="en-US" altLang="zh-CN" dirty="0"/>
              <a:t>Dynamic programming</a:t>
            </a:r>
          </a:p>
          <a:p>
            <a:pPr lvl="1"/>
            <a:r>
              <a:rPr kumimoji="1" lang="en-US" altLang="zh-CN" dirty="0"/>
              <a:t>N(1</a:t>
            </a:r>
            <a:r>
              <a:rPr lang="en-US" altLang="zh-CN" dirty="0"/>
              <a:t>)</a:t>
            </a:r>
            <a:r>
              <a:rPr kumimoji="1" lang="en-US" altLang="zh-CN" dirty="0"/>
              <a:t> = 0</a:t>
            </a:r>
          </a:p>
          <a:p>
            <a:pPr lvl="1"/>
            <a:r>
              <a:rPr lang="en-US" altLang="zh-CN" dirty="0"/>
              <a:t>N(j) is computed using {N(j-1), N(j-2), …, N(1)}</a:t>
            </a:r>
          </a:p>
          <a:p>
            <a:pPr lvl="1"/>
            <a:r>
              <a:rPr lang="en-US" altLang="zh-CN" dirty="0"/>
              <a:t>To calculate </a:t>
            </a:r>
            <a:r>
              <a:rPr lang="en-US" altLang="zh-CN" dirty="0">
                <a:solidFill>
                  <a:srgbClr val="0070C0"/>
                </a:solidFill>
              </a:rPr>
              <a:t>N(j)</a:t>
            </a:r>
            <a:r>
              <a:rPr lang="en-US" altLang="zh-CN" dirty="0"/>
              <a:t>, let </a:t>
            </a:r>
            <a:r>
              <a:rPr lang="en-US" altLang="zh-CN" dirty="0">
                <a:solidFill>
                  <a:srgbClr val="0070C0"/>
                </a:solidFill>
              </a:rPr>
              <a:t>k = N(j-1)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How to Compute Efficiently?</a:t>
            </a:r>
            <a:endParaRPr kumimoji="1" lang="zh-CN" altLang="en-US" dirty="0"/>
          </a:p>
        </p:txBody>
      </p:sp>
      <p:cxnSp>
        <p:nvCxnSpPr>
          <p:cNvPr id="11" name="直线连接符 10"/>
          <p:cNvCxnSpPr>
            <a:cxnSpLocks/>
          </p:cNvCxnSpPr>
          <p:nvPr/>
        </p:nvCxnSpPr>
        <p:spPr>
          <a:xfrm>
            <a:off x="8878421" y="4733362"/>
            <a:ext cx="0" cy="1322610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3C76854-358E-4F91-BAF2-1D43C4A37656}"/>
              </a:ext>
            </a:extLst>
          </p:cNvPr>
          <p:cNvSpPr txBox="1"/>
          <p:nvPr/>
        </p:nvSpPr>
        <p:spPr>
          <a:xfrm>
            <a:off x="3444034" y="4696739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0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…p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k-1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宋体"/>
              </a:rPr>
              <a:t>k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j-k-1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-k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j-2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j-1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2" name="左大括号 51">
            <a:extLst>
              <a:ext uri="{FF2B5EF4-FFF2-40B4-BE49-F238E27FC236}">
                <a16:creationId xmlns:a16="http://schemas.microsoft.com/office/drawing/2014/main" id="{9CCC5E33-99B7-4741-84DA-EF9DA54375CF}"/>
              </a:ext>
            </a:extLst>
          </p:cNvPr>
          <p:cNvSpPr/>
          <p:nvPr/>
        </p:nvSpPr>
        <p:spPr>
          <a:xfrm rot="16200000">
            <a:off x="4410433" y="4419269"/>
            <a:ext cx="134991" cy="1868726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4B3E433-AE4A-49B5-8225-05E78E1173AC}"/>
              </a:ext>
            </a:extLst>
          </p:cNvPr>
          <p:cNvSpPr txBox="1"/>
          <p:nvPr/>
        </p:nvSpPr>
        <p:spPr>
          <a:xfrm>
            <a:off x="3429000" y="5532752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74A39A5-5E3A-4449-B668-B521B44370AA}"/>
              </a:ext>
            </a:extLst>
          </p:cNvPr>
          <p:cNvSpPr txBox="1"/>
          <p:nvPr/>
        </p:nvSpPr>
        <p:spPr>
          <a:xfrm>
            <a:off x="6477313" y="5565471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423086C-8C70-45D9-BA46-17F814A575EB}"/>
              </a:ext>
            </a:extLst>
          </p:cNvPr>
          <p:cNvSpPr txBox="1"/>
          <p:nvPr/>
        </p:nvSpPr>
        <p:spPr>
          <a:xfrm>
            <a:off x="4998840" y="5572780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=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57" name="左大括号 56">
            <a:extLst>
              <a:ext uri="{FF2B5EF4-FFF2-40B4-BE49-F238E27FC236}">
                <a16:creationId xmlns:a16="http://schemas.microsoft.com/office/drawing/2014/main" id="{3BB06C44-A03F-4EAC-8F5A-73268B54E483}"/>
              </a:ext>
            </a:extLst>
          </p:cNvPr>
          <p:cNvSpPr/>
          <p:nvPr/>
        </p:nvSpPr>
        <p:spPr>
          <a:xfrm rot="16200000">
            <a:off x="7424051" y="4135317"/>
            <a:ext cx="308663" cy="2551644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88EC8175-8481-4AEC-834C-B3405A92D3A6}"/>
              </a:ext>
            </a:extLst>
          </p:cNvPr>
          <p:cNvSpPr/>
          <p:nvPr/>
        </p:nvSpPr>
        <p:spPr>
          <a:xfrm rot="5400000">
            <a:off x="7278799" y="2943872"/>
            <a:ext cx="158239" cy="3602229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CBFB864-0DD9-492E-AC35-18E5B3F4DEF3}"/>
              </a:ext>
            </a:extLst>
          </p:cNvPr>
          <p:cNvSpPr txBox="1"/>
          <p:nvPr/>
        </p:nvSpPr>
        <p:spPr>
          <a:xfrm>
            <a:off x="6302560" y="4127211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?=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09ADD7DC-1695-4296-A9A4-A755C8361618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887772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18BAD-325A-41B2-96DA-DF1304885C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How to Compute Efficiently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4F278-C13A-4F88-8CA3-F92D44E2103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If p[k] == p[j-1], N(j) = k+1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FB90F-C92F-4911-828F-40D75D9384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cxnSp>
        <p:nvCxnSpPr>
          <p:cNvPr id="6" name="直线连接符 10">
            <a:extLst>
              <a:ext uri="{FF2B5EF4-FFF2-40B4-BE49-F238E27FC236}">
                <a16:creationId xmlns:a16="http://schemas.microsoft.com/office/drawing/2014/main" id="{13AE580C-C7D9-4BB5-851F-3714E39F557B}"/>
              </a:ext>
            </a:extLst>
          </p:cNvPr>
          <p:cNvCxnSpPr>
            <a:cxnSpLocks/>
          </p:cNvCxnSpPr>
          <p:nvPr/>
        </p:nvCxnSpPr>
        <p:spPr>
          <a:xfrm>
            <a:off x="11393021" y="1894131"/>
            <a:ext cx="0" cy="1322610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37653F9-AB67-466A-92B9-261EE83690AA}"/>
              </a:ext>
            </a:extLst>
          </p:cNvPr>
          <p:cNvSpPr txBox="1"/>
          <p:nvPr/>
        </p:nvSpPr>
        <p:spPr>
          <a:xfrm>
            <a:off x="5958634" y="1857508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0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…p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k-1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宋体"/>
              </a:rPr>
              <a:t>k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j-k-1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-k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j-2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j-1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80FD79F-E807-4BCA-A859-256BB2716941}"/>
              </a:ext>
            </a:extLst>
          </p:cNvPr>
          <p:cNvSpPr/>
          <p:nvPr/>
        </p:nvSpPr>
        <p:spPr>
          <a:xfrm rot="16200000">
            <a:off x="7137445" y="1367626"/>
            <a:ext cx="128278" cy="2286837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DF89B1-0EA5-432A-B9D4-8D263F8FCE3C}"/>
              </a:ext>
            </a:extLst>
          </p:cNvPr>
          <p:cNvSpPr txBox="1"/>
          <p:nvPr/>
        </p:nvSpPr>
        <p:spPr>
          <a:xfrm>
            <a:off x="5894690" y="2675794"/>
            <a:ext cx="2286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 </a:t>
            </a:r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AE9890-6A91-4632-A624-49A16193E810}"/>
              </a:ext>
            </a:extLst>
          </p:cNvPr>
          <p:cNvSpPr txBox="1"/>
          <p:nvPr/>
        </p:nvSpPr>
        <p:spPr>
          <a:xfrm>
            <a:off x="8824091" y="2698620"/>
            <a:ext cx="2993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onger suffix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E4C3B5-9336-49B1-ADAE-4B32FE4183D7}"/>
              </a:ext>
            </a:extLst>
          </p:cNvPr>
          <p:cNvSpPr txBox="1"/>
          <p:nvPr/>
        </p:nvSpPr>
        <p:spPr>
          <a:xfrm>
            <a:off x="7586464" y="2711794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>
                <a:latin typeface="+mn-lt"/>
              </a:rPr>
              <a:t>=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748547-6A85-4E6D-88CF-629674EDF718}"/>
              </a:ext>
            </a:extLst>
          </p:cNvPr>
          <p:cNvSpPr/>
          <p:nvPr/>
        </p:nvSpPr>
        <p:spPr>
          <a:xfrm rot="16200000">
            <a:off x="10156095" y="1078641"/>
            <a:ext cx="315971" cy="2993841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D0B03C3-63CF-41C0-8F55-029F0A8F6460}"/>
              </a:ext>
            </a:extLst>
          </p:cNvPr>
          <p:cNvSpPr/>
          <p:nvPr/>
        </p:nvSpPr>
        <p:spPr>
          <a:xfrm rot="5400000">
            <a:off x="9793399" y="104641"/>
            <a:ext cx="158239" cy="3602229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B812C0-52AB-4327-88EE-164E1CF078C9}"/>
              </a:ext>
            </a:extLst>
          </p:cNvPr>
          <p:cNvSpPr txBox="1"/>
          <p:nvPr/>
        </p:nvSpPr>
        <p:spPr>
          <a:xfrm>
            <a:off x="8817160" y="1287980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496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518BAD-325A-41B2-96DA-DF1304885C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How to Compute Efficiently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74F278-C13A-4F88-8CA3-F92D44E21039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If p[k] == p[j-1], N(j) = k+1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DFB90F-C92F-4911-828F-40D75D9384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77</a:t>
            </a:fld>
            <a:endParaRPr lang="en-US" altLang="zh-CN"/>
          </a:p>
        </p:txBody>
      </p:sp>
      <p:cxnSp>
        <p:nvCxnSpPr>
          <p:cNvPr id="6" name="直线连接符 10">
            <a:extLst>
              <a:ext uri="{FF2B5EF4-FFF2-40B4-BE49-F238E27FC236}">
                <a16:creationId xmlns:a16="http://schemas.microsoft.com/office/drawing/2014/main" id="{13AE580C-C7D9-4BB5-851F-3714E39F557B}"/>
              </a:ext>
            </a:extLst>
          </p:cNvPr>
          <p:cNvCxnSpPr>
            <a:cxnSpLocks/>
          </p:cNvCxnSpPr>
          <p:nvPr/>
        </p:nvCxnSpPr>
        <p:spPr>
          <a:xfrm>
            <a:off x="11393021" y="1894131"/>
            <a:ext cx="0" cy="1322610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37653F9-AB67-466A-92B9-261EE83690AA}"/>
              </a:ext>
            </a:extLst>
          </p:cNvPr>
          <p:cNvSpPr txBox="1"/>
          <p:nvPr/>
        </p:nvSpPr>
        <p:spPr>
          <a:xfrm>
            <a:off x="5958634" y="1857508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0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…p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k-1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宋体"/>
              </a:rPr>
              <a:t>k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j-k-1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-k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j-2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j-1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880FD79F-E807-4BCA-A859-256BB2716941}"/>
              </a:ext>
            </a:extLst>
          </p:cNvPr>
          <p:cNvSpPr/>
          <p:nvPr/>
        </p:nvSpPr>
        <p:spPr>
          <a:xfrm rot="16200000">
            <a:off x="7137445" y="1367626"/>
            <a:ext cx="128278" cy="2286837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DF89B1-0EA5-432A-B9D4-8D263F8FCE3C}"/>
              </a:ext>
            </a:extLst>
          </p:cNvPr>
          <p:cNvSpPr txBox="1"/>
          <p:nvPr/>
        </p:nvSpPr>
        <p:spPr>
          <a:xfrm>
            <a:off x="5894690" y="2675794"/>
            <a:ext cx="22868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 </a:t>
            </a:r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AE9890-6A91-4632-A624-49A16193E810}"/>
              </a:ext>
            </a:extLst>
          </p:cNvPr>
          <p:cNvSpPr txBox="1"/>
          <p:nvPr/>
        </p:nvSpPr>
        <p:spPr>
          <a:xfrm>
            <a:off x="8824091" y="2698620"/>
            <a:ext cx="2993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onger suffix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9E4C3B5-9336-49B1-ADAE-4B32FE4183D7}"/>
              </a:ext>
            </a:extLst>
          </p:cNvPr>
          <p:cNvSpPr txBox="1"/>
          <p:nvPr/>
        </p:nvSpPr>
        <p:spPr>
          <a:xfrm>
            <a:off x="7586464" y="2711794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>
                <a:latin typeface="+mn-lt"/>
              </a:rPr>
              <a:t>=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748547-6A85-4E6D-88CF-629674EDF718}"/>
              </a:ext>
            </a:extLst>
          </p:cNvPr>
          <p:cNvSpPr/>
          <p:nvPr/>
        </p:nvSpPr>
        <p:spPr>
          <a:xfrm rot="16200000">
            <a:off x="10156095" y="1078641"/>
            <a:ext cx="315971" cy="2993841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6D0B03C3-63CF-41C0-8F55-029F0A8F6460}"/>
              </a:ext>
            </a:extLst>
          </p:cNvPr>
          <p:cNvSpPr/>
          <p:nvPr/>
        </p:nvSpPr>
        <p:spPr>
          <a:xfrm rot="5400000">
            <a:off x="9793399" y="104641"/>
            <a:ext cx="158239" cy="3602229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5B812C0-52AB-4327-88EE-164E1CF078C9}"/>
              </a:ext>
            </a:extLst>
          </p:cNvPr>
          <p:cNvSpPr txBox="1"/>
          <p:nvPr/>
        </p:nvSpPr>
        <p:spPr>
          <a:xfrm>
            <a:off x="8817160" y="1287980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BD082A5C-5C34-486E-9AD2-86FD26D09733}"/>
              </a:ext>
            </a:extLst>
          </p:cNvPr>
          <p:cNvSpPr txBox="1">
            <a:spLocks/>
          </p:cNvSpPr>
          <p:nvPr/>
        </p:nvSpPr>
        <p:spPr>
          <a:xfrm>
            <a:off x="595610" y="3914626"/>
            <a:ext cx="10516800" cy="2028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If p[k] != p[j-1],</a:t>
            </a:r>
          </a:p>
          <a:p>
            <a:pPr lvl="1"/>
            <a:r>
              <a:rPr lang="en-US" altLang="zh-CN" kern="0" dirty="0"/>
              <a:t>Search for shorter</a:t>
            </a:r>
          </a:p>
          <a:p>
            <a:pPr lvl="1"/>
            <a:r>
              <a:rPr lang="en-US" altLang="zh-CN" kern="0" dirty="0"/>
              <a:t>From new </a:t>
            </a:r>
            <a:r>
              <a:rPr lang="en-US" altLang="zh-CN" kern="0" dirty="0">
                <a:solidFill>
                  <a:srgbClr val="0070C0"/>
                </a:solidFill>
              </a:rPr>
              <a:t>k=N(k)</a:t>
            </a:r>
          </a:p>
          <a:p>
            <a:pPr lvl="1"/>
            <a:r>
              <a:rPr lang="en-US" altLang="zh-CN" kern="0" dirty="0"/>
              <a:t>Can search recursively</a:t>
            </a:r>
            <a:endParaRPr lang="zh-CN" altLang="en-US" kern="0" dirty="0"/>
          </a:p>
        </p:txBody>
      </p:sp>
      <p:cxnSp>
        <p:nvCxnSpPr>
          <p:cNvPr id="49" name="直线连接符 10">
            <a:extLst>
              <a:ext uri="{FF2B5EF4-FFF2-40B4-BE49-F238E27FC236}">
                <a16:creationId xmlns:a16="http://schemas.microsoft.com/office/drawing/2014/main" id="{1D7CC7F0-7264-450D-9DE3-50F2F3ACBB09}"/>
              </a:ext>
            </a:extLst>
          </p:cNvPr>
          <p:cNvCxnSpPr>
            <a:cxnSpLocks/>
          </p:cNvCxnSpPr>
          <p:nvPr/>
        </p:nvCxnSpPr>
        <p:spPr>
          <a:xfrm>
            <a:off x="11585999" y="4615685"/>
            <a:ext cx="0" cy="1322610"/>
          </a:xfrm>
          <a:prstGeom prst="line">
            <a:avLst/>
          </a:prstGeom>
          <a:ln w="2540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D2CDF44-2D8F-4107-B8C5-DC680C940DAE}"/>
              </a:ext>
            </a:extLst>
          </p:cNvPr>
          <p:cNvSpPr txBox="1"/>
          <p:nvPr/>
        </p:nvSpPr>
        <p:spPr>
          <a:xfrm>
            <a:off x="6151612" y="4579062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0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…p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k-1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  <a:ea typeface="宋体"/>
              </a:rPr>
              <a:t>k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j-k-1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-k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 … 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</a:rPr>
              <a:t>j-2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p</a:t>
            </a:r>
            <a:r>
              <a:rPr kumimoji="1" lang="en-US" altLang="zh-CN" sz="32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j-1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F88F0181-9FCA-4295-88E5-8BD7FC08141E}"/>
              </a:ext>
            </a:extLst>
          </p:cNvPr>
          <p:cNvSpPr/>
          <p:nvPr/>
        </p:nvSpPr>
        <p:spPr>
          <a:xfrm rot="16200000">
            <a:off x="7039013" y="4380589"/>
            <a:ext cx="225087" cy="1800825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CE646D4-1F3B-499D-8283-ED1558D73D47}"/>
              </a:ext>
            </a:extLst>
          </p:cNvPr>
          <p:cNvSpPr txBox="1"/>
          <p:nvPr/>
        </p:nvSpPr>
        <p:spPr>
          <a:xfrm>
            <a:off x="5410200" y="5415075"/>
            <a:ext cx="25747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prefix: 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k=N(j-1)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FF297B9-F05B-49B9-AA27-F0E18DCDF9FC}"/>
              </a:ext>
            </a:extLst>
          </p:cNvPr>
          <p:cNvSpPr txBox="1"/>
          <p:nvPr/>
        </p:nvSpPr>
        <p:spPr>
          <a:xfrm>
            <a:off x="9259913" y="5415075"/>
            <a:ext cx="2551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Suffix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k=N(j-1)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AEC7046-FA4D-4047-9DCB-571A607AC13E}"/>
              </a:ext>
            </a:extLst>
          </p:cNvPr>
          <p:cNvSpPr txBox="1"/>
          <p:nvPr/>
        </p:nvSpPr>
        <p:spPr>
          <a:xfrm>
            <a:off x="7770298" y="5406719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=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445AC4D4-B0A3-4469-8133-7285275E994C}"/>
              </a:ext>
            </a:extLst>
          </p:cNvPr>
          <p:cNvSpPr/>
          <p:nvPr/>
        </p:nvSpPr>
        <p:spPr>
          <a:xfrm rot="16200000">
            <a:off x="10153168" y="4013424"/>
            <a:ext cx="282910" cy="2534321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717B35BA-EFB1-470C-A451-7DCB7DE4BFDF}"/>
              </a:ext>
            </a:extLst>
          </p:cNvPr>
          <p:cNvSpPr/>
          <p:nvPr/>
        </p:nvSpPr>
        <p:spPr>
          <a:xfrm rot="5400000">
            <a:off x="9986377" y="2826195"/>
            <a:ext cx="158239" cy="3602229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1065D1A4-4D6D-4A5F-AE2D-2920EAE2AB18}"/>
              </a:ext>
            </a:extLst>
          </p:cNvPr>
          <p:cNvSpPr txBox="1"/>
          <p:nvPr/>
        </p:nvSpPr>
        <p:spPr>
          <a:xfrm>
            <a:off x="9010138" y="4009534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r>
              <a:rPr lang="en-US" altLang="zh-CN" sz="28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14C8F602-1445-440D-A205-6229D53F85D1}"/>
              </a:ext>
            </a:extLst>
          </p:cNvPr>
          <p:cNvSpPr/>
          <p:nvPr/>
        </p:nvSpPr>
        <p:spPr>
          <a:xfrm rot="5400000">
            <a:off x="6320077" y="4356149"/>
            <a:ext cx="135654" cy="480289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左大括号 80">
            <a:extLst>
              <a:ext uri="{FF2B5EF4-FFF2-40B4-BE49-F238E27FC236}">
                <a16:creationId xmlns:a16="http://schemas.microsoft.com/office/drawing/2014/main" id="{B4DAC20C-02A4-422F-B924-565ACFD55C44}"/>
              </a:ext>
            </a:extLst>
          </p:cNvPr>
          <p:cNvSpPr/>
          <p:nvPr/>
        </p:nvSpPr>
        <p:spPr>
          <a:xfrm rot="5400000">
            <a:off x="7691269" y="4369780"/>
            <a:ext cx="117535" cy="471142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55CD02B8-8E72-4201-BA23-FDB605C82691}"/>
              </a:ext>
            </a:extLst>
          </p:cNvPr>
          <p:cNvSpPr txBox="1"/>
          <p:nvPr/>
        </p:nvSpPr>
        <p:spPr>
          <a:xfrm>
            <a:off x="5020424" y="3829091"/>
            <a:ext cx="1707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shorter prefix:</a:t>
            </a:r>
            <a:b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k=N(N(j-1))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F32019D-DB2B-4B8A-906A-BFFEB6F20C9B}"/>
              </a:ext>
            </a:extLst>
          </p:cNvPr>
          <p:cNvSpPr txBox="1"/>
          <p:nvPr/>
        </p:nvSpPr>
        <p:spPr>
          <a:xfrm>
            <a:off x="7132015" y="3846970"/>
            <a:ext cx="1707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shorter suffix:</a:t>
            </a:r>
            <a:b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k=N(N(j-1))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2E9F903F-FD0C-473B-B489-0B3BF762AC2E}"/>
              </a:ext>
            </a:extLst>
          </p:cNvPr>
          <p:cNvSpPr txBox="1"/>
          <p:nvPr/>
        </p:nvSpPr>
        <p:spPr>
          <a:xfrm>
            <a:off x="5866565" y="4031390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=</a:t>
            </a:r>
            <a:endParaRPr lang="zh-CN" altLang="en-US" sz="2800" b="1" dirty="0">
              <a:latin typeface="+mn-lt"/>
            </a:endParaRPr>
          </a:p>
        </p:txBody>
      </p:sp>
      <p:sp>
        <p:nvSpPr>
          <p:cNvPr id="88" name="左大括号 87">
            <a:extLst>
              <a:ext uri="{FF2B5EF4-FFF2-40B4-BE49-F238E27FC236}">
                <a16:creationId xmlns:a16="http://schemas.microsoft.com/office/drawing/2014/main" id="{C652BA73-A364-437B-B63E-9A2C1099E0B0}"/>
              </a:ext>
            </a:extLst>
          </p:cNvPr>
          <p:cNvSpPr/>
          <p:nvPr/>
        </p:nvSpPr>
        <p:spPr>
          <a:xfrm rot="5400000">
            <a:off x="11097949" y="4356800"/>
            <a:ext cx="117535" cy="471142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F903F4F-C7B4-4E56-AB26-C6ADBBE48708}"/>
              </a:ext>
            </a:extLst>
          </p:cNvPr>
          <p:cNvSpPr txBox="1"/>
          <p:nvPr/>
        </p:nvSpPr>
        <p:spPr>
          <a:xfrm>
            <a:off x="10538695" y="3833990"/>
            <a:ext cx="1707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shorter suffix:</a:t>
            </a:r>
            <a:br>
              <a:rPr lang="en-US" altLang="zh-CN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k=N(N(j-1))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BE5FFED3-3278-4C1D-8EA8-D228B66648B0}"/>
              </a:ext>
            </a:extLst>
          </p:cNvPr>
          <p:cNvSpPr/>
          <p:nvPr/>
        </p:nvSpPr>
        <p:spPr>
          <a:xfrm rot="5400000">
            <a:off x="9264339" y="1970578"/>
            <a:ext cx="158239" cy="3602229"/>
          </a:xfrm>
          <a:prstGeom prst="leftBrace">
            <a:avLst>
              <a:gd name="adj1" fmla="val 74079"/>
              <a:gd name="adj2" fmla="val 50000"/>
            </a:avLst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3A03925-220C-4BA5-9475-73A3E4D99CF2}"/>
              </a:ext>
            </a:extLst>
          </p:cNvPr>
          <p:cNvSpPr txBox="1"/>
          <p:nvPr/>
        </p:nvSpPr>
        <p:spPr>
          <a:xfrm>
            <a:off x="8276240" y="3290156"/>
            <a:ext cx="2134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=</a:t>
            </a:r>
            <a:endParaRPr lang="zh-CN" altLang="en-US" sz="2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788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1" grpId="0" animBg="1"/>
      <p:bldP spid="83" grpId="0"/>
      <p:bldP spid="85" grpId="0"/>
      <p:bldP spid="87" grpId="0"/>
      <p:bldP spid="88" grpId="0" animBg="1"/>
      <p:bldP spid="89" grpId="0"/>
      <p:bldP spid="91" grpId="0" animBg="1"/>
      <p:bldP spid="9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 err="1"/>
              <a:t>PsudoCode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Ludica fax"/>
                <a:cs typeface="Courier New"/>
              </a:rPr>
              <a:t>N[0] = -1;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int</a:t>
            </a:r>
            <a:r>
              <a:rPr lang="en-US" altLang="zh-CN" dirty="0">
                <a:latin typeface="Ludica fax"/>
                <a:cs typeface="Courier New"/>
              </a:rPr>
              <a:t> k = </a:t>
            </a:r>
            <a:r>
              <a:rPr lang="en-US" altLang="zh-CN" dirty="0">
                <a:solidFill>
                  <a:srgbClr val="FF0000"/>
                </a:solidFill>
                <a:latin typeface="Ludica fax"/>
                <a:cs typeface="Courier New"/>
              </a:rPr>
              <a:t>-1</a:t>
            </a:r>
            <a:r>
              <a:rPr lang="en-US" altLang="zh-CN" dirty="0">
                <a:latin typeface="Ludica fax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for</a:t>
            </a:r>
            <a:r>
              <a:rPr lang="en-US" altLang="zh-CN" dirty="0">
                <a:latin typeface="Ludica fax"/>
                <a:cs typeface="Courier New"/>
              </a:rPr>
              <a:t> (</a:t>
            </a: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int</a:t>
            </a:r>
            <a:r>
              <a:rPr lang="en-US" altLang="zh-CN" dirty="0">
                <a:latin typeface="Ludica fax"/>
                <a:cs typeface="Courier New"/>
              </a:rPr>
              <a:t> j = </a:t>
            </a:r>
            <a:r>
              <a:rPr lang="en-US" altLang="zh-CN" dirty="0">
                <a:solidFill>
                  <a:srgbClr val="FF0000"/>
                </a:solidFill>
                <a:latin typeface="Ludica fax"/>
                <a:cs typeface="Courier New"/>
              </a:rPr>
              <a:t>1</a:t>
            </a:r>
            <a:r>
              <a:rPr lang="en-US" altLang="zh-CN" dirty="0">
                <a:latin typeface="Ludica fax"/>
                <a:cs typeface="Courier New"/>
              </a:rPr>
              <a:t>; j &lt;= m; ++j) {</a:t>
            </a:r>
            <a:endParaRPr lang="en-US" altLang="zh-CN" dirty="0">
              <a:solidFill>
                <a:srgbClr val="00B050"/>
              </a:solidFill>
              <a:latin typeface="Ludica fax"/>
              <a:cs typeface="Courier New"/>
            </a:endParaRPr>
          </a:p>
          <a:p>
            <a:pPr marL="0" indent="0">
              <a:buNone/>
            </a:pPr>
            <a:r>
              <a:rPr lang="en-US" altLang="zh-CN" dirty="0">
                <a:latin typeface="Ludica fax"/>
                <a:cs typeface="Courier New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while</a:t>
            </a:r>
            <a:r>
              <a:rPr lang="en-US" altLang="zh-CN" dirty="0">
                <a:latin typeface="Ludica fax"/>
                <a:cs typeface="Courier New"/>
              </a:rPr>
              <a:t> (k &gt;= 0 </a:t>
            </a: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&amp;&amp;</a:t>
            </a:r>
            <a:r>
              <a:rPr lang="en-US" altLang="zh-CN" dirty="0">
                <a:latin typeface="Ludica fax"/>
                <a:cs typeface="Courier New"/>
              </a:rPr>
              <a:t> P[k]</a:t>
            </a:r>
            <a:r>
              <a:rPr lang="zh-CN" altLang="en-US" dirty="0">
                <a:latin typeface="Ludica fax"/>
                <a:cs typeface="Courier New"/>
              </a:rPr>
              <a:t> </a:t>
            </a:r>
            <a:r>
              <a:rPr lang="en-US" altLang="zh-CN" dirty="0">
                <a:latin typeface="Ludica fax"/>
                <a:cs typeface="Courier New"/>
              </a:rPr>
              <a:t>!=</a:t>
            </a:r>
            <a:r>
              <a:rPr lang="zh-CN" altLang="en-US" dirty="0">
                <a:latin typeface="Ludica fax"/>
                <a:cs typeface="Courier New"/>
              </a:rPr>
              <a:t> </a:t>
            </a:r>
            <a:r>
              <a:rPr lang="en-US" altLang="zh-CN" dirty="0">
                <a:latin typeface="Ludica fax"/>
                <a:cs typeface="Courier New"/>
              </a:rPr>
              <a:t>P[j-1])</a:t>
            </a:r>
          </a:p>
          <a:p>
            <a:pPr marL="0" indent="0">
              <a:buNone/>
            </a:pPr>
            <a:r>
              <a:rPr lang="en-US" altLang="zh-CN" dirty="0">
                <a:latin typeface="Ludica fax"/>
                <a:cs typeface="Courier New"/>
              </a:rPr>
              <a:t>        k = N[k]; </a:t>
            </a:r>
            <a:r>
              <a:rPr lang="en-US" altLang="zh-CN" dirty="0">
                <a:solidFill>
                  <a:srgbClr val="00B050"/>
                </a:solidFill>
                <a:latin typeface="Ludica fax"/>
                <a:cs typeface="Courier New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Ludica fax"/>
                <a:cs typeface="Courier New"/>
                <a:sym typeface="Wingdings" panose="05000000000000000000" pitchFamily="2" charset="2"/>
              </a:rPr>
              <a:t> decrement k</a:t>
            </a:r>
            <a:endParaRPr lang="en-US" altLang="zh-CN" dirty="0">
              <a:latin typeface="Ludica fax"/>
              <a:cs typeface="Courier New"/>
            </a:endParaRPr>
          </a:p>
          <a:p>
            <a:pPr marL="0" indent="0">
              <a:buNone/>
            </a:pPr>
            <a:r>
              <a:rPr kumimoji="1" lang="en-US" altLang="zh-CN" dirty="0">
                <a:latin typeface="Ludica fax"/>
                <a:cs typeface="Courier New"/>
              </a:rPr>
              <a:t>    k++;</a:t>
            </a:r>
          </a:p>
          <a:p>
            <a:pPr marL="0" indent="0">
              <a:buNone/>
            </a:pPr>
            <a:r>
              <a:rPr kumimoji="1" lang="en-US" altLang="zh-CN" dirty="0">
                <a:latin typeface="Ludica fax"/>
                <a:cs typeface="Courier New"/>
              </a:rPr>
              <a:t>    N[</a:t>
            </a:r>
            <a:r>
              <a:rPr lang="en-US" altLang="zh-CN" dirty="0">
                <a:latin typeface="Ludica fax"/>
                <a:cs typeface="Courier New"/>
              </a:rPr>
              <a:t>j</a:t>
            </a:r>
            <a:r>
              <a:rPr kumimoji="1" lang="en-US" altLang="zh-CN" dirty="0">
                <a:latin typeface="Ludica fax"/>
                <a:cs typeface="Courier New"/>
              </a:rPr>
              <a:t>] = k;</a:t>
            </a:r>
          </a:p>
          <a:p>
            <a:pPr marL="0" indent="0">
              <a:buNone/>
            </a:pPr>
            <a:r>
              <a:rPr kumimoji="1" lang="en-US" altLang="zh-CN" dirty="0">
                <a:latin typeface="Ludica fax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dirty="0">
                <a:latin typeface="Ludica fax"/>
                <a:cs typeface="Courier New"/>
              </a:rPr>
              <a:t> N;</a:t>
            </a:r>
            <a:endParaRPr kumimoji="1" lang="zh-CN" altLang="en-US" dirty="0">
              <a:latin typeface="Ludica fax"/>
              <a:cs typeface="Courier New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78</a:t>
            </a:fld>
            <a:endParaRPr lang="en-US" altLang="zh-CN" dirty="0"/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B3C28658-4D32-4256-B54A-81E0C1B847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934200" y="1295400"/>
            <a:ext cx="4953000" cy="4713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>
                <a:latin typeface="Ludica fax"/>
                <a:cs typeface="Courier New"/>
              </a:rPr>
              <a:t>N[0] = -1;</a:t>
            </a:r>
          </a:p>
          <a:p>
            <a:pPr marL="0" indent="0">
              <a:buNone/>
            </a:pPr>
            <a:r>
              <a:rPr kumimoji="1" lang="en-US" altLang="zh-CN" dirty="0">
                <a:latin typeface="Ludica fax"/>
                <a:cs typeface="Courier New"/>
              </a:rPr>
              <a:t>N[1] = </a:t>
            </a:r>
            <a:r>
              <a:rPr kumimoji="1" lang="en-US" altLang="zh-CN" dirty="0">
                <a:solidFill>
                  <a:srgbClr val="FF0000"/>
                </a:solidFill>
                <a:latin typeface="Ludica fax"/>
                <a:cs typeface="Courier New"/>
              </a:rPr>
              <a:t>0</a:t>
            </a:r>
            <a:r>
              <a:rPr kumimoji="1" lang="en-US" altLang="zh-CN" dirty="0">
                <a:latin typeface="Ludica fax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int</a:t>
            </a:r>
            <a:r>
              <a:rPr lang="en-US" altLang="zh-CN" dirty="0">
                <a:latin typeface="Ludica fax"/>
                <a:cs typeface="Courier New"/>
              </a:rPr>
              <a:t> k = </a:t>
            </a:r>
            <a:r>
              <a:rPr lang="en-US" altLang="zh-CN" dirty="0">
                <a:solidFill>
                  <a:srgbClr val="FF0000"/>
                </a:solidFill>
                <a:latin typeface="Ludica fax"/>
                <a:cs typeface="Courier New"/>
              </a:rPr>
              <a:t>0</a:t>
            </a:r>
            <a:r>
              <a:rPr lang="en-US" altLang="zh-CN" dirty="0">
                <a:latin typeface="Ludica fax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for</a:t>
            </a:r>
            <a:r>
              <a:rPr lang="en-US" altLang="zh-CN" dirty="0">
                <a:latin typeface="Ludica fax"/>
                <a:cs typeface="Courier New"/>
              </a:rPr>
              <a:t> (</a:t>
            </a: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int</a:t>
            </a:r>
            <a:r>
              <a:rPr lang="en-US" altLang="zh-CN" dirty="0">
                <a:latin typeface="Ludica fax"/>
                <a:cs typeface="Courier New"/>
              </a:rPr>
              <a:t> j = </a:t>
            </a:r>
            <a:r>
              <a:rPr lang="en-US" altLang="zh-CN" dirty="0">
                <a:solidFill>
                  <a:srgbClr val="FF0000"/>
                </a:solidFill>
                <a:latin typeface="Ludica fax"/>
                <a:cs typeface="Courier New"/>
              </a:rPr>
              <a:t>2</a:t>
            </a:r>
            <a:r>
              <a:rPr lang="en-US" altLang="zh-CN" dirty="0">
                <a:latin typeface="Ludica fax"/>
                <a:cs typeface="Courier New"/>
              </a:rPr>
              <a:t>; j &lt;= m; ++j) {</a:t>
            </a:r>
            <a:endParaRPr lang="en-US" altLang="zh-CN" dirty="0">
              <a:solidFill>
                <a:srgbClr val="00B050"/>
              </a:solidFill>
              <a:latin typeface="Ludica fax"/>
              <a:cs typeface="Courier New"/>
            </a:endParaRPr>
          </a:p>
          <a:p>
            <a:pPr marL="0" indent="0">
              <a:buNone/>
            </a:pPr>
            <a:r>
              <a:rPr lang="en-US" altLang="zh-CN" dirty="0">
                <a:latin typeface="Ludica fax"/>
                <a:cs typeface="Courier New"/>
              </a:rPr>
              <a:t>    </a:t>
            </a: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while</a:t>
            </a:r>
            <a:r>
              <a:rPr lang="en-US" altLang="zh-CN" dirty="0">
                <a:latin typeface="Ludica fax"/>
                <a:cs typeface="Courier New"/>
              </a:rPr>
              <a:t> (k &gt;= 0 </a:t>
            </a: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&amp;&amp;</a:t>
            </a:r>
            <a:r>
              <a:rPr lang="en-US" altLang="zh-CN" dirty="0">
                <a:latin typeface="Ludica fax"/>
                <a:cs typeface="Courier New"/>
              </a:rPr>
              <a:t> P[k]</a:t>
            </a:r>
            <a:r>
              <a:rPr lang="zh-CN" altLang="en-US" dirty="0">
                <a:latin typeface="Ludica fax"/>
                <a:cs typeface="Courier New"/>
              </a:rPr>
              <a:t> </a:t>
            </a:r>
            <a:r>
              <a:rPr lang="en-US" altLang="zh-CN" dirty="0">
                <a:latin typeface="Ludica fax"/>
                <a:cs typeface="Courier New"/>
              </a:rPr>
              <a:t>!=</a:t>
            </a:r>
            <a:r>
              <a:rPr lang="zh-CN" altLang="en-US" dirty="0">
                <a:latin typeface="Ludica fax"/>
                <a:cs typeface="Courier New"/>
              </a:rPr>
              <a:t> </a:t>
            </a:r>
            <a:r>
              <a:rPr lang="en-US" altLang="zh-CN" dirty="0">
                <a:latin typeface="Ludica fax"/>
                <a:cs typeface="Courier New"/>
              </a:rPr>
              <a:t>P[j-1])</a:t>
            </a:r>
          </a:p>
          <a:p>
            <a:pPr marL="0" indent="0">
              <a:buNone/>
            </a:pPr>
            <a:r>
              <a:rPr lang="en-US" altLang="zh-CN" dirty="0">
                <a:latin typeface="Ludica fax"/>
                <a:cs typeface="Courier New"/>
              </a:rPr>
              <a:t>        k = N[k]; </a:t>
            </a:r>
            <a:r>
              <a:rPr lang="en-US" altLang="zh-CN" dirty="0">
                <a:solidFill>
                  <a:srgbClr val="00B050"/>
                </a:solidFill>
                <a:latin typeface="Ludica fax"/>
                <a:cs typeface="Courier New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Ludica fax"/>
                <a:cs typeface="Courier New"/>
                <a:sym typeface="Wingdings" panose="05000000000000000000" pitchFamily="2" charset="2"/>
              </a:rPr>
              <a:t> decrement k</a:t>
            </a:r>
            <a:endParaRPr lang="en-US" altLang="zh-CN" dirty="0">
              <a:latin typeface="Ludica fax"/>
              <a:cs typeface="Courier New"/>
            </a:endParaRPr>
          </a:p>
          <a:p>
            <a:pPr marL="0" indent="0">
              <a:buNone/>
            </a:pPr>
            <a:r>
              <a:rPr kumimoji="1" lang="en-US" altLang="zh-CN" dirty="0">
                <a:latin typeface="Ludica fax"/>
                <a:cs typeface="Courier New"/>
              </a:rPr>
              <a:t>    k++;</a:t>
            </a:r>
          </a:p>
          <a:p>
            <a:pPr marL="0" indent="0">
              <a:buNone/>
            </a:pPr>
            <a:r>
              <a:rPr kumimoji="1" lang="en-US" altLang="zh-CN" dirty="0">
                <a:latin typeface="Ludica fax"/>
                <a:cs typeface="Courier New"/>
              </a:rPr>
              <a:t>    N[</a:t>
            </a:r>
            <a:r>
              <a:rPr lang="en-US" altLang="zh-CN" dirty="0">
                <a:latin typeface="Ludica fax"/>
                <a:cs typeface="Courier New"/>
              </a:rPr>
              <a:t>j</a:t>
            </a:r>
            <a:r>
              <a:rPr kumimoji="1" lang="en-US" altLang="zh-CN" dirty="0">
                <a:latin typeface="Ludica fax"/>
                <a:cs typeface="Courier New"/>
              </a:rPr>
              <a:t>] = k;</a:t>
            </a:r>
          </a:p>
          <a:p>
            <a:pPr marL="0" indent="0">
              <a:buNone/>
            </a:pPr>
            <a:r>
              <a:rPr kumimoji="1" lang="en-US" altLang="zh-CN" dirty="0">
                <a:latin typeface="Ludica fax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Ludica fax"/>
                <a:cs typeface="Courier New"/>
              </a:rPr>
              <a:t>return</a:t>
            </a:r>
            <a:r>
              <a:rPr lang="en-US" altLang="zh-CN" dirty="0">
                <a:latin typeface="Ludica fax"/>
                <a:cs typeface="Courier New"/>
              </a:rPr>
              <a:t> N;</a:t>
            </a:r>
            <a:endParaRPr kumimoji="1" lang="zh-CN" altLang="en-US" dirty="0">
              <a:latin typeface="Ludica fax"/>
              <a:cs typeface="Courier New"/>
            </a:endParaRPr>
          </a:p>
        </p:txBody>
      </p:sp>
      <p:sp>
        <p:nvSpPr>
          <p:cNvPr id="6" name="箭头: 左右 5">
            <a:extLst>
              <a:ext uri="{FF2B5EF4-FFF2-40B4-BE49-F238E27FC236}">
                <a16:creationId xmlns:a16="http://schemas.microsoft.com/office/drawing/2014/main" id="{00D6772F-F0C8-4358-8AE9-ABF11FBCC729}"/>
              </a:ext>
            </a:extLst>
          </p:cNvPr>
          <p:cNvSpPr/>
          <p:nvPr/>
        </p:nvSpPr>
        <p:spPr>
          <a:xfrm>
            <a:off x="4909765" y="1676400"/>
            <a:ext cx="1371600" cy="609600"/>
          </a:xfrm>
          <a:prstGeom prst="left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8650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(j=2)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035356-94AA-4CB4-863C-96FCBB06C8C6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k=0</a:t>
            </a:r>
          </a:p>
          <a:p>
            <a:pPr algn="ctr"/>
            <a:r>
              <a:rPr lang="en-US" altLang="zh-CN" sz="2800" b="1" dirty="0">
                <a:latin typeface="+mn-lt"/>
              </a:rPr>
              <a:t>P[k]=a, P[j-1]=b</a:t>
            </a:r>
            <a:endParaRPr lang="zh-CN" altLang="en-US" sz="2800" b="1" dirty="0">
              <a:latin typeface="+mn-lt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E81DF68-2B7F-4FBC-AC10-D272A310DB96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54966B70-8880-46CF-903B-BA363996F36C}"/>
              </a:ext>
            </a:extLst>
          </p:cNvPr>
          <p:cNvSpPr/>
          <p:nvPr/>
        </p:nvSpPr>
        <p:spPr>
          <a:xfrm rot="5400000">
            <a:off x="3124200" y="2286001"/>
            <a:ext cx="380999" cy="685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466343-7584-459F-8028-02B4BF81DAFA}"/>
              </a:ext>
            </a:extLst>
          </p:cNvPr>
          <p:cNvSpPr txBox="1"/>
          <p:nvPr/>
        </p:nvSpPr>
        <p:spPr>
          <a:xfrm>
            <a:off x="2930976" y="1929509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2E682B9-AC8D-442D-851A-1D2F880F5C8C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79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004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B41E6-F202-4C0B-B550-F0589B505F9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 of Charset and Encoding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224A3D-AACF-4F99-8E1B-7D4BF30EDB35}"/>
              </a:ext>
            </a:extLst>
          </p:cNvPr>
          <p:cNvSpPr txBox="1"/>
          <p:nvPr/>
        </p:nvSpPr>
        <p:spPr>
          <a:xfrm>
            <a:off x="5181600" y="1759127"/>
            <a:ext cx="68891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800" b="0" u="sng" dirty="0">
                <a:solidFill>
                  <a:srgbClr val="660099"/>
                </a:solidFill>
                <a:latin typeface="Roboto"/>
              </a:rPr>
              <a:t>“程序输出烫烫烫烫烫烫，</a:t>
            </a:r>
            <a:br>
              <a:rPr lang="en-US" altLang="zh-CN" sz="2800" b="0" u="sng" dirty="0">
                <a:solidFill>
                  <a:srgbClr val="660099"/>
                </a:solidFill>
                <a:latin typeface="Roboto"/>
              </a:rPr>
            </a:br>
            <a:r>
              <a:rPr lang="zh-CN" altLang="en-US" sz="2800" b="0" u="sng" dirty="0">
                <a:solidFill>
                  <a:srgbClr val="660099"/>
                </a:solidFill>
                <a:latin typeface="Roboto"/>
              </a:rPr>
              <a:t>是不是</a:t>
            </a:r>
            <a:r>
              <a:rPr lang="en-US" altLang="zh-CN" sz="2800" b="0" u="sng" dirty="0">
                <a:solidFill>
                  <a:srgbClr val="660099"/>
                </a:solidFill>
                <a:latin typeface="Roboto"/>
              </a:rPr>
              <a:t>CPU</a:t>
            </a:r>
            <a:r>
              <a:rPr lang="zh-CN" altLang="en-US" sz="2800" b="0" u="sng" dirty="0">
                <a:solidFill>
                  <a:srgbClr val="660099"/>
                </a:solidFill>
                <a:latin typeface="Roboto"/>
              </a:rPr>
              <a:t>过热要拔电源？”</a:t>
            </a:r>
            <a:endParaRPr kumimoji="1" lang="en-US" altLang="zh-CN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1E79B-B2C5-4166-BD83-EE011BC271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D2EB43-0E8E-4100-85CE-B77CCC5D4069}"/>
              </a:ext>
            </a:extLst>
          </p:cNvPr>
          <p:cNvSpPr txBox="1"/>
          <p:nvPr/>
        </p:nvSpPr>
        <p:spPr>
          <a:xfrm>
            <a:off x="1226127" y="1524000"/>
            <a:ext cx="8153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手持两把</a:t>
            </a:r>
            <a:r>
              <a:rPr lang="zh-CN" altLang="en-US" sz="2800" dirty="0">
                <a:solidFill>
                  <a:srgbClr val="FF0000"/>
                </a:solidFill>
                <a:latin typeface="Roboto"/>
              </a:rPr>
              <a:t>锟斤拷</a:t>
            </a:r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，</a:t>
            </a:r>
            <a:endParaRPr lang="en-US" altLang="zh-CN" sz="2800" dirty="0">
              <a:solidFill>
                <a:schemeClr val="tx1"/>
              </a:solidFill>
              <a:latin typeface="Roboto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口中疾呼</a:t>
            </a:r>
            <a:r>
              <a:rPr lang="zh-CN" altLang="en-US" sz="2800" dirty="0">
                <a:solidFill>
                  <a:srgbClr val="FF0000"/>
                </a:solidFill>
                <a:latin typeface="Roboto"/>
              </a:rPr>
              <a:t>烫烫烫</a:t>
            </a:r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Roboto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脚踏千朵</a:t>
            </a:r>
            <a:r>
              <a:rPr lang="zh-CN" altLang="en-US" sz="2800" dirty="0">
                <a:solidFill>
                  <a:srgbClr val="FF0000"/>
                </a:solidFill>
                <a:latin typeface="Roboto"/>
              </a:rPr>
              <a:t>屯屯屯</a:t>
            </a:r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，</a:t>
            </a:r>
            <a:endParaRPr lang="en-US" altLang="zh-CN" sz="2800" dirty="0">
              <a:solidFill>
                <a:schemeClr val="tx1"/>
              </a:solidFill>
              <a:latin typeface="Roboto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笑看万物</a:t>
            </a:r>
            <a:r>
              <a:rPr lang="zh-CN" altLang="en-US" sz="2800" dirty="0">
                <a:solidFill>
                  <a:srgbClr val="FF0000"/>
                </a:solidFill>
                <a:latin typeface="Roboto"/>
              </a:rPr>
              <a:t>锘锘锘</a:t>
            </a:r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779440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(j=2)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035356-94AA-4CB4-863C-96FCBB06C8C6}"/>
              </a:ext>
            </a:extLst>
          </p:cNvPr>
          <p:cNvSpPr txBox="1"/>
          <p:nvPr/>
        </p:nvSpPr>
        <p:spPr>
          <a:xfrm>
            <a:off x="2628900" y="4966433"/>
            <a:ext cx="69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 = N[k] = -1 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-&gt; N[j] = ++k = 0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E555DEF-D9A9-4372-A28C-F921F42EED91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2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8BB1DBD6-AC4A-4718-AD6C-949B19D90FE2}"/>
              </a:ext>
            </a:extLst>
          </p:cNvPr>
          <p:cNvSpPr/>
          <p:nvPr/>
        </p:nvSpPr>
        <p:spPr>
          <a:xfrm rot="5400000">
            <a:off x="3124200" y="2286001"/>
            <a:ext cx="380999" cy="685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3585B07-ACCD-46C7-87B1-95F23418F265}"/>
              </a:ext>
            </a:extLst>
          </p:cNvPr>
          <p:cNvSpPr txBox="1"/>
          <p:nvPr/>
        </p:nvSpPr>
        <p:spPr>
          <a:xfrm>
            <a:off x="2930976" y="1929509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5E6605F9-43A7-4589-9926-BFAF6FF0C571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35315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(j=3)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k=0</a:t>
            </a:r>
          </a:p>
          <a:p>
            <a:pPr algn="ctr"/>
            <a:r>
              <a:rPr lang="en-US" altLang="zh-CN" sz="2800" b="1" dirty="0">
                <a:latin typeface="+mn-lt"/>
              </a:rPr>
              <a:t>P[k]=a, P[j-1]=a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D593FE-9CFE-40DF-9031-54E46AE0B2CF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6DD9697E-951A-49AD-8782-4EB5FFFABF12}"/>
              </a:ext>
            </a:extLst>
          </p:cNvPr>
          <p:cNvSpPr/>
          <p:nvPr/>
        </p:nvSpPr>
        <p:spPr>
          <a:xfrm rot="5400000">
            <a:off x="33974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0F770F-F358-479C-A3B4-4912CCE1F43E}"/>
              </a:ext>
            </a:extLst>
          </p:cNvPr>
          <p:cNvSpPr txBox="1"/>
          <p:nvPr/>
        </p:nvSpPr>
        <p:spPr>
          <a:xfrm>
            <a:off x="31976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2C91B7C-BB4D-4A7E-B50F-155100233C77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17320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(j=3)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k=0</a:t>
            </a:r>
          </a:p>
          <a:p>
            <a:pPr algn="ctr"/>
            <a:r>
              <a:rPr lang="en-US" altLang="zh-CN" sz="2800" b="1" dirty="0">
                <a:latin typeface="+mn-lt"/>
              </a:rPr>
              <a:t>P[k]=a, P[j-1]=a 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-&gt; N[j] = ++k = 1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1D593FE-9CFE-40DF-9031-54E46AE0B2CF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3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6DD9697E-951A-49AD-8782-4EB5FFFABF12}"/>
              </a:ext>
            </a:extLst>
          </p:cNvPr>
          <p:cNvSpPr/>
          <p:nvPr/>
        </p:nvSpPr>
        <p:spPr>
          <a:xfrm rot="5400000">
            <a:off x="33974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0F770F-F358-479C-A3B4-4912CCE1F43E}"/>
              </a:ext>
            </a:extLst>
          </p:cNvPr>
          <p:cNvSpPr txBox="1"/>
          <p:nvPr/>
        </p:nvSpPr>
        <p:spPr>
          <a:xfrm>
            <a:off x="31976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B24DA146-4704-434E-9508-C7E89E6536E1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76610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(j=4)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k=1</a:t>
            </a:r>
          </a:p>
          <a:p>
            <a:pPr algn="ctr"/>
            <a:r>
              <a:rPr lang="en-US" altLang="zh-CN" sz="2800" b="1" dirty="0">
                <a:latin typeface="+mn-lt"/>
              </a:rPr>
              <a:t>P[k]=b, P[j-1]=b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7E4672-1873-4E42-B0A9-E8A5421987F7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/>
                        </a:rPr>
                        <a:t>4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C2DDB845-F8F1-496D-B957-3BCE95D5B835}"/>
              </a:ext>
            </a:extLst>
          </p:cNvPr>
          <p:cNvSpPr/>
          <p:nvPr/>
        </p:nvSpPr>
        <p:spPr>
          <a:xfrm rot="5400000">
            <a:off x="40070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9CE9D4-D98A-4253-B07D-224B6F6EF914}"/>
              </a:ext>
            </a:extLst>
          </p:cNvPr>
          <p:cNvSpPr txBox="1"/>
          <p:nvPr/>
        </p:nvSpPr>
        <p:spPr>
          <a:xfrm>
            <a:off x="38072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D79BD033-90E7-45CC-AA43-D39DB1337873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31577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(j=4)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k=1</a:t>
            </a:r>
          </a:p>
          <a:p>
            <a:pPr algn="ctr"/>
            <a:r>
              <a:rPr lang="en-US" altLang="zh-CN" sz="2800" b="1" dirty="0">
                <a:latin typeface="+mn-lt"/>
              </a:rPr>
              <a:t>P[k]=b, P[j-1]=b 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-&gt; N[j] = ++k = 2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27E4672-1873-4E42-B0A9-E8A5421987F7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Arial"/>
                        </a:rPr>
                        <a:t>4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C2DDB845-F8F1-496D-B957-3BCE95D5B835}"/>
              </a:ext>
            </a:extLst>
          </p:cNvPr>
          <p:cNvSpPr/>
          <p:nvPr/>
        </p:nvSpPr>
        <p:spPr>
          <a:xfrm rot="5400000">
            <a:off x="40070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9CE9D4-D98A-4253-B07D-224B6F6EF914}"/>
              </a:ext>
            </a:extLst>
          </p:cNvPr>
          <p:cNvSpPr txBox="1"/>
          <p:nvPr/>
        </p:nvSpPr>
        <p:spPr>
          <a:xfrm>
            <a:off x="38072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AE5195C2-0C70-4002-B865-77E519488399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958002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(j=5)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k=2</a:t>
            </a:r>
          </a:p>
          <a:p>
            <a:pPr algn="ctr"/>
            <a:r>
              <a:rPr lang="en-US" altLang="zh-CN" sz="2800" b="1" dirty="0">
                <a:latin typeface="+mn-lt"/>
              </a:rPr>
              <a:t>P[k]=a, P[j-1]=a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D607FD-4CA1-4D3A-8A22-4F326748DF40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396B9BA6-1629-4409-8F8C-7B74BDCE6DD0}"/>
              </a:ext>
            </a:extLst>
          </p:cNvPr>
          <p:cNvSpPr/>
          <p:nvPr/>
        </p:nvSpPr>
        <p:spPr>
          <a:xfrm rot="5400000">
            <a:off x="46166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DAFE0-11EC-4C62-88AB-44BAB5E31FED}"/>
              </a:ext>
            </a:extLst>
          </p:cNvPr>
          <p:cNvSpPr txBox="1"/>
          <p:nvPr/>
        </p:nvSpPr>
        <p:spPr>
          <a:xfrm>
            <a:off x="44168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8C460D60-204D-4856-91F9-2566B577963E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8019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(j=5)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k=2</a:t>
            </a:r>
          </a:p>
          <a:p>
            <a:pPr algn="ctr"/>
            <a:r>
              <a:rPr lang="en-US" altLang="zh-CN" sz="2800" b="1" dirty="0">
                <a:latin typeface="+mn-lt"/>
              </a:rPr>
              <a:t>P[k]=a, P[j-1]=a 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-&gt; N[j] = ++k = 3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D607FD-4CA1-4D3A-8A22-4F326748DF40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5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396B9BA6-1629-4409-8F8C-7B74BDCE6DD0}"/>
              </a:ext>
            </a:extLst>
          </p:cNvPr>
          <p:cNvSpPr/>
          <p:nvPr/>
        </p:nvSpPr>
        <p:spPr>
          <a:xfrm rot="5400000">
            <a:off x="46166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49DAFE0-11EC-4C62-88AB-44BAB5E31FED}"/>
              </a:ext>
            </a:extLst>
          </p:cNvPr>
          <p:cNvSpPr txBox="1"/>
          <p:nvPr/>
        </p:nvSpPr>
        <p:spPr>
          <a:xfrm>
            <a:off x="44168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64AB7850-A82B-45A4-BCB6-FAE3BD969E37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49845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(j=6)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k=3</a:t>
            </a:r>
          </a:p>
          <a:p>
            <a:pPr algn="ctr"/>
            <a:r>
              <a:rPr lang="en-US" altLang="zh-CN" sz="2800" b="1" dirty="0">
                <a:latin typeface="+mn-lt"/>
              </a:rPr>
              <a:t>P[k]=b, P[j-1]=b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66DD47-96AF-4E41-8DB3-47B8F188A87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80C34256-F8DE-427F-8B2E-D9285FD41541}"/>
              </a:ext>
            </a:extLst>
          </p:cNvPr>
          <p:cNvSpPr/>
          <p:nvPr/>
        </p:nvSpPr>
        <p:spPr>
          <a:xfrm rot="5400000">
            <a:off x="52262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9F5A72-5DC7-4FBA-A15F-BBD51C23DF5E}"/>
              </a:ext>
            </a:extLst>
          </p:cNvPr>
          <p:cNvSpPr txBox="1"/>
          <p:nvPr/>
        </p:nvSpPr>
        <p:spPr>
          <a:xfrm>
            <a:off x="50264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9969402E-C10F-46CE-960F-23D085BFC391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0816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(j=6)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k=3</a:t>
            </a:r>
          </a:p>
          <a:p>
            <a:pPr algn="ctr"/>
            <a:r>
              <a:rPr lang="en-US" altLang="zh-CN" sz="2800" b="1" dirty="0">
                <a:latin typeface="+mn-lt"/>
              </a:rPr>
              <a:t>P[k]=b, P[j-1]=b 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-&gt; N[j] = ++k = 4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166DD47-96AF-4E41-8DB3-47B8F188A87A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6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0066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0066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80C34256-F8DE-427F-8B2E-D9285FD41541}"/>
              </a:ext>
            </a:extLst>
          </p:cNvPr>
          <p:cNvSpPr/>
          <p:nvPr/>
        </p:nvSpPr>
        <p:spPr>
          <a:xfrm rot="5400000">
            <a:off x="52262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C9F5A72-5DC7-4FBA-A15F-BBD51C23DF5E}"/>
              </a:ext>
            </a:extLst>
          </p:cNvPr>
          <p:cNvSpPr txBox="1"/>
          <p:nvPr/>
        </p:nvSpPr>
        <p:spPr>
          <a:xfrm>
            <a:off x="50264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05FE2037-E811-4CD1-B601-EE062CDD788E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2413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(j=7)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k=4</a:t>
            </a:r>
          </a:p>
          <a:p>
            <a:pPr algn="ctr"/>
            <a:r>
              <a:rPr lang="en-US" altLang="zh-CN" sz="2800" b="1" dirty="0">
                <a:latin typeface="+mn-lt"/>
              </a:rPr>
              <a:t>P[k]=a, P[j-1]=a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419740-0EE8-470D-AC8A-811F74E3A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5878630"/>
              </p:ext>
            </p:extLst>
          </p:nvPr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7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B21DC594-0CE7-438B-9FC2-5E555A1C119A}"/>
              </a:ext>
            </a:extLst>
          </p:cNvPr>
          <p:cNvSpPr/>
          <p:nvPr/>
        </p:nvSpPr>
        <p:spPr>
          <a:xfrm rot="5400000">
            <a:off x="58358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04D1A2-D8A3-4C9B-9B30-89DD1ADA4A61}"/>
              </a:ext>
            </a:extLst>
          </p:cNvPr>
          <p:cNvSpPr txBox="1"/>
          <p:nvPr/>
        </p:nvSpPr>
        <p:spPr>
          <a:xfrm>
            <a:off x="56360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30220909-F6B1-44CD-B9DF-AA8FBA020040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89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38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B41E6-F202-4C0B-B550-F0589B505F95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Example of Charset and Encoding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AE038-EF19-498A-95A5-503645137B4C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Undefined character in Unicode:</a:t>
            </a:r>
            <a:r>
              <a:rPr lang="en-US" altLang="zh-CN" sz="2400" dirty="0">
                <a:solidFill>
                  <a:srgbClr val="0070C0"/>
                </a:solidFill>
              </a:rPr>
              <a:t> '0xFFFD'</a:t>
            </a:r>
          </a:p>
          <a:p>
            <a:r>
              <a:rPr lang="en-US" altLang="zh-CN" sz="2400" dirty="0"/>
              <a:t>Encoded in UTF-8 (3 bytes): </a:t>
            </a:r>
            <a:r>
              <a:rPr lang="en-US" altLang="zh-CN" sz="2400" dirty="0">
                <a:solidFill>
                  <a:srgbClr val="0070C0"/>
                </a:solidFill>
              </a:rPr>
              <a:t>'0xEF 0xBF 0xBD’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1E79B-B2C5-4166-BD83-EE011BC2713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224A3D-AACF-4F99-8E1B-7D4BF30EDB35}"/>
              </a:ext>
            </a:extLst>
          </p:cNvPr>
          <p:cNvSpPr txBox="1"/>
          <p:nvPr/>
        </p:nvSpPr>
        <p:spPr>
          <a:xfrm>
            <a:off x="5238343" y="2788404"/>
            <a:ext cx="68891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zh-CN" altLang="en-US" sz="2800" b="0" u="sng" dirty="0">
                <a:solidFill>
                  <a:srgbClr val="660099"/>
                </a:solidFill>
                <a:latin typeface="Roboto"/>
              </a:rPr>
              <a:t>“程序输出烫烫烫烫烫烫，</a:t>
            </a:r>
            <a:br>
              <a:rPr lang="en-US" altLang="zh-CN" sz="2800" b="0" u="sng" dirty="0">
                <a:solidFill>
                  <a:srgbClr val="660099"/>
                </a:solidFill>
                <a:latin typeface="Roboto"/>
              </a:rPr>
            </a:br>
            <a:r>
              <a:rPr lang="zh-CN" altLang="en-US" sz="2800" b="0" u="sng" dirty="0">
                <a:solidFill>
                  <a:srgbClr val="660099"/>
                </a:solidFill>
                <a:latin typeface="Roboto"/>
              </a:rPr>
              <a:t>是不是</a:t>
            </a:r>
            <a:r>
              <a:rPr lang="en-US" altLang="zh-CN" sz="2800" b="0" u="sng" dirty="0">
                <a:solidFill>
                  <a:srgbClr val="660099"/>
                </a:solidFill>
                <a:latin typeface="Roboto"/>
              </a:rPr>
              <a:t>CPU</a:t>
            </a:r>
            <a:r>
              <a:rPr lang="zh-CN" altLang="en-US" sz="2800" b="0" u="sng" dirty="0">
                <a:solidFill>
                  <a:srgbClr val="660099"/>
                </a:solidFill>
                <a:latin typeface="Roboto"/>
              </a:rPr>
              <a:t>过热要拔电源？”</a:t>
            </a:r>
            <a:endParaRPr kumimoji="1" lang="en-US" altLang="zh-CN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D2EB43-0E8E-4100-85CE-B77CCC5D4069}"/>
              </a:ext>
            </a:extLst>
          </p:cNvPr>
          <p:cNvSpPr txBox="1"/>
          <p:nvPr/>
        </p:nvSpPr>
        <p:spPr>
          <a:xfrm>
            <a:off x="1661968" y="2487938"/>
            <a:ext cx="8153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手持两把</a:t>
            </a:r>
            <a:r>
              <a:rPr lang="zh-CN" altLang="en-US" sz="2800" dirty="0">
                <a:solidFill>
                  <a:srgbClr val="FF0000"/>
                </a:solidFill>
                <a:latin typeface="Roboto"/>
              </a:rPr>
              <a:t>锟斤拷</a:t>
            </a:r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，</a:t>
            </a:r>
            <a:endParaRPr lang="en-US" altLang="zh-CN" sz="2800" dirty="0">
              <a:solidFill>
                <a:schemeClr val="tx1"/>
              </a:solidFill>
              <a:latin typeface="Roboto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口中疾呼</a:t>
            </a:r>
            <a:r>
              <a:rPr lang="zh-CN" altLang="en-US" sz="2800" dirty="0">
                <a:solidFill>
                  <a:srgbClr val="FF0000"/>
                </a:solidFill>
                <a:latin typeface="Roboto"/>
              </a:rPr>
              <a:t>烫烫烫</a:t>
            </a:r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Roboto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脚踏千朵</a:t>
            </a:r>
            <a:r>
              <a:rPr lang="zh-CN" altLang="en-US" sz="2800" dirty="0">
                <a:solidFill>
                  <a:srgbClr val="FF0000"/>
                </a:solidFill>
                <a:latin typeface="Roboto"/>
              </a:rPr>
              <a:t>屯屯屯</a:t>
            </a:r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，</a:t>
            </a:r>
            <a:endParaRPr lang="en-US" altLang="zh-CN" sz="2800" dirty="0">
              <a:solidFill>
                <a:schemeClr val="tx1"/>
              </a:solidFill>
              <a:latin typeface="Roboto"/>
            </a:endParaRPr>
          </a:p>
          <a:p>
            <a:pPr algn="l"/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笑看万物</a:t>
            </a:r>
            <a:r>
              <a:rPr lang="zh-CN" altLang="en-US" sz="2800" dirty="0">
                <a:solidFill>
                  <a:srgbClr val="FF0000"/>
                </a:solidFill>
                <a:latin typeface="Roboto"/>
              </a:rPr>
              <a:t>锘锘锘</a:t>
            </a:r>
            <a:r>
              <a:rPr lang="zh-CN" altLang="en-US" sz="2800" dirty="0">
                <a:solidFill>
                  <a:schemeClr val="tx1"/>
                </a:solidFill>
                <a:latin typeface="Roboto"/>
              </a:rPr>
              <a:t>。</a:t>
            </a:r>
            <a:endParaRPr lang="en-US" altLang="zh-CN" sz="2800" dirty="0">
              <a:solidFill>
                <a:schemeClr val="tx1"/>
              </a:solidFill>
              <a:latin typeface="Roboto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63631B-BE3C-43EA-B179-18B9BC79C439}"/>
              </a:ext>
            </a:extLst>
          </p:cNvPr>
          <p:cNvSpPr txBox="1"/>
          <p:nvPr/>
        </p:nvSpPr>
        <p:spPr>
          <a:xfrm>
            <a:off x="3124200" y="4622622"/>
            <a:ext cx="7486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rgbClr val="0070C0"/>
                </a:solidFill>
              </a:rPr>
              <a:t>'0xEF 0xBF 0xBD 0xEF 0xBF 0xBD'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B200B8-5304-43F0-8C01-A1C1F18C98D2}"/>
              </a:ext>
            </a:extLst>
          </p:cNvPr>
          <p:cNvSpPr txBox="1"/>
          <p:nvPr/>
        </p:nvSpPr>
        <p:spPr>
          <a:xfrm>
            <a:off x="3124200" y="5433130"/>
            <a:ext cx="261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0" i="0" dirty="0">
                <a:solidFill>
                  <a:srgbClr val="333333"/>
                </a:solidFill>
                <a:effectLst/>
                <a:latin typeface="-apple-system"/>
              </a:rPr>
              <a:t>锟</a:t>
            </a:r>
            <a:r>
              <a:rPr lang="en-US" altLang="zh-CN" sz="36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en-US" altLang="zh-CN" sz="3600" dirty="0">
                <a:solidFill>
                  <a:srgbClr val="333333"/>
                </a:solidFill>
                <a:latin typeface="-apple-system"/>
              </a:rPr>
              <a:t>0xEFBF)</a:t>
            </a:r>
            <a:endParaRPr lang="zh-CN" altLang="en-US" sz="36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3F61B6-9EBE-489A-B68E-FB8B19DC726C}"/>
              </a:ext>
            </a:extLst>
          </p:cNvPr>
          <p:cNvSpPr txBox="1"/>
          <p:nvPr/>
        </p:nvSpPr>
        <p:spPr>
          <a:xfrm>
            <a:off x="5660162" y="5433130"/>
            <a:ext cx="261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-apple-system"/>
              </a:rPr>
              <a:t>斤</a:t>
            </a:r>
            <a:r>
              <a:rPr lang="en-US" altLang="zh-CN" sz="3600" dirty="0">
                <a:solidFill>
                  <a:srgbClr val="333333"/>
                </a:solidFill>
                <a:latin typeface="-apple-system"/>
              </a:rPr>
              <a:t>(0xBDEF)</a:t>
            </a:r>
            <a:endParaRPr lang="zh-CN" altLang="en-US" sz="36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2D4B73E-C990-4175-AB04-57A8AC2E78B9}"/>
              </a:ext>
            </a:extLst>
          </p:cNvPr>
          <p:cNvSpPr txBox="1"/>
          <p:nvPr/>
        </p:nvSpPr>
        <p:spPr>
          <a:xfrm>
            <a:off x="8271166" y="5433130"/>
            <a:ext cx="23691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333333"/>
                </a:solidFill>
                <a:latin typeface="-apple-system"/>
              </a:rPr>
              <a:t>拷</a:t>
            </a:r>
            <a:r>
              <a:rPr lang="en-US" altLang="zh-CN" sz="3600" dirty="0">
                <a:solidFill>
                  <a:srgbClr val="333333"/>
                </a:solidFill>
                <a:latin typeface="-apple-system"/>
              </a:rPr>
              <a:t>(0xBFBD)</a:t>
            </a:r>
            <a:endParaRPr lang="zh-CN" altLang="en-US" sz="36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047AA0-F8E9-4213-BECA-BC2D09CDCB00}"/>
              </a:ext>
            </a:extLst>
          </p:cNvPr>
          <p:cNvSpPr txBox="1"/>
          <p:nvPr/>
        </p:nvSpPr>
        <p:spPr>
          <a:xfrm>
            <a:off x="817458" y="4622622"/>
            <a:ext cx="3121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UTF-8: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546D12-E39A-4E97-9F12-9A7DF439C3AB}"/>
              </a:ext>
            </a:extLst>
          </p:cNvPr>
          <p:cNvSpPr txBox="1"/>
          <p:nvPr/>
        </p:nvSpPr>
        <p:spPr>
          <a:xfrm>
            <a:off x="860782" y="5433130"/>
            <a:ext cx="31217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GB: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06F0EE0-AA3A-4076-A9BB-D179DCB55C67}"/>
              </a:ext>
            </a:extLst>
          </p:cNvPr>
          <p:cNvCxnSpPr/>
          <p:nvPr/>
        </p:nvCxnSpPr>
        <p:spPr>
          <a:xfrm>
            <a:off x="3505200" y="5219699"/>
            <a:ext cx="1981200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28C4DB6-6787-47B2-936C-D95956B74BC0}"/>
              </a:ext>
            </a:extLst>
          </p:cNvPr>
          <p:cNvCxnSpPr>
            <a:cxnSpLocks/>
          </p:cNvCxnSpPr>
          <p:nvPr/>
        </p:nvCxnSpPr>
        <p:spPr>
          <a:xfrm>
            <a:off x="5738668" y="5212772"/>
            <a:ext cx="210993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3D9BFB3-1B8D-455C-8734-3713F6D8BF05}"/>
              </a:ext>
            </a:extLst>
          </p:cNvPr>
          <p:cNvCxnSpPr>
            <a:cxnSpLocks/>
          </p:cNvCxnSpPr>
          <p:nvPr/>
        </p:nvCxnSpPr>
        <p:spPr>
          <a:xfrm>
            <a:off x="8050068" y="5216236"/>
            <a:ext cx="2109932" cy="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CBF1F11-1B33-442D-BD07-86AFF4C10884}"/>
              </a:ext>
            </a:extLst>
          </p:cNvPr>
          <p:cNvCxnSpPr>
            <a:cxnSpLocks/>
          </p:cNvCxnSpPr>
          <p:nvPr/>
        </p:nvCxnSpPr>
        <p:spPr>
          <a:xfrm flipH="1">
            <a:off x="4431434" y="5202208"/>
            <a:ext cx="281354" cy="355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723A322-914C-43E1-B8A9-B8E1D8B90D9D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867559" y="5268953"/>
            <a:ext cx="0" cy="289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3712745-F5F9-4D1B-BB2D-1B1FCEFE1042}"/>
              </a:ext>
            </a:extLst>
          </p:cNvPr>
          <p:cNvCxnSpPr>
            <a:cxnSpLocks/>
          </p:cNvCxnSpPr>
          <p:nvPr/>
        </p:nvCxnSpPr>
        <p:spPr>
          <a:xfrm>
            <a:off x="9105035" y="5268953"/>
            <a:ext cx="274492" cy="255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8230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(j=7)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k=4</a:t>
            </a:r>
          </a:p>
          <a:p>
            <a:pPr algn="ctr"/>
            <a:r>
              <a:rPr lang="en-US" altLang="zh-CN" sz="2800" b="1" dirty="0">
                <a:latin typeface="+mn-lt"/>
              </a:rPr>
              <a:t>P[k]=a, P[j-1]=a 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-&gt; N[j] = ++k = 5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6419740-0EE8-470D-AC8A-811F74E3AB4E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7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B21DC594-0CE7-438B-9FC2-5E555A1C119A}"/>
              </a:ext>
            </a:extLst>
          </p:cNvPr>
          <p:cNvSpPr/>
          <p:nvPr/>
        </p:nvSpPr>
        <p:spPr>
          <a:xfrm rot="5400000">
            <a:off x="5835895" y="2012705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B04D1A2-D8A3-4C9B-9B30-89DD1ADA4A61}"/>
              </a:ext>
            </a:extLst>
          </p:cNvPr>
          <p:cNvSpPr txBox="1"/>
          <p:nvPr/>
        </p:nvSpPr>
        <p:spPr>
          <a:xfrm>
            <a:off x="5636076" y="1949801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6B9E7D9B-4D2B-40F9-B599-84A420527794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761344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5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(j=8)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k=5</a:t>
            </a:r>
          </a:p>
          <a:p>
            <a:pPr algn="ctr"/>
            <a:r>
              <a:rPr lang="en-US" altLang="zh-CN" sz="2800" b="1" dirty="0">
                <a:latin typeface="+mn-lt"/>
              </a:rPr>
              <a:t>P[k]=b, P[j-1]=c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53ECAE89-A2ED-4053-8114-C8E5BA401F0C}"/>
              </a:ext>
            </a:extLst>
          </p:cNvPr>
          <p:cNvSpPr/>
          <p:nvPr/>
        </p:nvSpPr>
        <p:spPr>
          <a:xfrm rot="5400000">
            <a:off x="6445495" y="2102098"/>
            <a:ext cx="367809" cy="1219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84F37D-05BE-4461-BD90-5F796E2FD752}"/>
              </a:ext>
            </a:extLst>
          </p:cNvPr>
          <p:cNvSpPr txBox="1"/>
          <p:nvPr/>
        </p:nvSpPr>
        <p:spPr>
          <a:xfrm>
            <a:off x="6245676" y="2039194"/>
            <a:ext cx="7674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1DF8A0B5-FF0C-4F00-9F50-34ACE39E7536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424682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(j=8)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k=5 -&gt; k=N[k]=3</a:t>
            </a:r>
          </a:p>
          <a:p>
            <a:pPr algn="ctr"/>
            <a:r>
              <a:rPr lang="en-US" altLang="zh-CN" sz="2800" b="1" dirty="0">
                <a:latin typeface="+mn-lt"/>
              </a:rPr>
              <a:t>P[k]=b, P[j-1]=c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0AD0F52-EC1B-4B15-A357-D36E0A916958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5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2680489A-4430-4EA2-AD21-E429B2C5BF67}"/>
              </a:ext>
            </a:extLst>
          </p:cNvPr>
          <p:cNvSpPr/>
          <p:nvPr/>
        </p:nvSpPr>
        <p:spPr>
          <a:xfrm rot="5400000">
            <a:off x="5873995" y="1530597"/>
            <a:ext cx="367809" cy="2362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243714-D94D-4C99-B7F4-1B2BF07AEF2A}"/>
              </a:ext>
            </a:extLst>
          </p:cNvPr>
          <p:cNvSpPr txBox="1"/>
          <p:nvPr/>
        </p:nvSpPr>
        <p:spPr>
          <a:xfrm>
            <a:off x="5687785" y="2046549"/>
            <a:ext cx="6749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32DECB42-E9DD-4B9E-B48B-5DFC87F77A3A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4491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(j=8)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k=3 -&gt; k=N[k]=1</a:t>
            </a:r>
          </a:p>
          <a:p>
            <a:pPr algn="ctr"/>
            <a:r>
              <a:rPr lang="en-US" altLang="zh-CN" sz="2800" b="1" dirty="0">
                <a:latin typeface="+mn-lt"/>
              </a:rPr>
              <a:t>P[k]=b, P[j-1]=c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213108-D723-4D1C-9D24-941F70B199BC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>
                          <a:solidFill>
                            <a:srgbClr val="0070C0"/>
                          </a:solidFill>
                          <a:latin typeface="+mn-lt"/>
                          <a:cs typeface="Arial"/>
                        </a:rPr>
                        <a:t>p</a:t>
                      </a:r>
                      <a:r>
                        <a:rPr lang="en-US" altLang="zh-CN" sz="2300" baseline="-25000" dirty="0">
                          <a:solidFill>
                            <a:srgbClr val="0070C0"/>
                          </a:solidFill>
                          <a:latin typeface="+mn-lt"/>
                          <a:cs typeface="Arial"/>
                        </a:rPr>
                        <a:t>0</a:t>
                      </a:r>
                      <a:endParaRPr lang="zh-CN" altLang="en-US" sz="2300" baseline="-25000" dirty="0">
                        <a:solidFill>
                          <a:srgbClr val="0070C0"/>
                        </a:solidFill>
                        <a:latin typeface="+mn-lt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5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左大括号 8">
            <a:extLst>
              <a:ext uri="{FF2B5EF4-FFF2-40B4-BE49-F238E27FC236}">
                <a16:creationId xmlns:a16="http://schemas.microsoft.com/office/drawing/2014/main" id="{801EFA0A-D579-430A-9C85-1BC569C5B7E4}"/>
              </a:ext>
            </a:extLst>
          </p:cNvPr>
          <p:cNvSpPr/>
          <p:nvPr/>
        </p:nvSpPr>
        <p:spPr>
          <a:xfrm rot="5400000">
            <a:off x="5188195" y="844796"/>
            <a:ext cx="367809" cy="37338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23395-981C-45E3-ADA6-D320EFF2B3C2}"/>
              </a:ext>
            </a:extLst>
          </p:cNvPr>
          <p:cNvSpPr txBox="1"/>
          <p:nvPr/>
        </p:nvSpPr>
        <p:spPr>
          <a:xfrm>
            <a:off x="4876800" y="2060848"/>
            <a:ext cx="1066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0BE75BF2-D85F-4567-A537-7D239B1DDBD3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0201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(j=8)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k=1 -&gt; k=N[k]=0</a:t>
            </a:r>
          </a:p>
          <a:p>
            <a:pPr algn="ctr"/>
            <a:r>
              <a:rPr lang="en-US" altLang="zh-CN" sz="2800" b="1" dirty="0">
                <a:latin typeface="+mn-lt"/>
              </a:rPr>
              <a:t>P[k]=a, P[j-1]=c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A29321D-D55C-4981-B16B-74AFC1ECD7A0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aseline="-25000" dirty="0">
                        <a:solidFill>
                          <a:srgbClr val="0070C0"/>
                        </a:solidFill>
                        <a:latin typeface="+mn-lt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5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左大括号 12">
            <a:extLst>
              <a:ext uri="{FF2B5EF4-FFF2-40B4-BE49-F238E27FC236}">
                <a16:creationId xmlns:a16="http://schemas.microsoft.com/office/drawing/2014/main" id="{EF7F3502-8F16-49EC-AAD2-CED9D1AAD251}"/>
              </a:ext>
            </a:extLst>
          </p:cNvPr>
          <p:cNvSpPr/>
          <p:nvPr/>
        </p:nvSpPr>
        <p:spPr>
          <a:xfrm rot="5400000">
            <a:off x="4921495" y="578097"/>
            <a:ext cx="367809" cy="4267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FD32C2-FE74-40A5-8842-36F56B46FD3C}"/>
              </a:ext>
            </a:extLst>
          </p:cNvPr>
          <p:cNvSpPr txBox="1"/>
          <p:nvPr/>
        </p:nvSpPr>
        <p:spPr>
          <a:xfrm>
            <a:off x="4495800" y="2060848"/>
            <a:ext cx="121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4AEAADAB-5BD1-4EF9-A5FE-98CA90E02A6E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239844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 (j=8)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39261B-CE3D-4740-8D30-25BEE4D8C2BF}"/>
              </a:ext>
            </a:extLst>
          </p:cNvPr>
          <p:cNvSpPr txBox="1"/>
          <p:nvPr/>
        </p:nvSpPr>
        <p:spPr>
          <a:xfrm>
            <a:off x="2628900" y="4966433"/>
            <a:ext cx="6934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k=0 -&gt; k=N[0]=-1 </a:t>
            </a:r>
            <a:r>
              <a:rPr lang="en-US" altLang="zh-CN" sz="2800" b="1" dirty="0">
                <a:solidFill>
                  <a:srgbClr val="0070C0"/>
                </a:solidFill>
                <a:latin typeface="+mn-lt"/>
              </a:rPr>
              <a:t>-&gt; N[j] = ++k = 0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B17BA6D-DD41-4C56-B2FC-B71BF6B9D75E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j</a:t>
                      </a: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300" kern="1200" dirty="0">
                          <a:solidFill>
                            <a:srgbClr val="FF0000"/>
                          </a:solidFill>
                          <a:latin typeface="Arial"/>
                          <a:ea typeface="+mn-ea"/>
                          <a:cs typeface="Arial"/>
                        </a:rPr>
                        <a:t>8</a:t>
                      </a:r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prefix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suffix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aseline="-25000" dirty="0">
                        <a:solidFill>
                          <a:srgbClr val="0070C0"/>
                        </a:solidFill>
                        <a:latin typeface="+mn-lt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5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2130AF76-16DA-4C6C-987A-1A35BACB6CC7}"/>
              </a:ext>
            </a:extLst>
          </p:cNvPr>
          <p:cNvSpPr/>
          <p:nvPr/>
        </p:nvSpPr>
        <p:spPr>
          <a:xfrm rot="5400000">
            <a:off x="4921495" y="578097"/>
            <a:ext cx="367809" cy="4267200"/>
          </a:xfrm>
          <a:prstGeom prst="leftBrac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DFAD9-069D-44C6-B32F-DA4333D517B9}"/>
              </a:ext>
            </a:extLst>
          </p:cNvPr>
          <p:cNvSpPr txBox="1"/>
          <p:nvPr/>
        </p:nvSpPr>
        <p:spPr>
          <a:xfrm>
            <a:off x="4495800" y="2060848"/>
            <a:ext cx="121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?=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EF2D00B0-C267-4C42-8166-ED6A1CAB0C6A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981871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Complete</a:t>
            </a:r>
            <a:endParaRPr kumimoji="1"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9AC9B64-83DB-48F8-839A-126EFD52D10D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2060848"/>
          <a:ext cx="922019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0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2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2936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889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300" kern="1200" dirty="0">
                        <a:solidFill>
                          <a:srgbClr val="FF0000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04184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P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b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a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l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300" baseline="-25000" dirty="0">
                        <a:solidFill>
                          <a:schemeClr val="tx1"/>
                        </a:solidFill>
                        <a:latin typeface="+mn-lt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baseline="-25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N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=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-1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3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2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3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>
                          <a:latin typeface="Arial"/>
                          <a:cs typeface="Arial"/>
                        </a:rPr>
                        <a:t>1</a:t>
                      </a:r>
                      <a:endParaRPr lang="zh-CN" altLang="en-US" sz="23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DE99874B-A1B5-470B-9876-1587FFEBFFF3}"/>
              </a:ext>
            </a:extLst>
          </p:cNvPr>
          <p:cNvSpPr txBox="1">
            <a:spLocks/>
          </p:cNvSpPr>
          <p:nvPr/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bg1"/>
                </a:solidFill>
                <a:latin typeface="Garamond" pitchFamily="18" charset="0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4200" kern="1200">
                <a:solidFill>
                  <a:schemeClr val="tx2"/>
                </a:solidFill>
                <a:latin typeface="Garamond" pitchFamily="18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56658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40DAF-12B8-487F-A706-56ADA413B1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7600" y="2545915"/>
            <a:ext cx="10516800" cy="903600"/>
          </a:xfrm>
        </p:spPr>
        <p:txBody>
          <a:bodyPr/>
          <a:lstStyle/>
          <a:p>
            <a:pPr algn="ctr"/>
            <a:r>
              <a:rPr lang="en-US" altLang="zh-CN" dirty="0"/>
              <a:t>Is it enough? More optimization?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951971-4471-44D4-A557-BEDE79886D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97355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A0C59-8ED7-479D-821B-88884AF39B18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Revisit Matching Procedure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6FCF2C-ABD4-4C4B-B57E-21F5EEA6718A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With N[j], we can move </a:t>
            </a:r>
            <a:r>
              <a:rPr lang="en-US" altLang="zh-CN" dirty="0">
                <a:solidFill>
                  <a:srgbClr val="0070C0"/>
                </a:solidFill>
              </a:rPr>
              <a:t>P</a:t>
            </a:r>
            <a:r>
              <a:rPr lang="en-US" altLang="zh-CN" dirty="0"/>
              <a:t> by </a:t>
            </a:r>
            <a:r>
              <a:rPr lang="en-US" altLang="zh-CN" dirty="0">
                <a:solidFill>
                  <a:srgbClr val="0070C0"/>
                </a:solidFill>
              </a:rPr>
              <a:t>(j-k)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D47F7-1639-4E4D-A5B7-96175377A2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98</a:t>
            </a:fld>
            <a:endParaRPr lang="en-US" altLang="zh-CN" dirty="0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CC1B635-6611-400B-8CD1-CDA3550FC459}"/>
              </a:ext>
            </a:extLst>
          </p:cNvPr>
          <p:cNvGraphicFramePr>
            <a:graphicFrameLocks noGrp="1"/>
          </p:cNvGraphicFramePr>
          <p:nvPr/>
        </p:nvGraphicFramePr>
        <p:xfrm>
          <a:off x="976945" y="1935039"/>
          <a:ext cx="6428110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3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15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0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997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410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0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-j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i-j+1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i-j+2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0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i-k+1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i-1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lang="en-US" altLang="zh-CN" sz="20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Arial"/>
                          <a:cs typeface="Arial"/>
                        </a:rPr>
                        <a:t>||</a:t>
                      </a:r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×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 err="1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-k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j-k+1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j-1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 err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zh-CN" altLang="en-US" sz="2000" baseline="-2500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||</a:t>
                      </a:r>
                      <a:endParaRPr lang="zh-CN" altLang="en-US" sz="2000" baseline="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?</a:t>
                      </a:r>
                      <a:endParaRPr lang="zh-CN" altLang="en-US" sz="2000" baseline="0" dirty="0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lang="zh-CN" altLang="en-US" sz="2000" baseline="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>
                          <a:solidFill>
                            <a:srgbClr val="3366FF"/>
                          </a:solidFill>
                          <a:latin typeface="Arial"/>
                          <a:cs typeface="Arial"/>
                        </a:rPr>
                        <a:t>k-1</a:t>
                      </a:r>
                      <a:endParaRPr lang="zh-CN" altLang="en-US" sz="2000" baseline="-25000" dirty="0">
                        <a:solidFill>
                          <a:srgbClr val="3366FF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lang="en-US" altLang="zh-CN" sz="2000" baseline="-25000" dirty="0" err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zh-CN" altLang="en-US" sz="2000" baseline="-250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6A246DA-57E5-40EF-BD4C-48C1EE129464}"/>
              </a:ext>
            </a:extLst>
          </p:cNvPr>
          <p:cNvCxnSpPr>
            <a:cxnSpLocks/>
          </p:cNvCxnSpPr>
          <p:nvPr/>
        </p:nvCxnSpPr>
        <p:spPr>
          <a:xfrm>
            <a:off x="1385255" y="3201472"/>
            <a:ext cx="2653345" cy="608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A9A3D2B-979C-46A1-B86B-18E4B97468A8}"/>
              </a:ext>
            </a:extLst>
          </p:cNvPr>
          <p:cNvSpPr txBox="1"/>
          <p:nvPr/>
        </p:nvSpPr>
        <p:spPr>
          <a:xfrm>
            <a:off x="7380810" y="2615520"/>
            <a:ext cx="4724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Next comparison: </a:t>
            </a:r>
            <a:r>
              <a:rPr lang="en-US" altLang="zh-CN" sz="2800" dirty="0" err="1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?=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lang="zh-CN" altLang="en-US" sz="2800" baseline="-250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66F0C5D-4201-434A-9E9A-253E4CFE8710}"/>
              </a:ext>
            </a:extLst>
          </p:cNvPr>
          <p:cNvSpPr txBox="1"/>
          <p:nvPr/>
        </p:nvSpPr>
        <p:spPr>
          <a:xfrm>
            <a:off x="1600200" y="4255056"/>
            <a:ext cx="899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latin typeface="+mn-lt"/>
              </a:rPr>
              <a:t>But, if we know: </a:t>
            </a:r>
            <a:r>
              <a:rPr lang="en-US" altLang="zh-CN" sz="2800" dirty="0" err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?=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altLang="zh-CN" sz="2800" baseline="-250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r>
              <a:rPr lang="en-US" altLang="zh-CN" sz="2800" dirty="0">
                <a:solidFill>
                  <a:srgbClr val="FF0000"/>
                </a:solidFill>
                <a:latin typeface="Arial"/>
                <a:cs typeface="Arial"/>
              </a:rPr>
              <a:t>, </a:t>
            </a:r>
            <a:r>
              <a:rPr lang="en-US" altLang="zh-CN" sz="2800" b="1" dirty="0">
                <a:latin typeface="+mn-lt"/>
              </a:rPr>
              <a:t>it can be done better  </a:t>
            </a:r>
            <a:endParaRPr lang="zh-CN" altLang="en-US" sz="2800" b="1" dirty="0">
              <a:solidFill>
                <a:srgbClr val="0070C0"/>
              </a:solidFill>
              <a:latin typeface="+mn-lt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97A82C-AA08-41D8-80EC-00887E20D110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3733800" y="4778276"/>
            <a:ext cx="2362200" cy="708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940B7BE-8CF6-4668-B4A2-1C2868D63681}"/>
              </a:ext>
            </a:extLst>
          </p:cNvPr>
          <p:cNvCxnSpPr>
            <a:cxnSpLocks/>
          </p:cNvCxnSpPr>
          <p:nvPr/>
        </p:nvCxnSpPr>
        <p:spPr>
          <a:xfrm>
            <a:off x="6096000" y="4778276"/>
            <a:ext cx="2629855" cy="760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B1AE583-174D-44E0-AD1E-643B63628CF2}"/>
              </a:ext>
            </a:extLst>
          </p:cNvPr>
          <p:cNvSpPr txBox="1"/>
          <p:nvPr/>
        </p:nvSpPr>
        <p:spPr>
          <a:xfrm>
            <a:off x="3448005" y="4789480"/>
            <a:ext cx="1181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lang="en-US" altLang="zh-CN" sz="2000" baseline="-25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!=</a:t>
            </a:r>
            <a:r>
              <a:rPr lang="en-US" altLang="zh-CN" sz="2000" baseline="-25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altLang="zh-CN" sz="2000" baseline="-250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444899-7E40-4FD2-B3BE-4A51D71743FE}"/>
              </a:ext>
            </a:extLst>
          </p:cNvPr>
          <p:cNvSpPr txBox="1"/>
          <p:nvPr/>
        </p:nvSpPr>
        <p:spPr>
          <a:xfrm>
            <a:off x="2519378" y="5555877"/>
            <a:ext cx="24288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before</a:t>
            </a:r>
            <a:endParaRPr lang="zh-CN" altLang="en-US" sz="2000" dirty="0">
              <a:solidFill>
                <a:srgbClr val="0070C0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BF5AE5-6AFD-4A04-8085-5F92E5E7F641}"/>
              </a:ext>
            </a:extLst>
          </p:cNvPr>
          <p:cNvSpPr txBox="1"/>
          <p:nvPr/>
        </p:nvSpPr>
        <p:spPr>
          <a:xfrm>
            <a:off x="7772400" y="4808428"/>
            <a:ext cx="11811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altLang="zh-CN" sz="2000" baseline="-25000" dirty="0" err="1">
                <a:solidFill>
                  <a:srgbClr val="FF0000"/>
                </a:solidFill>
                <a:latin typeface="Arial"/>
                <a:cs typeface="Arial"/>
              </a:rPr>
              <a:t>j</a:t>
            </a:r>
            <a:r>
              <a:rPr lang="en-US" altLang="zh-CN" sz="2000" baseline="-25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==</a:t>
            </a:r>
            <a:r>
              <a:rPr lang="en-US" altLang="zh-CN" sz="2000" baseline="-250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lang="en-US" altLang="zh-CN" sz="2000" baseline="-25000" dirty="0">
                <a:solidFill>
                  <a:srgbClr val="FF0000"/>
                </a:solidFill>
                <a:latin typeface="Arial"/>
                <a:cs typeface="Arial"/>
              </a:rPr>
              <a:t>k</a:t>
            </a:r>
            <a:endParaRPr lang="zh-CN" altLang="en-US" sz="2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4310596-AF93-4F53-B732-340AE76999AE}"/>
              </a:ext>
            </a:extLst>
          </p:cNvPr>
          <p:cNvSpPr txBox="1"/>
          <p:nvPr/>
        </p:nvSpPr>
        <p:spPr>
          <a:xfrm>
            <a:off x="6661798" y="5529277"/>
            <a:ext cx="46158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 err="1">
                <a:solidFill>
                  <a:srgbClr val="0070C0"/>
                </a:solidFill>
                <a:latin typeface="Arial"/>
                <a:cs typeface="Arial"/>
              </a:rPr>
              <a:t>s</a:t>
            </a:r>
            <a:r>
              <a:rPr lang="en-US" altLang="zh-CN" sz="2000" baseline="-25000" dirty="0" err="1">
                <a:solidFill>
                  <a:srgbClr val="0070C0"/>
                </a:solidFill>
                <a:latin typeface="Arial"/>
                <a:cs typeface="Arial"/>
              </a:rPr>
              <a:t>i</a:t>
            </a:r>
            <a:r>
              <a:rPr lang="en-US" altLang="zh-CN" sz="2000" baseline="-250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/>
                <a:cs typeface="Arial"/>
              </a:rPr>
              <a:t>!=</a:t>
            </a:r>
            <a:r>
              <a:rPr lang="en-US" altLang="zh-CN" sz="2000" baseline="-25000" dirty="0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Arial"/>
                <a:cs typeface="Arial"/>
              </a:rPr>
              <a:t>p</a:t>
            </a:r>
            <a:r>
              <a:rPr lang="en-US" altLang="zh-CN" sz="2000" baseline="-25000" dirty="0">
                <a:solidFill>
                  <a:srgbClr val="0070C0"/>
                </a:solidFill>
                <a:latin typeface="Arial"/>
                <a:cs typeface="Arial"/>
              </a:rPr>
              <a:t>k</a:t>
            </a: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, don’t need to compare</a:t>
            </a:r>
            <a:b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b="0" i="0" u="none" strike="noStrike" dirty="0">
                <a:solidFill>
                  <a:srgbClr val="0070C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skip more: </a:t>
            </a:r>
            <a:r>
              <a:rPr lang="en-US" altLang="zh-CN" sz="20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 = N[k]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5537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The Optimized Algorithm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0A806A-037B-4846-A330-ECBCA2300383}"/>
              </a:ext>
            </a:extLst>
          </p:cNvPr>
          <p:cNvSpPr txBox="1"/>
          <p:nvPr/>
        </p:nvSpPr>
        <p:spPr>
          <a:xfrm>
            <a:off x="7162800" y="2406134"/>
            <a:ext cx="6094268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N[0] =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k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=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for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j 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1;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j &lt;= m; ++j) {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while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(k &gt;= 0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&amp;&amp;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P[k]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!=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P[j-1])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    k = N[k];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//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  <a:sym typeface="Wingdings" panose="05000000000000000000" pitchFamily="2" charset="2"/>
              </a:rPr>
              <a:t> decrement k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k++;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kern="0" dirty="0">
                <a:solidFill>
                  <a:srgbClr val="7030A0"/>
                </a:solidFill>
                <a:latin typeface="Ludica fax"/>
                <a:ea typeface="宋体"/>
                <a:cs typeface="Courier New"/>
              </a:rPr>
              <a:t>if (P[k] == P[j])  N[j] = N[k];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kern="0" dirty="0">
                <a:solidFill>
                  <a:srgbClr val="7030A0"/>
                </a:solidFill>
                <a:latin typeface="Ludica fax"/>
                <a:ea typeface="宋体"/>
                <a:cs typeface="Courier New"/>
              </a:rPr>
              <a:t>else N[j] = k;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return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N;</a:t>
            </a:r>
            <a:endParaRPr lang="zh-CN" altLang="en-US" sz="320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99</a:t>
            </a:fld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BF5686-AD32-4A1F-B739-B4B207753B2B}"/>
              </a:ext>
            </a:extLst>
          </p:cNvPr>
          <p:cNvSpPr txBox="1"/>
          <p:nvPr/>
        </p:nvSpPr>
        <p:spPr>
          <a:xfrm>
            <a:off x="1219200" y="2407009"/>
            <a:ext cx="41148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N[0] = 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k 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-1;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for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int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j =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1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; j &lt;= m; ++j) {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while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(k &gt;= 0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&amp;&amp;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P[k]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!=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P[j-1])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    k = N[k];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//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Ludica fax"/>
                <a:ea typeface="宋体"/>
                <a:cs typeface="Courier New"/>
                <a:sym typeface="Wingdings" panose="05000000000000000000" pitchFamily="2" charset="2"/>
              </a:rPr>
              <a:t> decrement k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dica fax"/>
              <a:ea typeface="宋体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k++;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N[j] = 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return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dica fax"/>
                <a:ea typeface="宋体"/>
                <a:cs typeface="Courier New"/>
              </a:rPr>
              <a:t> N;</a:t>
            </a:r>
            <a:endParaRPr lang="zh-CN" altLang="en-US" sz="3200" dirty="0"/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5BC81F33-21E8-4E0A-AA6F-915541F14F4D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 dirty="0"/>
              <a:t>Optimize more skip in N[j]</a:t>
            </a:r>
            <a:endParaRPr lang="zh-CN" altLang="en-US" dirty="0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DC011349-5514-4204-B241-8923D9C15659}"/>
              </a:ext>
            </a:extLst>
          </p:cNvPr>
          <p:cNvSpPr/>
          <p:nvPr/>
        </p:nvSpPr>
        <p:spPr>
          <a:xfrm>
            <a:off x="5524500" y="3429000"/>
            <a:ext cx="1143000" cy="914400"/>
          </a:xfrm>
          <a:prstGeom prst="rightArrow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259064"/>
      </p:ext>
    </p:extLst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DS02(2)_S&amp;Q</Template>
  <TotalTime>13114</TotalTime>
  <Words>9770</Words>
  <Application>Microsoft Office PowerPoint</Application>
  <PresentationFormat>宽屏</PresentationFormat>
  <Paragraphs>3330</Paragraphs>
  <Slides>136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136</vt:i4>
      </vt:variant>
    </vt:vector>
  </HeadingPairs>
  <TitlesOfParts>
    <vt:vector size="148" baseType="lpstr">
      <vt:lpstr>-apple-system</vt:lpstr>
      <vt:lpstr>Arial Unicode MS</vt:lpstr>
      <vt:lpstr>Ludica fax</vt:lpstr>
      <vt:lpstr>微软雅黑</vt:lpstr>
      <vt:lpstr>Arial</vt:lpstr>
      <vt:lpstr>Courier New</vt:lpstr>
      <vt:lpstr>Garamond</vt:lpstr>
      <vt:lpstr>Lucida Fax</vt:lpstr>
      <vt:lpstr>Roboto</vt:lpstr>
      <vt:lpstr>Times New Roman</vt:lpstr>
      <vt:lpstr>Wingdings</vt:lpstr>
      <vt:lpstr>Edge</vt:lpstr>
      <vt:lpstr>PowerPoint 演示文稿</vt:lpstr>
      <vt:lpstr>Outline</vt:lpstr>
      <vt:lpstr>Example</vt:lpstr>
      <vt:lpstr>Basic Concepts</vt:lpstr>
      <vt:lpstr>Comparison with General Linear List</vt:lpstr>
      <vt:lpstr>Character (Char)</vt:lpstr>
      <vt:lpstr>Example of Charset and Encoding</vt:lpstr>
      <vt:lpstr>Example of Charset and Encoding</vt:lpstr>
      <vt:lpstr>Example of Charset and Encoding</vt:lpstr>
      <vt:lpstr>Example of Charset and Encoding</vt:lpstr>
      <vt:lpstr>Example of Charset and Encoding</vt:lpstr>
      <vt:lpstr>Data Type of String</vt:lpstr>
      <vt:lpstr>C Strings</vt:lpstr>
      <vt:lpstr>Operations in C</vt:lpstr>
      <vt:lpstr>Operations in C (Copying)</vt:lpstr>
      <vt:lpstr>Operations in C (Concatenation)</vt:lpstr>
      <vt:lpstr>Operations in C (Searching)</vt:lpstr>
      <vt:lpstr>C++ Strings</vt:lpstr>
      <vt:lpstr>Operators in C++</vt:lpstr>
      <vt:lpstr>I/O Operators in C++</vt:lpstr>
      <vt:lpstr>Operations in C++ (Capacity)</vt:lpstr>
      <vt:lpstr>Operations in C++ (Access &amp; Modify)</vt:lpstr>
      <vt:lpstr>Operations in C++ (Searching)</vt:lpstr>
      <vt:lpstr>Outline</vt:lpstr>
      <vt:lpstr>Key Idea</vt:lpstr>
      <vt:lpstr>Implementations of String Operations</vt:lpstr>
      <vt:lpstr>Example: strlen()</vt:lpstr>
      <vt:lpstr>Example: strcmp()</vt:lpstr>
      <vt:lpstr>Example: strcpy()</vt:lpstr>
      <vt:lpstr>More Notes: strcpy()</vt:lpstr>
      <vt:lpstr>When Overlap Happens: Undefined Behavior</vt:lpstr>
      <vt:lpstr>How to Fix?</vt:lpstr>
      <vt:lpstr>More Robust: Check Out-of-Boundary</vt:lpstr>
      <vt:lpstr>Example: strcat()</vt:lpstr>
      <vt:lpstr>C++ Implementation</vt:lpstr>
      <vt:lpstr>libstc++</vt:lpstr>
      <vt:lpstr>libc++</vt:lpstr>
      <vt:lpstr>Complexity</vt:lpstr>
      <vt:lpstr>Example: strstr()</vt:lpstr>
      <vt:lpstr>Outline</vt:lpstr>
      <vt:lpstr>Pattern Matching</vt:lpstr>
      <vt:lpstr>Diagram of a Matched String</vt:lpstr>
      <vt:lpstr>Naïve Algorithm</vt:lpstr>
      <vt:lpstr>Naïve Algorithm</vt:lpstr>
      <vt:lpstr>Naïve Algorithm</vt:lpstr>
      <vt:lpstr>Naïve Algorithm</vt:lpstr>
      <vt:lpstr>Naïve Algorithm</vt:lpstr>
      <vt:lpstr>Naïve Algorithm</vt:lpstr>
      <vt:lpstr>Naïve Algorithm</vt:lpstr>
      <vt:lpstr>Analysis of the Naïve Algorithm</vt:lpstr>
      <vt:lpstr>Can We Make it Better?</vt:lpstr>
      <vt:lpstr>Can We Make it Better?</vt:lpstr>
      <vt:lpstr>Can We Make it Better?</vt:lpstr>
      <vt:lpstr>KMP Algorithm</vt:lpstr>
      <vt:lpstr>Observation of KMP Algorithm</vt:lpstr>
      <vt:lpstr>Observation of KMP Algorithm</vt:lpstr>
      <vt:lpstr>KMP: Key Idea</vt:lpstr>
      <vt:lpstr>Outline</vt:lpstr>
      <vt:lpstr>Rethink Naïve Matching</vt:lpstr>
      <vt:lpstr>KMP Algorithm</vt:lpstr>
      <vt:lpstr>More Compact Source Code</vt:lpstr>
      <vt:lpstr>More Compact Source Code</vt:lpstr>
      <vt:lpstr>Assume We Know N[j]</vt:lpstr>
      <vt:lpstr>Assume We Know N[j]</vt:lpstr>
      <vt:lpstr>Assume We Know N[j]</vt:lpstr>
      <vt:lpstr>Assume We Know N[j]</vt:lpstr>
      <vt:lpstr>Assume We Know N[j]</vt:lpstr>
      <vt:lpstr>The Only Problem Remains</vt:lpstr>
      <vt:lpstr>Outline</vt:lpstr>
      <vt:lpstr>Calculate N[j]</vt:lpstr>
      <vt:lpstr>Problem Formulation</vt:lpstr>
      <vt:lpstr>How to Compute Efficiently?</vt:lpstr>
      <vt:lpstr>How to Compute Efficiently?</vt:lpstr>
      <vt:lpstr>How to Compute Efficiently?</vt:lpstr>
      <vt:lpstr>How to Compute Efficiently?</vt:lpstr>
      <vt:lpstr>How to Compute Efficiently</vt:lpstr>
      <vt:lpstr>How to Compute Efficiently</vt:lpstr>
      <vt:lpstr>PsudoCode</vt:lpstr>
      <vt:lpstr>Example (j=2)</vt:lpstr>
      <vt:lpstr>Example (j=2)</vt:lpstr>
      <vt:lpstr>Example (j=3)</vt:lpstr>
      <vt:lpstr>Example (j=3)</vt:lpstr>
      <vt:lpstr>Example (j=4)</vt:lpstr>
      <vt:lpstr>Example (j=4)</vt:lpstr>
      <vt:lpstr>Example (j=5)</vt:lpstr>
      <vt:lpstr>Example (j=5)</vt:lpstr>
      <vt:lpstr>Example (j=6)</vt:lpstr>
      <vt:lpstr>Example (j=6)</vt:lpstr>
      <vt:lpstr>Example (j=7)</vt:lpstr>
      <vt:lpstr>Example (j=7)</vt:lpstr>
      <vt:lpstr>Example (j=8)</vt:lpstr>
      <vt:lpstr>Example (j=8)</vt:lpstr>
      <vt:lpstr>Example (j=8)</vt:lpstr>
      <vt:lpstr>Example (j=8)</vt:lpstr>
      <vt:lpstr>Example (j=8)</vt:lpstr>
      <vt:lpstr>Example: Complete</vt:lpstr>
      <vt:lpstr>Is it enough? More optimization?</vt:lpstr>
      <vt:lpstr>Revisit Matching Procedure</vt:lpstr>
      <vt:lpstr>The Optimized Algorithm</vt:lpstr>
      <vt:lpstr>Example</vt:lpstr>
      <vt:lpstr>Outline</vt:lpstr>
      <vt:lpstr>Putting It Together</vt:lpstr>
      <vt:lpstr>Complexity Analysis</vt:lpstr>
      <vt:lpstr>Complexity of Preprocessing</vt:lpstr>
      <vt:lpstr>Complexity of Matching</vt:lpstr>
      <vt:lpstr>Final Complexity</vt:lpstr>
      <vt:lpstr>Outline</vt:lpstr>
      <vt:lpstr>KMP In Practice</vt:lpstr>
      <vt:lpstr>More Algorithms</vt:lpstr>
      <vt:lpstr>More Matching Tasks and Algorithms </vt:lpstr>
      <vt:lpstr>Prefix First and Suffix First</vt:lpstr>
      <vt:lpstr>BM Algorithm: Key Idea</vt:lpstr>
      <vt:lpstr>BM Algorithm: Bad Character</vt:lpstr>
      <vt:lpstr>BM Algorithm: Bad Character</vt:lpstr>
      <vt:lpstr>BM Algorithm: Bad Character</vt:lpstr>
      <vt:lpstr>BM Algorithm: Bad Character</vt:lpstr>
      <vt:lpstr>BM Algorithm: Good Suffix</vt:lpstr>
      <vt:lpstr>BM Algorithm: Good Suffix</vt:lpstr>
      <vt:lpstr>BM Algorithm: Good Suffix</vt:lpstr>
      <vt:lpstr>BM Algorithm: Good Suffix</vt:lpstr>
      <vt:lpstr>BM Algorithm: Good Suffix</vt:lpstr>
      <vt:lpstr>BM Algorithm: Good Suffix</vt:lpstr>
      <vt:lpstr>BM Algorithm: Putting It Together</vt:lpstr>
      <vt:lpstr>Shift-And Algorithm</vt:lpstr>
      <vt:lpstr>Shift-AND: Skeleton</vt:lpstr>
      <vt:lpstr>Shift-AND: Represent the Set D</vt:lpstr>
      <vt:lpstr>Shift-AND: Update D</vt:lpstr>
      <vt:lpstr>Shift-AND: Example</vt:lpstr>
      <vt:lpstr>Shift-AND: Example</vt:lpstr>
      <vt:lpstr>Shift-AND: Putting It Together</vt:lpstr>
      <vt:lpstr>Shift-AND: Analysis</vt:lpstr>
      <vt:lpstr>Recommended Readings</vt:lpstr>
      <vt:lpstr>Summary</vt:lpstr>
      <vt:lpstr>A Security Perspective on Call Stack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Guojie Luo</dc:creator>
  <cp:lastModifiedBy>Qun Huang</cp:lastModifiedBy>
  <cp:revision>1663</cp:revision>
  <cp:lastPrinted>2012-10-26T01:34:11Z</cp:lastPrinted>
  <dcterms:created xsi:type="dcterms:W3CDTF">2004-09-20T08:49:58Z</dcterms:created>
  <dcterms:modified xsi:type="dcterms:W3CDTF">2023-10-12T23:56:44Z</dcterms:modified>
</cp:coreProperties>
</file>