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702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3386" y="5994400"/>
            <a:ext cx="10464802" cy="44788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6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3386" y="4335779"/>
            <a:ext cx="10464802" cy="689188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3600"/>
            </a:lvl1pPr>
          </a:lstStyle>
          <a:p>
            <a:pPr/>
            <a:r>
              <a:t>“在此键入引文。”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-1" y="1219199"/>
            <a:ext cx="13004801" cy="7315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sz="half" idx="13"/>
          </p:nvPr>
        </p:nvSpPr>
        <p:spPr>
          <a:xfrm>
            <a:off x="1667183" y="1578186"/>
            <a:ext cx="9672321" cy="466005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338666" y="6258560"/>
            <a:ext cx="12327468" cy="1070187"/>
          </a:xfrm>
          <a:prstGeom prst="rect">
            <a:avLst/>
          </a:prstGeom>
        </p:spPr>
        <p:txBody>
          <a:bodyPr/>
          <a:lstStyle/>
          <a:p>
            <a:pPr/>
            <a:r>
              <a:t>标题文本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338666" y="7362613"/>
            <a:ext cx="12327468" cy="846668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948266" y="3637279"/>
            <a:ext cx="11108268" cy="2479042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7021856" y="1808479"/>
            <a:ext cx="5080002" cy="61366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880533" y="1808479"/>
            <a:ext cx="5452534" cy="2993815"/>
          </a:xfrm>
          <a:prstGeom prst="rect">
            <a:avLst/>
          </a:prstGeom>
        </p:spPr>
        <p:txBody>
          <a:bodyPr/>
          <a:lstStyle>
            <a:lvl1pPr>
              <a:defRPr sz="5800"/>
            </a:lvl1pPr>
          </a:lstStyle>
          <a:p>
            <a:pPr/>
            <a:r>
              <a:t>标题文本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880533" y="4870026"/>
            <a:ext cx="5452534" cy="3075095"/>
          </a:xfrm>
          <a:prstGeom prst="rect">
            <a:avLst/>
          </a:prstGeom>
        </p:spPr>
        <p:txBody>
          <a:bodyPr/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xfrm>
            <a:off x="900853" y="1727199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xfrm>
            <a:off x="900853" y="1727199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xfrm>
            <a:off x="900853" y="2946399"/>
            <a:ext cx="11203094" cy="4910668"/>
          </a:xfrm>
          <a:prstGeom prst="rect">
            <a:avLst/>
          </a:prstGeom>
        </p:spPr>
        <p:txBody>
          <a:bodyPr anchor="ctr"/>
          <a:lstStyle>
            <a:lvl1pPr marL="439615" indent="-439615" algn="l">
              <a:spcBef>
                <a:spcPts val="4100"/>
              </a:spcBef>
              <a:buSzPct val="75000"/>
              <a:buChar char="•"/>
              <a:defRPr sz="3600"/>
            </a:lvl1pPr>
            <a:lvl2pPr marL="1074615" indent="-439615" algn="l">
              <a:spcBef>
                <a:spcPts val="4100"/>
              </a:spcBef>
              <a:buSzPct val="75000"/>
              <a:buChar char="•"/>
              <a:defRPr sz="3600"/>
            </a:lvl2pPr>
            <a:lvl3pPr marL="1709615" indent="-439615" algn="l">
              <a:spcBef>
                <a:spcPts val="4100"/>
              </a:spcBef>
              <a:buSzPct val="75000"/>
              <a:buChar char="•"/>
              <a:defRPr sz="3600"/>
            </a:lvl3pPr>
            <a:lvl4pPr marL="2344615" indent="-439615" algn="l">
              <a:spcBef>
                <a:spcPts val="4100"/>
              </a:spcBef>
              <a:buSzPct val="75000"/>
              <a:buChar char="•"/>
              <a:defRPr sz="3600"/>
            </a:lvl4pPr>
            <a:lvl5pPr marL="2979615" indent="-439615" algn="l">
              <a:spcBef>
                <a:spcPts val="4100"/>
              </a:spcBef>
              <a:buSzPct val="75000"/>
              <a:buChar char="•"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quarter" idx="13"/>
          </p:nvPr>
        </p:nvSpPr>
        <p:spPr>
          <a:xfrm>
            <a:off x="7023946" y="2946399"/>
            <a:ext cx="5080002" cy="4910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xfrm>
            <a:off x="900853" y="1727199"/>
            <a:ext cx="11203094" cy="1219201"/>
          </a:xfrm>
          <a:prstGeom prst="rect">
            <a:avLst/>
          </a:prstGeom>
        </p:spPr>
        <p:txBody>
          <a:bodyPr anchor="ctr"/>
          <a:lstStyle/>
          <a:p>
            <a:pPr/>
            <a:r>
              <a:t>标题文本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00853" y="2946399"/>
            <a:ext cx="5337388" cy="4910668"/>
          </a:xfrm>
          <a:prstGeom prst="rect">
            <a:avLst/>
          </a:prstGeom>
        </p:spPr>
        <p:txBody>
          <a:bodyPr anchor="ctr"/>
          <a:lstStyle>
            <a:lvl1pPr marL="397368" indent="-397368" algn="l">
              <a:spcBef>
                <a:spcPts val="3200"/>
              </a:spcBef>
              <a:buSzPct val="75000"/>
              <a:buChar char="•"/>
              <a:defRPr sz="3200"/>
            </a:lvl1pPr>
            <a:lvl2pPr marL="956168" indent="-397368" algn="l">
              <a:spcBef>
                <a:spcPts val="3200"/>
              </a:spcBef>
              <a:buSzPct val="75000"/>
              <a:buChar char="•"/>
              <a:defRPr sz="3200"/>
            </a:lvl2pPr>
            <a:lvl3pPr marL="1514968" indent="-397368" algn="l">
              <a:spcBef>
                <a:spcPts val="3200"/>
              </a:spcBef>
              <a:buSzPct val="75000"/>
              <a:buChar char="•"/>
              <a:defRPr sz="3200"/>
            </a:lvl3pPr>
            <a:lvl4pPr marL="2073768" indent="-397368" algn="l">
              <a:spcBef>
                <a:spcPts val="3200"/>
              </a:spcBef>
              <a:buSzPct val="75000"/>
              <a:buChar char="•"/>
              <a:defRPr sz="3200"/>
            </a:lvl4pPr>
            <a:lvl5pPr marL="2632568" indent="-397368" algn="l">
              <a:spcBef>
                <a:spcPts val="3200"/>
              </a:spcBef>
              <a:buSzPct val="75000"/>
              <a:buChar char="•"/>
              <a:defRPr sz="32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00853" y="2167466"/>
            <a:ext cx="11203094" cy="5411895"/>
          </a:xfrm>
          <a:prstGeom prst="rect">
            <a:avLst/>
          </a:prstGeom>
        </p:spPr>
        <p:txBody>
          <a:bodyPr anchor="ctr"/>
          <a:lstStyle>
            <a:lvl1pPr marL="439615" indent="-439615" algn="l">
              <a:spcBef>
                <a:spcPts val="4100"/>
              </a:spcBef>
              <a:buSzPct val="75000"/>
              <a:buChar char="•"/>
              <a:defRPr sz="3600"/>
            </a:lvl1pPr>
            <a:lvl2pPr marL="1074615" indent="-439615" algn="l">
              <a:spcBef>
                <a:spcPts val="4100"/>
              </a:spcBef>
              <a:buSzPct val="75000"/>
              <a:buChar char="•"/>
              <a:defRPr sz="3600"/>
            </a:lvl2pPr>
            <a:lvl3pPr marL="1709615" indent="-439615" algn="l">
              <a:spcBef>
                <a:spcPts val="4100"/>
              </a:spcBef>
              <a:buSzPct val="75000"/>
              <a:buChar char="•"/>
              <a:defRPr sz="3600"/>
            </a:lvl3pPr>
            <a:lvl4pPr marL="2344615" indent="-439615" algn="l">
              <a:spcBef>
                <a:spcPts val="4100"/>
              </a:spcBef>
              <a:buSzPct val="75000"/>
              <a:buChar char="•"/>
              <a:defRPr sz="3600"/>
            </a:lvl4pPr>
            <a:lvl5pPr marL="2979615" indent="-439615" algn="l">
              <a:spcBef>
                <a:spcPts val="4100"/>
              </a:spcBef>
              <a:buSzPct val="75000"/>
              <a:buChar char="•"/>
              <a:defRPr sz="3600"/>
            </a:lvl5pPr>
          </a:lstStyle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8405706" y="4978400"/>
            <a:ext cx="3948855" cy="295994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8405707" y="1822026"/>
            <a:ext cx="3948854" cy="29599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643466" y="1822026"/>
            <a:ext cx="7559041" cy="61163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48266" y="2445173"/>
            <a:ext cx="11108268" cy="247904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b">
            <a:normAutofit fontScale="100000" lnSpcReduction="0"/>
          </a:bodyPr>
          <a:lstStyle/>
          <a:p>
            <a:pPr/>
            <a:r>
              <a:t>标题文本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48266" y="4991946"/>
            <a:ext cx="11108268" cy="84666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>
            <a:normAutofit fontScale="100000" lnSpcReduction="0"/>
          </a:bodyPr>
          <a:lstStyle/>
          <a:p>
            <a:pPr/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52590" y="8195733"/>
            <a:ext cx="292846" cy="295488"/>
          </a:xfrm>
          <a:prstGeom prst="rect">
            <a:avLst/>
          </a:prstGeom>
          <a:ln w="3175">
            <a:miter lim="400000"/>
          </a:ln>
        </p:spPr>
        <p:txBody>
          <a:bodyPr wrap="none" lIns="27093" tIns="27093" rIns="27093" bIns="27093">
            <a:spAutoFit/>
          </a:bodyPr>
          <a:lstStyle>
            <a:lvl1pPr>
              <a:defRPr sz="16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78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702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b33a5cf2b071556b5e0622a1e8bfb6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66758" y="-1"/>
            <a:ext cx="17403485" cy="9753601"/>
          </a:xfrm>
          <a:prstGeom prst="rect">
            <a:avLst/>
          </a:prstGeom>
          <a:ln w="3175">
            <a:miter lim="400000"/>
          </a:ln>
        </p:spPr>
      </p:pic>
      <p:sp>
        <p:nvSpPr>
          <p:cNvPr id="120" name="Shape 120"/>
          <p:cNvSpPr/>
          <p:nvPr/>
        </p:nvSpPr>
        <p:spPr>
          <a:xfrm>
            <a:off x="2249158" y="2652606"/>
            <a:ext cx="6075873" cy="44483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>
              <a:defRPr sz="142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Privacy</a:t>
            </a:r>
          </a:p>
          <a:p>
            <a:pPr>
              <a:defRPr sz="142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Paradox</a:t>
            </a:r>
          </a:p>
        </p:txBody>
      </p:sp>
    </p:spTree>
  </p:cSld>
  <p:clrMapOvr>
    <a:masterClrMapping/>
  </p:clrMapOvr>
  <p:transition xmlns:p14="http://schemas.microsoft.com/office/powerpoint/2010/main" spd="med" advClick="0" advTm="2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de66b9000672384bd3a51efdc4bdfbf2.pn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20826654">
            <a:off x="897360" y="2062557"/>
            <a:ext cx="6101943" cy="7627429"/>
          </a:xfrm>
          <a:prstGeom prst="rect">
            <a:avLst/>
          </a:prstGeom>
          <a:ln w="3175">
            <a:miter lim="400000"/>
          </a:ln>
        </p:spPr>
      </p:pic>
      <p:sp>
        <p:nvSpPr>
          <p:cNvPr id="220" name="Shape 220"/>
          <p:cNvSpPr/>
          <p:nvPr/>
        </p:nvSpPr>
        <p:spPr>
          <a:xfrm>
            <a:off x="7058515" y="2811356"/>
            <a:ext cx="4734700" cy="4130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10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헤드라인A"/>
                <a:ea typeface="헤드라인A"/>
                <a:cs typeface="헤드라인A"/>
                <a:sym typeface="헤드라인A"/>
              </a:defRPr>
            </a:lvl1pPr>
          </a:lstStyle>
          <a:p>
            <a:pPr/>
            <a:r>
              <a:t>The Anchoring Effect</a:t>
            </a:r>
          </a:p>
        </p:txBody>
      </p:sp>
      <p:sp>
        <p:nvSpPr>
          <p:cNvPr id="221" name="Shape 221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22" name="Shape 222"/>
          <p:cNvSpPr/>
          <p:nvPr/>
        </p:nvSpPr>
        <p:spPr>
          <a:xfrm>
            <a:off x="45802" y="339381"/>
            <a:ext cx="6634028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Practical applications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14:prism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/>
        </p:nvSpPr>
        <p:spPr>
          <a:xfrm>
            <a:off x="6200909" y="3694006"/>
            <a:ext cx="7484690" cy="2365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9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헤드라인A"/>
                <a:ea typeface="헤드라인A"/>
                <a:cs typeface="헤드라인A"/>
                <a:sym typeface="헤드라인A"/>
              </a:defRPr>
            </a:lvl1pPr>
          </a:lstStyle>
          <a:p>
            <a:pPr/>
            <a:r>
              <a:t>Welfare Compensation</a:t>
            </a:r>
          </a:p>
        </p:txBody>
      </p:sp>
      <p:pic>
        <p:nvPicPr>
          <p:cNvPr id="225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8139" y="1800531"/>
            <a:ext cx="5963242" cy="5796540"/>
          </a:xfrm>
          <a:prstGeom prst="rect">
            <a:avLst/>
          </a:prstGeom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</p:pic>
      <p:pic>
        <p:nvPicPr>
          <p:cNvPr id="226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5673" y="5071032"/>
            <a:ext cx="5988174" cy="4290510"/>
          </a:xfrm>
          <a:prstGeom prst="rect">
            <a:avLst/>
          </a:prstGeom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</p:pic>
      <p:sp>
        <p:nvSpPr>
          <p:cNvPr id="227" name="Shape 227"/>
          <p:cNvSpPr/>
          <p:nvPr/>
        </p:nvSpPr>
        <p:spPr>
          <a:xfrm>
            <a:off x="1613863" y="8030516"/>
            <a:ext cx="4298094" cy="547366"/>
          </a:xfrm>
          <a:prstGeom prst="rect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28" name="Shape 228"/>
          <p:cNvSpPr/>
          <p:nvPr/>
        </p:nvSpPr>
        <p:spPr>
          <a:xfrm>
            <a:off x="124035" y="318210"/>
            <a:ext cx="6638986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Practical applications </a:t>
            </a:r>
          </a:p>
        </p:txBody>
      </p:sp>
      <p:sp>
        <p:nvSpPr>
          <p:cNvPr id="229" name="Shape 229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pic>
        <p:nvPicPr>
          <p:cNvPr id="230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05673" y="2174513"/>
            <a:ext cx="5988173" cy="1291943"/>
          </a:xfrm>
          <a:prstGeom prst="rect">
            <a:avLst/>
          </a:prstGeom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</p:pic>
      <p:sp>
        <p:nvSpPr>
          <p:cNvPr id="231" name="Shape 231"/>
          <p:cNvSpPr/>
          <p:nvPr/>
        </p:nvSpPr>
        <p:spPr>
          <a:xfrm>
            <a:off x="863174" y="3000718"/>
            <a:ext cx="5473172" cy="469993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32" name="Shape 232"/>
          <p:cNvSpPr/>
          <p:nvPr/>
        </p:nvSpPr>
        <p:spPr>
          <a:xfrm>
            <a:off x="860734" y="3834075"/>
            <a:ext cx="5617865" cy="1225919"/>
          </a:xfrm>
          <a:prstGeom prst="rect">
            <a:avLst/>
          </a:prstGeom>
          <a:ln w="88900">
            <a:solidFill>
              <a:schemeClr val="accent5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:push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/>
        </p:nvSpPr>
        <p:spPr>
          <a:xfrm>
            <a:off x="124035" y="318210"/>
            <a:ext cx="3590019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35" name="Shape 235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36" name="Shape 236"/>
          <p:cNvSpPr/>
          <p:nvPr/>
        </p:nvSpPr>
        <p:spPr>
          <a:xfrm>
            <a:off x="1304776" y="3694006"/>
            <a:ext cx="10395249" cy="2365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/>
          <a:p>
            <a:pPr algn="l">
              <a:defRPr sz="9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Respect:</a:t>
            </a:r>
          </a:p>
          <a:p>
            <a:pPr algn="l">
              <a:defRPr sz="9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헤드라인A"/>
                <a:ea typeface="헤드라인A"/>
                <a:cs typeface="헤드라인A"/>
                <a:sym typeface="헤드라인A"/>
              </a:defRPr>
            </a:pPr>
            <a:r>
              <a:t>Manners Make the Man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14:prism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522" y="2747712"/>
            <a:ext cx="1939905" cy="4215022"/>
          </a:xfrm>
          <a:prstGeom prst="rect">
            <a:avLst/>
          </a:prstGeom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</p:pic>
      <p:grpSp>
        <p:nvGrpSpPr>
          <p:cNvPr id="128" name="Group 128"/>
          <p:cNvGrpSpPr/>
          <p:nvPr/>
        </p:nvGrpSpPr>
        <p:grpSpPr>
          <a:xfrm>
            <a:off x="7430803" y="2846006"/>
            <a:ext cx="4471532" cy="3870101"/>
            <a:chOff x="12700" y="25400"/>
            <a:chExt cx="4471531" cy="3870100"/>
          </a:xfrm>
        </p:grpSpPr>
        <p:pic>
          <p:nvPicPr>
            <p:cNvPr id="123" name="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700" y="25400"/>
              <a:ext cx="4462856" cy="3836793"/>
            </a:xfrm>
            <a:prstGeom prst="rect">
              <a:avLst/>
            </a:prstGeom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4" name="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57579" y="765903"/>
              <a:ext cx="3504686" cy="3129598"/>
            </a:xfrm>
            <a:prstGeom prst="rect">
              <a:avLst/>
            </a:prstGeom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5" name="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850891" y="1165153"/>
              <a:ext cx="2584609" cy="2689841"/>
            </a:xfrm>
            <a:prstGeom prst="rect">
              <a:avLst/>
            </a:prstGeom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6" name="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76882" y="1615090"/>
              <a:ext cx="2207350" cy="2253022"/>
            </a:xfrm>
            <a:prstGeom prst="rect">
              <a:avLst/>
            </a:prstGeom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</p:spPr>
        </p:pic>
        <p:pic>
          <p:nvPicPr>
            <p:cNvPr id="127" name="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291678" y="2953221"/>
              <a:ext cx="2177758" cy="905370"/>
            </a:xfrm>
            <a:prstGeom prst="rect">
              <a:avLst/>
            </a:prstGeom>
            <a:effectLst>
              <a:outerShdw sx="100000" sy="100000" kx="0" ky="0" algn="b" rotWithShape="0" blurRad="38100" dist="12700" dir="5400000">
                <a:srgbClr val="000000">
                  <a:alpha val="50000"/>
                </a:srgbClr>
              </a:outerShdw>
            </a:effectLst>
          </p:spPr>
        </p:pic>
      </p:grpSp>
      <p:sp>
        <p:nvSpPr>
          <p:cNvPr id="129" name="Shape 129"/>
          <p:cNvSpPr/>
          <p:nvPr/>
        </p:nvSpPr>
        <p:spPr>
          <a:xfrm>
            <a:off x="8002815" y="7769564"/>
            <a:ext cx="372608" cy="372609"/>
          </a:xfrm>
          <a:prstGeom prst="rect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30" name="Shape 130"/>
          <p:cNvSpPr/>
          <p:nvPr/>
        </p:nvSpPr>
        <p:spPr>
          <a:xfrm>
            <a:off x="8518479" y="7668425"/>
            <a:ext cx="2874883" cy="5748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Fine, whatever</a:t>
            </a:r>
          </a:p>
        </p:txBody>
      </p:sp>
      <p:sp>
        <p:nvSpPr>
          <p:cNvPr id="131" name="Shape 131"/>
          <p:cNvSpPr/>
          <p:nvPr/>
        </p:nvSpPr>
        <p:spPr>
          <a:xfrm>
            <a:off x="7939775" y="7643025"/>
            <a:ext cx="498688" cy="6256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✔️</a:t>
            </a:r>
          </a:p>
        </p:txBody>
      </p:sp>
      <p:sp>
        <p:nvSpPr>
          <p:cNvPr id="132" name="Shape 132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33" name="Shape 133"/>
          <p:cNvSpPr/>
          <p:nvPr/>
        </p:nvSpPr>
        <p:spPr>
          <a:xfrm>
            <a:off x="-445751" y="298585"/>
            <a:ext cx="13372202" cy="91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People are trapped in the Privacy Paradox</a:t>
            </a:r>
          </a:p>
        </p:txBody>
      </p:sp>
      <p:pic>
        <p:nvPicPr>
          <p:cNvPr id="134" name="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48065" y="2747681"/>
            <a:ext cx="1939906" cy="4215084"/>
          </a:xfrm>
          <a:prstGeom prst="rect">
            <a:avLst/>
          </a:prstGeom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</p:pic>
      <p:pic>
        <p:nvPicPr>
          <p:cNvPr id="135" name="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783897" y="2752343"/>
            <a:ext cx="1939906" cy="4215022"/>
          </a:xfrm>
          <a:prstGeom prst="rect">
            <a:avLst/>
          </a:prstGeom>
          <a:effectLst>
            <a:outerShdw sx="100000" sy="100000" kx="0" ky="0" algn="b" rotWithShape="0" blurRad="101600" dist="38100" dir="5400000">
              <a:srgbClr val="000000">
                <a:alpha val="50000"/>
              </a:srgbClr>
            </a:outerShdw>
          </a:effectLst>
        </p:spPr>
      </p:pic>
      <p:sp>
        <p:nvSpPr>
          <p:cNvPr id="136" name="Shape 136"/>
          <p:cNvSpPr/>
          <p:nvPr/>
        </p:nvSpPr>
        <p:spPr>
          <a:xfrm>
            <a:off x="1388756" y="7725841"/>
            <a:ext cx="3858524" cy="10955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/>
            <a:r>
              <a:t>How do they </a:t>
            </a:r>
          </a:p>
          <a:p>
            <a:pPr/>
            <a:r>
              <a:t>know what I want ?!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14:prism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39" name="Shape 139"/>
          <p:cNvSpPr/>
          <p:nvPr/>
        </p:nvSpPr>
        <p:spPr>
          <a:xfrm>
            <a:off x="-445751" y="298585"/>
            <a:ext cx="13372202" cy="9177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People are trapped in the Privacy Paradox</a:t>
            </a:r>
          </a:p>
        </p:txBody>
      </p:sp>
      <p:pic>
        <p:nvPicPr>
          <p:cNvPr id="140" name="u=2587315638,1427106109&amp;fm=253&amp;fmt=auto&amp;app=138&amp;f=JPEG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34814" y="2385010"/>
            <a:ext cx="9935172" cy="6404365"/>
          </a:xfrm>
          <a:prstGeom prst="rect">
            <a:avLst/>
          </a:prstGeom>
          <a:ln w="3175">
            <a:miter lim="400000"/>
          </a:ln>
        </p:spPr>
      </p:pic>
      <p:sp>
        <p:nvSpPr>
          <p:cNvPr id="141" name="Shape 141"/>
          <p:cNvSpPr/>
          <p:nvPr/>
        </p:nvSpPr>
        <p:spPr>
          <a:xfrm>
            <a:off x="1475074" y="6724272"/>
            <a:ext cx="3478773" cy="828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5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Convenience</a:t>
            </a:r>
          </a:p>
        </p:txBody>
      </p:sp>
      <p:sp>
        <p:nvSpPr>
          <p:cNvPr id="142" name="Shape 142"/>
          <p:cNvSpPr/>
          <p:nvPr/>
        </p:nvSpPr>
        <p:spPr>
          <a:xfrm>
            <a:off x="8832540" y="4286213"/>
            <a:ext cx="1983050" cy="828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50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Privacy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:pus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-507902" y="320077"/>
            <a:ext cx="12522076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Von Neumann expected utility function</a:t>
            </a:r>
          </a:p>
        </p:txBody>
      </p:sp>
      <p:sp>
        <p:nvSpPr>
          <p:cNvPr id="145" name="Shape 145"/>
          <p:cNvSpPr/>
          <p:nvPr/>
        </p:nvSpPr>
        <p:spPr>
          <a:xfrm>
            <a:off x="2187802" y="4655155"/>
            <a:ext cx="82006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46" name="Shape 146"/>
          <p:cNvSpPr/>
          <p:nvPr/>
        </p:nvSpPr>
        <p:spPr>
          <a:xfrm flipV="1">
            <a:off x="6288142" y="1945547"/>
            <a:ext cx="1" cy="70619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54" name="Shape 154"/>
          <p:cNvSpPr/>
          <p:nvPr/>
        </p:nvSpPr>
        <p:spPr>
          <a:xfrm>
            <a:off x="2758671" y="4653147"/>
            <a:ext cx="3529644" cy="406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086" y="14101"/>
                  <a:pt x="11886" y="21301"/>
                  <a:pt x="0" y="21600"/>
                </a:cubicBez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/>
        </p:nvSpPr>
        <p:spPr>
          <a:xfrm>
            <a:off x="6293986" y="2816057"/>
            <a:ext cx="3432168" cy="18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70" y="8014"/>
                  <a:pt x="7670" y="814"/>
                  <a:pt x="21600" y="0"/>
                </a:cubicBez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/>
        </p:nvSpPr>
        <p:spPr>
          <a:xfrm>
            <a:off x="8266385" y="4656763"/>
            <a:ext cx="2550613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Gain/Loss</a:t>
            </a:r>
          </a:p>
        </p:txBody>
      </p:sp>
      <p:sp>
        <p:nvSpPr>
          <p:cNvPr id="150" name="Shape 150"/>
          <p:cNvSpPr/>
          <p:nvPr/>
        </p:nvSpPr>
        <p:spPr>
          <a:xfrm>
            <a:off x="6092123" y="1408057"/>
            <a:ext cx="3734566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Value Function</a:t>
            </a:r>
          </a:p>
        </p:txBody>
      </p:sp>
      <p:sp>
        <p:nvSpPr>
          <p:cNvPr id="151" name="Shape 151"/>
          <p:cNvSpPr/>
          <p:nvPr/>
        </p:nvSpPr>
        <p:spPr>
          <a:xfrm>
            <a:off x="7039317" y="3302744"/>
            <a:ext cx="3485114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Risk-aversion</a:t>
            </a:r>
          </a:p>
        </p:txBody>
      </p:sp>
      <p:sp>
        <p:nvSpPr>
          <p:cNvPr id="152" name="Shape 152"/>
          <p:cNvSpPr/>
          <p:nvPr/>
        </p:nvSpPr>
        <p:spPr>
          <a:xfrm>
            <a:off x="2605229" y="6286796"/>
            <a:ext cx="2856959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Risk-loving</a:t>
            </a:r>
          </a:p>
        </p:txBody>
      </p:sp>
      <p:sp>
        <p:nvSpPr>
          <p:cNvPr id="153" name="Shape 153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14:prism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 flipV="1">
            <a:off x="4515070" y="4649348"/>
            <a:ext cx="1" cy="4388546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58" name="Shape 158"/>
          <p:cNvSpPr/>
          <p:nvPr/>
        </p:nvSpPr>
        <p:spPr>
          <a:xfrm flipH="1">
            <a:off x="2292346" y="8208894"/>
            <a:ext cx="3983515" cy="1"/>
          </a:xfrm>
          <a:prstGeom prst="line">
            <a:avLst/>
          </a:prstGeom>
          <a:ln w="12700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59" name="Shape 159"/>
          <p:cNvSpPr/>
          <p:nvPr/>
        </p:nvSpPr>
        <p:spPr>
          <a:xfrm>
            <a:off x="-507902" y="320077"/>
            <a:ext cx="12522076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Von Neumann expected utility function</a:t>
            </a:r>
          </a:p>
        </p:txBody>
      </p:sp>
      <p:sp>
        <p:nvSpPr>
          <p:cNvPr id="160" name="Shape 160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61" name="Shape 161"/>
          <p:cNvSpPr/>
          <p:nvPr/>
        </p:nvSpPr>
        <p:spPr>
          <a:xfrm>
            <a:off x="2187802" y="4655155"/>
            <a:ext cx="820068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62" name="Shape 162"/>
          <p:cNvSpPr/>
          <p:nvPr/>
        </p:nvSpPr>
        <p:spPr>
          <a:xfrm flipV="1">
            <a:off x="6288142" y="1945547"/>
            <a:ext cx="1" cy="70619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72" name="Shape 172"/>
          <p:cNvSpPr/>
          <p:nvPr/>
        </p:nvSpPr>
        <p:spPr>
          <a:xfrm>
            <a:off x="2758671" y="4653147"/>
            <a:ext cx="3529643" cy="40646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9086" y="14101"/>
                  <a:pt x="11886" y="21301"/>
                  <a:pt x="0" y="21600"/>
                </a:cubicBez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/>
        </p:nvSpPr>
        <p:spPr>
          <a:xfrm>
            <a:off x="6293986" y="2803357"/>
            <a:ext cx="3432168" cy="18366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cubicBezTo>
                  <a:pt x="470" y="8014"/>
                  <a:pt x="7670" y="814"/>
                  <a:pt x="21600" y="0"/>
                </a:cubicBez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/>
        </p:nvSpPr>
        <p:spPr>
          <a:xfrm>
            <a:off x="8266385" y="4656763"/>
            <a:ext cx="2550613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Gain/Loss</a:t>
            </a:r>
          </a:p>
        </p:txBody>
      </p:sp>
      <p:sp>
        <p:nvSpPr>
          <p:cNvPr id="166" name="Shape 166"/>
          <p:cNvSpPr/>
          <p:nvPr/>
        </p:nvSpPr>
        <p:spPr>
          <a:xfrm>
            <a:off x="6092123" y="1408057"/>
            <a:ext cx="3734566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Value Function</a:t>
            </a:r>
          </a:p>
        </p:txBody>
      </p:sp>
      <p:sp>
        <p:nvSpPr>
          <p:cNvPr id="167" name="Shape 167"/>
          <p:cNvSpPr/>
          <p:nvPr/>
        </p:nvSpPr>
        <p:spPr>
          <a:xfrm>
            <a:off x="7039317" y="3302744"/>
            <a:ext cx="3485114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Risk-aversion</a:t>
            </a:r>
          </a:p>
        </p:txBody>
      </p:sp>
      <p:sp>
        <p:nvSpPr>
          <p:cNvPr id="168" name="Shape 168"/>
          <p:cNvSpPr/>
          <p:nvPr/>
        </p:nvSpPr>
        <p:spPr>
          <a:xfrm>
            <a:off x="2605229" y="6286796"/>
            <a:ext cx="2856959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Risk-loving</a:t>
            </a:r>
          </a:p>
        </p:txBody>
      </p:sp>
      <p:sp>
        <p:nvSpPr>
          <p:cNvPr id="169" name="Shape 169"/>
          <p:cNvSpPr/>
          <p:nvPr/>
        </p:nvSpPr>
        <p:spPr>
          <a:xfrm>
            <a:off x="4194782" y="7814292"/>
            <a:ext cx="640576" cy="6092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76200" dist="57964" dir="5400000">
              <a:srgbClr val="000000">
                <a:alpha val="50000"/>
              </a:srgbClr>
            </a:outerShdw>
          </a:effectLst>
        </p:spPr>
        <p:txBody>
          <a:bodyPr lIns="27093" tIns="27093" rIns="27093" bIns="27093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sp>
        <p:nvSpPr>
          <p:cNvPr id="170" name="Shape 170"/>
          <p:cNvSpPr/>
          <p:nvPr/>
        </p:nvSpPr>
        <p:spPr>
          <a:xfrm flipV="1">
            <a:off x="3271333" y="8219918"/>
            <a:ext cx="1" cy="44047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71" name="Shape 171"/>
          <p:cNvSpPr/>
          <p:nvPr/>
        </p:nvSpPr>
        <p:spPr>
          <a:xfrm flipV="1">
            <a:off x="5670582" y="6808189"/>
            <a:ext cx="1" cy="1399052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:push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3"/>
          <p:cNvGrpSpPr/>
          <p:nvPr/>
        </p:nvGrpSpPr>
        <p:grpSpPr>
          <a:xfrm>
            <a:off x="2447237" y="1879424"/>
            <a:ext cx="8110326" cy="7167133"/>
            <a:chOff x="0" y="0"/>
            <a:chExt cx="8110324" cy="7167132"/>
          </a:xfrm>
        </p:grpSpPr>
        <p:grpSp>
          <p:nvGrpSpPr>
            <p:cNvPr id="177" name="Group 177"/>
            <p:cNvGrpSpPr/>
            <p:nvPr/>
          </p:nvGrpSpPr>
          <p:grpSpPr>
            <a:xfrm>
              <a:off x="0" y="0"/>
              <a:ext cx="7862342" cy="7167133"/>
              <a:chOff x="0" y="0"/>
              <a:chExt cx="7862341" cy="7167132"/>
            </a:xfrm>
          </p:grpSpPr>
          <p:pic>
            <p:nvPicPr>
              <p:cNvPr id="175" name="u=963834843,3185749907&amp;fm=253&amp;fmt=auto&amp;app=138&amp;f=JPEG.jp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0" y="0"/>
                <a:ext cx="7122057" cy="716713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176" name="Shape 176"/>
              <p:cNvSpPr/>
              <p:nvPr/>
            </p:nvSpPr>
            <p:spPr>
              <a:xfrm>
                <a:off x="3703509" y="413914"/>
                <a:ext cx="4158833" cy="633930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27093" tIns="27093" rIns="27093" bIns="27093" numCol="1" anchor="ctr">
                <a:noAutofit/>
              </a:bodyPr>
              <a:lstStyle/>
              <a:p>
                <a:pPr>
                  <a:defRPr sz="2200"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178" name="Shape 178"/>
            <p:cNvSpPr/>
            <p:nvPr/>
          </p:nvSpPr>
          <p:spPr>
            <a:xfrm>
              <a:off x="4475424" y="703646"/>
              <a:ext cx="2893041" cy="2329122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Keep privacy a secret to gain one more unit of profit</a:t>
              </a:r>
            </a:p>
          </p:txBody>
        </p:sp>
        <p:sp>
          <p:nvSpPr>
            <p:cNvPr id="179" name="Shape 179"/>
            <p:cNvSpPr/>
            <p:nvPr/>
          </p:nvSpPr>
          <p:spPr>
            <a:xfrm>
              <a:off x="4548873" y="4189398"/>
              <a:ext cx="2746144" cy="2648115"/>
            </a:xfrm>
            <a:prstGeom prst="rect">
              <a:avLst/>
            </a:prstGeom>
            <a:noFill/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27093" tIns="27093" rIns="27093" bIns="27093" numCol="1" anchor="ctr">
              <a:noAutofit/>
            </a:bodyPr>
            <a:lstStyle>
              <a:lvl1pPr>
                <a:defRPr>
                  <a:latin typeface="Impact"/>
                  <a:ea typeface="Impact"/>
                  <a:cs typeface="Impact"/>
                  <a:sym typeface="Impact"/>
                </a:defRPr>
              </a:lvl1pPr>
            </a:lstStyle>
            <a:p>
              <a:pPr/>
              <a:r>
                <a:t>Share the information and bear one more unit of loss </a:t>
              </a:r>
            </a:p>
          </p:txBody>
        </p:sp>
        <p:sp>
          <p:nvSpPr>
            <p:cNvPr id="180" name="Shape 180"/>
            <p:cNvSpPr/>
            <p:nvPr/>
          </p:nvSpPr>
          <p:spPr>
            <a:xfrm>
              <a:off x="3557873" y="3659886"/>
              <a:ext cx="455245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  <p:sp>
          <p:nvSpPr>
            <p:cNvPr id="181" name="Shape 181"/>
            <p:cNvSpPr/>
            <p:nvPr/>
          </p:nvSpPr>
          <p:spPr>
            <a:xfrm>
              <a:off x="3557873" y="8203"/>
              <a:ext cx="455245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  <p:sp>
          <p:nvSpPr>
            <p:cNvPr id="182" name="Shape 182"/>
            <p:cNvSpPr/>
            <p:nvPr/>
          </p:nvSpPr>
          <p:spPr>
            <a:xfrm>
              <a:off x="3557873" y="7155398"/>
              <a:ext cx="4552452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/>
              </a:pPr>
            </a:p>
          </p:txBody>
        </p:sp>
      </p:grpSp>
      <p:sp>
        <p:nvSpPr>
          <p:cNvPr id="184" name="Shape 184"/>
          <p:cNvSpPr/>
          <p:nvPr/>
        </p:nvSpPr>
        <p:spPr>
          <a:xfrm>
            <a:off x="-507902" y="320077"/>
            <a:ext cx="12522076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Von Neumann expected utility function</a:t>
            </a:r>
          </a:p>
        </p:txBody>
      </p:sp>
      <p:sp>
        <p:nvSpPr>
          <p:cNvPr id="185" name="Shape 185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14:prism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/>
        </p:nvSpPr>
        <p:spPr>
          <a:xfrm>
            <a:off x="-374778" y="347552"/>
            <a:ext cx="13243322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BINARY EMOTIONS IN THE PRIVACY PARADOX</a:t>
            </a:r>
          </a:p>
        </p:txBody>
      </p:sp>
      <p:pic>
        <p:nvPicPr>
          <p:cNvPr id="188" name="-s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11489" y="2512501"/>
            <a:ext cx="4235028" cy="4235028"/>
          </a:xfrm>
          <a:prstGeom prst="rect">
            <a:avLst/>
          </a:prstGeom>
          <a:ln w="3175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1971026" y="6987401"/>
            <a:ext cx="2409542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5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Burnout</a:t>
            </a:r>
          </a:p>
        </p:txBody>
      </p:sp>
      <p:sp>
        <p:nvSpPr>
          <p:cNvPr id="190" name="Shape 190"/>
          <p:cNvSpPr/>
          <p:nvPr/>
        </p:nvSpPr>
        <p:spPr>
          <a:xfrm>
            <a:off x="8903781" y="6987401"/>
            <a:ext cx="1850444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56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Worry</a:t>
            </a:r>
          </a:p>
        </p:txBody>
      </p:sp>
      <p:pic>
        <p:nvPicPr>
          <p:cNvPr id="191" name="-neutral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8283" y="2503770"/>
            <a:ext cx="4235028" cy="4235028"/>
          </a:xfrm>
          <a:prstGeom prst="rect">
            <a:avLst/>
          </a:prstGeom>
          <a:ln w="3175">
            <a:miter lim="400000"/>
          </a:ln>
        </p:spPr>
      </p:pic>
      <p:sp>
        <p:nvSpPr>
          <p:cNvPr id="192" name="Shape 192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:push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/>
        </p:nvSpPr>
        <p:spPr>
          <a:xfrm flipV="1">
            <a:off x="6756565" y="2111724"/>
            <a:ext cx="1" cy="6467198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195" name="Shape 195"/>
          <p:cNvSpPr/>
          <p:nvPr/>
        </p:nvSpPr>
        <p:spPr>
          <a:xfrm flipH="1" flipV="1">
            <a:off x="2777806" y="7749922"/>
            <a:ext cx="7744436" cy="1"/>
          </a:xfrm>
          <a:prstGeom prst="line">
            <a:avLst/>
          </a:prstGeom>
          <a:ln w="25400" cap="rnd">
            <a:solidFill>
              <a:srgbClr val="000000"/>
            </a:solidFill>
            <a:custDash>
              <a:ds d="100000" sp="200000"/>
            </a:custDash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07" name="Shape 207"/>
          <p:cNvSpPr/>
          <p:nvPr/>
        </p:nvSpPr>
        <p:spPr>
          <a:xfrm>
            <a:off x="3066913" y="3578135"/>
            <a:ext cx="6295404" cy="4993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23" fill="norm" stroke="1" extrusionOk="0">
                <a:moveTo>
                  <a:pt x="21600" y="0"/>
                </a:moveTo>
                <a:cubicBezTo>
                  <a:pt x="19553" y="14460"/>
                  <a:pt x="12353" y="21600"/>
                  <a:pt x="0" y="21419"/>
                </a:cubicBezTo>
              </a:path>
            </a:pathLst>
          </a:custGeom>
          <a:ln w="25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/>
        </p:nvSpPr>
        <p:spPr>
          <a:xfrm>
            <a:off x="2308075" y="1938970"/>
            <a:ext cx="2856958" cy="81661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/>
          <a:lstStyle>
            <a:lvl1pPr>
              <a:defRPr sz="2800"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Risk-loving</a:t>
            </a:r>
          </a:p>
        </p:txBody>
      </p:sp>
      <p:sp>
        <p:nvSpPr>
          <p:cNvPr id="198" name="Shape 198"/>
          <p:cNvSpPr/>
          <p:nvPr/>
        </p:nvSpPr>
        <p:spPr>
          <a:xfrm>
            <a:off x="6436278" y="7355320"/>
            <a:ext cx="640576" cy="609225"/>
          </a:xfrm>
          <a:prstGeom prst="star5">
            <a:avLst>
              <a:gd name="adj" fmla="val 19100"/>
              <a:gd name="hf" fmla="val 105146"/>
              <a:gd name="vf" fmla="val 110557"/>
            </a:avLst>
          </a:prstGeom>
          <a:solidFill>
            <a:schemeClr val="accent5"/>
          </a:solidFill>
          <a:ln w="3175">
            <a:miter lim="400000"/>
          </a:ln>
          <a:effectLst>
            <a:outerShdw sx="100000" sy="100000" kx="0" ky="0" algn="b" rotWithShape="0" blurRad="76200" dist="57964" dir="5400000">
              <a:srgbClr val="000000">
                <a:alpha val="50000"/>
              </a:srgbClr>
            </a:outerShdw>
          </a:effectLst>
        </p:spPr>
        <p:txBody>
          <a:bodyPr lIns="27093" tIns="27093" rIns="27093" bIns="27093" anchor="ctr"/>
          <a:lstStyle/>
          <a:p>
            <a:pPr>
              <a:defRPr sz="2200">
                <a:solidFill>
                  <a:srgbClr val="FFFFFF"/>
                </a:solidFill>
              </a:defRPr>
            </a:pPr>
          </a:p>
        </p:txBody>
      </p:sp>
      <p:pic>
        <p:nvPicPr>
          <p:cNvPr id="199" name="-neutra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49439" y="7302899"/>
            <a:ext cx="1174230" cy="1174230"/>
          </a:xfrm>
          <a:prstGeom prst="rect">
            <a:avLst/>
          </a:prstGeom>
          <a:ln w="3175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-374778" y="347552"/>
            <a:ext cx="13243322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BINARY EMOTIONS IN THE PRIVACY PARADOX</a:t>
            </a:r>
          </a:p>
        </p:txBody>
      </p:sp>
      <p:sp>
        <p:nvSpPr>
          <p:cNvPr id="201" name="Shape 201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02" name="Shape 202"/>
          <p:cNvSpPr/>
          <p:nvPr/>
        </p:nvSpPr>
        <p:spPr>
          <a:xfrm>
            <a:off x="2603323" y="8779026"/>
            <a:ext cx="80934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03" name="Shape 203"/>
          <p:cNvSpPr/>
          <p:nvPr/>
        </p:nvSpPr>
        <p:spPr>
          <a:xfrm flipV="1">
            <a:off x="2595167" y="1798837"/>
            <a:ext cx="1" cy="6982359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04" name="Shape 204"/>
          <p:cNvSpPr/>
          <p:nvPr/>
        </p:nvSpPr>
        <p:spPr>
          <a:xfrm>
            <a:off x="2627699" y="2036697"/>
            <a:ext cx="78338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sp>
        <p:nvSpPr>
          <p:cNvPr id="205" name="Shape 205"/>
          <p:cNvSpPr/>
          <p:nvPr/>
        </p:nvSpPr>
        <p:spPr>
          <a:xfrm flipV="1">
            <a:off x="10407769" y="2032772"/>
            <a:ext cx="1" cy="67643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  <p:pic>
        <p:nvPicPr>
          <p:cNvPr id="206" name="-sa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flipH="1">
            <a:off x="9028042" y="5607548"/>
            <a:ext cx="1174230" cy="1174230"/>
          </a:xfrm>
          <a:prstGeom prst="rect">
            <a:avLst/>
          </a:prstGeom>
          <a:ln w="3175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14:prism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22739" y="2231246"/>
            <a:ext cx="8960168" cy="6134312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grpSp>
        <p:nvGrpSpPr>
          <p:cNvPr id="212" name="Group 212"/>
          <p:cNvGrpSpPr/>
          <p:nvPr/>
        </p:nvGrpSpPr>
        <p:grpSpPr>
          <a:xfrm>
            <a:off x="6718419" y="1600762"/>
            <a:ext cx="6277241" cy="2962841"/>
            <a:chOff x="32275" y="0"/>
            <a:chExt cx="6277239" cy="2962840"/>
          </a:xfrm>
        </p:grpSpPr>
        <p:sp>
          <p:nvSpPr>
            <p:cNvPr id="210" name="Shape 210"/>
            <p:cNvSpPr/>
            <p:nvPr/>
          </p:nvSpPr>
          <p:spPr>
            <a:xfrm>
              <a:off x="32275" y="0"/>
              <a:ext cx="6277240" cy="2962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2711" y="4450"/>
                  </a:lnTo>
                  <a:lnTo>
                    <a:pt x="16699" y="1750"/>
                  </a:lnTo>
                  <a:lnTo>
                    <a:pt x="15925" y="6537"/>
                  </a:lnTo>
                  <a:lnTo>
                    <a:pt x="20725" y="6444"/>
                  </a:lnTo>
                  <a:lnTo>
                    <a:pt x="17512" y="10048"/>
                  </a:lnTo>
                  <a:lnTo>
                    <a:pt x="21600" y="12592"/>
                  </a:lnTo>
                  <a:lnTo>
                    <a:pt x="16969" y="13869"/>
                  </a:lnTo>
                  <a:lnTo>
                    <a:pt x="19046" y="18242"/>
                  </a:lnTo>
                  <a:lnTo>
                    <a:pt x="14466" y="16787"/>
                  </a:lnTo>
                  <a:lnTo>
                    <a:pt x="13874" y="21600"/>
                  </a:lnTo>
                  <a:lnTo>
                    <a:pt x="10800" y="17874"/>
                  </a:lnTo>
                  <a:lnTo>
                    <a:pt x="7726" y="21600"/>
                  </a:lnTo>
                  <a:lnTo>
                    <a:pt x="7134" y="16787"/>
                  </a:lnTo>
                  <a:lnTo>
                    <a:pt x="2554" y="18242"/>
                  </a:lnTo>
                  <a:lnTo>
                    <a:pt x="4631" y="13869"/>
                  </a:lnTo>
                  <a:lnTo>
                    <a:pt x="0" y="12592"/>
                  </a:lnTo>
                  <a:lnTo>
                    <a:pt x="4088" y="10048"/>
                  </a:lnTo>
                  <a:lnTo>
                    <a:pt x="875" y="6444"/>
                  </a:lnTo>
                  <a:lnTo>
                    <a:pt x="5675" y="6537"/>
                  </a:lnTo>
                  <a:lnTo>
                    <a:pt x="4901" y="1750"/>
                  </a:lnTo>
                  <a:lnTo>
                    <a:pt x="8889" y="4450"/>
                  </a:lnTo>
                  <a:close/>
                </a:path>
              </a:pathLst>
            </a:custGeom>
            <a:solidFill>
              <a:schemeClr val="accent5"/>
            </a:solidFill>
            <a:ln w="3175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11" name="Shape 211"/>
            <p:cNvSpPr/>
            <p:nvPr/>
          </p:nvSpPr>
          <p:spPr>
            <a:xfrm>
              <a:off x="417855" y="42993"/>
              <a:ext cx="5699109" cy="2849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12711" y="4450"/>
                  </a:lnTo>
                  <a:lnTo>
                    <a:pt x="16699" y="1750"/>
                  </a:lnTo>
                  <a:lnTo>
                    <a:pt x="15925" y="6537"/>
                  </a:lnTo>
                  <a:lnTo>
                    <a:pt x="20725" y="6444"/>
                  </a:lnTo>
                  <a:lnTo>
                    <a:pt x="17512" y="10048"/>
                  </a:lnTo>
                  <a:lnTo>
                    <a:pt x="21600" y="12592"/>
                  </a:lnTo>
                  <a:lnTo>
                    <a:pt x="16969" y="13869"/>
                  </a:lnTo>
                  <a:lnTo>
                    <a:pt x="19046" y="18242"/>
                  </a:lnTo>
                  <a:lnTo>
                    <a:pt x="14466" y="16787"/>
                  </a:lnTo>
                  <a:lnTo>
                    <a:pt x="13874" y="21600"/>
                  </a:lnTo>
                  <a:lnTo>
                    <a:pt x="10800" y="17874"/>
                  </a:lnTo>
                  <a:lnTo>
                    <a:pt x="7726" y="21600"/>
                  </a:lnTo>
                  <a:lnTo>
                    <a:pt x="7134" y="16787"/>
                  </a:lnTo>
                  <a:lnTo>
                    <a:pt x="2554" y="18242"/>
                  </a:lnTo>
                  <a:lnTo>
                    <a:pt x="4631" y="13869"/>
                  </a:lnTo>
                  <a:lnTo>
                    <a:pt x="0" y="12592"/>
                  </a:lnTo>
                  <a:lnTo>
                    <a:pt x="4088" y="10048"/>
                  </a:lnTo>
                  <a:lnTo>
                    <a:pt x="875" y="6444"/>
                  </a:lnTo>
                  <a:lnTo>
                    <a:pt x="5675" y="6537"/>
                  </a:lnTo>
                  <a:lnTo>
                    <a:pt x="4901" y="1750"/>
                  </a:lnTo>
                  <a:lnTo>
                    <a:pt x="8889" y="4450"/>
                  </a:lnTo>
                  <a:close/>
                </a:path>
              </a:pathLst>
            </a:custGeom>
            <a:solidFill>
              <a:schemeClr val="accent3">
                <a:satOff val="18648"/>
                <a:lumOff val="5971"/>
              </a:schemeClr>
            </a:solidFill>
            <a:ln w="3175" cap="flat">
              <a:noFill/>
              <a:miter lim="400000"/>
            </a:ln>
            <a:effectLst>
              <a:outerShdw sx="100000" sy="100000" kx="0" ky="0" algn="b" rotWithShape="0" blurRad="12700" dist="12700" dir="5400000">
                <a:srgbClr val="000000">
                  <a:alpha val="50000"/>
                </a:srgbClr>
              </a:outerShdw>
            </a:effectLst>
          </p:spPr>
          <p:txBody>
            <a:bodyPr wrap="square" lIns="27093" tIns="27093" rIns="27093" bIns="27093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13" name="Shape 213"/>
          <p:cNvSpPr/>
          <p:nvPr/>
        </p:nvSpPr>
        <p:spPr>
          <a:xfrm>
            <a:off x="8751501" y="2266563"/>
            <a:ext cx="2211079" cy="169248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>
              <a:defRPr sz="10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No!!</a:t>
            </a:r>
          </a:p>
        </p:txBody>
      </p:sp>
      <p:pic>
        <p:nvPicPr>
          <p:cNvPr id="214" name="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20072477">
            <a:off x="389946" y="2630038"/>
            <a:ext cx="4322283" cy="2889764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pic>
        <p:nvPicPr>
          <p:cNvPr id="215" name="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20695754">
            <a:off x="8952140" y="5168681"/>
            <a:ext cx="3627688" cy="2772626"/>
          </a:xfrm>
          <a:prstGeom prst="rect">
            <a:avLst/>
          </a:prstGeom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p:spPr>
      </p:pic>
      <p:sp>
        <p:nvSpPr>
          <p:cNvPr id="216" name="Shape 216"/>
          <p:cNvSpPr/>
          <p:nvPr/>
        </p:nvSpPr>
        <p:spPr>
          <a:xfrm>
            <a:off x="-374778" y="347552"/>
            <a:ext cx="13243322" cy="9177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7093" tIns="27093" rIns="27093" bIns="27093" anchor="ctr">
            <a:spAutoFit/>
          </a:bodyPr>
          <a:lstStyle>
            <a:lvl1pPr>
              <a:defRPr sz="5600">
                <a:solidFill>
                  <a:schemeClr val="accent1">
                    <a:hueOff val="47394"/>
                    <a:satOff val="-25753"/>
                    <a:lumOff val="-7544"/>
                  </a:schemeClr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BINARY EMOTIONS IN THE PRIVACY PARADOX</a:t>
            </a:r>
          </a:p>
        </p:txBody>
      </p:sp>
      <p:sp>
        <p:nvSpPr>
          <p:cNvPr id="217" name="Shape 217"/>
          <p:cNvSpPr/>
          <p:nvPr/>
        </p:nvSpPr>
        <p:spPr>
          <a:xfrm>
            <a:off x="3892" y="1252661"/>
            <a:ext cx="12997016" cy="1"/>
          </a:xfrm>
          <a:prstGeom prst="line">
            <a:avLst/>
          </a:prstGeom>
          <a:ln w="25400">
            <a:solidFill>
              <a:schemeClr val="accent1">
                <a:hueOff val="47394"/>
                <a:satOff val="-25753"/>
                <a:lumOff val="-7544"/>
              </a:schemeClr>
            </a:solidFill>
            <a:miter lim="400000"/>
          </a:ln>
        </p:spPr>
        <p:txBody>
          <a:bodyPr lIns="27093" tIns="27093" rIns="27093" bIns="27093" anchor="ctr"/>
          <a:lstStyle/>
          <a:p>
            <a:pPr>
              <a:defRPr sz="2200"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20000" p14:dur="1125">
        <p:push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25400" dist="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12700" dist="127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3175" cap="flat">
          <a:noFill/>
          <a:miter lim="400000"/>
        </a:ln>
        <a:effectLst>
          <a:outerShdw sx="100000" sy="100000" kx="0" ky="0" algn="b" rotWithShape="0" blurRad="12700" dist="127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7093" tIns="27093" rIns="27093" bIns="27093" numCol="1" spcCol="38100" rtlCol="0" anchor="ctr" upright="0">
        <a:spAutoFit/>
      </a:bodyPr>
      <a:lstStyle>
        <a:defPPr marL="0" marR="0" indent="0" algn="ctr" defTabSz="58702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