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42"/>
  </p:notesMasterIdLst>
  <p:handoutMasterIdLst>
    <p:handoutMasterId r:id="rId43"/>
  </p:handoutMasterIdLst>
  <p:sldIdLst>
    <p:sldId id="273" r:id="rId2"/>
    <p:sldId id="274" r:id="rId3"/>
    <p:sldId id="275" r:id="rId4"/>
    <p:sldId id="309" r:id="rId5"/>
    <p:sldId id="339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30" r:id="rId29"/>
    <p:sldId id="331" r:id="rId30"/>
    <p:sldId id="361" r:id="rId31"/>
    <p:sldId id="333" r:id="rId32"/>
    <p:sldId id="334" r:id="rId33"/>
    <p:sldId id="335" r:id="rId34"/>
    <p:sldId id="362" r:id="rId35"/>
    <p:sldId id="363" r:id="rId36"/>
    <p:sldId id="364" r:id="rId37"/>
    <p:sldId id="366" r:id="rId38"/>
    <p:sldId id="370" r:id="rId39"/>
    <p:sldId id="368" r:id="rId40"/>
    <p:sldId id="369" r:id="rId4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9900"/>
    <a:srgbClr val="777777"/>
    <a:srgbClr val="808080"/>
    <a:srgbClr val="000000"/>
    <a:srgbClr val="B2B2B2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3" autoAdjust="0"/>
    <p:restoredTop sz="87276" autoAdjust="0"/>
  </p:normalViewPr>
  <p:slideViewPr>
    <p:cSldViewPr>
      <p:cViewPr varScale="1">
        <p:scale>
          <a:sx n="79" d="100"/>
          <a:sy n="79" d="100"/>
        </p:scale>
        <p:origin x="159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2024/7/6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glibc</a:t>
            </a:r>
            <a:r>
              <a:rPr kumimoji="1" lang="en-US" altLang="zh-CN" dirty="0"/>
              <a:t>/string/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-two-</a:t>
            </a:r>
            <a:r>
              <a:rPr kumimoji="1" lang="en-US" altLang="zh-CN" dirty="0" err="1"/>
              <a:t>way.h</a:t>
            </a:r>
            <a:endParaRPr kumimoji="1" lang="en-US" altLang="zh-CN" dirty="0"/>
          </a:p>
          <a:p>
            <a:r>
              <a:rPr kumimoji="1" lang="en-US" altLang="zh-CN" dirty="0" err="1"/>
              <a:t>glibc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sysdeps</a:t>
            </a:r>
            <a:r>
              <a:rPr kumimoji="1" lang="en-US" altLang="zh-CN" dirty="0"/>
              <a:t>/x86/bits/</a:t>
            </a:r>
            <a:r>
              <a:rPr kumimoji="1" lang="en-US" altLang="zh-CN" dirty="0" err="1"/>
              <a:t>string.h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0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2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03C582EB-0B2A-43F1-AEFE-25925462A2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3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651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57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7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3996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cr.yp.to/bib/1975/ah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attera/glibc/blob/master/string/strlen.c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wo-way_string-matching_algorith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Exercise: Check Rotation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Given two strings s1 and s2, can we find s2 as a substring in a rotation (circular shift) of s1?</a:t>
            </a:r>
          </a:p>
          <a:p>
            <a:pPr lvl="1"/>
            <a:r>
              <a:rPr kumimoji="1" lang="en-US" altLang="zh-CN" dirty="0"/>
              <a:t>For example</a:t>
            </a:r>
          </a:p>
          <a:p>
            <a:pPr lvl="2"/>
            <a:r>
              <a:rPr kumimoji="1" lang="en-US" altLang="zh-CN" dirty="0"/>
              <a:t>Return true when given s1=AABCD and s2=CDAA</a:t>
            </a:r>
          </a:p>
          <a:p>
            <a:pPr lvl="2"/>
            <a:r>
              <a:rPr kumimoji="1" lang="en-US" altLang="zh-CN" dirty="0"/>
              <a:t>Return false when given s1=ABCD and s2=ACBD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84EC495-C647-494F-906F-2AF42AD52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C0DF-AB99-42CF-9665-F89A24A850F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Two-way Algorithm: Key idea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932D2-D9A3-423E-8825-7EC142B6F7C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dirty="0">
                <a:solidFill>
                  <a:srgbClr val="C00000"/>
                </a:solidFill>
              </a:rPr>
              <a:t>P=</a:t>
            </a:r>
            <a:r>
              <a:rPr lang="en-US" altLang="zh-CN" dirty="0" err="1">
                <a:solidFill>
                  <a:srgbClr val="C00000"/>
                </a:solidFill>
              </a:rPr>
              <a:t>uv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0070C0"/>
                </a:solidFill>
              </a:rPr>
              <a:t>short maximal suffix</a:t>
            </a:r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C00000"/>
                </a:solidFill>
              </a:rPr>
              <a:t>match failures </a:t>
            </a:r>
            <a:r>
              <a:rPr lang="en-US" altLang="zh-CN" dirty="0"/>
              <a:t>occurs at </a:t>
            </a:r>
            <a:r>
              <a:rPr lang="en-US" altLang="zh-CN" dirty="0">
                <a:solidFill>
                  <a:srgbClr val="C00000"/>
                </a:solidFill>
              </a:rPr>
              <a:t>(j+1)</a:t>
            </a:r>
            <a:r>
              <a:rPr lang="en-US" altLang="zh-CN" dirty="0"/>
              <a:t>-</a:t>
            </a:r>
            <a:r>
              <a:rPr lang="en-US" altLang="zh-CN" dirty="0" err="1"/>
              <a:t>th</a:t>
            </a:r>
            <a:r>
              <a:rPr lang="en-US" altLang="zh-CN" dirty="0"/>
              <a:t> character in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, we can shift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C00000"/>
                </a:solidFill>
              </a:rPr>
              <a:t>(j+1)</a:t>
            </a:r>
            <a:r>
              <a:rPr lang="en-US" altLang="zh-CN" dirty="0"/>
              <a:t> positions safely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437A9-4239-44CD-A689-E0E6E720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EBC449-AB71-4AE2-BD78-A06687B9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76600"/>
            <a:ext cx="6400800" cy="26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C0DF-AB99-42CF-9665-F89A24A850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Two-way Algorithm: Key idea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932D2-D9A3-423E-8825-7EC142B6F7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Short v is important !!!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437A9-4239-44CD-A689-E0E6E720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E1FDD-094D-4482-A074-385383D5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8915400" cy="247228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1310712-6F24-4ED1-803D-F8AE8570D3FF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3581400"/>
            <a:ext cx="533400" cy="533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7EFB68-4E74-4943-9F45-FBCC47CFD18B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3581400"/>
            <a:ext cx="533400" cy="533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130FC52-5907-4984-AAA2-E8F8870BDD38}"/>
              </a:ext>
            </a:extLst>
          </p:cNvPr>
          <p:cNvSpPr/>
          <p:nvPr/>
        </p:nvSpPr>
        <p:spPr>
          <a:xfrm>
            <a:off x="5109885" y="3640788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May equal!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23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5CC1-09B6-4650-9D51-16628A23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Two-way Algorithm: Procedure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0AA9B-279E-45ED-B742-DCEA40C6DB9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Assume short maximal suffix exists</a:t>
            </a:r>
          </a:p>
          <a:p>
            <a:r>
              <a:rPr lang="en-US" altLang="zh-CN" dirty="0"/>
              <a:t>Calculate factorization </a:t>
            </a:r>
            <a:r>
              <a:rPr lang="en-US" altLang="zh-CN" dirty="0">
                <a:solidFill>
                  <a:srgbClr val="C00000"/>
                </a:solidFill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</a:rPr>
              <a:t>uv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0070C0"/>
                </a:solidFill>
              </a:rPr>
              <a:t>short maximal suffix</a:t>
            </a:r>
          </a:p>
          <a:p>
            <a:r>
              <a:rPr lang="en-US" altLang="zh-CN" dirty="0"/>
              <a:t>Matching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 from left to right (prefix first matching)</a:t>
            </a:r>
          </a:p>
          <a:p>
            <a:pPr lvl="1"/>
            <a:r>
              <a:rPr lang="en-US" altLang="zh-CN" dirty="0"/>
              <a:t>If mismatch occurs at </a:t>
            </a:r>
            <a:r>
              <a:rPr lang="en-US" altLang="zh-CN" dirty="0">
                <a:solidFill>
                  <a:srgbClr val="C00000"/>
                </a:solidFill>
              </a:rPr>
              <a:t>(j+1)</a:t>
            </a:r>
            <a:r>
              <a:rPr lang="en-US" altLang="zh-CN" dirty="0"/>
              <a:t>-</a:t>
            </a:r>
            <a:r>
              <a:rPr lang="en-US" altLang="zh-CN" dirty="0" err="1"/>
              <a:t>th</a:t>
            </a:r>
            <a:r>
              <a:rPr lang="en-US" altLang="zh-CN" dirty="0"/>
              <a:t> character in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, shift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C00000"/>
                </a:solidFill>
              </a:rPr>
              <a:t>(j+1) </a:t>
            </a:r>
            <a:r>
              <a:rPr lang="en-US" altLang="zh-CN" dirty="0"/>
              <a:t>positions and then restart matching v from left to right</a:t>
            </a:r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 is matched, try to match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from right to left (suffix first matching)</a:t>
            </a:r>
          </a:p>
          <a:p>
            <a:pPr lvl="1"/>
            <a:r>
              <a:rPr lang="en-US" altLang="zh-CN" dirty="0"/>
              <a:t>If mismatch occurs, shift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0070C0"/>
                </a:solidFill>
              </a:rPr>
              <a:t>Period(P)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89A24-5A2A-4EF5-84E9-7A6BE3BE1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50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5955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850B-AC27-4BB3-A011-5176E4DCBD29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3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40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67648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1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79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97952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3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65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72874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3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36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06771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1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92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0207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3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40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82317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505200" y="5028803"/>
            <a:ext cx="44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matching v -&gt; shift by 1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65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Exercise: Check Rotation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[] = “AABBCD”;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 des[] = “CDAA”;</a:t>
            </a:r>
          </a:p>
          <a:p>
            <a:pPr marL="0" indent="0">
              <a:buNone/>
            </a:pP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tempchar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len-1; ++j)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[len-1] = 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tempchar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src,des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)!=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return(true);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endParaRPr kumimoji="1"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F9578-CC34-492A-A234-243C1DB25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578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53394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0520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ABCD.ABD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4724400" y="4572000"/>
            <a:ext cx="255018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v matched! </a:t>
            </a:r>
          </a:p>
          <a:p>
            <a:r>
              <a:rPr lang="en-US" altLang="zh-CN" sz="2800" dirty="0">
                <a:latin typeface="+mn-lt"/>
              </a:rPr>
              <a:t>Try matching u</a:t>
            </a:r>
          </a:p>
          <a:p>
            <a:r>
              <a:rPr lang="en-US" altLang="zh-CN" sz="2800" dirty="0">
                <a:latin typeface="+mn-lt"/>
              </a:rPr>
              <a:t>Successful!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638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90743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1746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ababa.dada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4724400" y="4572000"/>
            <a:ext cx="30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v -&gt; shift by 4 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80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39165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1746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ababa.dada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4724400" y="4572000"/>
            <a:ext cx="30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Try v -&gt; shift by 1 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81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99746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1746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ababa.dada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4724400" y="4572000"/>
            <a:ext cx="48857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v matched</a:t>
            </a:r>
          </a:p>
          <a:p>
            <a:r>
              <a:rPr lang="en-US" altLang="zh-CN" sz="2800" dirty="0">
                <a:latin typeface="+mn-lt"/>
              </a:rPr>
              <a:t>Try u -&gt; shift by Period(P) = 8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78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C8E3-E051-4518-804B-FC6DE60B8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5A4B0-AC92-4973-A3A3-FFBB37A9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0A43C-2F1F-4FBD-B985-D33E4055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84608"/>
              </p:ext>
            </p:extLst>
          </p:nvPr>
        </p:nvGraphicFramePr>
        <p:xfrm>
          <a:off x="457200" y="25908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465400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86771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719642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29127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762137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51869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71443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2634245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93882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725300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9215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864610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94467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64672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7402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671971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252542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778631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93885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861765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9650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628411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2168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26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3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4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EAA32CC-F318-4BE6-A0DE-0CB92D789D30}"/>
              </a:ext>
            </a:extLst>
          </p:cNvPr>
          <p:cNvSpPr/>
          <p:nvPr/>
        </p:nvSpPr>
        <p:spPr>
          <a:xfrm>
            <a:off x="762000" y="1447800"/>
            <a:ext cx="51746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lt"/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uv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+mn-lt"/>
              </a:rPr>
              <a:t>ababa.dada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968C5-FE07-44D7-8026-1186A60183F2}"/>
              </a:ext>
            </a:extLst>
          </p:cNvPr>
          <p:cNvSpPr/>
          <p:nvPr/>
        </p:nvSpPr>
        <p:spPr>
          <a:xfrm>
            <a:off x="3352800" y="5148590"/>
            <a:ext cx="5626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</a:rPr>
              <a:t>Match v first, then u -&gt; successful!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88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01539-0262-4806-99FD-CCDB9219FC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Why Period(P) When Matching u?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EF78F-B5D2-464B-A613-282772117E8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Similar to “Good suffix” in BM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29A9D4-E601-4172-B328-0255138C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CBC682-8503-4514-8C86-AE9A634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6667"/>
            <a:ext cx="5638800" cy="1975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23EB67-316D-436F-B544-E9EFBC76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77590"/>
            <a:ext cx="5064669" cy="1909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AE095F-1087-48D0-B84A-0581894D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978831"/>
            <a:ext cx="5334000" cy="20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7946-AB2F-42E0-830D-B5E51F3605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If no short maximal suffix?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1B5BE-12DB-4B37-98E2-C8634451D58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Simple </a:t>
            </a:r>
            <a:r>
              <a:rPr lang="en-US" altLang="zh-CN"/>
              <a:t>reverse P </a:t>
            </a:r>
            <a:r>
              <a:rPr lang="en-US" altLang="zh-CN" dirty="0"/>
              <a:t>and 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74894-5E3B-4613-8CC7-97519C283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791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0D13B-B492-10E0-7FF0-DF0B39EE62D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Actual Two-Way Algorithm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8066D-2405-8D3D-D2CD-45666CDC1D9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 clever algorithm to calculate </a:t>
            </a:r>
            <a:r>
              <a:rPr lang="en-US" altLang="zh-CN" dirty="0">
                <a:solidFill>
                  <a:srgbClr val="FF0000"/>
                </a:solidFill>
              </a:rPr>
              <a:t>maximal suffix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period of maximal suffix </a:t>
            </a:r>
            <a:r>
              <a:rPr lang="en-US" altLang="zh-CN" dirty="0"/>
              <a:t>at the same time</a:t>
            </a:r>
          </a:p>
          <a:p>
            <a:pPr lvl="1"/>
            <a:r>
              <a:rPr lang="en-US" altLang="zh-CN" dirty="0"/>
              <a:t>O(n)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endParaRPr lang="zh-CN" altLang="en-US" dirty="0"/>
          </a:p>
          <a:p>
            <a:pPr lvl="1"/>
            <a:r>
              <a:rPr lang="en-US" altLang="zh-CN" dirty="0"/>
              <a:t>O(log m) space</a:t>
            </a:r>
          </a:p>
          <a:p>
            <a:endParaRPr lang="en-US" altLang="zh-CN" dirty="0"/>
          </a:p>
          <a:p>
            <a:r>
              <a:rPr lang="en-US" altLang="zh-CN" dirty="0"/>
              <a:t>O(n) time </a:t>
            </a:r>
            <a:r>
              <a:rPr lang="en-US" altLang="zh-CN"/>
              <a:t>to match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3C90B-ABED-04C4-94CE-E1EB80394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5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 between Pattern Matching and DFA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Deterministic Finite Automaton (DFA)</a:t>
            </a:r>
          </a:p>
          <a:p>
            <a:r>
              <a:rPr kumimoji="1" lang="en-US" altLang="zh-CN" dirty="0"/>
              <a:t>Reference course</a:t>
            </a:r>
          </a:p>
          <a:p>
            <a:pPr lvl="1"/>
            <a:r>
              <a:rPr kumimoji="1" lang="en-US" altLang="zh-CN" dirty="0"/>
              <a:t>04830150 Compiler Design (</a:t>
            </a:r>
            <a:r>
              <a:rPr kumimoji="1" lang="zh-CN" altLang="en-US" dirty="0"/>
              <a:t>编译技术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1026" name="Picture 2" descr="https://res.cloudinary.com/dw9fem4ki/image/upload/v1408788930/regxper_dazjb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0"/>
            <a:ext cx="4572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4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Pattern Matching using DFA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Assume </a:t>
            </a:r>
            <a:r>
              <a:rPr kumimoji="1" lang="en-US" altLang="zh-CN" b="0" dirty="0"/>
              <a:t>P = </a:t>
            </a:r>
            <a:r>
              <a:rPr kumimoji="1" lang="en-US" altLang="zh-CN" b="0" dirty="0" err="1"/>
              <a:t>nano</a:t>
            </a:r>
            <a:endParaRPr kumimoji="1" lang="en-US" altLang="zh-CN" b="0" dirty="0"/>
          </a:p>
          <a:p>
            <a:r>
              <a:rPr kumimoji="1" lang="en-US" altLang="zh-CN" dirty="0"/>
              <a:t>Assume </a:t>
            </a:r>
            <a:r>
              <a:rPr kumimoji="1" lang="en-US" altLang="zh-CN" b="0" dirty="0"/>
              <a:t>S</a:t>
            </a:r>
            <a:r>
              <a:rPr kumimoji="1" lang="en-US" altLang="zh-CN" dirty="0"/>
              <a:t> is given as a stream</a:t>
            </a:r>
          </a:p>
          <a:p>
            <a:r>
              <a:rPr kumimoji="1" lang="en-US" altLang="zh-CN" dirty="0"/>
              <a:t>How much memory do we need for pattern matching?</a:t>
            </a:r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59696" y="3810744"/>
          <a:ext cx="548684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S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=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…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b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a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n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a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n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a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n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o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b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a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n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o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…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67808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24288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87888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44368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35960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92440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56040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12520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104112" y="383589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410144" y="4916016"/>
          <a:ext cx="137171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n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a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n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ourier New"/>
                          <a:cs typeface="Courier New"/>
                        </a:rPr>
                        <a:t>o</a:t>
                      </a:r>
                      <a:endParaRPr lang="zh-CN" alt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804408" y="4437113"/>
            <a:ext cx="72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= ?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4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Exercise: Check Rotation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[] = “AABBCD”;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 des[] = “CDAA”;</a:t>
            </a:r>
          </a:p>
          <a:p>
            <a:pPr marL="0" indent="0">
              <a:buNone/>
            </a:pP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tempstr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char[2*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tempstr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tempstr+len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len-1);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(des) &gt;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tempstr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des)!=NULL);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9EB63-7A18-47A7-9F11-CB00149C6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04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Alphabet: </a:t>
            </a:r>
            <a:r>
              <a:rPr kumimoji="1" lang="en-US" altLang="zh-CN" b="0" dirty="0" err="1"/>
              <a:t>Σ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= {a, n, o, …}</a:t>
            </a:r>
          </a:p>
          <a:p>
            <a:r>
              <a:rPr lang="en-US" altLang="zh-CN" dirty="0"/>
              <a:t>States:</a:t>
            </a:r>
            <a:r>
              <a:rPr kumimoji="1" lang="en-US" altLang="zh-CN" dirty="0"/>
              <a:t> </a:t>
            </a:r>
            <a:r>
              <a:rPr kumimoji="1" lang="en-US" altLang="zh-CN" b="0" dirty="0"/>
              <a:t>Q = {empty, n, </a:t>
            </a:r>
            <a:r>
              <a:rPr kumimoji="1" lang="en-US" altLang="zh-CN" b="0" dirty="0" err="1"/>
              <a:t>na</a:t>
            </a:r>
            <a:r>
              <a:rPr kumimoji="1" lang="en-US" altLang="zh-CN" b="0" dirty="0"/>
              <a:t>, nan, </a:t>
            </a:r>
            <a:r>
              <a:rPr kumimoji="1" lang="en-US" altLang="zh-CN" b="0" dirty="0" err="1"/>
              <a:t>nano</a:t>
            </a:r>
            <a:r>
              <a:rPr kumimoji="1" lang="en-US" altLang="zh-CN" b="0" dirty="0"/>
              <a:t>}</a:t>
            </a:r>
          </a:p>
          <a:p>
            <a:pPr lvl="1"/>
            <a:r>
              <a:rPr lang="en-US" altLang="zh-CN" dirty="0"/>
              <a:t>Initial state: empty; final state: </a:t>
            </a:r>
            <a:r>
              <a:rPr lang="en-US" altLang="zh-CN" dirty="0" err="1"/>
              <a:t>nano</a:t>
            </a:r>
            <a:endParaRPr lang="en-US" altLang="zh-CN" dirty="0"/>
          </a:p>
          <a:p>
            <a:r>
              <a:rPr kumimoji="1" lang="en-US" altLang="zh-CN" dirty="0"/>
              <a:t>State transition function</a:t>
            </a:r>
          </a:p>
          <a:p>
            <a:pPr lvl="1"/>
            <a:r>
              <a:rPr kumimoji="1" lang="en-US" altLang="zh-CN" dirty="0" err="1"/>
              <a:t>δ</a:t>
            </a:r>
            <a:r>
              <a:rPr kumimoji="1" lang="en-US" altLang="zh-CN" dirty="0"/>
              <a:t>: </a:t>
            </a:r>
            <a:r>
              <a:rPr lang="en-US" altLang="zh-CN" dirty="0"/>
              <a:t>Q×Σ→Q (represented by arrows below)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02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Alphabet: </a:t>
            </a:r>
            <a:r>
              <a:rPr kumimoji="1" lang="en-US" altLang="zh-CN" b="0" dirty="0" err="1"/>
              <a:t>Σ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= {a, n, o, …}</a:t>
            </a:r>
          </a:p>
          <a:p>
            <a:r>
              <a:rPr lang="en-US" altLang="zh-CN" dirty="0"/>
              <a:t>States:</a:t>
            </a:r>
            <a:r>
              <a:rPr kumimoji="1" lang="en-US" altLang="zh-CN" dirty="0"/>
              <a:t> </a:t>
            </a:r>
            <a:r>
              <a:rPr kumimoji="1" lang="en-US" altLang="zh-CN" b="0" dirty="0"/>
              <a:t>Q = {empty, n, </a:t>
            </a:r>
            <a:r>
              <a:rPr kumimoji="1" lang="en-US" altLang="zh-CN" b="0" dirty="0" err="1"/>
              <a:t>na</a:t>
            </a:r>
            <a:r>
              <a:rPr kumimoji="1" lang="en-US" altLang="zh-CN" b="0" dirty="0"/>
              <a:t>, nan, </a:t>
            </a:r>
            <a:r>
              <a:rPr kumimoji="1" lang="en-US" altLang="zh-CN" b="0" dirty="0" err="1"/>
              <a:t>nano</a:t>
            </a:r>
            <a:r>
              <a:rPr kumimoji="1" lang="en-US" altLang="zh-CN" b="0" dirty="0"/>
              <a:t>}</a:t>
            </a:r>
          </a:p>
          <a:p>
            <a:pPr lvl="1"/>
            <a:r>
              <a:rPr lang="en-US" altLang="zh-CN" dirty="0"/>
              <a:t>Initial state: empty; final state: </a:t>
            </a:r>
            <a:r>
              <a:rPr lang="en-US" altLang="zh-CN" dirty="0" err="1"/>
              <a:t>nano</a:t>
            </a:r>
            <a:endParaRPr lang="en-US" altLang="zh-CN" dirty="0"/>
          </a:p>
          <a:p>
            <a:r>
              <a:rPr kumimoji="1" lang="en-US" altLang="zh-CN" dirty="0"/>
              <a:t>State transition function</a:t>
            </a:r>
          </a:p>
          <a:p>
            <a:pPr lvl="1"/>
            <a:r>
              <a:rPr kumimoji="1" lang="en-US" altLang="zh-CN" dirty="0" err="1"/>
              <a:t>δ</a:t>
            </a:r>
            <a:r>
              <a:rPr kumimoji="1" lang="en-US" altLang="zh-CN" dirty="0"/>
              <a:t>: </a:t>
            </a:r>
            <a:r>
              <a:rPr lang="en-US" altLang="zh-CN" dirty="0"/>
              <a:t>Q×Σ→Q (represented by arrows below)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4077072"/>
            <a:ext cx="5346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How to build a state-transition function?</a:t>
            </a:r>
          </a:p>
          <a:p>
            <a:pPr lvl="1"/>
            <a:r>
              <a:rPr lang="en-US" altLang="zh-CN" dirty="0"/>
              <a:t>Given pattern P[0..m-1]</a:t>
            </a:r>
          </a:p>
          <a:p>
            <a:pPr lvl="2"/>
            <a:r>
              <a:rPr lang="en-US" altLang="zh-CN" dirty="0"/>
              <a:t>we have (1+m) states Q = {0, 1, …, m}</a:t>
            </a:r>
          </a:p>
          <a:p>
            <a:pPr lvl="2"/>
            <a:r>
              <a:rPr lang="en-US" altLang="zh-CN" dirty="0"/>
              <a:t>where 0 is the initial state, and m is the final state</a:t>
            </a:r>
          </a:p>
          <a:p>
            <a:pPr lvl="1"/>
            <a:r>
              <a:rPr lang="en-US" altLang="zh-CN" dirty="0"/>
              <a:t>Define a suffix function σ(x)</a:t>
            </a:r>
          </a:p>
          <a:p>
            <a:pPr lvl="2"/>
            <a:r>
              <a:rPr lang="en-US" altLang="zh-CN" dirty="0"/>
              <a:t>σ(x) is the length of the longest suffix of x that matches a prefix of P with the same length</a:t>
            </a:r>
          </a:p>
          <a:p>
            <a:pPr lvl="2"/>
            <a:r>
              <a:rPr lang="en-US" altLang="zh-CN" dirty="0"/>
              <a:t>For example, P=</a:t>
            </a:r>
            <a:r>
              <a:rPr lang="en-US" altLang="zh-CN" dirty="0" err="1"/>
              <a:t>ab</a:t>
            </a:r>
            <a:r>
              <a:rPr lang="en-US" altLang="zh-CN" dirty="0"/>
              <a:t>,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ε</a:t>
            </a:r>
            <a:r>
              <a:rPr lang="en-US" altLang="zh-CN" dirty="0"/>
              <a:t>)=0,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ccaca</a:t>
            </a:r>
            <a:r>
              <a:rPr lang="en-US" altLang="zh-CN" dirty="0"/>
              <a:t>)=1,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ccab</a:t>
            </a:r>
            <a:r>
              <a:rPr lang="en-US" altLang="zh-CN" dirty="0"/>
              <a:t>)=2</a:t>
            </a:r>
          </a:p>
          <a:p>
            <a:pPr lvl="2"/>
            <a:r>
              <a:rPr lang="en-US" altLang="zh-CN" dirty="0"/>
              <a:t>Define </a:t>
            </a:r>
            <a:r>
              <a:rPr lang="en-US" altLang="zh-CN" dirty="0" err="1"/>
              <a:t>δ</a:t>
            </a:r>
            <a:r>
              <a:rPr lang="en-US" altLang="zh-CN" dirty="0"/>
              <a:t>(</a:t>
            </a:r>
            <a:r>
              <a:rPr lang="en-US" altLang="zh-CN" dirty="0" err="1"/>
              <a:t>q,c</a:t>
            </a:r>
            <a:r>
              <a:rPr lang="en-US" altLang="zh-CN" dirty="0"/>
              <a:t>) = </a:t>
            </a:r>
            <a:r>
              <a:rPr lang="en-US" altLang="zh-CN" dirty="0" err="1"/>
              <a:t>σ</a:t>
            </a:r>
            <a:r>
              <a:rPr lang="en-US" altLang="zh-CN" dirty="0"/>
              <a:t>(P[1..q]+c) where + is concatenation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027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Pattern Matching using DFA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Naïve algorithm to build an DFA</a:t>
            </a:r>
          </a:p>
          <a:p>
            <a:pPr lvl="1"/>
            <a:r>
              <a:rPr kumimoji="1" lang="en-US" altLang="zh-CN" dirty="0"/>
              <a:t>Character set </a:t>
            </a:r>
            <a:r>
              <a:rPr kumimoji="1" lang="el-GR" altLang="zh-CN" dirty="0"/>
              <a:t>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Pattern length m; thus |Q| = m+1</a:t>
            </a:r>
          </a:p>
          <a:p>
            <a:pPr lvl="1"/>
            <a:r>
              <a:rPr lang="en-US" altLang="zh-CN" dirty="0"/>
              <a:t>O(|</a:t>
            </a:r>
            <a:r>
              <a:rPr lang="el-GR" altLang="zh-CN" dirty="0"/>
              <a:t>Σ</a:t>
            </a:r>
            <a:r>
              <a:rPr lang="en-US" altLang="zh-CN" dirty="0"/>
              <a:t>| m) space to store the </a:t>
            </a:r>
            <a:r>
              <a:rPr kumimoji="1" lang="en-US" altLang="zh-CN" dirty="0"/>
              <a:t>transition table</a:t>
            </a:r>
          </a:p>
          <a:p>
            <a:pPr lvl="1"/>
            <a:r>
              <a:rPr lang="en-US" altLang="zh-CN" dirty="0"/>
              <a:t>O(|</a:t>
            </a:r>
            <a:r>
              <a:rPr lang="el-GR" altLang="zh-CN" dirty="0"/>
              <a:t>Σ</a:t>
            </a:r>
            <a:r>
              <a:rPr lang="en-US" altLang="zh-CN" dirty="0"/>
              <a:t>| m</a:t>
            </a:r>
            <a:r>
              <a:rPr lang="en-US" altLang="zh-CN" baseline="30000" dirty="0"/>
              <a:t>2</a:t>
            </a:r>
            <a:r>
              <a:rPr lang="en-US" altLang="zh-CN" dirty="0"/>
              <a:t>) time to build the transition table</a:t>
            </a:r>
            <a:endParaRPr kumimoji="1" lang="en-US" altLang="zh-CN" dirty="0"/>
          </a:p>
          <a:p>
            <a:r>
              <a:rPr kumimoji="1" lang="en-US" altLang="zh-CN" dirty="0"/>
              <a:t>Complexity of pattern matching</a:t>
            </a:r>
          </a:p>
          <a:p>
            <a:pPr lvl="1"/>
            <a:r>
              <a:rPr kumimoji="1" lang="en-US" altLang="zh-CN" dirty="0"/>
              <a:t>O(n) where n = </a:t>
            </a:r>
            <a:r>
              <a:rPr kumimoji="1" lang="en-US" altLang="zh-CN" dirty="0" err="1"/>
              <a:t>s.length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6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730-7E34-4993-B634-6442C98D80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DFA for KMP Algorithm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1E81A-2850-4235-92F4-20D946E7C44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1483201"/>
            <a:ext cx="10516800" cy="27077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Compression of the transition table</a:t>
            </a:r>
          </a:p>
          <a:p>
            <a:pPr lvl="1"/>
            <a:r>
              <a:rPr lang="en-US" altLang="zh-CN" dirty="0"/>
              <a:t>Space O(|</a:t>
            </a:r>
            <a:r>
              <a:rPr lang="el-GR" altLang="zh-CN" dirty="0"/>
              <a:t>Σ</a:t>
            </a:r>
            <a:r>
              <a:rPr lang="en-US" altLang="zh-CN" dirty="0"/>
              <a:t>| m) is reduced to O(m)</a:t>
            </a:r>
          </a:p>
          <a:p>
            <a:pPr lvl="1"/>
            <a:r>
              <a:rPr lang="en-US" altLang="zh-CN" dirty="0"/>
              <a:t>#transitions per state: O(|</a:t>
            </a:r>
            <a:r>
              <a:rPr lang="el-GR" altLang="zh-CN" dirty="0"/>
              <a:t>Σ</a:t>
            </a:r>
            <a:r>
              <a:rPr lang="en-US" altLang="zh-CN" dirty="0"/>
              <a:t>|) =&gt; O(2) (match/mismatch)</a:t>
            </a:r>
          </a:p>
          <a:p>
            <a:r>
              <a:rPr lang="en-US" altLang="zh-CN" dirty="0"/>
              <a:t>Efficient algorithm to build the table</a:t>
            </a:r>
          </a:p>
          <a:p>
            <a:pPr lvl="1"/>
            <a:r>
              <a:rPr lang="en-US" altLang="zh-CN" dirty="0"/>
              <a:t>Time O(|</a:t>
            </a:r>
            <a:r>
              <a:rPr lang="el-GR" altLang="zh-CN" dirty="0"/>
              <a:t>Σ</a:t>
            </a:r>
            <a:r>
              <a:rPr lang="en-US" altLang="zh-CN" dirty="0"/>
              <a:t>| m</a:t>
            </a:r>
            <a:r>
              <a:rPr lang="en-US" altLang="zh-CN" baseline="30000" dirty="0"/>
              <a:t>2</a:t>
            </a:r>
            <a:r>
              <a:rPr lang="en-US" altLang="zh-CN" dirty="0"/>
              <a:t>) is reduced to O(m)</a:t>
            </a:r>
          </a:p>
          <a:p>
            <a:pPr lvl="1"/>
            <a:r>
              <a:rPr lang="en-US" altLang="zh-CN" dirty="0"/>
              <a:t>using a dynamic-programming style algorithm</a:t>
            </a:r>
          </a:p>
          <a:p>
            <a:r>
              <a:rPr lang="en-US" altLang="zh-CN" b="0" dirty="0"/>
              <a:t>O(n) </a:t>
            </a:r>
            <a:r>
              <a:rPr lang="en-US" altLang="zh-CN" dirty="0"/>
              <a:t>time to scan the target string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0F4B1-4BC3-45A0-B55D-0B2A81440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CBE65-FC39-468F-A4FF-761B41B6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267200"/>
            <a:ext cx="5524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D63-844E-47D3-9B83-59DE70CC7F6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New Problem: Matching Multiple Patterns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02C15-B411-405A-9935-AF32BC54BCB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Inefficient if we match each pattern one by one</a:t>
            </a:r>
          </a:p>
          <a:p>
            <a:r>
              <a:rPr lang="en-US" altLang="zh-CN" dirty="0" err="1"/>
              <a:t>Aho-Corasick</a:t>
            </a:r>
            <a:r>
              <a:rPr lang="en-US" altLang="zh-CN" dirty="0"/>
              <a:t> (AC) Algorithm</a:t>
            </a:r>
          </a:p>
          <a:p>
            <a:pPr lvl="1"/>
            <a:r>
              <a:rPr lang="en-US" altLang="zh-CN" dirty="0"/>
              <a:t>Proposed in Bell Lab in 1975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Construct a single DFA for the multiple patterns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8660F-5864-4F27-9419-6C86BC48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89015C-2A96-4269-AB37-AEB7D20C1B68}"/>
              </a:ext>
            </a:extLst>
          </p:cNvPr>
          <p:cNvSpPr/>
          <p:nvPr/>
        </p:nvSpPr>
        <p:spPr>
          <a:xfrm>
            <a:off x="609600" y="6123543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hlinkClick r:id="rId2"/>
              </a:rPr>
              <a:t>http://cr.yp.to/bib/1975/aho.pdf</a:t>
            </a:r>
            <a:r>
              <a:rPr lang="zh-CN" altLang="en-US" sz="1800" b="1" dirty="0"/>
              <a:t> </a:t>
            </a:r>
          </a:p>
        </p:txBody>
      </p:sp>
      <p:pic>
        <p:nvPicPr>
          <p:cNvPr id="1030" name="Picture 6" descr="Aho, Alfred - Engineering Alumni &amp;amp; Friends">
            <a:extLst>
              <a:ext uri="{FF2B5EF4-FFF2-40B4-BE49-F238E27FC236}">
                <a16:creationId xmlns:a16="http://schemas.microsoft.com/office/drawing/2014/main" id="{EFAD6634-494C-404D-B76B-DD36CA2A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27" y="2994295"/>
            <a:ext cx="1541371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BCB87D0-606D-4724-9B52-C5DAB05D6966}"/>
              </a:ext>
            </a:extLst>
          </p:cNvPr>
          <p:cNvSpPr/>
          <p:nvPr/>
        </p:nvSpPr>
        <p:spPr>
          <a:xfrm>
            <a:off x="3200400" y="4828806"/>
            <a:ext cx="3281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Alfred Aho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(Turing Award 2020)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3062D5-5CEF-4BEE-94B4-34317C928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47665"/>
            <a:ext cx="1600200" cy="24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4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32E8-A4B7-42DE-9112-B3F0920A4A2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AC Algorithm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ADE53-8FD7-4006-9422-FD1D8179475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3 types of functions for DFA</a:t>
            </a:r>
          </a:p>
          <a:p>
            <a:r>
              <a:rPr lang="en-US" altLang="zh-CN" dirty="0"/>
              <a:t>g(pre, x) = next: </a:t>
            </a:r>
            <a:r>
              <a:rPr lang="en-US" altLang="zh-CN" dirty="0" err="1"/>
              <a:t>goto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In state </a:t>
            </a:r>
            <a:r>
              <a:rPr lang="en-US" altLang="zh-CN" dirty="0">
                <a:solidFill>
                  <a:srgbClr val="C00000"/>
                </a:solidFill>
              </a:rPr>
              <a:t>pre</a:t>
            </a:r>
            <a:r>
              <a:rPr lang="en-US" altLang="zh-CN" dirty="0"/>
              <a:t>, character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/>
              <a:t> -&gt; </a:t>
            </a:r>
            <a:r>
              <a:rPr lang="en-US" altLang="zh-CN" dirty="0" err="1"/>
              <a:t>goto</a:t>
            </a:r>
            <a:r>
              <a:rPr lang="en-US" altLang="zh-CN" dirty="0"/>
              <a:t> state </a:t>
            </a:r>
            <a:r>
              <a:rPr lang="en-US" altLang="zh-CN" dirty="0">
                <a:solidFill>
                  <a:srgbClr val="C00000"/>
                </a:solidFill>
              </a:rPr>
              <a:t>next</a:t>
            </a:r>
          </a:p>
          <a:p>
            <a:r>
              <a:rPr lang="en-US" altLang="zh-CN" dirty="0"/>
              <a:t>output(s): output function</a:t>
            </a:r>
          </a:p>
          <a:p>
            <a:pPr lvl="1"/>
            <a:r>
              <a:rPr lang="en-US" altLang="zh-CN" dirty="0"/>
              <a:t>In state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/>
              <a:t> -&gt; a corresponding pattern is match!</a:t>
            </a:r>
          </a:p>
          <a:p>
            <a:r>
              <a:rPr lang="en-US" altLang="zh-CN" dirty="0"/>
              <a:t>f(current) = next: failure function</a:t>
            </a:r>
          </a:p>
          <a:p>
            <a:pPr lvl="1"/>
            <a:r>
              <a:rPr lang="en-US" altLang="zh-CN" dirty="0"/>
              <a:t>If match fails in state </a:t>
            </a:r>
            <a:r>
              <a:rPr lang="en-US" altLang="zh-CN" dirty="0">
                <a:solidFill>
                  <a:srgbClr val="C00000"/>
                </a:solidFill>
              </a:rPr>
              <a:t>current</a:t>
            </a:r>
            <a:r>
              <a:rPr lang="en-US" altLang="zh-CN" dirty="0"/>
              <a:t>, move to state </a:t>
            </a:r>
            <a:r>
              <a:rPr lang="en-US" altLang="zh-CN" dirty="0">
                <a:solidFill>
                  <a:srgbClr val="C00000"/>
                </a:solidFill>
              </a:rPr>
              <a:t>next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CA898-D4FF-43B4-9C3A-FD3566E1C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452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856C-F2B1-41DD-A002-7AB625753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AC Algorithm: Example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3E5C3-6A71-47B5-AA37-85581361A34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Consider four patterns</a:t>
            </a:r>
          </a:p>
          <a:p>
            <a:pPr lvl="1"/>
            <a:r>
              <a:rPr lang="en-US" altLang="zh-CN" dirty="0"/>
              <a:t>{he, she, his, hers}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721F1-2A15-46FC-A7E6-9D419909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44157C-4DC2-4511-97A0-4CEE7055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2" y="2895600"/>
            <a:ext cx="4259195" cy="2590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DED8C0-D92E-416C-9CF5-6EA8CF18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506836"/>
            <a:ext cx="2862122" cy="2747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3A1490-22A7-470C-AB44-D2658EB3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70" y="3657600"/>
            <a:ext cx="3237118" cy="8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0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8FDC-E387-47C6-B245-78C83BBD443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AC Algorithm: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595E-CF27-4DCB-9945-698F851E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454EF5A-F16D-4825-9775-A784CFF6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502265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8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ABFEB-ADF5-496F-A9E0-A52D66D5895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AC Algorithm: Calculate failure function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B6C43-0DA6-44A1-9882-38590DEBC7B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Multiple possible methods</a:t>
            </a:r>
          </a:p>
          <a:p>
            <a:pPr lvl="1"/>
            <a:r>
              <a:rPr lang="en-US" altLang="zh-CN" dirty="0"/>
              <a:t>An algorithm similar to BFS</a:t>
            </a:r>
            <a:br>
              <a:rPr lang="en-US" altLang="zh-CN" dirty="0"/>
            </a:br>
            <a:r>
              <a:rPr lang="en-US" altLang="zh-CN" dirty="0"/>
              <a:t>(Algorithm 3 in the paper)</a:t>
            </a:r>
          </a:p>
          <a:p>
            <a:pPr lvl="1"/>
            <a:r>
              <a:rPr lang="en-US" altLang="zh-CN" dirty="0"/>
              <a:t>Can also use next[] in KMP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597E0-E42C-4E47-8B65-C74425A5C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61FFCA-427F-4108-928A-3A85CCB4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219200"/>
            <a:ext cx="4267200" cy="47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strlen</a:t>
            </a:r>
            <a:r>
              <a:rPr kumimoji="1" lang="en-US" altLang="zh-CN" dirty="0"/>
              <a:t>() in </a:t>
            </a:r>
            <a:r>
              <a:rPr kumimoji="1" lang="en-US" altLang="zh-CN" dirty="0" err="1"/>
              <a:t>glibc</a:t>
            </a:r>
            <a:r>
              <a:rPr kumimoji="1" lang="en-US" altLang="zh-CN" dirty="0"/>
              <a:t> 2.24</a:t>
            </a:r>
            <a:endParaRPr kumimoji="1" lang="zh-CN" altLang="en-US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2C3C30B-FB56-41D6-8094-7E09FC363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B5F92D-6DF6-414E-84C5-992CAD42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"/>
            <a:ext cx="4038600" cy="60880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E49D41-A227-453D-B66A-B09C5FD6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8181"/>
            <a:ext cx="4267200" cy="60816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30062F9-D784-46BD-A27E-C79AA084F2F5}"/>
              </a:ext>
            </a:extLst>
          </p:cNvPr>
          <p:cNvSpPr/>
          <p:nvPr/>
        </p:nvSpPr>
        <p:spPr>
          <a:xfrm>
            <a:off x="5257800" y="57912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4"/>
              </a:rPr>
              <a:t>https://github.com/lattera/glibc/blob/master/string/strlen.c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33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2715-D39D-4971-AA84-5449B959390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More: Regex Matching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073AB-C9EE-4349-ACBC-1777B1EFF54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Regex = </a:t>
            </a:r>
            <a:r>
              <a:rPr lang="en-US" altLang="zh-CN" b="0" dirty="0">
                <a:solidFill>
                  <a:srgbClr val="0070C0"/>
                </a:solidFill>
              </a:rPr>
              <a:t>Reg</a:t>
            </a:r>
            <a:r>
              <a:rPr lang="en-US" altLang="zh-CN" b="0" dirty="0"/>
              <a:t>ular </a:t>
            </a:r>
            <a:r>
              <a:rPr lang="en-US" altLang="zh-CN" b="0" dirty="0">
                <a:solidFill>
                  <a:srgbClr val="0070C0"/>
                </a:solidFill>
              </a:rPr>
              <a:t>Ex</a:t>
            </a:r>
            <a:r>
              <a:rPr lang="en-US" altLang="zh-CN" b="0" dirty="0"/>
              <a:t>pression</a:t>
            </a:r>
          </a:p>
          <a:p>
            <a:pPr lvl="1"/>
            <a:r>
              <a:rPr lang="en-US" altLang="zh-CN" dirty="0"/>
              <a:t>More operations: [</a:t>
            </a:r>
            <a:r>
              <a:rPr lang="en-US" altLang="zh-CN" dirty="0" err="1"/>
              <a:t>xyz</a:t>
            </a:r>
            <a:r>
              <a:rPr lang="en-US" altLang="zh-CN" dirty="0"/>
              <a:t>], {n}, </a:t>
            </a:r>
            <a:r>
              <a:rPr lang="en-US" altLang="zh-CN" dirty="0" err="1"/>
              <a:t>x|y</a:t>
            </a:r>
            <a:r>
              <a:rPr lang="en-US" altLang="zh-CN" dirty="0"/>
              <a:t>, ., *</a:t>
            </a:r>
            <a:endParaRPr lang="zh-CN" altLang="en-US" dirty="0"/>
          </a:p>
          <a:p>
            <a:r>
              <a:rPr lang="en-US" altLang="zh-CN" b="0" dirty="0"/>
              <a:t>AC algorithm can be extended for Regex</a:t>
            </a:r>
          </a:p>
          <a:p>
            <a:pPr lvl="1"/>
            <a:r>
              <a:rPr lang="en-US" altLang="zh-CN" dirty="0"/>
              <a:t>DFA-based: </a:t>
            </a:r>
            <a:r>
              <a:rPr lang="en-US" altLang="zh-CN" dirty="0" err="1"/>
              <a:t>awk</a:t>
            </a:r>
            <a:r>
              <a:rPr lang="en-US" altLang="zh-CN" dirty="0"/>
              <a:t>, </a:t>
            </a:r>
            <a:r>
              <a:rPr lang="en-US" altLang="zh-CN" dirty="0" err="1"/>
              <a:t>egrep</a:t>
            </a:r>
            <a:r>
              <a:rPr lang="en-US" altLang="zh-CN" dirty="0"/>
              <a:t>, flex, </a:t>
            </a:r>
            <a:r>
              <a:rPr lang="en-US" altLang="zh-CN" dirty="0" err="1"/>
              <a:t>lex</a:t>
            </a:r>
            <a:r>
              <a:rPr lang="en-US" altLang="zh-CN" dirty="0"/>
              <a:t>, MySQL</a:t>
            </a:r>
          </a:p>
          <a:p>
            <a:pPr lvl="1"/>
            <a:r>
              <a:rPr lang="en-US" altLang="zh-CN" b="0" dirty="0"/>
              <a:t>NFA-based: </a:t>
            </a:r>
            <a:r>
              <a:rPr lang="en-US" altLang="zh-CN" dirty="0"/>
              <a:t>GNU Emacs, Java, less, more, .NET, Perl, PHP, Python, Ruby, sed, vi</a:t>
            </a:r>
            <a:endParaRPr lang="en-US" altLang="zh-CN" b="0" dirty="0"/>
          </a:p>
          <a:p>
            <a:r>
              <a:rPr lang="en-US" altLang="zh-CN" b="0" dirty="0"/>
              <a:t>DFA and NFA are equivalent</a:t>
            </a:r>
          </a:p>
          <a:p>
            <a:pPr lvl="1"/>
            <a:r>
              <a:rPr lang="en-US" altLang="zh-CN" b="0" dirty="0"/>
              <a:t>DFA: </a:t>
            </a:r>
            <a:r>
              <a:rPr lang="en-US" altLang="zh-CN" dirty="0"/>
              <a:t>scan every character once</a:t>
            </a:r>
          </a:p>
          <a:p>
            <a:pPr lvl="1"/>
            <a:r>
              <a:rPr lang="en-US" altLang="zh-CN" b="0" dirty="0"/>
              <a:t>NFA: each</a:t>
            </a:r>
            <a:r>
              <a:rPr lang="en-US" altLang="zh-CN" dirty="0"/>
              <a:t> character can be accessed multiple times, but use less memory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DB38E-3B9A-4BDB-B1AF-ED5AAF40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AutoShape 2" descr="{\displaystyle \{ab,c\}|\{ab,d,ef\}=\{ab,c,d,ef\}}">
            <a:extLst>
              <a:ext uri="{FF2B5EF4-FFF2-40B4-BE49-F238E27FC236}">
                <a16:creationId xmlns:a16="http://schemas.microsoft.com/office/drawing/2014/main" id="{F8C0F910-382A-4B76-837C-BDFF81465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in </a:t>
            </a:r>
            <a:r>
              <a:rPr kumimoji="1" lang="en-US" altLang="zh-CN" dirty="0" err="1"/>
              <a:t>glibc</a:t>
            </a:r>
            <a:r>
              <a:rPr kumimoji="1" lang="en-US" altLang="zh-CN" dirty="0"/>
              <a:t> before 2008</a:t>
            </a:r>
          </a:p>
          <a:p>
            <a:pPr lvl="1"/>
            <a:r>
              <a:rPr lang="en-US" altLang="zh-CN" dirty="0"/>
              <a:t>O(nm) worst-case runtime, O(log m) extra space</a:t>
            </a:r>
          </a:p>
          <a:p>
            <a:pPr lvl="1"/>
            <a:r>
              <a:rPr lang="en-US" altLang="zh-CN" dirty="0"/>
              <a:t>where n = </a:t>
            </a:r>
            <a:r>
              <a:rPr lang="en-US" altLang="zh-CN" dirty="0" err="1"/>
              <a:t>strlen</a:t>
            </a:r>
            <a:r>
              <a:rPr lang="en-US" altLang="zh-CN" dirty="0"/>
              <a:t>(str1), m = </a:t>
            </a:r>
            <a:r>
              <a:rPr lang="en-US" altLang="zh-CN" dirty="0" err="1"/>
              <a:t>strlen</a:t>
            </a:r>
            <a:r>
              <a:rPr lang="en-US" altLang="zh-CN" dirty="0"/>
              <a:t>(str2)</a:t>
            </a:r>
          </a:p>
          <a:p>
            <a:r>
              <a:rPr kumimoji="1" lang="en-US" altLang="zh-CN" dirty="0"/>
              <a:t>in </a:t>
            </a:r>
            <a:r>
              <a:rPr kumimoji="1" lang="en-US" altLang="zh-CN" dirty="0" err="1"/>
              <a:t>glibc</a:t>
            </a:r>
            <a:r>
              <a:rPr kumimoji="1" lang="en-US" altLang="zh-CN" dirty="0"/>
              <a:t> after 2008: </a:t>
            </a:r>
            <a:r>
              <a:rPr kumimoji="1" lang="en-US" altLang="zh-CN" dirty="0">
                <a:solidFill>
                  <a:srgbClr val="0070C0"/>
                </a:solidFill>
              </a:rPr>
              <a:t>two-way algorithm</a:t>
            </a:r>
            <a:r>
              <a:rPr kumimoji="1" lang="en-US" altLang="zh-CN" dirty="0"/>
              <a:t>, published in 1991</a:t>
            </a:r>
          </a:p>
          <a:p>
            <a:pPr lvl="1"/>
            <a:r>
              <a:rPr lang="en-US" altLang="zh-CN" dirty="0"/>
              <a:t>O(n) worst case runtime, O(1) extra space</a:t>
            </a:r>
          </a:p>
          <a:p>
            <a:pPr lvl="2"/>
            <a:r>
              <a:rPr lang="en-US" altLang="zh-CN" dirty="0"/>
              <a:t>(3n–m) comparisons in the worst case</a:t>
            </a:r>
            <a:endParaRPr kumimoji="1" lang="en-US" altLang="zh-CN" dirty="0"/>
          </a:p>
          <a:p>
            <a:pPr lvl="1"/>
            <a:r>
              <a:rPr lang="en-US" altLang="zh-CN" dirty="0"/>
              <a:t>Short pattern (&lt;32)</a:t>
            </a:r>
          </a:p>
          <a:p>
            <a:pPr lvl="2"/>
            <a:r>
              <a:rPr lang="en-US" altLang="zh-CN" dirty="0"/>
              <a:t>initialization: 2m comparisons</a:t>
            </a:r>
          </a:p>
          <a:p>
            <a:pPr lvl="1"/>
            <a:r>
              <a:rPr lang="en-US" altLang="zh-CN" dirty="0"/>
              <a:t>Long pattern (&gt;=32)</a:t>
            </a:r>
          </a:p>
          <a:p>
            <a:pPr lvl="2"/>
            <a:r>
              <a:rPr lang="en-US" altLang="zh-CN" dirty="0"/>
              <a:t>initialization: (3m + 2^8) operations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Complexity of </a:t>
            </a:r>
            <a:r>
              <a:rPr kumimoji="1" lang="en-US" altLang="zh-CN" dirty="0" err="1"/>
              <a:t>strstr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A8A-47D9-47EA-A6EE-D67A73574CE5}"/>
              </a:ext>
            </a:extLst>
          </p:cNvPr>
          <p:cNvSpPr/>
          <p:nvPr/>
        </p:nvSpPr>
        <p:spPr>
          <a:xfrm>
            <a:off x="1066800" y="615432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hlinkClick r:id="rId3"/>
              </a:rPr>
              <a:t>https://en.wikipedia.org/wiki/Two-way_string-matching_algorithm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763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AE60A-C6C3-46BB-B32B-78AE50232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Complexity of </a:t>
            </a:r>
            <a:r>
              <a:rPr lang="en-US" altLang="zh-CN" dirty="0" err="1"/>
              <a:t>strstr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62AA0-0248-464D-B264-940066EFCB3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Architecture-dependent implementation seems O(</a:t>
            </a:r>
            <a:r>
              <a:rPr lang="en-US" altLang="zh-CN" dirty="0" err="1"/>
              <a:t>mn</a:t>
            </a:r>
            <a:r>
              <a:rPr lang="en-US" altLang="zh-CN" dirty="0"/>
              <a:t>) but is faster in practice…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314B8-916B-4635-ACDC-F5F5BC9F6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07C47A-EEEB-4FD5-A489-0810F144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43200"/>
            <a:ext cx="5050582" cy="3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B710-BA7C-4A12-B398-91035407AE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Two-way Algorithm: Period Function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6DFEA-4EA1-4FDF-8A7B-81A62370EB2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Input: Target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/>
              <a:t>, Pattern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</a:p>
          <a:p>
            <a:r>
              <a:rPr lang="en-US" altLang="zh-CN" dirty="0"/>
              <a:t>For any string, </a:t>
            </a:r>
            <a:r>
              <a:rPr lang="en-US" altLang="zh-CN" dirty="0">
                <a:solidFill>
                  <a:srgbClr val="0070C0"/>
                </a:solidFill>
              </a:rPr>
              <a:t>Period(x)</a:t>
            </a:r>
          </a:p>
          <a:p>
            <a:pPr lvl="1"/>
            <a:r>
              <a:rPr lang="en-US" altLang="zh-CN" dirty="0"/>
              <a:t>Minimum p such that</a:t>
            </a:r>
          </a:p>
          <a:p>
            <a:pPr lvl="2"/>
            <a:r>
              <a:rPr lang="en-US" altLang="zh-CN" dirty="0"/>
              <a:t>for any integer 0 &lt; </a:t>
            </a:r>
            <a:r>
              <a:rPr lang="en-US" altLang="zh-CN" i="1" dirty="0"/>
              <a:t>i</a:t>
            </a:r>
            <a:r>
              <a:rPr lang="en-US" altLang="zh-CN" dirty="0"/>
              <a:t> ≤ |</a:t>
            </a:r>
            <a:r>
              <a:rPr lang="en-US" altLang="zh-CN" i="1" dirty="0"/>
              <a:t>x</a:t>
            </a:r>
            <a:r>
              <a:rPr lang="en-US" altLang="zh-CN" dirty="0"/>
              <a:t>| − </a:t>
            </a:r>
            <a:r>
              <a:rPr lang="en-US" altLang="zh-CN" i="1" dirty="0"/>
              <a:t>p</a:t>
            </a:r>
            <a:r>
              <a:rPr lang="en-US" altLang="zh-CN" dirty="0"/>
              <a:t>, </a:t>
            </a:r>
            <a:r>
              <a:rPr lang="en-US" altLang="zh-CN" i="1" dirty="0"/>
              <a:t>x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] = </a:t>
            </a:r>
            <a:r>
              <a:rPr lang="en-US" altLang="zh-CN" i="1" dirty="0"/>
              <a:t>x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 + </a:t>
            </a:r>
            <a:r>
              <a:rPr lang="en-US" altLang="zh-CN" i="1" dirty="0"/>
              <a:t>p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"</a:t>
            </a:r>
            <a:r>
              <a:rPr lang="en-US" altLang="zh-CN" i="1" dirty="0"/>
              <a:t>p</a:t>
            </a:r>
            <a:r>
              <a:rPr lang="en-US" altLang="zh-CN" dirty="0"/>
              <a:t> is a period of </a:t>
            </a:r>
            <a:r>
              <a:rPr lang="en-US" altLang="zh-CN" i="1" dirty="0"/>
              <a:t>x</a:t>
            </a:r>
            <a:r>
              <a:rPr lang="en-US" altLang="zh-CN" dirty="0"/>
              <a:t> if two letters of </a:t>
            </a:r>
            <a:r>
              <a:rPr lang="en-US" altLang="zh-CN" i="1" dirty="0"/>
              <a:t>x</a:t>
            </a:r>
            <a:r>
              <a:rPr lang="en-US" altLang="zh-CN" dirty="0"/>
              <a:t> at distance </a:t>
            </a:r>
            <a:r>
              <a:rPr lang="en-US" altLang="zh-CN" i="1" dirty="0"/>
              <a:t>p</a:t>
            </a:r>
            <a:r>
              <a:rPr lang="en-US" altLang="zh-CN" dirty="0"/>
              <a:t> always coincide"</a:t>
            </a:r>
          </a:p>
          <a:p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Period(“</a:t>
            </a:r>
            <a:r>
              <a:rPr lang="en-US" altLang="zh-CN" dirty="0" err="1"/>
              <a:t>ababadada</a:t>
            </a:r>
            <a:r>
              <a:rPr lang="en-US" altLang="zh-CN" dirty="0"/>
              <a:t>”) = 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F1339-0414-4A1A-9959-B9BEB64C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31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BCA15-9DAC-4EEB-A339-EA9C853647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Two-way Algorithm: Maximal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B4F2B-DEEE-41D2-897C-3E413C6F4C6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Consider string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</a:p>
          <a:p>
            <a:r>
              <a:rPr lang="en-US" altLang="zh-CN" dirty="0"/>
              <a:t>Let </a:t>
            </a:r>
            <a:r>
              <a:rPr lang="en-US" altLang="zh-CN" dirty="0">
                <a:solidFill>
                  <a:srgbClr val="C00000"/>
                </a:solidFill>
              </a:rPr>
              <a:t>P=</a:t>
            </a:r>
            <a:r>
              <a:rPr lang="en-US" altLang="zh-CN" dirty="0" err="1">
                <a:solidFill>
                  <a:srgbClr val="C00000"/>
                </a:solidFill>
              </a:rPr>
              <a:t>uv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where </a:t>
            </a:r>
            <a:r>
              <a:rPr lang="en-US" altLang="zh-CN" dirty="0">
                <a:solidFill>
                  <a:srgbClr val="C00000"/>
                </a:solidFill>
              </a:rPr>
              <a:t>v=</a:t>
            </a:r>
            <a:r>
              <a:rPr lang="en-US" altLang="zh-CN" dirty="0" err="1">
                <a:solidFill>
                  <a:srgbClr val="0070C0"/>
                </a:solidFill>
              </a:rPr>
              <a:t>MaxSuf</a:t>
            </a:r>
            <a:r>
              <a:rPr lang="en-US" altLang="zh-CN" dirty="0">
                <a:solidFill>
                  <a:srgbClr val="0070C0"/>
                </a:solidFill>
              </a:rPr>
              <a:t>(P)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maximal suffix</a:t>
            </a:r>
            <a:r>
              <a:rPr lang="en-US" altLang="zh-CN" dirty="0"/>
              <a:t> is defined as: if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is non-empty, then no suffix of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will be equal to a prefix of 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</a:p>
          <a:p>
            <a:r>
              <a:rPr lang="en-US" altLang="zh-CN" dirty="0"/>
              <a:t>Also say: </a:t>
            </a:r>
            <a:r>
              <a:rPr lang="en-US" altLang="zh-CN" dirty="0">
                <a:solidFill>
                  <a:srgbClr val="C00000"/>
                </a:solidFill>
              </a:rPr>
              <a:t>P=</a:t>
            </a:r>
            <a:r>
              <a:rPr lang="en-US" altLang="zh-CN" dirty="0" err="1">
                <a:solidFill>
                  <a:srgbClr val="C00000"/>
                </a:solidFill>
              </a:rPr>
              <a:t>uv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0070C0"/>
                </a:solidFill>
              </a:rPr>
              <a:t>maximal suffix </a:t>
            </a:r>
            <a:r>
              <a:rPr lang="en-US" altLang="zh-CN" dirty="0" err="1">
                <a:solidFill>
                  <a:srgbClr val="0070C0"/>
                </a:solidFill>
              </a:rPr>
              <a:t>factoriazation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P = </a:t>
            </a:r>
            <a:r>
              <a:rPr lang="en-US" altLang="zh-CN" dirty="0" err="1"/>
              <a:t>ababadada</a:t>
            </a:r>
            <a:endParaRPr lang="en-US" altLang="zh-CN" dirty="0"/>
          </a:p>
          <a:p>
            <a:pPr lvl="1"/>
            <a:r>
              <a:rPr lang="en-US" altLang="zh-CN" dirty="0"/>
              <a:t>P = </a:t>
            </a:r>
            <a:r>
              <a:rPr lang="en-US" altLang="zh-CN" dirty="0" err="1"/>
              <a:t>uv</a:t>
            </a:r>
            <a:r>
              <a:rPr lang="en-US" altLang="zh-CN" dirty="0"/>
              <a:t> = </a:t>
            </a:r>
            <a:r>
              <a:rPr lang="en-US" altLang="zh-CN" dirty="0" err="1"/>
              <a:t>ababa.dada</a:t>
            </a:r>
            <a:endParaRPr lang="en-US" altLang="zh-CN" dirty="0"/>
          </a:p>
          <a:p>
            <a:pPr lvl="1"/>
            <a:r>
              <a:rPr lang="en-US" altLang="zh-CN" dirty="0"/>
              <a:t>No suffix of </a:t>
            </a:r>
            <a:r>
              <a:rPr lang="en-US" altLang="zh-CN" dirty="0" err="1">
                <a:solidFill>
                  <a:srgbClr val="C00000"/>
                </a:solidFill>
              </a:rPr>
              <a:t>ababa</a:t>
            </a:r>
            <a:r>
              <a:rPr lang="en-US" altLang="zh-CN" dirty="0"/>
              <a:t> is equal to a prefix of </a:t>
            </a:r>
            <a:r>
              <a:rPr lang="en-US" altLang="zh-CN" dirty="0">
                <a:solidFill>
                  <a:srgbClr val="C00000"/>
                </a:solidFill>
              </a:rPr>
              <a:t>dada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55B69-7116-4F02-90CB-1BCA90D0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44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25AE-96EC-4F26-BB3B-08641E3811A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Two-way Algorithm: Short Maximal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18111-BA4C-4F65-9EAE-C5FA5276ADD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a maximal suffix of a string x satisfies </a:t>
            </a:r>
          </a:p>
          <a:p>
            <a:pPr lvl="1"/>
            <a:r>
              <a:rPr lang="en-US" altLang="zh-CN" dirty="0"/>
              <a:t>|</a:t>
            </a:r>
            <a:r>
              <a:rPr lang="en-US" altLang="zh-CN" dirty="0" err="1"/>
              <a:t>MaxSuf</a:t>
            </a:r>
            <a:r>
              <a:rPr lang="en-US" altLang="zh-CN" dirty="0"/>
              <a:t>(x)| &lt;= |x| / 2</a:t>
            </a:r>
          </a:p>
          <a:p>
            <a:r>
              <a:rPr lang="en-US" altLang="zh-CN" dirty="0"/>
              <a:t>We say that this maximal suffix is a </a:t>
            </a:r>
            <a:r>
              <a:rPr lang="en-US" altLang="zh-CN" dirty="0">
                <a:solidFill>
                  <a:srgbClr val="0070C0"/>
                </a:solidFill>
              </a:rPr>
              <a:t>short maximal suffix</a:t>
            </a:r>
            <a:r>
              <a:rPr lang="en-US" altLang="zh-CN" dirty="0"/>
              <a:t> of x</a:t>
            </a:r>
          </a:p>
          <a:p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P = </a:t>
            </a:r>
            <a:r>
              <a:rPr lang="en-US" altLang="zh-CN" dirty="0" err="1"/>
              <a:t>ababadada</a:t>
            </a:r>
            <a:endParaRPr lang="en-US" altLang="zh-CN" dirty="0"/>
          </a:p>
          <a:p>
            <a:pPr lvl="1"/>
            <a:r>
              <a:rPr lang="en-US" altLang="zh-CN" dirty="0"/>
              <a:t>P = </a:t>
            </a:r>
            <a:r>
              <a:rPr lang="en-US" altLang="zh-CN" dirty="0" err="1"/>
              <a:t>uv</a:t>
            </a:r>
            <a:r>
              <a:rPr lang="en-US" altLang="zh-CN" dirty="0"/>
              <a:t> = </a:t>
            </a:r>
            <a:r>
              <a:rPr lang="en-US" altLang="zh-CN" dirty="0" err="1"/>
              <a:t>ababa.dada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dada </a:t>
            </a:r>
            <a:r>
              <a:rPr lang="en-US" altLang="zh-CN" dirty="0"/>
              <a:t>is a short maximal suffix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2B8B6-D28A-4095-A7FE-398E82C4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413895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14910</TotalTime>
  <Words>2580</Words>
  <Application>Microsoft Office PowerPoint</Application>
  <PresentationFormat>宽屏</PresentationFormat>
  <Paragraphs>1047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微软雅黑</vt:lpstr>
      <vt:lpstr>Arial</vt:lpstr>
      <vt:lpstr>Courier New</vt:lpstr>
      <vt:lpstr>Garamond</vt:lpstr>
      <vt:lpstr>Wingdings</vt:lpstr>
      <vt:lpstr>16_9</vt:lpstr>
      <vt:lpstr>Exercise: Check Rotation</vt:lpstr>
      <vt:lpstr>Exercise: Check Rotation</vt:lpstr>
      <vt:lpstr>Exercise: Check Rotation</vt:lpstr>
      <vt:lpstr>strlen() in glibc 2.24</vt:lpstr>
      <vt:lpstr>Complexity of strstr()</vt:lpstr>
      <vt:lpstr>Complexity of strstr()</vt:lpstr>
      <vt:lpstr>Two-way Algorithm: Period Function</vt:lpstr>
      <vt:lpstr>Two-way Algorithm: Maximal Suffix</vt:lpstr>
      <vt:lpstr>Two-way Algorithm: Short Maximal Suffix</vt:lpstr>
      <vt:lpstr>Two-way Algorithm: Key idea</vt:lpstr>
      <vt:lpstr>Two-way Algorithm: Key idea</vt:lpstr>
      <vt:lpstr>Two-way Algorithm: Procedure</vt:lpstr>
      <vt:lpstr>Full example</vt:lpstr>
      <vt:lpstr>Full example</vt:lpstr>
      <vt:lpstr>Full example</vt:lpstr>
      <vt:lpstr>Full example</vt:lpstr>
      <vt:lpstr>Full example</vt:lpstr>
      <vt:lpstr>Full example</vt:lpstr>
      <vt:lpstr>Full example</vt:lpstr>
      <vt:lpstr>Full example</vt:lpstr>
      <vt:lpstr>Another example</vt:lpstr>
      <vt:lpstr>Another example</vt:lpstr>
      <vt:lpstr>Another example</vt:lpstr>
      <vt:lpstr>Another example</vt:lpstr>
      <vt:lpstr>Why Period(P) When Matching u?</vt:lpstr>
      <vt:lpstr>If no short maximal suffix?</vt:lpstr>
      <vt:lpstr>Actual Two-Way Algorithm</vt:lpstr>
      <vt:lpstr>Relation between Pattern Matching and DFA</vt:lpstr>
      <vt:lpstr>Pattern Matching using DFA</vt:lpstr>
      <vt:lpstr>DFA</vt:lpstr>
      <vt:lpstr>DFA</vt:lpstr>
      <vt:lpstr>DFA</vt:lpstr>
      <vt:lpstr>Pattern Matching using DFA</vt:lpstr>
      <vt:lpstr>DFA for KMP Algorithm</vt:lpstr>
      <vt:lpstr>New Problem: Matching Multiple Patterns</vt:lpstr>
      <vt:lpstr>AC Algorithm</vt:lpstr>
      <vt:lpstr>AC Algorithm: Example</vt:lpstr>
      <vt:lpstr>AC Algorithm: Example</vt:lpstr>
      <vt:lpstr>AC Algorithm: Calculate failure function</vt:lpstr>
      <vt:lpstr>More: Regex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Guojie Luo</dc:creator>
  <cp:lastModifiedBy>Qun Huang</cp:lastModifiedBy>
  <cp:revision>1439</cp:revision>
  <cp:lastPrinted>2012-10-26T01:34:11Z</cp:lastPrinted>
  <dcterms:created xsi:type="dcterms:W3CDTF">2004-09-20T08:49:58Z</dcterms:created>
  <dcterms:modified xsi:type="dcterms:W3CDTF">2024-07-06T02:44:03Z</dcterms:modified>
</cp:coreProperties>
</file>