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4" r:id="rId1"/>
  </p:sldMasterIdLst>
  <p:notesMasterIdLst>
    <p:notesMasterId r:id="rId161"/>
  </p:notesMasterIdLst>
  <p:handoutMasterIdLst>
    <p:handoutMasterId r:id="rId162"/>
  </p:handoutMasterIdLst>
  <p:sldIdLst>
    <p:sldId id="317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389" r:id="rId10"/>
    <p:sldId id="392" r:id="rId11"/>
    <p:sldId id="267" r:id="rId12"/>
    <p:sldId id="331" r:id="rId13"/>
    <p:sldId id="268" r:id="rId14"/>
    <p:sldId id="266" r:id="rId15"/>
    <p:sldId id="390" r:id="rId16"/>
    <p:sldId id="270" r:id="rId17"/>
    <p:sldId id="391" r:id="rId18"/>
    <p:sldId id="27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393" r:id="rId28"/>
    <p:sldId id="282" r:id="rId29"/>
    <p:sldId id="283" r:id="rId30"/>
    <p:sldId id="285" r:id="rId31"/>
    <p:sldId id="394" r:id="rId32"/>
    <p:sldId id="287" r:id="rId33"/>
    <p:sldId id="395" r:id="rId34"/>
    <p:sldId id="288" r:id="rId35"/>
    <p:sldId id="289" r:id="rId36"/>
    <p:sldId id="290" r:id="rId37"/>
    <p:sldId id="291" r:id="rId38"/>
    <p:sldId id="400" r:id="rId39"/>
    <p:sldId id="401" r:id="rId40"/>
    <p:sldId id="396" r:id="rId41"/>
    <p:sldId id="397" r:id="rId42"/>
    <p:sldId id="398" r:id="rId43"/>
    <p:sldId id="399" r:id="rId44"/>
    <p:sldId id="402" r:id="rId45"/>
    <p:sldId id="727" r:id="rId46"/>
    <p:sldId id="295" r:id="rId47"/>
    <p:sldId id="746" r:id="rId48"/>
    <p:sldId id="297" r:id="rId49"/>
    <p:sldId id="730" r:id="rId50"/>
    <p:sldId id="298" r:id="rId51"/>
    <p:sldId id="300" r:id="rId52"/>
    <p:sldId id="301" r:id="rId53"/>
    <p:sldId id="739" r:id="rId54"/>
    <p:sldId id="740" r:id="rId55"/>
    <p:sldId id="741" r:id="rId56"/>
    <p:sldId id="742" r:id="rId57"/>
    <p:sldId id="743" r:id="rId58"/>
    <p:sldId id="302" r:id="rId59"/>
    <p:sldId id="303" r:id="rId60"/>
    <p:sldId id="305" r:id="rId61"/>
    <p:sldId id="306" r:id="rId62"/>
    <p:sldId id="744" r:id="rId63"/>
    <p:sldId id="318" r:id="rId64"/>
    <p:sldId id="319" r:id="rId65"/>
    <p:sldId id="320" r:id="rId66"/>
    <p:sldId id="321" r:id="rId67"/>
    <p:sldId id="322" r:id="rId68"/>
    <p:sldId id="745" r:id="rId69"/>
    <p:sldId id="324" r:id="rId70"/>
    <p:sldId id="325" r:id="rId71"/>
    <p:sldId id="747" r:id="rId72"/>
    <p:sldId id="327" r:id="rId73"/>
    <p:sldId id="328" r:id="rId74"/>
    <p:sldId id="329" r:id="rId75"/>
    <p:sldId id="330" r:id="rId76"/>
    <p:sldId id="748" r:id="rId77"/>
    <p:sldId id="333" r:id="rId78"/>
    <p:sldId id="334" r:id="rId79"/>
    <p:sldId id="336" r:id="rId80"/>
    <p:sldId id="337" r:id="rId81"/>
    <p:sldId id="751" r:id="rId82"/>
    <p:sldId id="753" r:id="rId83"/>
    <p:sldId id="341" r:id="rId84"/>
    <p:sldId id="342" r:id="rId85"/>
    <p:sldId id="343" r:id="rId86"/>
    <p:sldId id="344" r:id="rId87"/>
    <p:sldId id="752" r:id="rId88"/>
    <p:sldId id="345" r:id="rId89"/>
    <p:sldId id="346" r:id="rId90"/>
    <p:sldId id="750" r:id="rId91"/>
    <p:sldId id="754" r:id="rId92"/>
    <p:sldId id="349" r:id="rId93"/>
    <p:sldId id="350" r:id="rId94"/>
    <p:sldId id="756" r:id="rId95"/>
    <p:sldId id="757" r:id="rId96"/>
    <p:sldId id="758" r:id="rId97"/>
    <p:sldId id="762" r:id="rId98"/>
    <p:sldId id="352" r:id="rId99"/>
    <p:sldId id="760" r:id="rId100"/>
    <p:sldId id="759" r:id="rId101"/>
    <p:sldId id="354" r:id="rId102"/>
    <p:sldId id="761" r:id="rId103"/>
    <p:sldId id="749" r:id="rId104"/>
    <p:sldId id="355" r:id="rId105"/>
    <p:sldId id="356" r:id="rId106"/>
    <p:sldId id="764" r:id="rId107"/>
    <p:sldId id="357" r:id="rId108"/>
    <p:sldId id="358" r:id="rId109"/>
    <p:sldId id="360" r:id="rId110"/>
    <p:sldId id="765" r:id="rId111"/>
    <p:sldId id="766" r:id="rId112"/>
    <p:sldId id="763" r:id="rId113"/>
    <p:sldId id="786" r:id="rId114"/>
    <p:sldId id="804" r:id="rId115"/>
    <p:sldId id="806" r:id="rId116"/>
    <p:sldId id="807" r:id="rId117"/>
    <p:sldId id="363" r:id="rId118"/>
    <p:sldId id="768" r:id="rId119"/>
    <p:sldId id="769" r:id="rId120"/>
    <p:sldId id="770" r:id="rId121"/>
    <p:sldId id="771" r:id="rId122"/>
    <p:sldId id="772" r:id="rId123"/>
    <p:sldId id="773" r:id="rId124"/>
    <p:sldId id="774" r:id="rId125"/>
    <p:sldId id="775" r:id="rId126"/>
    <p:sldId id="776" r:id="rId127"/>
    <p:sldId id="777" r:id="rId128"/>
    <p:sldId id="778" r:id="rId129"/>
    <p:sldId id="779" r:id="rId130"/>
    <p:sldId id="780" r:id="rId131"/>
    <p:sldId id="781" r:id="rId132"/>
    <p:sldId id="782" r:id="rId133"/>
    <p:sldId id="783" r:id="rId134"/>
    <p:sldId id="784" r:id="rId135"/>
    <p:sldId id="785" r:id="rId136"/>
    <p:sldId id="787" r:id="rId137"/>
    <p:sldId id="789" r:id="rId138"/>
    <p:sldId id="790" r:id="rId139"/>
    <p:sldId id="791" r:id="rId140"/>
    <p:sldId id="792" r:id="rId141"/>
    <p:sldId id="793" r:id="rId142"/>
    <p:sldId id="795" r:id="rId143"/>
    <p:sldId id="794" r:id="rId144"/>
    <p:sldId id="796" r:id="rId145"/>
    <p:sldId id="797" r:id="rId146"/>
    <p:sldId id="798" r:id="rId147"/>
    <p:sldId id="799" r:id="rId148"/>
    <p:sldId id="800" r:id="rId149"/>
    <p:sldId id="801" r:id="rId150"/>
    <p:sldId id="788" r:id="rId151"/>
    <p:sldId id="381" r:id="rId152"/>
    <p:sldId id="802" r:id="rId153"/>
    <p:sldId id="385" r:id="rId154"/>
    <p:sldId id="803" r:id="rId155"/>
    <p:sldId id="382" r:id="rId156"/>
    <p:sldId id="383" r:id="rId157"/>
    <p:sldId id="808" r:id="rId158"/>
    <p:sldId id="809" r:id="rId159"/>
    <p:sldId id="810" r:id="rId160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9F2911"/>
    <a:srgbClr val="B2B2B2"/>
    <a:srgbClr val="FF9900"/>
    <a:srgbClr val="CC9900"/>
    <a:srgbClr val="777777"/>
    <a:srgbClr val="000000"/>
    <a:srgbClr val="000066"/>
    <a:srgbClr val="FFFF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87276" autoAdjust="0"/>
  </p:normalViewPr>
  <p:slideViewPr>
    <p:cSldViewPr>
      <p:cViewPr varScale="1">
        <p:scale>
          <a:sx n="140" d="100"/>
          <a:sy n="140" d="100"/>
        </p:scale>
        <p:origin x="6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2024/10/8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kumimoji="0" lang="zh-CN" altLang="en-US"/>
          </a:p>
        </p:txBody>
      </p:sp>
    </p:spTree>
    <p:extLst>
      <p:ext uri="{BB962C8B-B14F-4D97-AF65-F5344CB8AC3E}">
        <p14:creationId xmlns:p14="http://schemas.microsoft.com/office/powerpoint/2010/main" val="4116700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8776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65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show the examples of property 7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3174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610ED389-A16D-4C98-B60C-A0771F3D4CA9}" type="slidenum">
              <a:rPr kumimoji="0" lang="en-US" altLang="zh-CN" sz="1300">
                <a:solidFill>
                  <a:schemeClr val="tx1"/>
                </a:solidFill>
                <a:latin typeface="Arial" pitchFamily="34" charset="0"/>
              </a:rPr>
              <a:pPr/>
              <a:t>74</a:t>
            </a:fld>
            <a:endParaRPr kumimoji="0" lang="en-US" altLang="zh-CN" sz="13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46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(A</a:t>
            </a:r>
            <a:r>
              <a:rPr kumimoji="1" lang="en-US" altLang="zh-CN" baseline="0"/>
              <a:t> (B () (C)) ()) and (A (B (C) ()) ())</a:t>
            </a:r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69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tail recursion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4096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057273A5-97FD-451C-834B-3AFFBB9F867C}" type="slidenum">
              <a:rPr kumimoji="0" lang="en-US" altLang="zh-CN" sz="1300">
                <a:solidFill>
                  <a:schemeClr val="tx1"/>
                </a:solidFill>
                <a:latin typeface="Arial" pitchFamily="34" charset="0"/>
              </a:rPr>
              <a:pPr/>
              <a:t>83</a:t>
            </a:fld>
            <a:endParaRPr kumimoji="0" lang="en-US" altLang="zh-CN" sz="13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465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5298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>
                <a:latin typeface="Arial" pitchFamily="34" charset="0"/>
              </a:rPr>
              <a:t>eliminate the summation; estimate the sum of harmonic series by integrals</a:t>
            </a:r>
            <a:endParaRPr lang="zh-CN" altLang="en-US" dirty="0">
              <a:latin typeface="Arial" pitchFamily="34" charset="0"/>
            </a:endParaRPr>
          </a:p>
        </p:txBody>
      </p:sp>
      <p:sp>
        <p:nvSpPr>
          <p:cNvPr id="55299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6A43350E-6877-4E19-8913-343B4209C7D9}" type="slidenum">
              <a:rPr kumimoji="0" lang="en-US" altLang="zh-CN" sz="1300">
                <a:solidFill>
                  <a:schemeClr val="tx1"/>
                </a:solidFill>
                <a:latin typeface="Arial" pitchFamily="34" charset="0"/>
              </a:rPr>
              <a:pPr/>
              <a:t>101</a:t>
            </a:fld>
            <a:endParaRPr kumimoji="0" lang="en-US" altLang="zh-CN" sz="13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10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ru-RU" altLang="zh-CN" dirty="0" err="1"/>
              <a:t>Адельсо́н-Ве́льский</a:t>
            </a:r>
            <a:r>
              <a:rPr kumimoji="1" lang="en-US" altLang="zh-CN" dirty="0"/>
              <a:t>, </a:t>
            </a:r>
            <a:r>
              <a:rPr kumimoji="1" lang="ru-RU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Ла́ндис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, 1962.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35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zh-CN" dirty="0"/>
              <a:t>АВЛ</a:t>
            </a:r>
            <a:r>
              <a:rPr lang="en-US" altLang="zh-CN" dirty="0"/>
              <a:t>, ah</a:t>
            </a:r>
            <a:r>
              <a:rPr lang="en-US" altLang="zh-CN" baseline="0" dirty="0"/>
              <a:t> </a:t>
            </a:r>
            <a:r>
              <a:rPr lang="en-US" altLang="zh-CN" baseline="0" dirty="0" err="1"/>
              <a:t>veh</a:t>
            </a:r>
            <a:r>
              <a:rPr lang="en-US" altLang="zh-CN" baseline="0" dirty="0"/>
              <a:t> el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635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659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3970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diameter of a binary tree.</a:t>
            </a:r>
            <a:endParaRPr lang="zh-CN" altLang="en-US">
              <a:latin typeface="Arial" pitchFamily="34" charset="0"/>
            </a:endParaRPr>
          </a:p>
        </p:txBody>
      </p:sp>
      <p:sp>
        <p:nvSpPr>
          <p:cNvPr id="8397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 defTabSz="990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fld id="{88155DEB-9C75-4A1E-9E6F-F501467282FC}" type="slidenum">
              <a:rPr kumimoji="0" lang="en-US" altLang="zh-CN" sz="1300">
                <a:solidFill>
                  <a:schemeClr val="tx1"/>
                </a:solidFill>
                <a:latin typeface="Arial" pitchFamily="34" charset="0"/>
              </a:rPr>
              <a:pPr/>
              <a:t>155</a:t>
            </a:fld>
            <a:endParaRPr kumimoji="0" lang="en-US" altLang="zh-CN" sz="13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4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7257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92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739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277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67B5A-661D-4251-8A90-A5E911C9A6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1878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97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VL_tree" TargetMode="Externa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6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lIns="90488" tIns="44450" rIns="90488" bIns="44450" rtlCol="0"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dirty="0"/>
              <a:t>Instructor: </a:t>
            </a:r>
            <a:r>
              <a:rPr kumimoji="0" lang="zh-CN" altLang="en-US" sz="2700" dirty="0"/>
              <a:t>黄群</a:t>
            </a:r>
            <a:endParaRPr kumimoji="0" lang="en-US" altLang="zh-CN" sz="27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66"/>
                </a:solidFill>
                <a:hlinkClick r:id="rId2"/>
              </a:rPr>
              <a:t>huangqun@pku.edu.cn</a:t>
            </a:r>
            <a:endParaRPr kumimoji="0" lang="en-US" altLang="zh-CN" sz="20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dirty="0"/>
              <a:t>School of EECS</a:t>
            </a:r>
            <a:endParaRPr kumimoji="0" lang="zh-CN" altLang="en-US" sz="20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/>
              <a:t>Peking University</a:t>
            </a:r>
            <a:endParaRPr kumimoji="0" lang="en-US" altLang="zh-CN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3958" y="1341439"/>
            <a:ext cx="5894562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5.</a:t>
            </a:r>
          </a:p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Binary Trees (1/2)</a:t>
            </a:r>
            <a:endParaRPr lang="zh-CN" altLang="en-US" sz="57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32154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Concepts of trees</a:t>
            </a:r>
          </a:p>
          <a:p>
            <a:r>
              <a:rPr lang="en-US" altLang="zh-CN" sz="3600" dirty="0"/>
              <a:t>Binary trees</a:t>
            </a:r>
          </a:p>
          <a:p>
            <a:pPr lvl="1"/>
            <a:r>
              <a:rPr lang="en-US" altLang="zh-CN" sz="3200" dirty="0"/>
              <a:t>Properties</a:t>
            </a:r>
          </a:p>
          <a:p>
            <a:pPr lvl="1"/>
            <a:r>
              <a:rPr lang="en-US" altLang="zh-CN" sz="3200" dirty="0"/>
              <a:t>ADT</a:t>
            </a:r>
          </a:p>
          <a:p>
            <a:pPr lvl="1"/>
            <a:r>
              <a:rPr lang="en-US" altLang="zh-CN" sz="3200" dirty="0"/>
              <a:t>Storage Structures</a:t>
            </a:r>
          </a:p>
          <a:p>
            <a:r>
              <a:rPr lang="en-US" altLang="zh-CN" sz="3600" dirty="0"/>
              <a:t>Binary Search Trees</a:t>
            </a:r>
          </a:p>
          <a:p>
            <a:r>
              <a:rPr lang="en-US" altLang="zh-CN" sz="3600" dirty="0"/>
              <a:t>AVL Trees</a:t>
            </a:r>
            <a:endParaRPr lang="zh-CN" altLang="en-US" sz="3600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5A66C4E0-227A-4C30-AA89-806E0AA45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9925921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0D911-5C5F-4BFA-845D-BECC6DE8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Delete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E5ABF-4D0D-4867-B21C-D455E59EC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Can be more efficient if replace recursive calls by iterative implementation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7A4F7-E278-418D-9AC1-7F63AFCB98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186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Average-Case Analysis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We implement multiple O(d) time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Find, </a:t>
            </a:r>
            <a:r>
              <a:rPr lang="en-US" altLang="zh-CN" sz="2400" dirty="0" err="1"/>
              <a:t>FindMin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FindMax</a:t>
            </a:r>
            <a:r>
              <a:rPr lang="en-US" altLang="zh-CN" sz="2400" dirty="0"/>
              <a:t>, Insert, Delete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where d is the depth of the node for access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What are the average depth over all nodes?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D(N) = D(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+ D(N-i-1) + N – 1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D(N) is the </a:t>
            </a:r>
            <a:r>
              <a:rPr lang="en-US" altLang="zh-CN" sz="2000" i="1" dirty="0"/>
              <a:t>internal path length</a:t>
            </a:r>
            <a:r>
              <a:rPr lang="en-US" altLang="zh-CN" sz="2000" dirty="0"/>
              <a:t> for a tree with N nodes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i</a:t>
            </a:r>
            <a:r>
              <a:rPr lang="en-US" altLang="zh-CN" sz="2000" dirty="0"/>
              <a:t> is the number of nodes in the left subtree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Assume</a:t>
            </a:r>
            <a:r>
              <a:rPr lang="en-US" altLang="zh-CN" sz="2400" dirty="0"/>
              <a:t> every 0≤i&lt;N, it appears with equal probability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D(N) = (2/N) [</a:t>
            </a:r>
            <a:r>
              <a:rPr lang="el-GR" altLang="zh-CN" sz="2400" dirty="0"/>
              <a:t>Σ</a:t>
            </a:r>
            <a:r>
              <a:rPr lang="en-US" altLang="zh-CN" sz="2400" baseline="-25000" dirty="0"/>
              <a:t>j=0</a:t>
            </a:r>
            <a:r>
              <a:rPr lang="en-US" altLang="zh-CN" sz="2400" baseline="30000" dirty="0"/>
              <a:t>N-1</a:t>
            </a:r>
            <a:r>
              <a:rPr lang="en-US" altLang="zh-CN" sz="2400" dirty="0"/>
              <a:t> D(j)] + N – 1 = O(N log N)</a:t>
            </a:r>
          </a:p>
          <a:p>
            <a:pPr lvl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D7C236E-C82A-487D-A8DF-87389DE7C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19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56DD9-5D4D-41BE-A7BA-A1FAE1EE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1FE45-BEE3-4BEB-B77E-C01E93E83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allow duplicated nodes?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A1966-2F3B-4E1A-9CC9-9D8CDCB56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1426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Concepts of trees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Properties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ADT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Storage Structures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Search Trees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AVL Trees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Concepts</a:t>
            </a:r>
          </a:p>
          <a:p>
            <a:pPr lvl="1"/>
            <a:r>
              <a:rPr lang="en-US" altLang="zh-CN" sz="3200" dirty="0"/>
              <a:t>Insertion</a:t>
            </a:r>
          </a:p>
          <a:p>
            <a:pPr lvl="1"/>
            <a:r>
              <a:rPr lang="en-US" altLang="zh-CN" sz="3200" dirty="0"/>
              <a:t>Deletion</a:t>
            </a:r>
          </a:p>
          <a:p>
            <a:pPr lvl="1"/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CF77A33-AF51-4C72-930B-E7677D295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561603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Imbalanced Cases</a:t>
            </a:r>
            <a:endParaRPr lang="zh-CN" altLang="en-US"/>
          </a:p>
        </p:txBody>
      </p:sp>
      <p:pic>
        <p:nvPicPr>
          <p:cNvPr id="56323" name="内容占位符 6" descr="average-cas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21321"/>
            <a:ext cx="4363770" cy="3048000"/>
          </a:xfrm>
        </p:spPr>
      </p:pic>
      <p:sp>
        <p:nvSpPr>
          <p:cNvPr id="56322" name="文本占位符 8"/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5386388" cy="639762"/>
          </a:xfrm>
        </p:spPr>
        <p:txBody>
          <a:bodyPr/>
          <a:lstStyle/>
          <a:p>
            <a:pPr algn="ctr"/>
            <a:r>
              <a:rPr lang="en-US" altLang="zh-CN"/>
              <a:t>An average case</a:t>
            </a:r>
            <a:endParaRPr lang="zh-CN" altLang="en-US"/>
          </a:p>
        </p:txBody>
      </p:sp>
      <p:sp>
        <p:nvSpPr>
          <p:cNvPr id="56324" name="文本占位符 9"/>
          <p:cNvSpPr>
            <a:spLocks noGrp="1"/>
          </p:cNvSpPr>
          <p:nvPr>
            <p:ph type="body" sz="quarter" idx="4294967295"/>
          </p:nvPr>
        </p:nvSpPr>
        <p:spPr>
          <a:xfrm>
            <a:off x="6802438" y="1535113"/>
            <a:ext cx="5389562" cy="639762"/>
          </a:xfrm>
        </p:spPr>
        <p:txBody>
          <a:bodyPr/>
          <a:lstStyle/>
          <a:p>
            <a:pPr algn="ctr"/>
            <a:r>
              <a:rPr lang="en-US" altLang="zh-CN"/>
              <a:t>A imbalanced case</a:t>
            </a:r>
            <a:endParaRPr lang="zh-CN" altLang="en-US"/>
          </a:p>
        </p:txBody>
      </p:sp>
      <p:pic>
        <p:nvPicPr>
          <p:cNvPr id="56325" name="内容占位符 7" descr="bad-case.png"/>
          <p:cNvPicPr>
            <a:picLocks noGrp="1" noChangeAspect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73254"/>
            <a:ext cx="5187545" cy="3124752"/>
          </a:xfrm>
        </p:spPr>
      </p:pic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11DC5087-F6F4-4027-B746-165CE14CD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7511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Imbalanced Cases</a:t>
            </a:r>
            <a:endParaRPr lang="zh-CN" altLang="en-US"/>
          </a:p>
        </p:txBody>
      </p:sp>
      <p:sp>
        <p:nvSpPr>
          <p:cNvPr id="5734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Because </a:t>
            </a:r>
            <a:r>
              <a:rPr lang="en-US" altLang="zh-CN"/>
              <a:t>of insertion/deletion</a:t>
            </a:r>
            <a:r>
              <a:rPr lang="en-US" altLang="zh-CN" dirty="0"/>
              <a:t>, BSTs are not equally likely</a:t>
            </a:r>
          </a:p>
          <a:p>
            <a:r>
              <a:rPr lang="en-US" altLang="zh-CN" dirty="0"/>
              <a:t>For example, if we perform a sequence of deletions/insertions, such that</a:t>
            </a:r>
          </a:p>
          <a:p>
            <a:pPr lvl="1"/>
            <a:r>
              <a:rPr lang="en-US" altLang="zh-CN" dirty="0"/>
              <a:t>We always delete a node from the right subtree</a:t>
            </a:r>
          </a:p>
          <a:p>
            <a:pPr lvl="1"/>
            <a:r>
              <a:rPr lang="en-US" altLang="zh-CN" dirty="0"/>
              <a:t>We always insert a node to the left subtree</a:t>
            </a: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C72E7F9-7E50-48C0-A97D-32F7659666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6178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62DDF-CEE1-44E1-8C3A-8EB702EA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41CF8E-57E3-4C24-8E59-566CA077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O(n)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9926E-C050-492E-BC85-CC2667A81C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0E7BE3-6D15-40FD-ADAE-AF171FA1998E}"/>
              </a:ext>
            </a:extLst>
          </p:cNvPr>
          <p:cNvGrpSpPr>
            <a:grpSpLocks/>
          </p:cNvGrpSpPr>
          <p:nvPr/>
        </p:nvGrpSpPr>
        <p:grpSpPr bwMode="auto">
          <a:xfrm>
            <a:off x="7993035" y="2390678"/>
            <a:ext cx="2766380" cy="3212812"/>
            <a:chOff x="-65" y="1462"/>
            <a:chExt cx="2137" cy="2656"/>
          </a:xfrm>
        </p:grpSpPr>
        <p:cxnSp>
          <p:nvCxnSpPr>
            <p:cNvPr id="22" name="AutoShape 26">
              <a:extLst>
                <a:ext uri="{FF2B5EF4-FFF2-40B4-BE49-F238E27FC236}">
                  <a16:creationId xmlns:a16="http://schemas.microsoft.com/office/drawing/2014/main" id="{AB928F01-AA7B-4613-BF4C-E6C4056BF256}"/>
                </a:ext>
              </a:extLst>
            </p:cNvPr>
            <p:cNvCxnSpPr>
              <a:cxnSpLocks noChangeShapeType="1"/>
              <a:stCxn id="34" idx="1"/>
            </p:cNvCxnSpPr>
            <p:nvPr/>
          </p:nvCxnSpPr>
          <p:spPr bwMode="auto">
            <a:xfrm flipH="1" flipV="1">
              <a:off x="1159" y="2914"/>
              <a:ext cx="177" cy="225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23" name="Oval 21">
              <a:extLst>
                <a:ext uri="{FF2B5EF4-FFF2-40B4-BE49-F238E27FC236}">
                  <a16:creationId xmlns:a16="http://schemas.microsoft.com/office/drawing/2014/main" id="{9D72B164-EA34-4198-B654-99C2E508E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" y="2732"/>
              <a:ext cx="278" cy="298"/>
            </a:xfrm>
            <a:prstGeom prst="ellipse">
              <a:avLst/>
            </a:prstGeom>
            <a:solidFill>
              <a:srgbClr val="5B9BD5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t" anchorCtr="1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0F120718-1DF2-4A65-B7D5-5D9361FD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3457"/>
              <a:ext cx="278" cy="298"/>
            </a:xfrm>
            <a:prstGeom prst="ellipse">
              <a:avLst/>
            </a:prstGeom>
            <a:solidFill>
              <a:srgbClr val="5B9BD5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t" anchorCtr="1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15</a:t>
              </a:r>
            </a:p>
          </p:txBody>
        </p:sp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5C7C6A9A-1A1B-4365-B429-8387FE9E1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1779"/>
              <a:ext cx="278" cy="298"/>
            </a:xfrm>
            <a:prstGeom prst="ellipse">
              <a:avLst/>
            </a:prstGeom>
            <a:solidFill>
              <a:srgbClr val="5B9BD5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t" anchorCtr="1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36635232-2763-4015-ADA3-D6E5F77C2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2097"/>
              <a:ext cx="278" cy="298"/>
            </a:xfrm>
            <a:prstGeom prst="ellipse">
              <a:avLst/>
            </a:prstGeom>
            <a:solidFill>
              <a:srgbClr val="5B9BD5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t" anchorCtr="1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6</a:t>
              </a:r>
            </a:p>
          </p:txBody>
        </p:sp>
        <p:cxnSp>
          <p:nvCxnSpPr>
            <p:cNvPr id="27" name="AutoShape 25">
              <a:extLst>
                <a:ext uri="{FF2B5EF4-FFF2-40B4-BE49-F238E27FC236}">
                  <a16:creationId xmlns:a16="http://schemas.microsoft.com/office/drawing/2014/main" id="{43BA281C-8E25-4966-B1DE-6365EE53EACB}"/>
                </a:ext>
              </a:extLst>
            </p:cNvPr>
            <p:cNvCxnSpPr>
              <a:cxnSpLocks noChangeShapeType="1"/>
              <a:stCxn id="23" idx="1"/>
              <a:endCxn id="35" idx="5"/>
            </p:cNvCxnSpPr>
            <p:nvPr/>
          </p:nvCxnSpPr>
          <p:spPr bwMode="auto">
            <a:xfrm flipH="1" flipV="1">
              <a:off x="988" y="2668"/>
              <a:ext cx="75" cy="107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28" name="AutoShape 27">
              <a:extLst>
                <a:ext uri="{FF2B5EF4-FFF2-40B4-BE49-F238E27FC236}">
                  <a16:creationId xmlns:a16="http://schemas.microsoft.com/office/drawing/2014/main" id="{D43C913A-BFB1-4D63-8C77-1C1B9F08621A}"/>
                </a:ext>
              </a:extLst>
            </p:cNvPr>
            <p:cNvCxnSpPr>
              <a:cxnSpLocks noChangeShapeType="1"/>
              <a:endCxn id="24" idx="5"/>
            </p:cNvCxnSpPr>
            <p:nvPr/>
          </p:nvCxnSpPr>
          <p:spPr bwMode="auto">
            <a:xfrm flipH="1" flipV="1">
              <a:off x="1805" y="3711"/>
              <a:ext cx="104" cy="209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29" name="AutoShape 28">
              <a:extLst>
                <a:ext uri="{FF2B5EF4-FFF2-40B4-BE49-F238E27FC236}">
                  <a16:creationId xmlns:a16="http://schemas.microsoft.com/office/drawing/2014/main" id="{B095FABE-8814-4CB7-A5E3-3ED800983B5D}"/>
                </a:ext>
              </a:extLst>
            </p:cNvPr>
            <p:cNvCxnSpPr>
              <a:cxnSpLocks noChangeShapeType="1"/>
              <a:stCxn id="34" idx="5"/>
              <a:endCxn id="24" idx="1"/>
            </p:cNvCxnSpPr>
            <p:nvPr/>
          </p:nvCxnSpPr>
          <p:spPr bwMode="auto">
            <a:xfrm>
              <a:off x="1532" y="3349"/>
              <a:ext cx="76" cy="151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30" name="AutoShape 29">
              <a:extLst>
                <a:ext uri="{FF2B5EF4-FFF2-40B4-BE49-F238E27FC236}">
                  <a16:creationId xmlns:a16="http://schemas.microsoft.com/office/drawing/2014/main" id="{3B13AD93-B860-48F8-B2A0-931223812A69}"/>
                </a:ext>
              </a:extLst>
            </p:cNvPr>
            <p:cNvCxnSpPr>
              <a:cxnSpLocks noChangeShapeType="1"/>
              <a:stCxn id="35" idx="1"/>
              <a:endCxn id="26" idx="5"/>
            </p:cNvCxnSpPr>
            <p:nvPr/>
          </p:nvCxnSpPr>
          <p:spPr bwMode="auto">
            <a:xfrm flipH="1" flipV="1">
              <a:off x="716" y="2351"/>
              <a:ext cx="75" cy="106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31" name="AutoShape 30">
              <a:extLst>
                <a:ext uri="{FF2B5EF4-FFF2-40B4-BE49-F238E27FC236}">
                  <a16:creationId xmlns:a16="http://schemas.microsoft.com/office/drawing/2014/main" id="{A5A236E5-DF00-4623-A840-85876427E1CE}"/>
                </a:ext>
              </a:extLst>
            </p:cNvPr>
            <p:cNvCxnSpPr>
              <a:cxnSpLocks noChangeShapeType="1"/>
              <a:stCxn id="33" idx="5"/>
            </p:cNvCxnSpPr>
            <p:nvPr/>
          </p:nvCxnSpPr>
          <p:spPr bwMode="auto">
            <a:xfrm>
              <a:off x="172" y="1716"/>
              <a:ext cx="81" cy="98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32" name="AutoShape 31">
              <a:extLst>
                <a:ext uri="{FF2B5EF4-FFF2-40B4-BE49-F238E27FC236}">
                  <a16:creationId xmlns:a16="http://schemas.microsoft.com/office/drawing/2014/main" id="{F0CD44AF-E13D-45A7-9C32-C85B6EF0A313}"/>
                </a:ext>
              </a:extLst>
            </p:cNvPr>
            <p:cNvCxnSpPr>
              <a:cxnSpLocks noChangeShapeType="1"/>
              <a:stCxn id="26" idx="1"/>
              <a:endCxn id="25" idx="5"/>
            </p:cNvCxnSpPr>
            <p:nvPr/>
          </p:nvCxnSpPr>
          <p:spPr bwMode="auto">
            <a:xfrm flipH="1" flipV="1">
              <a:off x="444" y="2033"/>
              <a:ext cx="75" cy="107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01370BF-CDEE-47F2-B9AE-1D427B8A6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5" y="1462"/>
              <a:ext cx="278" cy="298"/>
            </a:xfrm>
            <a:prstGeom prst="ellipse">
              <a:avLst/>
            </a:prstGeom>
            <a:solidFill>
              <a:srgbClr val="5B9BD5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t" anchorCtr="1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1F19C57-025E-4DEC-B1EC-95C34782C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" y="3095"/>
              <a:ext cx="278" cy="298"/>
            </a:xfrm>
            <a:prstGeom prst="ellipse">
              <a:avLst/>
            </a:prstGeom>
            <a:solidFill>
              <a:srgbClr val="5B9BD5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t" anchorCtr="1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12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88BAE69-472A-4B70-A24E-E30705734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414"/>
              <a:ext cx="278" cy="298"/>
            </a:xfrm>
            <a:prstGeom prst="ellipse">
              <a:avLst/>
            </a:prstGeom>
            <a:solidFill>
              <a:srgbClr val="5B9BD5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t" anchorCtr="1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B060FB-B284-4AB8-9353-B78119AE9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3820"/>
              <a:ext cx="278" cy="298"/>
            </a:xfrm>
            <a:prstGeom prst="ellipse">
              <a:avLst/>
            </a:prstGeom>
            <a:solidFill>
              <a:srgbClr val="5B9BD5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t" anchorCtr="1"/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21</a:t>
              </a:r>
            </a:p>
          </p:txBody>
        </p:sp>
      </p:grpSp>
      <p:grpSp>
        <p:nvGrpSpPr>
          <p:cNvPr id="53" name="Group 4">
            <a:extLst>
              <a:ext uri="{FF2B5EF4-FFF2-40B4-BE49-F238E27FC236}">
                <a16:creationId xmlns:a16="http://schemas.microsoft.com/office/drawing/2014/main" id="{2E057047-3F59-4F10-963A-C7D0DAF8D5D9}"/>
              </a:ext>
            </a:extLst>
          </p:cNvPr>
          <p:cNvGrpSpPr>
            <a:grpSpLocks/>
          </p:cNvGrpSpPr>
          <p:nvPr/>
        </p:nvGrpSpPr>
        <p:grpSpPr bwMode="auto">
          <a:xfrm>
            <a:off x="1586145" y="2938221"/>
            <a:ext cx="4459842" cy="1884363"/>
            <a:chOff x="2772" y="1752"/>
            <a:chExt cx="2810" cy="1187"/>
          </a:xfrm>
        </p:grpSpPr>
        <p:sp>
          <p:nvSpPr>
            <p:cNvPr id="54" name="Oval 5">
              <a:extLst>
                <a:ext uri="{FF2B5EF4-FFF2-40B4-BE49-F238E27FC236}">
                  <a16:creationId xmlns:a16="http://schemas.microsoft.com/office/drawing/2014/main" id="{B0DE432E-0071-409D-A396-455B06D4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1752"/>
              <a:ext cx="227" cy="227"/>
            </a:xfrm>
            <a:prstGeom prst="ellipse">
              <a:avLst/>
            </a:prstGeom>
            <a:solidFill>
              <a:srgbClr val="5B9BD5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9</a:t>
              </a:r>
            </a:p>
          </p:txBody>
        </p:sp>
        <p:sp>
          <p:nvSpPr>
            <p:cNvPr id="55" name="Oval 6">
              <a:extLst>
                <a:ext uri="{FF2B5EF4-FFF2-40B4-BE49-F238E27FC236}">
                  <a16:creationId xmlns:a16="http://schemas.microsoft.com/office/drawing/2014/main" id="{68BEC117-A3D1-42C4-A97D-B2F664C6C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" y="2074"/>
              <a:ext cx="227" cy="227"/>
            </a:xfrm>
            <a:prstGeom prst="ellipse">
              <a:avLst/>
            </a:prstGeom>
            <a:solidFill>
              <a:srgbClr val="5B9BD5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15</a:t>
              </a:r>
            </a:p>
          </p:txBody>
        </p:sp>
        <p:sp>
          <p:nvSpPr>
            <p:cNvPr id="56" name="Oval 7">
              <a:extLst>
                <a:ext uri="{FF2B5EF4-FFF2-40B4-BE49-F238E27FC236}">
                  <a16:creationId xmlns:a16="http://schemas.microsoft.com/office/drawing/2014/main" id="{C35A7729-DDDA-4149-8392-911818A8F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" y="2074"/>
              <a:ext cx="227" cy="227"/>
            </a:xfrm>
            <a:prstGeom prst="ellipse">
              <a:avLst/>
            </a:prstGeom>
            <a:solidFill>
              <a:srgbClr val="5B9BD5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4</a:t>
              </a:r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7BC33F31-BD7A-44D3-B2FF-887545E0B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2" y="2386"/>
              <a:ext cx="227" cy="227"/>
            </a:xfrm>
            <a:prstGeom prst="ellipse">
              <a:avLst/>
            </a:prstGeom>
            <a:solidFill>
              <a:srgbClr val="5B9BD5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6</a:t>
              </a:r>
            </a:p>
          </p:txBody>
        </p:sp>
        <p:cxnSp>
          <p:nvCxnSpPr>
            <p:cNvPr id="58" name="AutoShape 9">
              <a:extLst>
                <a:ext uri="{FF2B5EF4-FFF2-40B4-BE49-F238E27FC236}">
                  <a16:creationId xmlns:a16="http://schemas.microsoft.com/office/drawing/2014/main" id="{B3CAE135-33E4-4C17-A741-B2AA7240C234}"/>
                </a:ext>
              </a:extLst>
            </p:cNvPr>
            <p:cNvCxnSpPr>
              <a:cxnSpLocks noChangeShapeType="1"/>
              <a:stCxn id="54" idx="3"/>
              <a:endCxn id="56" idx="7"/>
            </p:cNvCxnSpPr>
            <p:nvPr/>
          </p:nvCxnSpPr>
          <p:spPr bwMode="auto">
            <a:xfrm flipH="1">
              <a:off x="3336" y="1946"/>
              <a:ext cx="694" cy="161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59" name="AutoShape 10">
              <a:extLst>
                <a:ext uri="{FF2B5EF4-FFF2-40B4-BE49-F238E27FC236}">
                  <a16:creationId xmlns:a16="http://schemas.microsoft.com/office/drawing/2014/main" id="{54F12EAE-CC6B-4B53-B12C-EB469CA9DCB2}"/>
                </a:ext>
              </a:extLst>
            </p:cNvPr>
            <p:cNvCxnSpPr>
              <a:cxnSpLocks noChangeShapeType="1"/>
              <a:stCxn id="55" idx="1"/>
              <a:endCxn id="54" idx="5"/>
            </p:cNvCxnSpPr>
            <p:nvPr/>
          </p:nvCxnSpPr>
          <p:spPr bwMode="auto">
            <a:xfrm flipH="1" flipV="1">
              <a:off x="4191" y="1946"/>
              <a:ext cx="788" cy="161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60" name="AutoShape 11">
              <a:extLst>
                <a:ext uri="{FF2B5EF4-FFF2-40B4-BE49-F238E27FC236}">
                  <a16:creationId xmlns:a16="http://schemas.microsoft.com/office/drawing/2014/main" id="{32E80957-61D0-453B-AB2F-8B31F0282728}"/>
                </a:ext>
              </a:extLst>
            </p:cNvPr>
            <p:cNvCxnSpPr>
              <a:cxnSpLocks noChangeShapeType="1"/>
              <a:stCxn id="68" idx="0"/>
              <a:endCxn id="55" idx="5"/>
            </p:cNvCxnSpPr>
            <p:nvPr/>
          </p:nvCxnSpPr>
          <p:spPr bwMode="auto">
            <a:xfrm flipH="1" flipV="1">
              <a:off x="5140" y="2268"/>
              <a:ext cx="329" cy="106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61" name="AutoShape 12">
              <a:extLst>
                <a:ext uri="{FF2B5EF4-FFF2-40B4-BE49-F238E27FC236}">
                  <a16:creationId xmlns:a16="http://schemas.microsoft.com/office/drawing/2014/main" id="{50A86B64-5AD1-483F-8F57-041DF2EC1069}"/>
                </a:ext>
              </a:extLst>
            </p:cNvPr>
            <p:cNvCxnSpPr>
              <a:cxnSpLocks noChangeShapeType="1"/>
              <a:stCxn id="66" idx="7"/>
              <a:endCxn id="55" idx="3"/>
            </p:cNvCxnSpPr>
            <p:nvPr/>
          </p:nvCxnSpPr>
          <p:spPr bwMode="auto">
            <a:xfrm flipV="1">
              <a:off x="4733" y="2268"/>
              <a:ext cx="246" cy="151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62" name="AutoShape 13">
              <a:extLst>
                <a:ext uri="{FF2B5EF4-FFF2-40B4-BE49-F238E27FC236}">
                  <a16:creationId xmlns:a16="http://schemas.microsoft.com/office/drawing/2014/main" id="{4BEFE106-B822-4E3B-8062-EC3BBE448866}"/>
                </a:ext>
              </a:extLst>
            </p:cNvPr>
            <p:cNvCxnSpPr>
              <a:cxnSpLocks noChangeShapeType="1"/>
              <a:stCxn id="67" idx="1"/>
              <a:endCxn id="57" idx="5"/>
            </p:cNvCxnSpPr>
            <p:nvPr/>
          </p:nvCxnSpPr>
          <p:spPr bwMode="auto">
            <a:xfrm flipH="1" flipV="1">
              <a:off x="3706" y="2580"/>
              <a:ext cx="106" cy="165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63" name="AutoShape 14">
              <a:extLst>
                <a:ext uri="{FF2B5EF4-FFF2-40B4-BE49-F238E27FC236}">
                  <a16:creationId xmlns:a16="http://schemas.microsoft.com/office/drawing/2014/main" id="{AC1C4645-5ABB-4573-8C7F-0E9D4641E467}"/>
                </a:ext>
              </a:extLst>
            </p:cNvPr>
            <p:cNvCxnSpPr>
              <a:cxnSpLocks noChangeShapeType="1"/>
              <a:stCxn id="65" idx="7"/>
              <a:endCxn id="56" idx="3"/>
            </p:cNvCxnSpPr>
            <p:nvPr/>
          </p:nvCxnSpPr>
          <p:spPr bwMode="auto">
            <a:xfrm flipV="1">
              <a:off x="2966" y="2268"/>
              <a:ext cx="209" cy="151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64" name="AutoShape 15">
              <a:extLst>
                <a:ext uri="{FF2B5EF4-FFF2-40B4-BE49-F238E27FC236}">
                  <a16:creationId xmlns:a16="http://schemas.microsoft.com/office/drawing/2014/main" id="{392483B0-BFB9-4EE6-8CE9-C33C1C8CBAB9}"/>
                </a:ext>
              </a:extLst>
            </p:cNvPr>
            <p:cNvCxnSpPr>
              <a:cxnSpLocks noChangeShapeType="1"/>
              <a:stCxn id="57" idx="1"/>
              <a:endCxn id="56" idx="5"/>
            </p:cNvCxnSpPr>
            <p:nvPr/>
          </p:nvCxnSpPr>
          <p:spPr bwMode="auto">
            <a:xfrm flipH="1" flipV="1">
              <a:off x="3336" y="2268"/>
              <a:ext cx="209" cy="151"/>
            </a:xfrm>
            <a:prstGeom prst="straightConnector1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A3BD5F5B-3D66-4512-B5AD-DEEA014D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2386"/>
              <a:ext cx="227" cy="227"/>
            </a:xfrm>
            <a:prstGeom prst="ellipse">
              <a:avLst/>
            </a:prstGeom>
            <a:solidFill>
              <a:srgbClr val="5B9BD5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2</a:t>
              </a: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DB6E4D7C-B9BC-45A1-9CBC-F4DCD04B2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9" y="2386"/>
              <a:ext cx="227" cy="227"/>
            </a:xfrm>
            <a:prstGeom prst="ellipse">
              <a:avLst/>
            </a:prstGeom>
            <a:solidFill>
              <a:srgbClr val="5B9BD5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12</a:t>
              </a: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D8C95CC9-B4CA-45AB-93BC-90835B06A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2712"/>
              <a:ext cx="227" cy="227"/>
            </a:xfrm>
            <a:prstGeom prst="ellipse">
              <a:avLst/>
            </a:prstGeom>
            <a:solidFill>
              <a:srgbClr val="5B9BD5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7</a:t>
              </a: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DAF41005-AC2C-4F07-90FF-7707AF030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" y="2374"/>
              <a:ext cx="227" cy="227"/>
            </a:xfrm>
            <a:prstGeom prst="ellipse">
              <a:avLst/>
            </a:prstGeom>
            <a:solidFill>
              <a:srgbClr val="5B9BD5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  <a:sym typeface="Symbol" pitchFamily="18" charset="2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2400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Solution: Balanced Search Trees</a:t>
            </a:r>
            <a:endParaRPr lang="zh-CN" altLang="en-US" dirty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height of some BSTs could be quite large, which is bad for search.</a:t>
            </a:r>
          </a:p>
          <a:p>
            <a:endParaRPr lang="en-US" altLang="zh-CN" dirty="0"/>
          </a:p>
          <a:p>
            <a:r>
              <a:rPr lang="en-US" altLang="zh-CN" dirty="0"/>
              <a:t>Balanced search tree</a:t>
            </a:r>
          </a:p>
          <a:p>
            <a:pPr lvl="1"/>
            <a:r>
              <a:rPr lang="en-US" altLang="zh-CN" dirty="0"/>
              <a:t>Impose some rules on insertion and deletion</a:t>
            </a:r>
          </a:p>
          <a:p>
            <a:pPr lvl="1"/>
            <a:r>
              <a:rPr lang="en-US" altLang="zh-CN" dirty="0"/>
              <a:t>To ensure that the height of the tree is bounded by 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B99446B-7488-4FA1-AC11-D8D42730CD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0822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zh-CN" dirty="0"/>
              <a:t>АВЛ</a:t>
            </a:r>
            <a:r>
              <a:rPr lang="en-US" altLang="zh-CN" dirty="0"/>
              <a:t> Trees</a:t>
            </a:r>
            <a:endParaRPr lang="zh-CN" altLang="en-US" dirty="0"/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Invented by </a:t>
            </a:r>
            <a:r>
              <a:rPr lang="ru-RU" altLang="zh-CN" dirty="0" err="1">
                <a:solidFill>
                  <a:srgbClr val="0070C0"/>
                </a:solidFill>
              </a:rPr>
              <a:t>Адельсо́н-Ве́льский</a:t>
            </a:r>
            <a:r>
              <a:rPr lang="en-US" altLang="zh-CN" dirty="0">
                <a:solidFill>
                  <a:srgbClr val="0070C0"/>
                </a:solidFill>
              </a:rPr>
              <a:t> (</a:t>
            </a:r>
            <a:r>
              <a:rPr lang="en-US" altLang="zh-CN" dirty="0" err="1">
                <a:solidFill>
                  <a:srgbClr val="0070C0"/>
                </a:solidFill>
              </a:rPr>
              <a:t>Adelson-Velskii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70C0"/>
                </a:solidFill>
              </a:rPr>
              <a:t>Ла́ндис</a:t>
            </a:r>
            <a:r>
              <a:rPr lang="en-US" altLang="zh-CN" dirty="0">
                <a:solidFill>
                  <a:srgbClr val="0070C0"/>
                </a:solidFill>
              </a:rPr>
              <a:t> (Landis) </a:t>
            </a:r>
            <a:r>
              <a:rPr lang="en-US" altLang="zh-CN" dirty="0"/>
              <a:t>in 1962</a:t>
            </a:r>
          </a:p>
          <a:p>
            <a:r>
              <a:rPr lang="en-US" altLang="zh-CN" dirty="0"/>
              <a:t>A binary search tree with a balance condition </a:t>
            </a:r>
          </a:p>
          <a:p>
            <a:pPr lvl="1"/>
            <a:r>
              <a:rPr lang="en-US" altLang="zh-CN" dirty="0"/>
              <a:t>For every node in the AVL tree, the height of left </a:t>
            </a:r>
            <a:r>
              <a:rPr lang="en-US" altLang="zh-CN" dirty="0" err="1"/>
              <a:t>subtree</a:t>
            </a:r>
            <a:r>
              <a:rPr lang="en-US" altLang="zh-CN" dirty="0"/>
              <a:t> and the height of the right </a:t>
            </a:r>
            <a:r>
              <a:rPr lang="en-US" altLang="zh-CN" dirty="0" err="1"/>
              <a:t>subtree</a:t>
            </a:r>
            <a:r>
              <a:rPr lang="en-US" altLang="zh-CN" dirty="0"/>
              <a:t> can differ by at most one</a:t>
            </a:r>
          </a:p>
          <a:p>
            <a:pPr lvl="1"/>
            <a:r>
              <a:rPr lang="en-US" altLang="zh-CN" dirty="0"/>
              <a:t>To ensure that the height of the tree is 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DD3D7A6-4C8C-469D-AB28-79964A37CF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25134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813176" y="1412875"/>
            <a:ext cx="57626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927475" y="1430338"/>
            <a:ext cx="43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049588" y="2259014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163888" y="2276476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4548188" y="2276475"/>
            <a:ext cx="57626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662488" y="2293938"/>
            <a:ext cx="43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8</a:t>
            </a:r>
          </a:p>
        </p:txBody>
      </p:sp>
      <p:sp>
        <p:nvSpPr>
          <p:cNvPr id="11" name="Oval 13"/>
          <p:cNvSpPr>
            <a:spLocks noChangeArrowheads="1"/>
          </p:cNvSpPr>
          <p:nvPr/>
        </p:nvSpPr>
        <p:spPr bwMode="auto">
          <a:xfrm>
            <a:off x="2546351" y="3267075"/>
            <a:ext cx="57626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660650" y="3284538"/>
            <a:ext cx="43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3" name="Oval 15"/>
          <p:cNvSpPr>
            <a:spLocks noChangeArrowheads="1"/>
          </p:cNvSpPr>
          <p:nvPr/>
        </p:nvSpPr>
        <p:spPr bwMode="auto">
          <a:xfrm>
            <a:off x="3554413" y="3267075"/>
            <a:ext cx="57626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668713" y="3284538"/>
            <a:ext cx="43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3163888" y="4365625"/>
            <a:ext cx="57626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78188" y="4383088"/>
            <a:ext cx="43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4244976" y="3284539"/>
            <a:ext cx="57626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359275" y="3302001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 flipH="1">
            <a:off x="3524250" y="1844676"/>
            <a:ext cx="4318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316413" y="1844675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2876551" y="2708276"/>
            <a:ext cx="360363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22" name="Line 24"/>
          <p:cNvSpPr>
            <a:spLocks noChangeShapeType="1"/>
          </p:cNvSpPr>
          <p:nvPr/>
        </p:nvSpPr>
        <p:spPr bwMode="auto">
          <a:xfrm>
            <a:off x="3524250" y="2708276"/>
            <a:ext cx="2159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3524250" y="3789363"/>
            <a:ext cx="2159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4605339" y="2781300"/>
            <a:ext cx="1428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2660650" y="5646739"/>
            <a:ext cx="23764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>
                <a:latin typeface="+mn-lt"/>
                <a:ea typeface="宋体" charset="0"/>
                <a:cs typeface="宋体" charset="0"/>
              </a:rPr>
              <a:t>An AVL Tree</a:t>
            </a:r>
          </a:p>
        </p:txBody>
      </p:sp>
      <p:sp>
        <p:nvSpPr>
          <p:cNvPr id="26" name="Oval 28"/>
          <p:cNvSpPr>
            <a:spLocks noChangeArrowheads="1"/>
          </p:cNvSpPr>
          <p:nvPr/>
        </p:nvSpPr>
        <p:spPr bwMode="auto">
          <a:xfrm>
            <a:off x="7989888" y="1484314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8104188" y="1501776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7</a:t>
            </a:r>
          </a:p>
        </p:txBody>
      </p:sp>
      <p:sp>
        <p:nvSpPr>
          <p:cNvPr id="28" name="Oval 32"/>
          <p:cNvSpPr>
            <a:spLocks noChangeArrowheads="1"/>
          </p:cNvSpPr>
          <p:nvPr/>
        </p:nvSpPr>
        <p:spPr bwMode="auto">
          <a:xfrm>
            <a:off x="7226301" y="2332039"/>
            <a:ext cx="57626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7340600" y="2349501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30" name="Oval 34"/>
          <p:cNvSpPr>
            <a:spLocks noChangeArrowheads="1"/>
          </p:cNvSpPr>
          <p:nvPr/>
        </p:nvSpPr>
        <p:spPr bwMode="auto">
          <a:xfrm>
            <a:off x="8667751" y="2403475"/>
            <a:ext cx="576263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8782050" y="2420938"/>
            <a:ext cx="43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8</a:t>
            </a:r>
          </a:p>
        </p:txBody>
      </p:sp>
      <p:sp>
        <p:nvSpPr>
          <p:cNvPr id="32" name="Oval 36"/>
          <p:cNvSpPr>
            <a:spLocks noChangeArrowheads="1"/>
          </p:cNvSpPr>
          <p:nvPr/>
        </p:nvSpPr>
        <p:spPr bwMode="auto">
          <a:xfrm>
            <a:off x="6434138" y="3340100"/>
            <a:ext cx="576262" cy="5032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6548438" y="3357563"/>
            <a:ext cx="43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4" name="Oval 38"/>
          <p:cNvSpPr>
            <a:spLocks noChangeArrowheads="1"/>
          </p:cNvSpPr>
          <p:nvPr/>
        </p:nvSpPr>
        <p:spPr bwMode="auto">
          <a:xfrm>
            <a:off x="7731126" y="3411539"/>
            <a:ext cx="57626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7845425" y="3429001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36" name="Oval 40"/>
          <p:cNvSpPr>
            <a:spLocks noChangeArrowheads="1"/>
          </p:cNvSpPr>
          <p:nvPr/>
        </p:nvSpPr>
        <p:spPr bwMode="auto">
          <a:xfrm>
            <a:off x="7124701" y="4437064"/>
            <a:ext cx="576263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7239000" y="4454526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8307388" y="4491039"/>
            <a:ext cx="576262" cy="5032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39" name="Text Box 45"/>
          <p:cNvSpPr txBox="1">
            <a:spLocks noChangeArrowheads="1"/>
          </p:cNvSpPr>
          <p:nvPr/>
        </p:nvSpPr>
        <p:spPr bwMode="auto">
          <a:xfrm>
            <a:off x="8421688" y="4508501"/>
            <a:ext cx="43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400">
                <a:latin typeface="+mn-lt"/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40" name="Line 46"/>
          <p:cNvSpPr>
            <a:spLocks noChangeShapeType="1"/>
          </p:cNvSpPr>
          <p:nvPr/>
        </p:nvSpPr>
        <p:spPr bwMode="auto">
          <a:xfrm flipH="1">
            <a:off x="7629525" y="1916114"/>
            <a:ext cx="50323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1" name="Line 47"/>
          <p:cNvSpPr>
            <a:spLocks noChangeShapeType="1"/>
          </p:cNvSpPr>
          <p:nvPr/>
        </p:nvSpPr>
        <p:spPr bwMode="auto">
          <a:xfrm>
            <a:off x="8493126" y="1916114"/>
            <a:ext cx="3603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2" name="Line 48"/>
          <p:cNvSpPr>
            <a:spLocks noChangeShapeType="1"/>
          </p:cNvSpPr>
          <p:nvPr/>
        </p:nvSpPr>
        <p:spPr bwMode="auto">
          <a:xfrm flipH="1">
            <a:off x="6837364" y="2781301"/>
            <a:ext cx="50323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3" name="Line 49"/>
          <p:cNvSpPr>
            <a:spLocks noChangeShapeType="1"/>
          </p:cNvSpPr>
          <p:nvPr/>
        </p:nvSpPr>
        <p:spPr bwMode="auto">
          <a:xfrm>
            <a:off x="7700964" y="2781300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4" name="Line 50"/>
          <p:cNvSpPr>
            <a:spLocks noChangeShapeType="1"/>
          </p:cNvSpPr>
          <p:nvPr/>
        </p:nvSpPr>
        <p:spPr bwMode="auto">
          <a:xfrm flipH="1">
            <a:off x="7556501" y="3860800"/>
            <a:ext cx="3603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8205789" y="3860800"/>
            <a:ext cx="3587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4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6" name="Freeform 52"/>
          <p:cNvSpPr>
            <a:spLocks/>
          </p:cNvSpPr>
          <p:nvPr/>
        </p:nvSpPr>
        <p:spPr bwMode="auto">
          <a:xfrm>
            <a:off x="6189664" y="1892301"/>
            <a:ext cx="3095625" cy="3552825"/>
          </a:xfrm>
          <a:custGeom>
            <a:avLst/>
            <a:gdLst>
              <a:gd name="T0" fmla="*/ 1324215 w 2139"/>
              <a:gd name="T1" fmla="*/ 167676 h 2246"/>
              <a:gd name="T2" fmla="*/ 2046383 w 2139"/>
              <a:gd name="T3" fmla="*/ 670702 h 2246"/>
              <a:gd name="T4" fmla="*/ 2898802 w 2139"/>
              <a:gd name="T5" fmla="*/ 3038725 h 2246"/>
              <a:gd name="T6" fmla="*/ 863996 w 2139"/>
              <a:gd name="T7" fmla="*/ 3325039 h 2246"/>
              <a:gd name="T8" fmla="*/ 76703 w 2139"/>
              <a:gd name="T9" fmla="*/ 1675174 h 2246"/>
              <a:gd name="T10" fmla="*/ 1324215 w 2139"/>
              <a:gd name="T11" fmla="*/ 167676 h 224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139" h="2246">
                <a:moveTo>
                  <a:pt x="915" y="106"/>
                </a:moveTo>
                <a:cubicBezTo>
                  <a:pt x="1142" y="0"/>
                  <a:pt x="1233" y="122"/>
                  <a:pt x="1414" y="424"/>
                </a:cubicBezTo>
                <a:cubicBezTo>
                  <a:pt x="1595" y="726"/>
                  <a:pt x="2139" y="1641"/>
                  <a:pt x="2003" y="1921"/>
                </a:cubicBezTo>
                <a:cubicBezTo>
                  <a:pt x="1867" y="2201"/>
                  <a:pt x="922" y="2246"/>
                  <a:pt x="597" y="2102"/>
                </a:cubicBezTo>
                <a:cubicBezTo>
                  <a:pt x="272" y="1958"/>
                  <a:pt x="0" y="1392"/>
                  <a:pt x="53" y="1059"/>
                </a:cubicBezTo>
                <a:cubicBezTo>
                  <a:pt x="106" y="726"/>
                  <a:pt x="688" y="212"/>
                  <a:pt x="915" y="106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6837364" y="5661026"/>
            <a:ext cx="337343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800" dirty="0">
                <a:latin typeface="+mn-lt"/>
                <a:ea typeface="宋体" charset="0"/>
                <a:cs typeface="宋体" charset="0"/>
              </a:rPr>
              <a:t>Not an AVL Tree</a:t>
            </a:r>
          </a:p>
        </p:txBody>
      </p:sp>
      <p:sp>
        <p:nvSpPr>
          <p:cNvPr id="48" name="Freeform 54"/>
          <p:cNvSpPr>
            <a:spLocks/>
          </p:cNvSpPr>
          <p:nvPr/>
        </p:nvSpPr>
        <p:spPr bwMode="auto">
          <a:xfrm>
            <a:off x="8421689" y="2024064"/>
            <a:ext cx="1150937" cy="1296987"/>
          </a:xfrm>
          <a:custGeom>
            <a:avLst/>
            <a:gdLst>
              <a:gd name="T0" fmla="*/ 0 w 725"/>
              <a:gd name="T1" fmla="*/ 325437 h 817"/>
              <a:gd name="T2" fmla="*/ 503237 w 725"/>
              <a:gd name="T3" fmla="*/ 1260475 h 817"/>
              <a:gd name="T4" fmla="*/ 1150937 w 725"/>
              <a:gd name="T5" fmla="*/ 541337 h 817"/>
              <a:gd name="T6" fmla="*/ 503237 w 725"/>
              <a:gd name="T7" fmla="*/ 36512 h 817"/>
              <a:gd name="T8" fmla="*/ 0 w 725"/>
              <a:gd name="T9" fmla="*/ 325437 h 8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5" h="817">
                <a:moveTo>
                  <a:pt x="0" y="205"/>
                </a:moveTo>
                <a:cubicBezTo>
                  <a:pt x="0" y="333"/>
                  <a:pt x="196" y="771"/>
                  <a:pt x="317" y="794"/>
                </a:cubicBezTo>
                <a:cubicBezTo>
                  <a:pt x="438" y="817"/>
                  <a:pt x="725" y="469"/>
                  <a:pt x="725" y="341"/>
                </a:cubicBezTo>
                <a:cubicBezTo>
                  <a:pt x="725" y="213"/>
                  <a:pt x="438" y="46"/>
                  <a:pt x="317" y="23"/>
                </a:cubicBezTo>
                <a:cubicBezTo>
                  <a:pt x="196" y="0"/>
                  <a:pt x="0" y="77"/>
                  <a:pt x="0" y="205"/>
                </a:cubicBezTo>
                <a:close/>
              </a:path>
            </a:pathLst>
          </a:custGeom>
          <a:noFill/>
          <a:ln w="9525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>
            <a:extLst>
              <a:ext uri="{FF2B5EF4-FFF2-40B4-BE49-F238E27FC236}">
                <a16:creationId xmlns:a16="http://schemas.microsoft.com/office/drawing/2014/main" id="{545E32F4-C5A9-4B59-9201-3D3863298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50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Binary Trees: Definition</a:t>
            </a:r>
            <a:endParaRPr lang="zh-CN" altLang="en-US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Binary tree: a finite set of nodes</a:t>
            </a:r>
          </a:p>
          <a:p>
            <a:pPr lvl="1"/>
            <a:r>
              <a:rPr lang="en-US" altLang="zh-CN" sz="2800" dirty="0"/>
              <a:t>An </a:t>
            </a:r>
            <a:r>
              <a:rPr lang="en-US" altLang="zh-CN" sz="2800" dirty="0">
                <a:solidFill>
                  <a:srgbClr val="FF0000"/>
                </a:solidFill>
              </a:rPr>
              <a:t>empty</a:t>
            </a:r>
            <a:r>
              <a:rPr lang="en-US" altLang="zh-CN" sz="2800" dirty="0"/>
              <a:t> set is a binary tree</a:t>
            </a:r>
          </a:p>
          <a:p>
            <a:pPr lvl="1"/>
            <a:r>
              <a:rPr lang="en-US" altLang="zh-CN" sz="2800" dirty="0"/>
              <a:t>A set is a binary tree, if it consists of</a:t>
            </a:r>
          </a:p>
          <a:p>
            <a:pPr lvl="2"/>
            <a:r>
              <a:rPr lang="en-US" altLang="zh-CN" sz="2400" dirty="0"/>
              <a:t>one </a:t>
            </a:r>
            <a:r>
              <a:rPr lang="en-US" altLang="zh-CN" sz="2400" dirty="0">
                <a:solidFill>
                  <a:srgbClr val="FF0000"/>
                </a:solidFill>
              </a:rPr>
              <a:t>root</a:t>
            </a:r>
            <a:r>
              <a:rPr lang="en-US" altLang="zh-CN" sz="2400" dirty="0"/>
              <a:t> node and</a:t>
            </a:r>
          </a:p>
          <a:p>
            <a:pPr lvl="2"/>
            <a:r>
              <a:rPr lang="en-US" altLang="zh-CN" sz="2400" dirty="0"/>
              <a:t>two non-intersecting subtrees, named </a:t>
            </a:r>
            <a:r>
              <a:rPr lang="en-US" altLang="zh-CN" sz="2400" dirty="0">
                <a:solidFill>
                  <a:srgbClr val="FF0000"/>
                </a:solidFill>
              </a:rPr>
              <a:t>left subtree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right subtree</a:t>
            </a:r>
            <a:r>
              <a:rPr lang="en-US" altLang="zh-CN" sz="2400" dirty="0"/>
              <a:t>, respectively</a:t>
            </a:r>
            <a:endParaRPr lang="zh-CN" altLang="en-US" sz="2400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511ACEC0-A959-44D0-82A9-72A0524BDE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90672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DFBDD-4D22-4576-843A-6C96BB51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Reclusive Definition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520AD-DE27-4B6E-A198-39ECFD9C00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4051469-E003-42C8-A4D7-929961885C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477" y="1941513"/>
            <a:ext cx="382977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B87D8D5F-5432-433A-9A41-24A16FDD9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0623" y="4029077"/>
            <a:ext cx="382977" cy="287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9104A34D-FD5C-4925-B16E-54FCB70FC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640" y="2032000"/>
            <a:ext cx="598737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/>
            <a:r>
              <a:rPr lang="en-US" altLang="zh-CN" sz="3699" b="1"/>
              <a:t>T</a:t>
            </a:r>
            <a:r>
              <a:rPr lang="en-US" altLang="zh-CN" b="1"/>
              <a:t>1</a:t>
            </a: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04738229-8377-47FE-9646-5B0CEB8044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4318" y="2863852"/>
            <a:ext cx="382977" cy="287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14" name="Line 19">
            <a:extLst>
              <a:ext uri="{FF2B5EF4-FFF2-40B4-BE49-F238E27FC236}">
                <a16:creationId xmlns:a16="http://schemas.microsoft.com/office/drawing/2014/main" id="{D7DE6F2F-2CAD-40A6-8586-DEB2A61C60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5056" y="2851151"/>
            <a:ext cx="382978" cy="3000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16" name="Line 20">
            <a:extLst>
              <a:ext uri="{FF2B5EF4-FFF2-40B4-BE49-F238E27FC236}">
                <a16:creationId xmlns:a16="http://schemas.microsoft.com/office/drawing/2014/main" id="{01738019-4C86-4727-A081-2827C1C29B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91513" y="3343277"/>
            <a:ext cx="287762" cy="287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271418E5-B165-48CF-8C42-8E31CB37B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2026" y="4486277"/>
            <a:ext cx="264487" cy="287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F81702EF-BCB0-4BA4-86A0-8292A21486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5477" y="4029077"/>
            <a:ext cx="382977" cy="287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75972930-0279-4482-AED8-CB9E302301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8065" y="4494213"/>
            <a:ext cx="264487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C8085564-B1E0-47BF-ACDE-7ADDC92EF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910" y="4524375"/>
            <a:ext cx="253908" cy="2841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94B47FF0-A49D-4640-B2E9-1F8EE3F554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94733" y="4973639"/>
            <a:ext cx="143882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28" name="Text Box 30">
            <a:extLst>
              <a:ext uri="{FF2B5EF4-FFF2-40B4-BE49-F238E27FC236}">
                <a16:creationId xmlns:a16="http://schemas.microsoft.com/office/drawing/2014/main" id="{68C842AB-58D0-4572-ACD8-5A14F75C7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320" y="4799013"/>
            <a:ext cx="598737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/>
            <a:r>
              <a:rPr lang="en-US" altLang="zh-CN" sz="3699" b="1"/>
              <a:t>T</a:t>
            </a:r>
            <a:r>
              <a:rPr lang="en-US" altLang="zh-CN" b="1"/>
              <a:t>3</a:t>
            </a:r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AB1177E8-E8A6-4F90-9C67-5E10A7183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989" y="3430588"/>
            <a:ext cx="598737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/>
            <a:r>
              <a:rPr lang="en-US" altLang="zh-CN" sz="3699" b="1"/>
              <a:t>T</a:t>
            </a:r>
            <a:r>
              <a:rPr lang="en-US" altLang="zh-CN" b="1"/>
              <a:t>2</a:t>
            </a:r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F4434B1C-EB51-4147-A45C-0069AC861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2037" y="1682751"/>
            <a:ext cx="382977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096E9EFC-F9C2-4A23-AFCD-3B2A0A02C00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9585" y="2152650"/>
            <a:ext cx="264487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5316892D-E2BC-4AB8-BDE2-80791CA547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6889" y="1682751"/>
            <a:ext cx="382977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BCB8DF4E-DE78-4934-B300-90D0A35B45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9476" y="2147888"/>
            <a:ext cx="264487" cy="287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40" name="Line 38">
            <a:extLst>
              <a:ext uri="{FF2B5EF4-FFF2-40B4-BE49-F238E27FC236}">
                <a16:creationId xmlns:a16="http://schemas.microsoft.com/office/drawing/2014/main" id="{21735B99-6561-4996-97A6-B79636AE1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3396" y="2178049"/>
            <a:ext cx="253908" cy="2841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7ABBCEB2-893A-425C-8841-D83F05D775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5364" y="2627312"/>
            <a:ext cx="143882" cy="287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94F26C10-5913-494E-90E7-767AE261A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869" y="2465387"/>
            <a:ext cx="598737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/>
            <a:r>
              <a:rPr lang="en-US" altLang="zh-CN" sz="3699" b="1"/>
              <a:t>T</a:t>
            </a:r>
            <a:r>
              <a:rPr lang="en-US" altLang="zh-CN" b="1"/>
              <a:t>4</a:t>
            </a:r>
          </a:p>
        </p:txBody>
      </p:sp>
      <p:sp>
        <p:nvSpPr>
          <p:cNvPr id="46" name="Line 46">
            <a:extLst>
              <a:ext uri="{FF2B5EF4-FFF2-40B4-BE49-F238E27FC236}">
                <a16:creationId xmlns:a16="http://schemas.microsoft.com/office/drawing/2014/main" id="{FE6179D2-B1B8-4D26-8FA4-52F00A3C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0430" y="2139950"/>
            <a:ext cx="230634" cy="31115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C02EB1FE-0017-4756-AC55-7FDFE05394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8450" y="2632074"/>
            <a:ext cx="143882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50" name="Line 48">
            <a:extLst>
              <a:ext uri="{FF2B5EF4-FFF2-40B4-BE49-F238E27FC236}">
                <a16:creationId xmlns:a16="http://schemas.microsoft.com/office/drawing/2014/main" id="{C1E59540-21B8-453D-A876-B81EF31FD2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0471" y="2652713"/>
            <a:ext cx="143882" cy="287337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29556EA4-7682-4BB8-B493-28C59E8BC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3909" y="2619374"/>
            <a:ext cx="143882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47BCF645-E780-4379-9CFB-1852625EBF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3019" y="3124200"/>
            <a:ext cx="95216" cy="28733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56" name="Oval 56">
            <a:extLst>
              <a:ext uri="{FF2B5EF4-FFF2-40B4-BE49-F238E27FC236}">
                <a16:creationId xmlns:a16="http://schemas.microsoft.com/office/drawing/2014/main" id="{FA41F810-CA22-4BE0-A682-AEADF2119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650" y="3771899"/>
            <a:ext cx="287762" cy="28800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58" name="Line 57">
            <a:extLst>
              <a:ext uri="{FF2B5EF4-FFF2-40B4-BE49-F238E27FC236}">
                <a16:creationId xmlns:a16="http://schemas.microsoft.com/office/drawing/2014/main" id="{E6E34381-9216-41CE-B85D-C5C4044A5E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3909" y="3949701"/>
            <a:ext cx="719406" cy="4683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60" name="Line 58">
            <a:extLst>
              <a:ext uri="{FF2B5EF4-FFF2-40B4-BE49-F238E27FC236}">
                <a16:creationId xmlns:a16="http://schemas.microsoft.com/office/drawing/2014/main" id="{0B78EFE0-01DB-4BC4-804B-9B5FD82B2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0675" y="3937001"/>
            <a:ext cx="765957" cy="468314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62" name="Oval 59">
            <a:extLst>
              <a:ext uri="{FF2B5EF4-FFF2-40B4-BE49-F238E27FC236}">
                <a16:creationId xmlns:a16="http://schemas.microsoft.com/office/drawing/2014/main" id="{4A59BEC5-CD50-4222-8D53-6BE616F55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419600"/>
            <a:ext cx="960620" cy="1223963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64" name="Oval 60">
            <a:extLst>
              <a:ext uri="{FF2B5EF4-FFF2-40B4-BE49-F238E27FC236}">
                <a16:creationId xmlns:a16="http://schemas.microsoft.com/office/drawing/2014/main" id="{D119DB8E-B064-4517-A96B-0CD77BD0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508" y="4414838"/>
            <a:ext cx="672856" cy="936625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66" name="Text Box 62">
            <a:extLst>
              <a:ext uri="{FF2B5EF4-FFF2-40B4-BE49-F238E27FC236}">
                <a16:creationId xmlns:a16="http://schemas.microsoft.com/office/drawing/2014/main" id="{C9D7814E-97D6-4916-BEF3-96A4D4518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396" y="4851399"/>
            <a:ext cx="672458" cy="538352"/>
          </a:xfrm>
          <a:prstGeom prst="rect">
            <a:avLst/>
          </a:prstGeom>
          <a:noFill/>
          <a:ln w="3175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/>
            <a:r>
              <a:rPr lang="en-US" altLang="zh-CN" sz="2699"/>
              <a:t>T</a:t>
            </a:r>
            <a:r>
              <a:rPr lang="en-US" altLang="zh-CN" sz="1900" b="1"/>
              <a:t>i-1</a:t>
            </a:r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4F6BBB65-A5D9-401B-83FE-BBF00B6E5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117" y="4706937"/>
            <a:ext cx="672458" cy="538352"/>
          </a:xfrm>
          <a:prstGeom prst="rect">
            <a:avLst/>
          </a:prstGeom>
          <a:noFill/>
          <a:ln w="3175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/>
            <a:r>
              <a:rPr lang="en-US" altLang="zh-CN" sz="2699" dirty="0"/>
              <a:t>T</a:t>
            </a:r>
            <a:r>
              <a:rPr lang="en-US" altLang="zh-CN" sz="1900" b="1" dirty="0"/>
              <a:t>i-2</a:t>
            </a:r>
          </a:p>
        </p:txBody>
      </p:sp>
      <p:sp>
        <p:nvSpPr>
          <p:cNvPr id="70" name="Text Box 64">
            <a:extLst>
              <a:ext uri="{FF2B5EF4-FFF2-40B4-BE49-F238E27FC236}">
                <a16:creationId xmlns:a16="http://schemas.microsoft.com/office/drawing/2014/main" id="{EE1F338E-2CCA-477C-BE97-71A8C332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1629" y="5130799"/>
            <a:ext cx="537838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/>
            <a:r>
              <a:rPr lang="en-US" altLang="zh-CN" sz="3699" b="1"/>
              <a:t>T</a:t>
            </a:r>
            <a:r>
              <a:rPr lang="en-US" altLang="zh-CN" b="1"/>
              <a:t>i</a:t>
            </a:r>
          </a:p>
        </p:txBody>
      </p:sp>
      <p:sp>
        <p:nvSpPr>
          <p:cNvPr id="72" name="Oval 65">
            <a:extLst>
              <a:ext uri="{FF2B5EF4-FFF2-40B4-BE49-F238E27FC236}">
                <a16:creationId xmlns:a16="http://schemas.microsoft.com/office/drawing/2014/main" id="{C734AFAF-DB53-4091-8AAD-90A5F0A72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32" y="4424363"/>
            <a:ext cx="863288" cy="1054100"/>
          </a:xfrm>
          <a:prstGeom prst="ellipse">
            <a:avLst/>
          </a:prstGeom>
          <a:noFill/>
          <a:ln w="3175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74" name="Oval 4">
            <a:extLst>
              <a:ext uri="{FF2B5EF4-FFF2-40B4-BE49-F238E27FC236}">
                <a16:creationId xmlns:a16="http://schemas.microsoft.com/office/drawing/2014/main" id="{4BE1A01C-7501-472E-B799-3F85A9A6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117" y="2216151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76" name="Oval 9">
            <a:extLst>
              <a:ext uri="{FF2B5EF4-FFF2-40B4-BE49-F238E27FC236}">
                <a16:creationId xmlns:a16="http://schemas.microsoft.com/office/drawing/2014/main" id="{01C7438C-C6E2-48A1-8069-5E7EB324E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42" y="1784351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78" name="Oval 10">
            <a:extLst>
              <a:ext uri="{FF2B5EF4-FFF2-40B4-BE49-F238E27FC236}">
                <a16:creationId xmlns:a16="http://schemas.microsoft.com/office/drawing/2014/main" id="{826CE57A-33A2-4C2F-9C8D-5E4A178CB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5045" y="4303713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80" name="Oval 12">
            <a:extLst>
              <a:ext uri="{FF2B5EF4-FFF2-40B4-BE49-F238E27FC236}">
                <a16:creationId xmlns:a16="http://schemas.microsoft.com/office/drawing/2014/main" id="{A6DE72AF-0D0F-4926-8CEF-449444A11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294" y="2719387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82" name="Oval 13">
            <a:extLst>
              <a:ext uri="{FF2B5EF4-FFF2-40B4-BE49-F238E27FC236}">
                <a16:creationId xmlns:a16="http://schemas.microsoft.com/office/drawing/2014/main" id="{764995FC-9C2A-489B-BA46-6A2D00CA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1769" y="3152776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84" name="Oval 14">
            <a:extLst>
              <a:ext uri="{FF2B5EF4-FFF2-40B4-BE49-F238E27FC236}">
                <a16:creationId xmlns:a16="http://schemas.microsoft.com/office/drawing/2014/main" id="{00E3F65F-46FD-449F-905D-118D0246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642" y="3871913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86" name="Oval 15">
            <a:extLst>
              <a:ext uri="{FF2B5EF4-FFF2-40B4-BE49-F238E27FC236}">
                <a16:creationId xmlns:a16="http://schemas.microsoft.com/office/drawing/2014/main" id="{F31EE0C3-6E04-4EDC-A2FA-6B8999E25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818" y="3152776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88" name="Oval 16">
            <a:extLst>
              <a:ext uri="{FF2B5EF4-FFF2-40B4-BE49-F238E27FC236}">
                <a16:creationId xmlns:a16="http://schemas.microsoft.com/office/drawing/2014/main" id="{93DD7BCD-D7F9-47D4-9E1F-CC69EF56A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387" y="3630613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90" name="Oval 18">
            <a:extLst>
              <a:ext uri="{FF2B5EF4-FFF2-40B4-BE49-F238E27FC236}">
                <a16:creationId xmlns:a16="http://schemas.microsoft.com/office/drawing/2014/main" id="{160E7FD9-A488-47BC-ABD4-69EB70446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605" y="4303713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92" name="Oval 25">
            <a:extLst>
              <a:ext uri="{FF2B5EF4-FFF2-40B4-BE49-F238E27FC236}">
                <a16:creationId xmlns:a16="http://schemas.microsoft.com/office/drawing/2014/main" id="{7EE47441-8AEE-48A9-B125-4946C4CC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792" y="4783138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94" name="Oval 26">
            <a:extLst>
              <a:ext uri="{FF2B5EF4-FFF2-40B4-BE49-F238E27FC236}">
                <a16:creationId xmlns:a16="http://schemas.microsoft.com/office/drawing/2014/main" id="{EFABE709-B361-4525-A830-0F29DEBEA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442" y="4787901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96" name="Oval 27">
            <a:extLst>
              <a:ext uri="{FF2B5EF4-FFF2-40B4-BE49-F238E27FC236}">
                <a16:creationId xmlns:a16="http://schemas.microsoft.com/office/drawing/2014/main" id="{24A2234E-E255-4127-918E-9BC060680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914" y="4787901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98" name="Oval 29">
            <a:extLst>
              <a:ext uri="{FF2B5EF4-FFF2-40B4-BE49-F238E27FC236}">
                <a16:creationId xmlns:a16="http://schemas.microsoft.com/office/drawing/2014/main" id="{E15EDA53-61B1-4CF0-B790-F0E63181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883" y="5262563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00" name="Oval 33">
            <a:extLst>
              <a:ext uri="{FF2B5EF4-FFF2-40B4-BE49-F238E27FC236}">
                <a16:creationId xmlns:a16="http://schemas.microsoft.com/office/drawing/2014/main" id="{02A5C27A-164E-4D24-A39A-54FA6F823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456" y="1957387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02" name="Oval 34">
            <a:extLst>
              <a:ext uri="{FF2B5EF4-FFF2-40B4-BE49-F238E27FC236}">
                <a16:creationId xmlns:a16="http://schemas.microsoft.com/office/drawing/2014/main" id="{934DD46E-2DCE-44AD-AF9A-819888AEF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016" y="1957387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04" name="Oval 39">
            <a:extLst>
              <a:ext uri="{FF2B5EF4-FFF2-40B4-BE49-F238E27FC236}">
                <a16:creationId xmlns:a16="http://schemas.microsoft.com/office/drawing/2014/main" id="{B74FC440-174E-4C1A-9FF1-BAD0DF4BA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203" y="2436812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06" name="Oval 40">
            <a:extLst>
              <a:ext uri="{FF2B5EF4-FFF2-40B4-BE49-F238E27FC236}">
                <a16:creationId xmlns:a16="http://schemas.microsoft.com/office/drawing/2014/main" id="{5FBA3FB9-8811-4E50-9989-8A1E9C843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855" y="2428875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08" name="Oval 41">
            <a:extLst>
              <a:ext uri="{FF2B5EF4-FFF2-40B4-BE49-F238E27FC236}">
                <a16:creationId xmlns:a16="http://schemas.microsoft.com/office/drawing/2014/main" id="{2B80B682-F760-441D-ADA4-F04495AB4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327" y="2454275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10" name="Oval 44">
            <a:extLst>
              <a:ext uri="{FF2B5EF4-FFF2-40B4-BE49-F238E27FC236}">
                <a16:creationId xmlns:a16="http://schemas.microsoft.com/office/drawing/2014/main" id="{5D05CC11-B755-493D-B198-CA68B31A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127" y="1530350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12" name="Oval 45">
            <a:extLst>
              <a:ext uri="{FF2B5EF4-FFF2-40B4-BE49-F238E27FC236}">
                <a16:creationId xmlns:a16="http://schemas.microsoft.com/office/drawing/2014/main" id="{07F331FD-5D75-4A18-8BB6-47CFD2EB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5269" y="2449512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14" name="Oval 50">
            <a:extLst>
              <a:ext uri="{FF2B5EF4-FFF2-40B4-BE49-F238E27FC236}">
                <a16:creationId xmlns:a16="http://schemas.microsoft.com/office/drawing/2014/main" id="{4B81113B-03FE-4DD9-9C91-2D29E028F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909" y="2908299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16" name="Oval 51">
            <a:extLst>
              <a:ext uri="{FF2B5EF4-FFF2-40B4-BE49-F238E27FC236}">
                <a16:creationId xmlns:a16="http://schemas.microsoft.com/office/drawing/2014/main" id="{FE7D0DF5-DA1A-4F5C-B547-6A07C22E7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453" y="2906713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18" name="Oval 52">
            <a:extLst>
              <a:ext uri="{FF2B5EF4-FFF2-40B4-BE49-F238E27FC236}">
                <a16:creationId xmlns:a16="http://schemas.microsoft.com/office/drawing/2014/main" id="{852EA9BE-BE83-489B-8718-731A88428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619" y="2916238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20" name="Oval 53">
            <a:extLst>
              <a:ext uri="{FF2B5EF4-FFF2-40B4-BE49-F238E27FC236}">
                <a16:creationId xmlns:a16="http://schemas.microsoft.com/office/drawing/2014/main" id="{EFCBB16D-ADFF-4A4F-8596-9E7FF60D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08299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22" name="Oval 55">
            <a:extLst>
              <a:ext uri="{FF2B5EF4-FFF2-40B4-BE49-F238E27FC236}">
                <a16:creationId xmlns:a16="http://schemas.microsoft.com/office/drawing/2014/main" id="{1E4BEF15-8921-4E23-AA08-25B3CACA9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2" y="3411538"/>
            <a:ext cx="287762" cy="288000"/>
          </a:xfrm>
          <a:prstGeom prst="ellipse">
            <a:avLst/>
          </a:prstGeom>
          <a:solidFill>
            <a:schemeClr val="bg1"/>
          </a:solidFill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3149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6D14E-370D-479E-8F42-8C2F4CC9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Balance Factor: Characterize Balance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7C213-B22A-4DF9-8807-CFB3C25D6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Balance factor of the node x: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3600" i="1" kern="1200" dirty="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bf(x) </a:t>
            </a:r>
            <a:r>
              <a:rPr lang="en-US" altLang="zh-CN" dirty="0"/>
              <a:t>may be</a:t>
            </a:r>
            <a:r>
              <a:rPr lang="zh-CN" altLang="en-US" sz="3200" dirty="0">
                <a:latin typeface="Lucida Fax" panose="02060602050505020204" pitchFamily="18" charset="0"/>
              </a:rPr>
              <a:t> </a:t>
            </a:r>
            <a:r>
              <a:rPr lang="en-US" altLang="zh-CN" sz="3200" dirty="0">
                <a:solidFill>
                  <a:srgbClr val="990099"/>
                </a:solidFill>
                <a:latin typeface="Lucida Fax" panose="02060602050505020204" pitchFamily="18" charset="0"/>
                <a:cs typeface="Times New Roman" pitchFamily="18" charset="0"/>
              </a:rPr>
              <a:t>0,</a:t>
            </a:r>
            <a:r>
              <a:rPr lang="zh-CN" altLang="en-US" sz="3200" dirty="0">
                <a:solidFill>
                  <a:srgbClr val="990099"/>
                </a:solidFill>
                <a:latin typeface="Lucida Fax" panose="02060602050505020204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Lucida Fax" panose="02060602050505020204" pitchFamily="18" charset="0"/>
                <a:cs typeface="Times New Roman" pitchFamily="18" charset="0"/>
              </a:rPr>
              <a:t>1, </a:t>
            </a:r>
            <a:r>
              <a:rPr lang="en-US" altLang="zh-CN" sz="3200" dirty="0">
                <a:solidFill>
                  <a:srgbClr val="FF0000"/>
                </a:solidFill>
                <a:latin typeface="Lucida Fax" panose="02060602050505020204" pitchFamily="18" charset="0"/>
                <a:cs typeface="Times New Roman" pitchFamily="18" charset="0"/>
              </a:rPr>
              <a:t>-1</a:t>
            </a:r>
            <a:r>
              <a:rPr lang="en-US" altLang="zh-CN" sz="3200" dirty="0">
                <a:solidFill>
                  <a:srgbClr val="FF0000"/>
                </a:solidFill>
                <a:latin typeface="Lucida Fax" panose="02060602050505020204" pitchFamily="18" charset="0"/>
              </a:rPr>
              <a:t> </a:t>
            </a:r>
            <a:r>
              <a:rPr lang="en-US" altLang="zh-CN" sz="3200" dirty="0">
                <a:latin typeface="Lucida Fax" panose="02060602050505020204" pitchFamily="18" charset="0"/>
              </a:rPr>
              <a:t>in AVL Trees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3D05C6-8FCA-4E3A-B7F6-3EC378AF9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0ECD42-9F4A-4BFF-B4BF-FE95D6380D51}"/>
                  </a:ext>
                </a:extLst>
              </p:cNvPr>
              <p:cNvSpPr txBox="1"/>
              <p:nvPr/>
            </p:nvSpPr>
            <p:spPr>
              <a:xfrm>
                <a:off x="1676400" y="2286000"/>
                <a:ext cx="90678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 eaLnBrk="1" hangingPunct="1">
                  <a:defRPr/>
                </a:pPr>
                <a:r>
                  <a:rPr lang="en-US" altLang="zh-CN" sz="3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bf </a:t>
                </a:r>
                <a:r>
                  <a:rPr lang="en-US" altLang="zh-CN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(x) =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h𝑒𝑖𝑔h𝑡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𝑟𝑐h𝑖𝑙𝑑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h𝑒𝑖𝑔h𝑡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𝑙𝑐h𝑖𝑙𝑑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zh-CN" altLang="en-US" sz="3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0ECD42-9F4A-4BFF-B4BF-FE95D6380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286000"/>
                <a:ext cx="906780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ine 11">
            <a:extLst>
              <a:ext uri="{FF2B5EF4-FFF2-40B4-BE49-F238E27FC236}">
                <a16:creationId xmlns:a16="http://schemas.microsoft.com/office/drawing/2014/main" id="{A256F882-DA1B-4FD9-9B34-96176885B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2132" y="4477803"/>
            <a:ext cx="655926" cy="36962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id="{86440940-2F37-4A2A-BFE4-E538BAED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924" y="4760010"/>
            <a:ext cx="540000" cy="540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E652C0EC-4310-46C1-863D-6C1B006F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612" y="4075799"/>
            <a:ext cx="540000" cy="540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98F52B33-7E23-4E66-AADA-7AC634D41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418" y="4742547"/>
            <a:ext cx="540000" cy="540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8881DD92-6A8D-41D7-BAB1-72A3EB88F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4517" y="5157026"/>
            <a:ext cx="405424" cy="31929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957E2652-7CDF-481D-B715-9CDFC8536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9758" y="4477803"/>
            <a:ext cx="633221" cy="369621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B1A2DF77-F498-46B8-9AD9-775B761557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80889" y="5204230"/>
            <a:ext cx="409651" cy="3240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EE9362B5-5CFF-4ED7-ADCB-9A45EFB659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2764" y="5163603"/>
            <a:ext cx="425294" cy="33683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DD56F845-A984-4333-91C4-25F2E1287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692" y="5472799"/>
            <a:ext cx="540000" cy="540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26" name="Oval 20">
            <a:extLst>
              <a:ext uri="{FF2B5EF4-FFF2-40B4-BE49-F238E27FC236}">
                <a16:creationId xmlns:a16="http://schemas.microsoft.com/office/drawing/2014/main" id="{2BBA5491-D5A3-4819-B220-9E1FBA612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113" y="5445810"/>
            <a:ext cx="540000" cy="54000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C3BC6C5A-7237-4FA1-804D-F67B9A52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461" y="5461686"/>
            <a:ext cx="540000" cy="54000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AC18BFC-77F8-4C03-A7A3-E6B384C2C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618" y="5916080"/>
            <a:ext cx="361406" cy="32372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endParaRPr lang="zh-CN" altLang="en-US"/>
          </a:p>
        </p:txBody>
      </p:sp>
      <p:sp>
        <p:nvSpPr>
          <p:cNvPr id="32" name="Oval 23">
            <a:extLst>
              <a:ext uri="{FF2B5EF4-FFF2-40B4-BE49-F238E27FC236}">
                <a16:creationId xmlns:a16="http://schemas.microsoft.com/office/drawing/2014/main" id="{54030671-4E96-4187-9157-561C9DDA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781" y="6172885"/>
            <a:ext cx="540000" cy="540000"/>
          </a:xfrm>
          <a:prstGeom prst="ellipse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endParaRPr lang="zh-CN" altLang="en-US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06FEA160-F84A-4BBE-BAD9-BA49C75B9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423" y="3920590"/>
            <a:ext cx="524744" cy="53348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/>
              <a:t>9</a:t>
            </a:r>
          </a:p>
        </p:txBody>
      </p:sp>
      <p:sp>
        <p:nvSpPr>
          <p:cNvPr id="36" name="Text Box 30">
            <a:extLst>
              <a:ext uri="{FF2B5EF4-FFF2-40B4-BE49-F238E27FC236}">
                <a16:creationId xmlns:a16="http://schemas.microsoft.com/office/drawing/2014/main" id="{FBBCD856-875C-418B-AB44-E7F227447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796" y="4103066"/>
            <a:ext cx="526859" cy="533481"/>
          </a:xfrm>
          <a:prstGeom prst="rect">
            <a:avLst/>
          </a:prstGeom>
          <a:noFill/>
          <a:ln w="3175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8" name="Text Box 31">
            <a:extLst>
              <a:ext uri="{FF2B5EF4-FFF2-40B4-BE49-F238E27FC236}">
                <a16:creationId xmlns:a16="http://schemas.microsoft.com/office/drawing/2014/main" id="{F84A0B41-F59B-43A0-B899-E5B15A98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204" y="5500443"/>
            <a:ext cx="524744" cy="533481"/>
          </a:xfrm>
          <a:prstGeom prst="rect">
            <a:avLst/>
          </a:prstGeom>
          <a:noFill/>
          <a:ln w="3175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" name="Text Box 32">
            <a:extLst>
              <a:ext uri="{FF2B5EF4-FFF2-40B4-BE49-F238E27FC236}">
                <a16:creationId xmlns:a16="http://schemas.microsoft.com/office/drawing/2014/main" id="{0C56BFE2-3BB5-4CD8-A349-68AA8410A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891" y="4598452"/>
            <a:ext cx="524744" cy="53348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/>
              <a:t>8</a:t>
            </a:r>
          </a:p>
        </p:txBody>
      </p:sp>
      <p:sp>
        <p:nvSpPr>
          <p:cNvPr id="42" name="Text Box 33">
            <a:extLst>
              <a:ext uri="{FF2B5EF4-FFF2-40B4-BE49-F238E27FC236}">
                <a16:creationId xmlns:a16="http://schemas.microsoft.com/office/drawing/2014/main" id="{F46578E1-769C-4555-A937-ADB0CA66B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8232" y="5558901"/>
            <a:ext cx="524744" cy="53348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/>
              <a:t>3</a:t>
            </a:r>
          </a:p>
        </p:txBody>
      </p:sp>
      <p:sp>
        <p:nvSpPr>
          <p:cNvPr id="44" name="Text Box 34">
            <a:extLst>
              <a:ext uri="{FF2B5EF4-FFF2-40B4-BE49-F238E27FC236}">
                <a16:creationId xmlns:a16="http://schemas.microsoft.com/office/drawing/2014/main" id="{75070AFE-EB1D-4B99-A9C4-97679D56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747" y="4598452"/>
            <a:ext cx="920418" cy="53348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/>
              <a:t>12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F85AEC1B-8C4B-45A6-81CD-9D7727F70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764" y="5566826"/>
            <a:ext cx="920418" cy="53348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/>
              <a:t>10</a:t>
            </a:r>
          </a:p>
        </p:txBody>
      </p:sp>
      <p:sp>
        <p:nvSpPr>
          <p:cNvPr id="48" name="Text Box 39">
            <a:extLst>
              <a:ext uri="{FF2B5EF4-FFF2-40B4-BE49-F238E27FC236}">
                <a16:creationId xmlns:a16="http://schemas.microsoft.com/office/drawing/2014/main" id="{9543541D-5A78-4083-99CA-BF7B10813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6740" y="4780529"/>
            <a:ext cx="658045" cy="533481"/>
          </a:xfrm>
          <a:prstGeom prst="rect">
            <a:avLst/>
          </a:prstGeom>
          <a:noFill/>
          <a:ln w="3175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0" name="Text Box 40">
            <a:extLst>
              <a:ext uri="{FF2B5EF4-FFF2-40B4-BE49-F238E27FC236}">
                <a16:creationId xmlns:a16="http://schemas.microsoft.com/office/drawing/2014/main" id="{284F1FEB-63B9-4315-9CFD-A84D5B36B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784" y="5500443"/>
            <a:ext cx="524744" cy="533481"/>
          </a:xfrm>
          <a:prstGeom prst="rect">
            <a:avLst/>
          </a:prstGeom>
          <a:noFill/>
          <a:ln w="3175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2" name="Text Box 41">
            <a:extLst>
              <a:ext uri="{FF2B5EF4-FFF2-40B4-BE49-F238E27FC236}">
                <a16:creationId xmlns:a16="http://schemas.microsoft.com/office/drawing/2014/main" id="{556A750F-235E-4A01-A2EB-22DAB99D5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667" y="5470902"/>
            <a:ext cx="524744" cy="53348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4" name="Text Box 42">
            <a:extLst>
              <a:ext uri="{FF2B5EF4-FFF2-40B4-BE49-F238E27FC236}">
                <a16:creationId xmlns:a16="http://schemas.microsoft.com/office/drawing/2014/main" id="{EA9941D3-FD83-4EF6-9D5C-908084874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6190815"/>
            <a:ext cx="524744" cy="53348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>
                <a:solidFill>
                  <a:srgbClr val="990099"/>
                </a:solidFill>
              </a:rPr>
              <a:t>0</a:t>
            </a:r>
          </a:p>
        </p:txBody>
      </p:sp>
      <p:sp>
        <p:nvSpPr>
          <p:cNvPr id="56" name="Text Box 43">
            <a:extLst>
              <a:ext uri="{FF2B5EF4-FFF2-40B4-BE49-F238E27FC236}">
                <a16:creationId xmlns:a16="http://schemas.microsoft.com/office/drawing/2014/main" id="{E5333CEF-BB81-412C-AEC3-89AF9148D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472" y="4750988"/>
            <a:ext cx="658045" cy="533481"/>
          </a:xfrm>
          <a:prstGeom prst="rect">
            <a:avLst/>
          </a:prstGeom>
          <a:noFill/>
          <a:ln w="3175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58" name="Text Box 34">
            <a:extLst>
              <a:ext uri="{FF2B5EF4-FFF2-40B4-BE49-F238E27FC236}">
                <a16:creationId xmlns:a16="http://schemas.microsoft.com/office/drawing/2014/main" id="{9572867F-74F7-4DE7-B069-72B63159C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137" y="5153976"/>
            <a:ext cx="920418" cy="53348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/>
            <a:r>
              <a:rPr lang="en-US" altLang="zh-CN" sz="2699" b="1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7467491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78A00-F0DC-4F59-AC33-11838B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649F7E-0286-42B5-820A-98E015EF9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70C0"/>
                </a:solidFill>
              </a:rPr>
              <a:t>Search</a:t>
            </a:r>
            <a:r>
              <a:rPr lang="en-US" altLang="zh-CN" dirty="0"/>
              <a:t>: the same as </a:t>
            </a:r>
            <a:r>
              <a:rPr lang="en-US" altLang="zh-CN" dirty="0">
                <a:solidFill>
                  <a:srgbClr val="00B050"/>
                </a:solidFill>
              </a:rPr>
              <a:t>Binary Search Trees</a:t>
            </a:r>
          </a:p>
          <a:p>
            <a:r>
              <a:rPr lang="en-US" altLang="zh-CN" u="sng" dirty="0">
                <a:solidFill>
                  <a:srgbClr val="0070C0"/>
                </a:solidFill>
              </a:rPr>
              <a:t>Insertion or Deletion</a:t>
            </a:r>
            <a:r>
              <a:rPr lang="en-US" altLang="zh-CN" dirty="0"/>
              <a:t>: call same procedure as </a:t>
            </a:r>
            <a:r>
              <a:rPr lang="en-US" altLang="zh-CN" dirty="0">
                <a:solidFill>
                  <a:srgbClr val="00B050"/>
                </a:solidFill>
              </a:rPr>
              <a:t>Binary Search Tree</a:t>
            </a:r>
            <a:r>
              <a:rPr lang="en-US" altLang="zh-CN" dirty="0"/>
              <a:t> first, then…</a:t>
            </a:r>
          </a:p>
          <a:p>
            <a:pPr lvl="1"/>
            <a:r>
              <a:rPr lang="en-US" altLang="zh-CN" dirty="0"/>
              <a:t>The AVL tree </a:t>
            </a:r>
            <a:r>
              <a:rPr lang="en-US" altLang="zh-CN" dirty="0">
                <a:solidFill>
                  <a:srgbClr val="FF0000"/>
                </a:solidFill>
              </a:rPr>
              <a:t>may not</a:t>
            </a:r>
            <a:r>
              <a:rPr lang="en-US" altLang="zh-CN" dirty="0"/>
              <a:t> remain height balanced after the two operations</a:t>
            </a:r>
          </a:p>
          <a:p>
            <a:pPr lvl="1"/>
            <a:r>
              <a:rPr lang="en-US" altLang="zh-CN" dirty="0"/>
              <a:t>Need additional </a:t>
            </a:r>
            <a:r>
              <a:rPr lang="en-US" altLang="zh-CN" b="1" dirty="0">
                <a:solidFill>
                  <a:srgbClr val="FF0000"/>
                </a:solidFill>
              </a:rPr>
              <a:t>transformation</a:t>
            </a:r>
            <a:r>
              <a:rPr lang="en-US" altLang="zh-CN" dirty="0"/>
              <a:t> compared to Binary Search Trees</a:t>
            </a:r>
          </a:p>
          <a:p>
            <a:pPr lvl="2"/>
            <a:r>
              <a:rPr lang="en-US" altLang="zh-CN" dirty="0"/>
              <a:t>The new tree remains a </a:t>
            </a:r>
            <a:r>
              <a:rPr lang="en-US" altLang="zh-CN" dirty="0">
                <a:solidFill>
                  <a:srgbClr val="FF0000"/>
                </a:solidFill>
              </a:rPr>
              <a:t>binary search tree </a:t>
            </a:r>
            <a:r>
              <a:rPr lang="en-US" altLang="zh-CN" dirty="0"/>
              <a:t>after transformation</a:t>
            </a:r>
          </a:p>
          <a:p>
            <a:pPr lvl="2"/>
            <a:r>
              <a:rPr lang="en-US" altLang="zh-CN" dirty="0"/>
              <a:t>The tree after transformation is </a:t>
            </a:r>
            <a:r>
              <a:rPr lang="en-US" altLang="zh-CN" dirty="0">
                <a:solidFill>
                  <a:srgbClr val="FF0000"/>
                </a:solidFill>
              </a:rPr>
              <a:t>height balanced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89977-B7AD-478C-979E-63495080A4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884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Concepts of trees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Properties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ADT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Storage Structures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Search Trees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AVL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Concepts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Insertion</a:t>
            </a:r>
          </a:p>
          <a:p>
            <a:pPr lvl="1"/>
            <a:r>
              <a:rPr lang="en-US" altLang="zh-CN" sz="3200" dirty="0"/>
              <a:t>Deletion</a:t>
            </a:r>
          </a:p>
          <a:p>
            <a:pPr lvl="1"/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210F28A-183B-4C1D-B4B2-6B3034CFF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0525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01DB2-B1F2-40B1-B738-73D21684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Procedure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8052F-9143-49D8-8175-B8992CC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Step 1</a:t>
            </a:r>
            <a:r>
              <a:rPr lang="en-US" altLang="zh-CN" dirty="0"/>
              <a:t>: insert a node like BST</a:t>
            </a:r>
          </a:p>
          <a:p>
            <a:pPr lvl="1"/>
            <a:r>
              <a:rPr lang="en-US" altLang="zh-CN" dirty="0"/>
              <a:t>New inserted node is a leaf in the tree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Only nodes on the path from the insertion point to the root</a:t>
            </a:r>
            <a:r>
              <a:rPr lang="en-US" altLang="zh-CN" dirty="0"/>
              <a:t> might have their balance altered (height increases by </a:t>
            </a:r>
            <a:r>
              <a:rPr lang="en-US" altLang="zh-CN" dirty="0">
                <a:solidFill>
                  <a:srgbClr val="FF0000"/>
                </a:solidFill>
              </a:rPr>
              <a:t>at most 1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Step 2</a:t>
            </a:r>
            <a:r>
              <a:rPr lang="en-US" altLang="zh-CN" dirty="0"/>
              <a:t>: Examine balance factor of </a:t>
            </a:r>
            <a:r>
              <a:rPr lang="en-US" altLang="zh-CN" dirty="0">
                <a:solidFill>
                  <a:srgbClr val="FF0000"/>
                </a:solidFill>
              </a:rPr>
              <a:t>each</a:t>
            </a:r>
            <a:r>
              <a:rPr lang="en-US" altLang="zh-CN" dirty="0"/>
              <a:t> node in the path</a:t>
            </a:r>
          </a:p>
          <a:p>
            <a:pPr lvl="1"/>
            <a:r>
              <a:rPr lang="en-US" altLang="zh-CN" dirty="0"/>
              <a:t>Perform transformation to keep balanced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Iteratively</a:t>
            </a:r>
            <a:r>
              <a:rPr lang="en-US" altLang="zh-CN" dirty="0"/>
              <a:t> update ancestors if node height increases </a:t>
            </a:r>
            <a:r>
              <a:rPr lang="en-US" altLang="zh-CN" dirty="0">
                <a:solidFill>
                  <a:srgbClr val="FF0000"/>
                </a:solidFill>
              </a:rPr>
              <a:t>(by insertion)</a:t>
            </a:r>
          </a:p>
          <a:p>
            <a:pPr lvl="2"/>
            <a:r>
              <a:rPr lang="en-US" altLang="zh-CN" dirty="0"/>
              <a:t>Travel along the tree to the root</a:t>
            </a:r>
          </a:p>
          <a:p>
            <a:pPr lvl="2"/>
            <a:r>
              <a:rPr lang="en-US" altLang="zh-CN" dirty="0"/>
              <a:t>Until height remains the same at some ancestor</a:t>
            </a:r>
          </a:p>
          <a:p>
            <a:endParaRPr lang="en-US" altLang="zh-CN" dirty="0"/>
          </a:p>
          <a:p>
            <a:r>
              <a:rPr lang="en-US" altLang="zh-CN" dirty="0"/>
              <a:t>There are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possible cases </a:t>
            </a:r>
            <a:r>
              <a:rPr lang="en-US" altLang="zh-CN" dirty="0">
                <a:solidFill>
                  <a:srgbClr val="FF0000"/>
                </a:solidFill>
              </a:rPr>
              <a:t>if height increases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E21DB-A49F-43C8-924D-D00FB3FAA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13010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14C3F-1374-4BCE-ADA1-92A74B80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Cases of Height Increase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E34AA6-860A-4BFF-B378-9B42BA57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any </a:t>
            </a:r>
            <a:r>
              <a:rPr lang="en-US" altLang="zh-CN" dirty="0">
                <a:solidFill>
                  <a:srgbClr val="0070C0"/>
                </a:solidFill>
              </a:rPr>
              <a:t>node a</a:t>
            </a:r>
            <a:r>
              <a:rPr lang="en-US" altLang="zh-CN" dirty="0"/>
              <a:t> in the path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2862C1-331D-41E6-9A05-D220F3239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C1DFD685-C67E-4E1B-83E6-78E7588E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471" y="2800908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BD0D4AB0-83CF-446D-AB69-03F51A966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878" y="2757356"/>
            <a:ext cx="46416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-1</a:t>
            </a:r>
            <a:endParaRPr lang="en-US" altLang="zh-CN" sz="1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Box 16">
            <a:extLst>
              <a:ext uri="{FF2B5EF4-FFF2-40B4-BE49-F238E27FC236}">
                <a16:creationId xmlns:a16="http://schemas.microsoft.com/office/drawing/2014/main" id="{9AA6A23A-65EC-4CA5-8899-DC0594CF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24" y="2258287"/>
            <a:ext cx="448137" cy="61552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588625F5-522E-492C-8A5A-2456D8BF1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445" y="3526395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Text Box 20">
            <a:extLst>
              <a:ext uri="{FF2B5EF4-FFF2-40B4-BE49-F238E27FC236}">
                <a16:creationId xmlns:a16="http://schemas.microsoft.com/office/drawing/2014/main" id="{8B2FB841-5014-43AC-AD8C-90968647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356" y="3748646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16" name="Line 21">
            <a:extLst>
              <a:ext uri="{FF2B5EF4-FFF2-40B4-BE49-F238E27FC236}">
                <a16:creationId xmlns:a16="http://schemas.microsoft.com/office/drawing/2014/main" id="{02ED2C34-4861-4341-B576-B934B3974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5580" y="3089832"/>
            <a:ext cx="382977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F86DCDD3-DDBB-4B20-8EB4-D95E7EFF3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477" y="3121582"/>
            <a:ext cx="478037" cy="400049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0" name="Oval 23">
            <a:extLst>
              <a:ext uri="{FF2B5EF4-FFF2-40B4-BE49-F238E27FC236}">
                <a16:creationId xmlns:a16="http://schemas.microsoft.com/office/drawing/2014/main" id="{153B62F7-382E-4FBA-8A0A-92691CBFD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259" y="3531158"/>
            <a:ext cx="695371" cy="1079500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605BA953-A5FF-4CC0-8426-2293D2C4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608" y="3848552"/>
            <a:ext cx="601943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</a:rPr>
              <a:t>h+1</a:t>
            </a:r>
          </a:p>
        </p:txBody>
      </p:sp>
      <p:sp>
        <p:nvSpPr>
          <p:cNvPr id="24" name="Oval 25">
            <a:extLst>
              <a:ext uri="{FF2B5EF4-FFF2-40B4-BE49-F238E27FC236}">
                <a16:creationId xmlns:a16="http://schemas.microsoft.com/office/drawing/2014/main" id="{16514E72-74FE-48BA-8816-D8A5FD3E0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428" y="3541475"/>
            <a:ext cx="661518" cy="853282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4F529C-1CAF-4362-A6AD-E54ACBFF7CBD}"/>
              </a:ext>
            </a:extLst>
          </p:cNvPr>
          <p:cNvSpPr txBox="1"/>
          <p:nvPr/>
        </p:nvSpPr>
        <p:spPr>
          <a:xfrm>
            <a:off x="249060" y="4887375"/>
            <a:ext cx="36589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bf(a) = 0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before insertion:</a:t>
            </a:r>
          </a:p>
          <a:p>
            <a:pPr algn="ctr"/>
            <a:r>
              <a:rPr lang="en-US" altLang="zh-CN" sz="2000" dirty="0">
                <a:solidFill>
                  <a:srgbClr val="00B050"/>
                </a:solidFill>
                <a:latin typeface="+mn-lt"/>
              </a:rPr>
              <a:t>Further process ancestors of a</a:t>
            </a: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EC3E9CB8-973F-4C97-BD97-2117FE248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1658" y="2779887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C6DAF6D6-DA44-4199-9CAD-A9A3539F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658" y="2736765"/>
            <a:ext cx="382414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CN" sz="1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4" name="Oval 19">
            <a:extLst>
              <a:ext uri="{FF2B5EF4-FFF2-40B4-BE49-F238E27FC236}">
                <a16:creationId xmlns:a16="http://schemas.microsoft.com/office/drawing/2014/main" id="{18203017-E244-4AD7-969C-DBE519300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632" y="3505374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0FD3BF5A-CD8E-4739-AD89-EEAF8A5A2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543" y="3727625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8AD5FCDB-999B-4B51-8EC7-460B8B2417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6767" y="3068811"/>
            <a:ext cx="382977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9331A6AF-8C08-476B-9BBD-D356B7BD7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7664" y="3100561"/>
            <a:ext cx="478037" cy="400049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CAA10374-80C4-4F79-94AB-81B13D7C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864" y="3514900"/>
            <a:ext cx="575526" cy="801691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4" name="Text Box 24">
            <a:extLst>
              <a:ext uri="{FF2B5EF4-FFF2-40B4-BE49-F238E27FC236}">
                <a16:creationId xmlns:a16="http://schemas.microsoft.com/office/drawing/2014/main" id="{6AB8D8D6-5A24-462E-B8E8-8E9F253F3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117" y="3727625"/>
            <a:ext cx="498200" cy="400077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46" name="Oval 25">
            <a:extLst>
              <a:ext uri="{FF2B5EF4-FFF2-40B4-BE49-F238E27FC236}">
                <a16:creationId xmlns:a16="http://schemas.microsoft.com/office/drawing/2014/main" id="{322262FE-FC4E-4827-847B-2B96B8B5E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032" y="3525218"/>
            <a:ext cx="547507" cy="63369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455C7D6-9AF9-45EF-B189-22380CFF12F4}"/>
              </a:ext>
            </a:extLst>
          </p:cNvPr>
          <p:cNvSpPr txBox="1"/>
          <p:nvPr/>
        </p:nvSpPr>
        <p:spPr>
          <a:xfrm>
            <a:off x="3938117" y="4873745"/>
            <a:ext cx="4166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bf(a) != 0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before insertion </a:t>
            </a:r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and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Height increases at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lower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subtree:</a:t>
            </a:r>
          </a:p>
          <a:p>
            <a:pPr algn="ctr"/>
            <a:r>
              <a:rPr lang="en-US" altLang="zh-CN" sz="2000" dirty="0">
                <a:solidFill>
                  <a:srgbClr val="00B050"/>
                </a:solidFill>
                <a:latin typeface="+mn-lt"/>
              </a:rPr>
              <a:t>Terminate because of no impacts on ancestors</a:t>
            </a:r>
          </a:p>
        </p:txBody>
      </p:sp>
      <p:sp>
        <p:nvSpPr>
          <p:cNvPr id="50" name="Oval 14">
            <a:extLst>
              <a:ext uri="{FF2B5EF4-FFF2-40B4-BE49-F238E27FC236}">
                <a16:creationId xmlns:a16="http://schemas.microsoft.com/office/drawing/2014/main" id="{A1FFAB08-7555-480F-9E27-29782EAF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884" y="2782515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D8CEA35B-B5D5-4F90-AD4E-9FADEA1AA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4291" y="2738963"/>
            <a:ext cx="46416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-2</a:t>
            </a:r>
            <a:endParaRPr lang="en-US" altLang="zh-CN" sz="1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Oval 19">
            <a:extLst>
              <a:ext uri="{FF2B5EF4-FFF2-40B4-BE49-F238E27FC236}">
                <a16:creationId xmlns:a16="http://schemas.microsoft.com/office/drawing/2014/main" id="{64DEC08A-D279-419C-A6A0-9F0397DCB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858" y="3508002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Text Box 20">
            <a:extLst>
              <a:ext uri="{FF2B5EF4-FFF2-40B4-BE49-F238E27FC236}">
                <a16:creationId xmlns:a16="http://schemas.microsoft.com/office/drawing/2014/main" id="{7EF71B76-2884-462D-8747-70231AFC0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2769" y="3730253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60" name="Line 21">
            <a:extLst>
              <a:ext uri="{FF2B5EF4-FFF2-40B4-BE49-F238E27FC236}">
                <a16:creationId xmlns:a16="http://schemas.microsoft.com/office/drawing/2014/main" id="{91AB2D59-A33C-4E4A-9679-628E2AE1B2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20993" y="3071439"/>
            <a:ext cx="382977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Line 22">
            <a:extLst>
              <a:ext uri="{FF2B5EF4-FFF2-40B4-BE49-F238E27FC236}">
                <a16:creationId xmlns:a16="http://schemas.microsoft.com/office/drawing/2014/main" id="{4E06ABB1-30D0-407F-B86A-BE5C66AAD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1890" y="3103189"/>
            <a:ext cx="478037" cy="400049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Oval 23">
            <a:extLst>
              <a:ext uri="{FF2B5EF4-FFF2-40B4-BE49-F238E27FC236}">
                <a16:creationId xmlns:a16="http://schemas.microsoft.com/office/drawing/2014/main" id="{25819766-02BF-4753-9B86-4CF16BF8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72" y="3512764"/>
            <a:ext cx="695371" cy="1360981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F6564DCB-68F1-4379-BA2F-1D777A16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0021" y="3830159"/>
            <a:ext cx="602025" cy="400077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</a:rPr>
              <a:t>h+2</a:t>
            </a:r>
          </a:p>
        </p:txBody>
      </p:sp>
      <p:sp>
        <p:nvSpPr>
          <p:cNvPr id="68" name="Oval 25">
            <a:extLst>
              <a:ext uri="{FF2B5EF4-FFF2-40B4-BE49-F238E27FC236}">
                <a16:creationId xmlns:a16="http://schemas.microsoft.com/office/drawing/2014/main" id="{8509E15F-AD59-4775-860B-C3714D1D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841" y="3523082"/>
            <a:ext cx="661518" cy="107577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1642851-E87B-4D86-BD29-81BAE3CFAA0A}"/>
              </a:ext>
            </a:extLst>
          </p:cNvPr>
          <p:cNvSpPr txBox="1"/>
          <p:nvPr/>
        </p:nvSpPr>
        <p:spPr>
          <a:xfrm>
            <a:off x="8015425" y="4895091"/>
            <a:ext cx="41660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bf(a) != 0 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before insertion </a:t>
            </a:r>
            <a:r>
              <a:rPr lang="en-US" altLang="zh-CN" sz="2000" dirty="0">
                <a:solidFill>
                  <a:srgbClr val="0070C0"/>
                </a:solidFill>
                <a:latin typeface="+mn-lt"/>
              </a:rPr>
              <a:t>and</a:t>
            </a:r>
          </a:p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Height increases at 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higher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 subtree:</a:t>
            </a:r>
          </a:p>
          <a:p>
            <a:pPr algn="ctr"/>
            <a:r>
              <a:rPr lang="en-US" altLang="zh-CN" sz="2000" dirty="0">
                <a:solidFill>
                  <a:srgbClr val="00B050"/>
                </a:solidFill>
                <a:latin typeface="+mn-lt"/>
              </a:rPr>
              <a:t>Transform the subtree rooted by a</a:t>
            </a:r>
          </a:p>
          <a:p>
            <a:pPr algn="ctr"/>
            <a:r>
              <a:rPr lang="en-US" altLang="zh-CN" sz="2000" dirty="0">
                <a:solidFill>
                  <a:srgbClr val="00B050"/>
                </a:solidFill>
                <a:latin typeface="+mn-lt"/>
              </a:rPr>
              <a:t>(and further process </a:t>
            </a:r>
            <a:r>
              <a:rPr lang="en-US" altLang="zh-CN" sz="2000" dirty="0" err="1">
                <a:solidFill>
                  <a:srgbClr val="00B050"/>
                </a:solidFill>
                <a:latin typeface="+mn-lt"/>
              </a:rPr>
              <a:t>ansorstors</a:t>
            </a:r>
            <a:r>
              <a:rPr lang="en-US" altLang="zh-CN" sz="2000" dirty="0">
                <a:solidFill>
                  <a:srgbClr val="00B050"/>
                </a:solidFill>
                <a:latin typeface="+mn-lt"/>
              </a:rPr>
              <a:t>?)</a:t>
            </a:r>
          </a:p>
        </p:txBody>
      </p:sp>
      <p:sp>
        <p:nvSpPr>
          <p:cNvPr id="72" name="Text Box 16">
            <a:extLst>
              <a:ext uri="{FF2B5EF4-FFF2-40B4-BE49-F238E27FC236}">
                <a16:creationId xmlns:a16="http://schemas.microsoft.com/office/drawing/2014/main" id="{7B3F8236-08C2-4D26-A258-53B4A2376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796" y="2255983"/>
            <a:ext cx="448137" cy="61552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74" name="Text Box 16">
            <a:extLst>
              <a:ext uri="{FF2B5EF4-FFF2-40B4-BE49-F238E27FC236}">
                <a16:creationId xmlns:a16="http://schemas.microsoft.com/office/drawing/2014/main" id="{33D21A5A-5EE2-4CDA-8C9A-F9AA576C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3970" y="2229907"/>
            <a:ext cx="448137" cy="615521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FF0000"/>
                </a:solidFill>
                <a:latin typeface="Calibri" panose="020F0502020204030204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9718219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C7702-0968-45FA-A50B-E86C40B25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Procedure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81D56-049E-4B55-8C5E-2D7ABCFE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200" dirty="0"/>
              <a:t>For any </a:t>
            </a:r>
            <a:r>
              <a:rPr lang="en-US" altLang="zh-CN" sz="3200" dirty="0">
                <a:solidFill>
                  <a:srgbClr val="0070C0"/>
                </a:solidFill>
              </a:rPr>
              <a:t>node a</a:t>
            </a:r>
            <a:r>
              <a:rPr lang="en-US" altLang="zh-CN" sz="3200" dirty="0"/>
              <a:t> in the path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(Case 1) </a:t>
            </a:r>
            <a:r>
              <a:rPr lang="en-US" altLang="zh-CN" sz="2800" dirty="0"/>
              <a:t>Update bf, continue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(Case 2) </a:t>
            </a:r>
            <a:r>
              <a:rPr lang="en-US" altLang="zh-CN" sz="2800" dirty="0"/>
              <a:t>If height of 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en-US" altLang="zh-CN" sz="2800" dirty="0"/>
              <a:t> remains the same after insertion</a:t>
            </a:r>
          </a:p>
          <a:p>
            <a:pPr lvl="2"/>
            <a:r>
              <a:rPr lang="en-US" altLang="zh-CN" sz="2400" dirty="0"/>
              <a:t>Update bf</a:t>
            </a:r>
          </a:p>
          <a:p>
            <a:pPr lvl="2"/>
            <a:r>
              <a:rPr lang="en-US" altLang="zh-CN" sz="2400" dirty="0"/>
              <a:t>Terminate </a:t>
            </a:r>
          </a:p>
          <a:p>
            <a:pPr lvl="1"/>
            <a:r>
              <a:rPr lang="en-US" altLang="zh-CN" sz="2800" dirty="0">
                <a:solidFill>
                  <a:srgbClr val="FF0000"/>
                </a:solidFill>
              </a:rPr>
              <a:t>(Case 3) </a:t>
            </a:r>
            <a:r>
              <a:rPr lang="en-US" altLang="zh-CN" sz="2800" dirty="0"/>
              <a:t>If 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en-US" altLang="zh-CN" sz="2800" dirty="0"/>
              <a:t> violates AVL condition (new balance is 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dirty="0"/>
              <a:t> or </a:t>
            </a:r>
            <a:r>
              <a:rPr lang="en-US" altLang="zh-CN" sz="2800" dirty="0">
                <a:solidFill>
                  <a:srgbClr val="FF0000"/>
                </a:solidFill>
              </a:rPr>
              <a:t>-2</a:t>
            </a:r>
            <a:r>
              <a:rPr lang="en-US" altLang="zh-CN" sz="2800" dirty="0"/>
              <a:t>)</a:t>
            </a:r>
          </a:p>
          <a:p>
            <a:pPr lvl="2"/>
            <a:r>
              <a:rPr lang="en-US" altLang="zh-CN" sz="2400" dirty="0"/>
              <a:t>Handle the violation cases of 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</a:p>
          <a:p>
            <a:pPr lvl="2"/>
            <a:r>
              <a:rPr lang="en-US" altLang="zh-CN" sz="2400" dirty="0"/>
              <a:t>(Can terminate now)</a:t>
            </a:r>
          </a:p>
          <a:p>
            <a:endParaRPr lang="en-US" altLang="zh-CN" sz="3200" dirty="0"/>
          </a:p>
          <a:p>
            <a:r>
              <a:rPr lang="en-US" altLang="zh-CN" sz="3200" dirty="0">
                <a:solidFill>
                  <a:srgbClr val="00B050"/>
                </a:solidFill>
              </a:rPr>
              <a:t>4</a:t>
            </a:r>
            <a:r>
              <a:rPr lang="en-US" altLang="zh-CN" sz="3200" dirty="0"/>
              <a:t> violation sub-cases in </a:t>
            </a:r>
            <a:r>
              <a:rPr lang="en-US" altLang="zh-CN" sz="3200" dirty="0">
                <a:solidFill>
                  <a:srgbClr val="00B050"/>
                </a:solidFill>
              </a:rPr>
              <a:t>Case 3</a:t>
            </a:r>
          </a:p>
          <a:p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AD1599-A74A-4423-9A17-127E30418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6112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Violation </a:t>
            </a:r>
            <a:r>
              <a:rPr lang="en-US" altLang="zh-CN" sz="4400" dirty="0"/>
              <a:t>Sub-Cases</a:t>
            </a:r>
            <a:r>
              <a:rPr lang="en-US" altLang="zh-CN" dirty="0"/>
              <a:t> after Insertion</a:t>
            </a:r>
            <a:endParaRPr lang="zh-CN" altLang="en-US" dirty="0"/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Violation may occur in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en-US" altLang="zh-CN" dirty="0"/>
              <a:t> </a:t>
            </a:r>
            <a:r>
              <a:rPr lang="en-US" altLang="zh-CN" sz="2800" dirty="0"/>
              <a:t>sub-cases</a:t>
            </a:r>
            <a:endParaRPr lang="en-US" altLang="zh-CN" dirty="0"/>
          </a:p>
          <a:p>
            <a:pPr lvl="1"/>
            <a:r>
              <a:rPr lang="en-US" altLang="zh-CN" dirty="0"/>
              <a:t>(when </a:t>
            </a:r>
            <a:r>
              <a:rPr lang="en-US" altLang="zh-CN" dirty="0">
                <a:solidFill>
                  <a:srgbClr val="FF0000"/>
                </a:solidFill>
              </a:rPr>
              <a:t>bf(a) = -1</a:t>
            </a:r>
            <a:r>
              <a:rPr lang="en-US" altLang="zh-CN" dirty="0"/>
              <a:t> before insertion)</a:t>
            </a:r>
          </a:p>
          <a:p>
            <a:pPr lvl="2"/>
            <a:r>
              <a:rPr lang="en-US" altLang="zh-CN" dirty="0"/>
              <a:t>Insert to left subtree of left child of a (</a:t>
            </a:r>
            <a:r>
              <a:rPr lang="en-US" altLang="zh-CN" dirty="0">
                <a:solidFill>
                  <a:srgbClr val="0070C0"/>
                </a:solidFill>
              </a:rPr>
              <a:t>LL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Insert to right subtree of left child of a (</a:t>
            </a:r>
            <a:r>
              <a:rPr lang="en-US" altLang="zh-CN" dirty="0">
                <a:solidFill>
                  <a:srgbClr val="0070C0"/>
                </a:solidFill>
              </a:rPr>
              <a:t>LR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(when </a:t>
            </a:r>
            <a:r>
              <a:rPr lang="en-US" altLang="zh-CN" dirty="0">
                <a:solidFill>
                  <a:srgbClr val="FF0000"/>
                </a:solidFill>
              </a:rPr>
              <a:t>bf(a) = 1</a:t>
            </a:r>
            <a:r>
              <a:rPr lang="en-US" altLang="zh-CN" dirty="0"/>
              <a:t> before insertion)</a:t>
            </a:r>
          </a:p>
          <a:p>
            <a:pPr lvl="2"/>
            <a:r>
              <a:rPr lang="en-US" altLang="zh-CN" dirty="0"/>
              <a:t>Insert to left subtree of right child of a (</a:t>
            </a:r>
            <a:r>
              <a:rPr lang="en-US" altLang="zh-CN" dirty="0">
                <a:solidFill>
                  <a:srgbClr val="0070C0"/>
                </a:solidFill>
              </a:rPr>
              <a:t>RL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Insert to right subtree of right child of a (</a:t>
            </a:r>
            <a:r>
              <a:rPr lang="en-US" altLang="zh-CN" dirty="0">
                <a:solidFill>
                  <a:srgbClr val="0070C0"/>
                </a:solidFill>
              </a:rPr>
              <a:t>RR</a:t>
            </a:r>
            <a:r>
              <a:rPr lang="en-US" altLang="zh-CN" dirty="0"/>
              <a:t>)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6970FFB-A228-4BCB-A134-9620AC21D2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82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1C72C-FB5D-4E47-9075-8EC30F56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Violation </a:t>
            </a:r>
            <a:r>
              <a:rPr lang="en-US" altLang="zh-CN" sz="4400" dirty="0"/>
              <a:t>Sub-Cases</a:t>
            </a:r>
            <a:r>
              <a:rPr lang="en-US" altLang="zh-CN" dirty="0"/>
              <a:t> after Insertion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7E5FA2-792C-48F5-931A-A0495548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241"/>
            <a:ext cx="11137384" cy="212819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All 4 possible cases here (other cases do not occur)</a:t>
            </a:r>
          </a:p>
          <a:p>
            <a:r>
              <a:rPr lang="en-US" altLang="zh-CN" sz="2000" dirty="0"/>
              <a:t>Node </a:t>
            </a:r>
            <a:r>
              <a:rPr lang="en-US" altLang="zh-CN" sz="2000" dirty="0">
                <a:solidFill>
                  <a:srgbClr val="0070C0"/>
                </a:solidFill>
              </a:rPr>
              <a:t>a</a:t>
            </a:r>
            <a:r>
              <a:rPr lang="en-US" altLang="zh-CN" sz="2000" dirty="0"/>
              <a:t>: node that violates AVL balance</a:t>
            </a:r>
          </a:p>
          <a:p>
            <a:pPr lvl="1"/>
            <a:r>
              <a:rPr lang="en-US" altLang="zh-CN" sz="1800" dirty="0"/>
              <a:t>bf(a) must be </a:t>
            </a:r>
            <a:r>
              <a:rPr lang="en-US" altLang="zh-CN" sz="1800" dirty="0">
                <a:solidFill>
                  <a:srgbClr val="FF0000"/>
                </a:solidFill>
              </a:rPr>
              <a:t>2</a:t>
            </a:r>
            <a:r>
              <a:rPr lang="en-US" altLang="zh-CN" sz="1800" dirty="0"/>
              <a:t> or </a:t>
            </a:r>
            <a:r>
              <a:rPr lang="en-US" altLang="zh-CN" sz="1800" dirty="0">
                <a:solidFill>
                  <a:srgbClr val="FF0000"/>
                </a:solidFill>
              </a:rPr>
              <a:t>-2</a:t>
            </a:r>
          </a:p>
          <a:p>
            <a:r>
              <a:rPr lang="en-US" altLang="zh-CN" sz="2000" dirty="0"/>
              <a:t>Node </a:t>
            </a:r>
            <a:r>
              <a:rPr lang="en-US" altLang="zh-CN" sz="2000" dirty="0">
                <a:solidFill>
                  <a:srgbClr val="0070C0"/>
                </a:solidFill>
              </a:rPr>
              <a:t>b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1800" dirty="0"/>
              <a:t>If </a:t>
            </a:r>
            <a:r>
              <a:rPr lang="en-US" altLang="zh-CN" sz="1800" dirty="0">
                <a:solidFill>
                  <a:srgbClr val="FF0000"/>
                </a:solidFill>
              </a:rPr>
              <a:t>bf(a)=-2</a:t>
            </a:r>
            <a:r>
              <a:rPr lang="en-US" altLang="zh-CN" sz="1800" dirty="0"/>
              <a:t>, b is </a:t>
            </a:r>
            <a:r>
              <a:rPr lang="en-US" altLang="zh-CN" sz="1800" dirty="0">
                <a:solidFill>
                  <a:srgbClr val="FF0000"/>
                </a:solidFill>
              </a:rPr>
              <a:t>left</a:t>
            </a:r>
            <a:r>
              <a:rPr lang="en-US" altLang="zh-CN" sz="1800" dirty="0"/>
              <a:t> child of a, bf(b) can be either </a:t>
            </a:r>
            <a:r>
              <a:rPr lang="en-US" altLang="zh-CN" sz="1800" dirty="0">
                <a:solidFill>
                  <a:srgbClr val="FF0000"/>
                </a:solidFill>
              </a:rPr>
              <a:t>-1 </a:t>
            </a:r>
            <a:r>
              <a:rPr lang="en-US" altLang="zh-CN" sz="1800" dirty="0"/>
              <a:t>or</a:t>
            </a:r>
            <a:r>
              <a:rPr lang="en-US" altLang="zh-CN" sz="1800" dirty="0">
                <a:solidFill>
                  <a:srgbClr val="FF0000"/>
                </a:solidFill>
              </a:rPr>
              <a:t> 1</a:t>
            </a:r>
          </a:p>
          <a:p>
            <a:pPr lvl="1"/>
            <a:r>
              <a:rPr lang="en-US" altLang="zh-CN" sz="1800" dirty="0"/>
              <a:t>If </a:t>
            </a:r>
            <a:r>
              <a:rPr lang="en-US" altLang="zh-CN" sz="1800" dirty="0">
                <a:solidFill>
                  <a:srgbClr val="FF0000"/>
                </a:solidFill>
              </a:rPr>
              <a:t>bf(a)=2</a:t>
            </a:r>
            <a:r>
              <a:rPr lang="en-US" altLang="zh-CN" sz="1800" dirty="0"/>
              <a:t>, b is </a:t>
            </a:r>
            <a:r>
              <a:rPr lang="en-US" altLang="zh-CN" sz="1800" dirty="0">
                <a:solidFill>
                  <a:srgbClr val="FF0000"/>
                </a:solidFill>
              </a:rPr>
              <a:t>right</a:t>
            </a:r>
            <a:r>
              <a:rPr lang="en-US" altLang="zh-CN" sz="1800" dirty="0"/>
              <a:t> child of a, bf(b) must be either </a:t>
            </a:r>
            <a:r>
              <a:rPr lang="en-US" altLang="zh-CN" sz="1800" dirty="0">
                <a:solidFill>
                  <a:srgbClr val="FF0000"/>
                </a:solidFill>
              </a:rPr>
              <a:t>-1 </a:t>
            </a:r>
            <a:r>
              <a:rPr lang="en-US" altLang="zh-CN" sz="1800" dirty="0"/>
              <a:t>or</a:t>
            </a:r>
            <a:r>
              <a:rPr lang="en-US" altLang="zh-CN" sz="1800" dirty="0">
                <a:solidFill>
                  <a:srgbClr val="FF0000"/>
                </a:solidFill>
              </a:rPr>
              <a:t> 1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DAD924-CBDE-4D8D-B163-3D881317AF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  <p:sp>
        <p:nvSpPr>
          <p:cNvPr id="74" name="Text Box 4">
            <a:extLst>
              <a:ext uri="{FF2B5EF4-FFF2-40B4-BE49-F238E27FC236}">
                <a16:creationId xmlns:a16="http://schemas.microsoft.com/office/drawing/2014/main" id="{8CBC1094-148A-4028-AC0C-7F9F4C82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3810" y="5816017"/>
            <a:ext cx="898438" cy="4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D95AB542-3044-46FA-92D6-2ACBB3AAC099}"/>
              </a:ext>
            </a:extLst>
          </p:cNvPr>
          <p:cNvGrpSpPr/>
          <p:nvPr/>
        </p:nvGrpSpPr>
        <p:grpSpPr>
          <a:xfrm>
            <a:off x="1174592" y="3222215"/>
            <a:ext cx="10057688" cy="2593802"/>
            <a:chOff x="389166" y="2477779"/>
            <a:chExt cx="11651497" cy="3004833"/>
          </a:xfrm>
        </p:grpSpPr>
        <p:sp>
          <p:nvSpPr>
            <p:cNvPr id="6" name="Oval 8">
              <a:extLst>
                <a:ext uri="{FF2B5EF4-FFF2-40B4-BE49-F238E27FC236}">
                  <a16:creationId xmlns:a16="http://schemas.microsoft.com/office/drawing/2014/main" id="{0732C55F-FDCC-4F65-9822-E5E795012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322" y="2953723"/>
              <a:ext cx="360000" cy="360000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8FFE164-A8AB-4C8A-B80B-DA3B6BA2B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1948" y="2884608"/>
              <a:ext cx="451296" cy="446169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00" b="1" dirty="0">
                  <a:solidFill>
                    <a:prstClr val="black"/>
                  </a:solidFill>
                  <a:latin typeface="Calibri" panose="020F0502020204030204"/>
                </a:rPr>
                <a:t>-</a:t>
              </a:r>
              <a:r>
                <a:rPr lang="en-US" altLang="zh-CN" sz="1900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7A2498-991E-485C-8A2E-E2F33375CC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2485" y="2477779"/>
              <a:ext cx="550659" cy="861443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799" b="1" dirty="0">
                  <a:solidFill>
                    <a:prstClr val="black"/>
                  </a:solidFill>
                  <a:latin typeface="Calibri" panose="020F0502020204030204"/>
                </a:rPr>
                <a:t>a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EC0EB03F-62B1-4D1C-B337-48BC9031B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7865" y="3253761"/>
              <a:ext cx="480309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D13DF1AA-6363-45CA-B170-A9ED6B1F6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8059" y="3253761"/>
              <a:ext cx="557058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4DED5AF6-A238-4D7A-B2A6-9CC82710C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378" y="3672862"/>
              <a:ext cx="360000" cy="360000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D703D9E9-093E-48C2-99DA-F7AE60DE6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785" y="3629309"/>
              <a:ext cx="451296" cy="446169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00" b="1" dirty="0">
                  <a:solidFill>
                    <a:prstClr val="black"/>
                  </a:solidFill>
                  <a:latin typeface="Calibri" panose="020F0502020204030204"/>
                </a:rPr>
                <a:t>-</a:t>
              </a:r>
              <a:r>
                <a:rPr lang="en-US" altLang="zh-CN" sz="1900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B19A083C-EC12-4FE9-9169-8FD5B8C353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515" y="3283339"/>
              <a:ext cx="542645" cy="78451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299" b="1">
                  <a:solidFill>
                    <a:prstClr val="black"/>
                  </a:solidFill>
                  <a:latin typeface="Calibri" panose="020F0502020204030204"/>
                </a:rPr>
                <a:t>b</a:t>
              </a: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47FC2D1E-53EA-4E3F-A4CB-C494665B0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206" y="3695088"/>
              <a:ext cx="575525" cy="7921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4D1D6FD2-ABF8-45A4-87C6-AA69F2968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117" y="3917338"/>
              <a:ext cx="369561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26" name="Oval 19">
              <a:extLst>
                <a:ext uri="{FF2B5EF4-FFF2-40B4-BE49-F238E27FC236}">
                  <a16:creationId xmlns:a16="http://schemas.microsoft.com/office/drawing/2014/main" id="{CFBB3482-03FC-4517-BA14-BE4F83F04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352" y="4398349"/>
              <a:ext cx="575525" cy="7921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8" name="Text Box 20">
              <a:extLst>
                <a:ext uri="{FF2B5EF4-FFF2-40B4-BE49-F238E27FC236}">
                  <a16:creationId xmlns:a16="http://schemas.microsoft.com/office/drawing/2014/main" id="{C85488B3-9714-4BD3-B2B7-D7EEA540D0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0264" y="4620600"/>
              <a:ext cx="369561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C9EE6BF7-908D-4E46-93B5-A66181F3B7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487" y="3961786"/>
              <a:ext cx="382977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2" name="Line 22">
              <a:extLst>
                <a:ext uri="{FF2B5EF4-FFF2-40B4-BE49-F238E27FC236}">
                  <a16:creationId xmlns:a16="http://schemas.microsoft.com/office/drawing/2014/main" id="{7B253107-F059-4B24-AA52-C319A7C983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384" y="3993536"/>
              <a:ext cx="478037" cy="400049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4" name="Oval 23">
              <a:extLst>
                <a:ext uri="{FF2B5EF4-FFF2-40B4-BE49-F238E27FC236}">
                  <a16:creationId xmlns:a16="http://schemas.microsoft.com/office/drawing/2014/main" id="{4D769201-A414-402E-9E56-6701003BC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66" y="4403112"/>
              <a:ext cx="695371" cy="1079500"/>
            </a:xfrm>
            <a:prstGeom prst="ellipse">
              <a:avLst/>
            </a:prstGeom>
            <a:solidFill>
              <a:srgbClr val="5B9BD5">
                <a:lumMod val="40000"/>
                <a:lumOff val="60000"/>
              </a:srgbClr>
            </a:solidFill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68F549B4-C49E-44C2-AA1B-1E5B91B6B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515" y="4720505"/>
              <a:ext cx="601943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black"/>
                  </a:solidFill>
                  <a:latin typeface="Calibri" panose="020F0502020204030204"/>
                </a:rPr>
                <a:t>h+1</a:t>
              </a:r>
            </a:p>
          </p:txBody>
        </p:sp>
        <p:sp>
          <p:nvSpPr>
            <p:cNvPr id="38" name="Oval 25">
              <a:extLst>
                <a:ext uri="{FF2B5EF4-FFF2-40B4-BE49-F238E27FC236}">
                  <a16:creationId xmlns:a16="http://schemas.microsoft.com/office/drawing/2014/main" id="{163D0029-F1B1-4164-BEF8-A0B16DB5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35" y="4413429"/>
              <a:ext cx="661518" cy="853282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57716E49-5656-4E03-BED1-DA585CCE8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77" y="2907718"/>
              <a:ext cx="360000" cy="3603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26D6DE06-879E-43C3-A210-4DA03631D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76149" y="2886449"/>
              <a:ext cx="360001" cy="360001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900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44" name="Text Box 28">
              <a:extLst>
                <a:ext uri="{FF2B5EF4-FFF2-40B4-BE49-F238E27FC236}">
                  <a16:creationId xmlns:a16="http://schemas.microsoft.com/office/drawing/2014/main" id="{5FBA2A72-30D0-4DB3-AD1C-9BAB5D94A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7544" y="2618794"/>
              <a:ext cx="518606" cy="78451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299" b="1">
                  <a:solidFill>
                    <a:prstClr val="black"/>
                  </a:solidFill>
                  <a:latin typeface="Calibri" panose="020F0502020204030204"/>
                </a:rPr>
                <a:t>a</a:t>
              </a:r>
            </a:p>
          </p:txBody>
        </p:sp>
        <p:sp>
          <p:nvSpPr>
            <p:cNvPr id="46" name="Line 29">
              <a:extLst>
                <a:ext uri="{FF2B5EF4-FFF2-40B4-BE49-F238E27FC236}">
                  <a16:creationId xmlns:a16="http://schemas.microsoft.com/office/drawing/2014/main" id="{9155712A-9668-46EB-A091-55E62D7174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873987" y="3207753"/>
              <a:ext cx="427345" cy="441327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8" name="Line 30">
              <a:extLst>
                <a:ext uri="{FF2B5EF4-FFF2-40B4-BE49-F238E27FC236}">
                  <a16:creationId xmlns:a16="http://schemas.microsoft.com/office/drawing/2014/main" id="{8068DE4A-6D44-4FCD-A188-B9AD0319F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1219" y="3171308"/>
              <a:ext cx="378630" cy="477771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0" name="Oval 31">
              <a:extLst>
                <a:ext uri="{FF2B5EF4-FFF2-40B4-BE49-F238E27FC236}">
                  <a16:creationId xmlns:a16="http://schemas.microsoft.com/office/drawing/2014/main" id="{7A44EDE9-32BF-437B-8CCD-F20480BB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1527" y="3616565"/>
              <a:ext cx="360000" cy="3603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2" name="Text Box 32">
              <a:extLst>
                <a:ext uri="{FF2B5EF4-FFF2-40B4-BE49-F238E27FC236}">
                  <a16:creationId xmlns:a16="http://schemas.microsoft.com/office/drawing/2014/main" id="{F5B230F0-2CB7-4C1C-8D49-C5A446B49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81650" y="3585649"/>
              <a:ext cx="360001" cy="360001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900" b="1">
                  <a:solidFill>
                    <a:prstClr val="black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54" name="Text Box 33">
              <a:extLst>
                <a:ext uri="{FF2B5EF4-FFF2-40B4-BE49-F238E27FC236}">
                  <a16:creationId xmlns:a16="http://schemas.microsoft.com/office/drawing/2014/main" id="{B95801FF-318E-4013-9AF9-D3AF8EC3A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4950" y="3301485"/>
              <a:ext cx="542645" cy="78451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299" b="1">
                  <a:solidFill>
                    <a:prstClr val="black"/>
                  </a:solidFill>
                  <a:latin typeface="Calibri" panose="020F0502020204030204"/>
                </a:rPr>
                <a:t>b</a:t>
              </a:r>
            </a:p>
          </p:txBody>
        </p:sp>
        <p:sp>
          <p:nvSpPr>
            <p:cNvPr id="56" name="Oval 34">
              <a:extLst>
                <a:ext uri="{FF2B5EF4-FFF2-40B4-BE49-F238E27FC236}">
                  <a16:creationId xmlns:a16="http://schemas.microsoft.com/office/drawing/2014/main" id="{C4C41E26-37D6-46F4-8509-A1117C2C6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549" y="3649081"/>
              <a:ext cx="575525" cy="7921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Text Box 35">
              <a:extLst>
                <a:ext uri="{FF2B5EF4-FFF2-40B4-BE49-F238E27FC236}">
                  <a16:creationId xmlns:a16="http://schemas.microsoft.com/office/drawing/2014/main" id="{3C5371AA-53CB-4CEA-A700-12A01E844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3462" y="3871331"/>
              <a:ext cx="369561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60" name="Oval 36">
              <a:extLst>
                <a:ext uri="{FF2B5EF4-FFF2-40B4-BE49-F238E27FC236}">
                  <a16:creationId xmlns:a16="http://schemas.microsoft.com/office/drawing/2014/main" id="{1335FD03-C472-4CA7-B385-127ABF072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2093" y="4315897"/>
              <a:ext cx="575525" cy="7921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Text Box 37">
              <a:extLst>
                <a:ext uri="{FF2B5EF4-FFF2-40B4-BE49-F238E27FC236}">
                  <a16:creationId xmlns:a16="http://schemas.microsoft.com/office/drawing/2014/main" id="{CF530C04-6240-4404-9552-EB7F13D4E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005" y="4538150"/>
              <a:ext cx="369561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64" name="Line 38">
              <a:extLst>
                <a:ext uri="{FF2B5EF4-FFF2-40B4-BE49-F238E27FC236}">
                  <a16:creationId xmlns:a16="http://schemas.microsoft.com/office/drawing/2014/main" id="{38DD7C2D-5891-4353-9275-6123F6741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29279" y="3879335"/>
              <a:ext cx="382977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6" name="Line 39">
              <a:extLst>
                <a:ext uri="{FF2B5EF4-FFF2-40B4-BE49-F238E27FC236}">
                  <a16:creationId xmlns:a16="http://schemas.microsoft.com/office/drawing/2014/main" id="{441997BE-8011-4DA3-BE31-AEA64CDCD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41650" y="3887831"/>
              <a:ext cx="382977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Oval 23">
              <a:extLst>
                <a:ext uri="{FF2B5EF4-FFF2-40B4-BE49-F238E27FC236}">
                  <a16:creationId xmlns:a16="http://schemas.microsoft.com/office/drawing/2014/main" id="{5257EA65-E6B4-4CCE-BD90-147C71541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5292" y="4322539"/>
              <a:ext cx="695371" cy="1079500"/>
            </a:xfrm>
            <a:prstGeom prst="ellipse">
              <a:avLst/>
            </a:prstGeom>
            <a:solidFill>
              <a:srgbClr val="5B9BD5">
                <a:lumMod val="40000"/>
                <a:lumOff val="60000"/>
              </a:srgbClr>
            </a:solidFill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Text Box 24">
              <a:extLst>
                <a:ext uri="{FF2B5EF4-FFF2-40B4-BE49-F238E27FC236}">
                  <a16:creationId xmlns:a16="http://schemas.microsoft.com/office/drawing/2014/main" id="{E14BAA29-930A-4435-9BEE-5AEB7D9E2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3642" y="4639933"/>
              <a:ext cx="601943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black"/>
                  </a:solidFill>
                  <a:latin typeface="Calibri" panose="020F0502020204030204"/>
                </a:rPr>
                <a:t>h+1</a:t>
              </a:r>
            </a:p>
          </p:txBody>
        </p:sp>
        <p:sp>
          <p:nvSpPr>
            <p:cNvPr id="72" name="Oval 25">
              <a:extLst>
                <a:ext uri="{FF2B5EF4-FFF2-40B4-BE49-F238E27FC236}">
                  <a16:creationId xmlns:a16="http://schemas.microsoft.com/office/drawing/2014/main" id="{9DF37817-2F62-4106-8A64-B17BAB13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7461" y="4332856"/>
              <a:ext cx="661518" cy="845675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id="{9FBA17ED-AE6E-4288-8573-D4C218A23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1217" y="2977733"/>
              <a:ext cx="360000" cy="360000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8" name="Text Box 10">
              <a:extLst>
                <a:ext uri="{FF2B5EF4-FFF2-40B4-BE49-F238E27FC236}">
                  <a16:creationId xmlns:a16="http://schemas.microsoft.com/office/drawing/2014/main" id="{17BBC0D7-A5FC-4F44-A200-5893D0FE3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8841" y="2908618"/>
              <a:ext cx="451296" cy="446169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100" b="1" dirty="0">
                  <a:solidFill>
                    <a:prstClr val="black"/>
                  </a:solidFill>
                  <a:latin typeface="Calibri" panose="020F0502020204030204"/>
                </a:rPr>
                <a:t>-</a:t>
              </a:r>
              <a:r>
                <a:rPr lang="en-US" altLang="zh-CN" sz="1900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80" name="Line 12">
              <a:extLst>
                <a:ext uri="{FF2B5EF4-FFF2-40B4-BE49-F238E27FC236}">
                  <a16:creationId xmlns:a16="http://schemas.microsoft.com/office/drawing/2014/main" id="{75D98A14-CF38-42A3-86C7-866EC9ADD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4760" y="3277771"/>
              <a:ext cx="480309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2" name="Line 13">
              <a:extLst>
                <a:ext uri="{FF2B5EF4-FFF2-40B4-BE49-F238E27FC236}">
                  <a16:creationId xmlns:a16="http://schemas.microsoft.com/office/drawing/2014/main" id="{4AAE241B-9499-4709-999E-A177AE4B35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4954" y="3277771"/>
              <a:ext cx="557058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Oval 14">
              <a:extLst>
                <a:ext uri="{FF2B5EF4-FFF2-40B4-BE49-F238E27FC236}">
                  <a16:creationId xmlns:a16="http://schemas.microsoft.com/office/drawing/2014/main" id="{6F64F6DD-E060-44CE-B372-133998D2A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273" y="3696872"/>
              <a:ext cx="360000" cy="360000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84CF8235-8377-47E8-8B40-66DEC83AA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680" y="3653320"/>
              <a:ext cx="428158" cy="481303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900" b="1" dirty="0">
                  <a:solidFill>
                    <a:prstClr val="black"/>
                  </a:solidFill>
                  <a:latin typeface="Calibri" panose="020F0502020204030204"/>
                </a:rPr>
                <a:t>1</a:t>
              </a:r>
            </a:p>
          </p:txBody>
        </p:sp>
        <p:sp>
          <p:nvSpPr>
            <p:cNvPr id="88" name="Text Box 16">
              <a:extLst>
                <a:ext uri="{FF2B5EF4-FFF2-40B4-BE49-F238E27FC236}">
                  <a16:creationId xmlns:a16="http://schemas.microsoft.com/office/drawing/2014/main" id="{9C8FA071-63FF-4A14-B398-17E3A763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410" y="3307348"/>
              <a:ext cx="542645" cy="78451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299" b="1">
                  <a:solidFill>
                    <a:prstClr val="black"/>
                  </a:solidFill>
                  <a:latin typeface="Calibri" panose="020F0502020204030204"/>
                </a:rPr>
                <a:t>b</a:t>
              </a:r>
            </a:p>
          </p:txBody>
        </p:sp>
        <p:sp>
          <p:nvSpPr>
            <p:cNvPr id="90" name="Oval 17">
              <a:extLst>
                <a:ext uri="{FF2B5EF4-FFF2-40B4-BE49-F238E27FC236}">
                  <a16:creationId xmlns:a16="http://schemas.microsoft.com/office/drawing/2014/main" id="{F04CA592-752D-4729-BD0B-3ACAB57EB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101" y="3719098"/>
              <a:ext cx="575525" cy="7921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2" name="Text Box 18">
              <a:extLst>
                <a:ext uri="{FF2B5EF4-FFF2-40B4-BE49-F238E27FC236}">
                  <a16:creationId xmlns:a16="http://schemas.microsoft.com/office/drawing/2014/main" id="{9E4A875B-8FCB-43C9-A464-2D6D92A23E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012" y="3941347"/>
              <a:ext cx="369561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043806E5-4144-47DE-AD88-D528ED304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221" y="4422005"/>
              <a:ext cx="575525" cy="7921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Text Box 20">
              <a:extLst>
                <a:ext uri="{FF2B5EF4-FFF2-40B4-BE49-F238E27FC236}">
                  <a16:creationId xmlns:a16="http://schemas.microsoft.com/office/drawing/2014/main" id="{FF1CB69B-76DA-4594-AC46-07A9E427D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9132" y="4644256"/>
              <a:ext cx="369561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98" name="Line 21">
              <a:extLst>
                <a:ext uri="{FF2B5EF4-FFF2-40B4-BE49-F238E27FC236}">
                  <a16:creationId xmlns:a16="http://schemas.microsoft.com/office/drawing/2014/main" id="{3A256AD6-65B9-499A-B437-AA73F727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5382" y="3985796"/>
              <a:ext cx="382977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0" name="Line 22">
              <a:extLst>
                <a:ext uri="{FF2B5EF4-FFF2-40B4-BE49-F238E27FC236}">
                  <a16:creationId xmlns:a16="http://schemas.microsoft.com/office/drawing/2014/main" id="{C378E142-4DF7-4D05-809C-2842E0277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6279" y="4017546"/>
              <a:ext cx="478037" cy="400049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2" name="Oval 23">
              <a:extLst>
                <a:ext uri="{FF2B5EF4-FFF2-40B4-BE49-F238E27FC236}">
                  <a16:creationId xmlns:a16="http://schemas.microsoft.com/office/drawing/2014/main" id="{156DEE8A-7156-4C07-83B9-32982DC23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401" y="4403112"/>
              <a:ext cx="695371" cy="1079500"/>
            </a:xfrm>
            <a:prstGeom prst="ellipse">
              <a:avLst/>
            </a:prstGeom>
            <a:solidFill>
              <a:srgbClr val="5B9BD5">
                <a:lumMod val="40000"/>
                <a:lumOff val="60000"/>
              </a:srgbClr>
            </a:solidFill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4" name="Text Box 24">
              <a:extLst>
                <a:ext uri="{FF2B5EF4-FFF2-40B4-BE49-F238E27FC236}">
                  <a16:creationId xmlns:a16="http://schemas.microsoft.com/office/drawing/2014/main" id="{ABE58C70-B951-4EE8-9EBB-F916F2A29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4750" y="4720505"/>
              <a:ext cx="601943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black"/>
                  </a:solidFill>
                  <a:latin typeface="Calibri" panose="020F0502020204030204"/>
                </a:rPr>
                <a:t>h+1</a:t>
              </a:r>
            </a:p>
          </p:txBody>
        </p:sp>
        <p:sp>
          <p:nvSpPr>
            <p:cNvPr id="106" name="Oval 25">
              <a:extLst>
                <a:ext uri="{FF2B5EF4-FFF2-40B4-BE49-F238E27FC236}">
                  <a16:creationId xmlns:a16="http://schemas.microsoft.com/office/drawing/2014/main" id="{05A21274-B2BF-4405-837E-6D6392DF4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570" y="4413429"/>
              <a:ext cx="661518" cy="853282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8" name="Oval 26">
              <a:extLst>
                <a:ext uri="{FF2B5EF4-FFF2-40B4-BE49-F238E27FC236}">
                  <a16:creationId xmlns:a16="http://schemas.microsoft.com/office/drawing/2014/main" id="{C4D55742-6709-4D33-A085-C4621295B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7274" y="2911169"/>
              <a:ext cx="360000" cy="3603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0" name="Text Box 27">
              <a:extLst>
                <a:ext uri="{FF2B5EF4-FFF2-40B4-BE49-F238E27FC236}">
                  <a16:creationId xmlns:a16="http://schemas.microsoft.com/office/drawing/2014/main" id="{BABB1899-4E4D-41EF-A23B-A8008A172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95947" y="2889899"/>
              <a:ext cx="360001" cy="360001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900" b="1" dirty="0">
                  <a:solidFill>
                    <a:prstClr val="black"/>
                  </a:solidFill>
                  <a:latin typeface="Calibri" panose="020F0502020204030204"/>
                </a:rPr>
                <a:t>2</a:t>
              </a:r>
            </a:p>
          </p:txBody>
        </p:sp>
        <p:sp>
          <p:nvSpPr>
            <p:cNvPr id="112" name="Text Box 28">
              <a:extLst>
                <a:ext uri="{FF2B5EF4-FFF2-40B4-BE49-F238E27FC236}">
                  <a16:creationId xmlns:a16="http://schemas.microsoft.com/office/drawing/2014/main" id="{B780FB99-73D9-4AC1-8F0B-F577793F5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7341" y="2622245"/>
              <a:ext cx="518606" cy="78451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299" b="1">
                  <a:solidFill>
                    <a:prstClr val="black"/>
                  </a:solidFill>
                  <a:latin typeface="Calibri" panose="020F0502020204030204"/>
                </a:rPr>
                <a:t>a</a:t>
              </a:r>
            </a:p>
          </p:txBody>
        </p:sp>
        <p:sp>
          <p:nvSpPr>
            <p:cNvPr id="114" name="Line 29">
              <a:extLst>
                <a:ext uri="{FF2B5EF4-FFF2-40B4-BE49-F238E27FC236}">
                  <a16:creationId xmlns:a16="http://schemas.microsoft.com/office/drawing/2014/main" id="{621C61A0-9224-48F3-8037-1EF98CE50E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3784" y="3211204"/>
              <a:ext cx="427345" cy="441327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6" name="Line 30">
              <a:extLst>
                <a:ext uri="{FF2B5EF4-FFF2-40B4-BE49-F238E27FC236}">
                  <a16:creationId xmlns:a16="http://schemas.microsoft.com/office/drawing/2014/main" id="{13546F1A-AB21-49AC-A4A7-77F4717312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1016" y="3174759"/>
              <a:ext cx="378630" cy="477771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18" name="Oval 31">
              <a:extLst>
                <a:ext uri="{FF2B5EF4-FFF2-40B4-BE49-F238E27FC236}">
                  <a16:creationId xmlns:a16="http://schemas.microsoft.com/office/drawing/2014/main" id="{EEFB86B8-C5B8-4FCB-AEC4-4D6C53899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324" y="3620016"/>
              <a:ext cx="360000" cy="3603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0" name="Text Box 32">
              <a:extLst>
                <a:ext uri="{FF2B5EF4-FFF2-40B4-BE49-F238E27FC236}">
                  <a16:creationId xmlns:a16="http://schemas.microsoft.com/office/drawing/2014/main" id="{C3ED1A08-A9D3-479C-AB48-42E4B2555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1445" y="3589099"/>
              <a:ext cx="515438" cy="481303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900" b="1" dirty="0">
                  <a:solidFill>
                    <a:prstClr val="black"/>
                  </a:solidFill>
                  <a:latin typeface="Calibri" panose="020F0502020204030204"/>
                </a:rPr>
                <a:t>-1</a:t>
              </a:r>
            </a:p>
          </p:txBody>
        </p:sp>
        <p:sp>
          <p:nvSpPr>
            <p:cNvPr id="122" name="Text Box 33">
              <a:extLst>
                <a:ext uri="{FF2B5EF4-FFF2-40B4-BE49-F238E27FC236}">
                  <a16:creationId xmlns:a16="http://schemas.microsoft.com/office/drawing/2014/main" id="{5D3EC74C-AF5A-4D28-9FCC-8D007CD5B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4747" y="3304936"/>
              <a:ext cx="542645" cy="78451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299" b="1">
                  <a:solidFill>
                    <a:prstClr val="black"/>
                  </a:solidFill>
                  <a:latin typeface="Calibri" panose="020F0502020204030204"/>
                </a:rPr>
                <a:t>b</a:t>
              </a: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99E72D41-D60F-40E1-949F-1B3A985F2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346" y="3652532"/>
              <a:ext cx="575525" cy="7921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26" name="Text Box 35">
              <a:extLst>
                <a:ext uri="{FF2B5EF4-FFF2-40B4-BE49-F238E27FC236}">
                  <a16:creationId xmlns:a16="http://schemas.microsoft.com/office/drawing/2014/main" id="{1A77534B-397E-4EFF-914F-2A9073560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259" y="3874782"/>
              <a:ext cx="369561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128" name="Oval 36">
              <a:extLst>
                <a:ext uri="{FF2B5EF4-FFF2-40B4-BE49-F238E27FC236}">
                  <a16:creationId xmlns:a16="http://schemas.microsoft.com/office/drawing/2014/main" id="{BE86CA08-DD70-4457-8AC1-4977445C8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61" y="4339408"/>
              <a:ext cx="575525" cy="792163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0" name="Text Box 37">
              <a:extLst>
                <a:ext uri="{FF2B5EF4-FFF2-40B4-BE49-F238E27FC236}">
                  <a16:creationId xmlns:a16="http://schemas.microsoft.com/office/drawing/2014/main" id="{37B557A7-C76B-43B1-AE78-07720207A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64573" y="4561660"/>
              <a:ext cx="369561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prstClr val="black"/>
                  </a:solidFill>
                  <a:latin typeface="Calibri" panose="020F0502020204030204"/>
                </a:rPr>
                <a:t>h</a:t>
              </a:r>
            </a:p>
          </p:txBody>
        </p:sp>
        <p:sp>
          <p:nvSpPr>
            <p:cNvPr id="132" name="Line 38">
              <a:extLst>
                <a:ext uri="{FF2B5EF4-FFF2-40B4-BE49-F238E27FC236}">
                  <a16:creationId xmlns:a16="http://schemas.microsoft.com/office/drawing/2014/main" id="{CF5A4B02-F005-41C1-8070-8677ABF6D1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9076" y="3882786"/>
              <a:ext cx="382977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4" name="Line 39">
              <a:extLst>
                <a:ext uri="{FF2B5EF4-FFF2-40B4-BE49-F238E27FC236}">
                  <a16:creationId xmlns:a16="http://schemas.microsoft.com/office/drawing/2014/main" id="{829B8885-8ECF-4B8F-93A3-89E19E20F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1447" y="3891282"/>
              <a:ext cx="382977" cy="4318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6" name="Oval 23">
              <a:extLst>
                <a:ext uri="{FF2B5EF4-FFF2-40B4-BE49-F238E27FC236}">
                  <a16:creationId xmlns:a16="http://schemas.microsoft.com/office/drawing/2014/main" id="{FB04B873-70C0-4CFD-8A7B-0C0E131DB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6076" y="4322539"/>
              <a:ext cx="695371" cy="1079500"/>
            </a:xfrm>
            <a:prstGeom prst="ellipse">
              <a:avLst/>
            </a:prstGeom>
            <a:solidFill>
              <a:srgbClr val="5B9BD5">
                <a:lumMod val="40000"/>
                <a:lumOff val="60000"/>
              </a:srgbClr>
            </a:solidFill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38" name="Text Box 24">
              <a:extLst>
                <a:ext uri="{FF2B5EF4-FFF2-40B4-BE49-F238E27FC236}">
                  <a16:creationId xmlns:a16="http://schemas.microsoft.com/office/drawing/2014/main" id="{2ADA5D83-230C-4CAB-A924-BB82098CF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4425" y="4639933"/>
              <a:ext cx="601943" cy="400012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prstClr val="black"/>
                  </a:solidFill>
                  <a:latin typeface="Calibri" panose="020F0502020204030204"/>
                </a:rPr>
                <a:t>h+1</a:t>
              </a:r>
            </a:p>
          </p:txBody>
        </p:sp>
        <p:sp>
          <p:nvSpPr>
            <p:cNvPr id="140" name="Oval 25">
              <a:extLst>
                <a:ext uri="{FF2B5EF4-FFF2-40B4-BE49-F238E27FC236}">
                  <a16:creationId xmlns:a16="http://schemas.microsoft.com/office/drawing/2014/main" id="{FF2428AA-A613-43CD-AE15-631B0123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8245" y="4332856"/>
              <a:ext cx="661518" cy="845675"/>
            </a:xfrm>
            <a:prstGeom prst="ellipse">
              <a:avLst/>
            </a:prstGeom>
            <a:noFill/>
            <a:ln w="28575" algn="ctr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2" name="Text Box 11">
              <a:extLst>
                <a:ext uri="{FF2B5EF4-FFF2-40B4-BE49-F238E27FC236}">
                  <a16:creationId xmlns:a16="http://schemas.microsoft.com/office/drawing/2014/main" id="{A5F76E21-BB22-4B44-A716-C64345E63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626" y="2525356"/>
              <a:ext cx="550659" cy="861443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799" b="1" dirty="0">
                  <a:solidFill>
                    <a:prstClr val="black"/>
                  </a:solidFill>
                  <a:latin typeface="Calibri" panose="020F0502020204030204"/>
                </a:rPr>
                <a:t>a</a:t>
              </a:r>
            </a:p>
          </p:txBody>
        </p:sp>
      </p:grpSp>
      <p:sp>
        <p:nvSpPr>
          <p:cNvPr id="144" name="Text Box 4">
            <a:extLst>
              <a:ext uri="{FF2B5EF4-FFF2-40B4-BE49-F238E27FC236}">
                <a16:creationId xmlns:a16="http://schemas.microsoft.com/office/drawing/2014/main" id="{74A81648-B231-4541-AB37-066969D7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6473" y="5829390"/>
            <a:ext cx="898438" cy="4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cs typeface="Times New Roman" pitchFamily="18" charset="0"/>
              </a:rPr>
              <a:t>LR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6" name="Text Box 4">
            <a:extLst>
              <a:ext uri="{FF2B5EF4-FFF2-40B4-BE49-F238E27FC236}">
                <a16:creationId xmlns:a16="http://schemas.microsoft.com/office/drawing/2014/main" id="{E3A7CC22-B4E6-4885-BB55-9DCF0E82C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015" y="5796109"/>
            <a:ext cx="898438" cy="4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cs typeface="Times New Roman" pitchFamily="18" charset="0"/>
              </a:rPr>
              <a:t>RL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8" name="Text Box 4">
            <a:extLst>
              <a:ext uri="{FF2B5EF4-FFF2-40B4-BE49-F238E27FC236}">
                <a16:creationId xmlns:a16="http://schemas.microsoft.com/office/drawing/2014/main" id="{4368B17A-4A45-4698-BC09-7462E7FA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76929" y="5829389"/>
            <a:ext cx="898438" cy="430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  <a:cs typeface="Times New Roman" pitchFamily="18" charset="0"/>
              </a:rPr>
              <a:t>RR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358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AE00B-648A-4694-9162-BBCEFBF7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Transformation: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9A987-75E0-40FB-A8E0-B8FBD2A0E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Restore balanced factors after insertion</a:t>
            </a:r>
          </a:p>
          <a:p>
            <a:r>
              <a:rPr lang="en-US" altLang="zh-CN" dirty="0"/>
              <a:t>Single rotation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0070C0"/>
                </a:solidFill>
              </a:rPr>
              <a:t>LL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RR</a:t>
            </a:r>
          </a:p>
          <a:p>
            <a:r>
              <a:rPr lang="en-US" altLang="zh-CN" dirty="0"/>
              <a:t>Double rotation</a:t>
            </a:r>
          </a:p>
          <a:p>
            <a:pPr lvl="1"/>
            <a:r>
              <a:rPr lang="en-US" altLang="zh-CN" dirty="0"/>
              <a:t>For </a:t>
            </a:r>
            <a:r>
              <a:rPr lang="en-US" altLang="zh-CN" dirty="0">
                <a:solidFill>
                  <a:srgbClr val="0070C0"/>
                </a:solidFill>
              </a:rPr>
              <a:t>LR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RL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C43643-A1CA-4B1D-9691-3E31232DB1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  <p:sp>
        <p:nvSpPr>
          <p:cNvPr id="119" name="Oval 4">
            <a:extLst>
              <a:ext uri="{FF2B5EF4-FFF2-40B4-BE49-F238E27FC236}">
                <a16:creationId xmlns:a16="http://schemas.microsoft.com/office/drawing/2014/main" id="{7E06F449-E80B-4CFB-8E01-399D2594B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699" y="2673719"/>
            <a:ext cx="311150" cy="311222"/>
          </a:xfrm>
          <a:prstGeom prst="ellipse">
            <a:avLst/>
          </a:prstGeom>
          <a:solidFill>
            <a:srgbClr val="5B9BD5"/>
          </a:solidFill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cxnSp>
        <p:nvCxnSpPr>
          <p:cNvPr id="120" name="AutoShape 5">
            <a:extLst>
              <a:ext uri="{FF2B5EF4-FFF2-40B4-BE49-F238E27FC236}">
                <a16:creationId xmlns:a16="http://schemas.microsoft.com/office/drawing/2014/main" id="{DE19DBF4-65A7-4D76-8D12-670D2CA858CC}"/>
              </a:ext>
            </a:extLst>
          </p:cNvPr>
          <p:cNvCxnSpPr>
            <a:cxnSpLocks noChangeShapeType="1"/>
            <a:stCxn id="119" idx="5"/>
            <a:endCxn id="125" idx="1"/>
          </p:cNvCxnSpPr>
          <p:nvPr/>
        </p:nvCxnSpPr>
        <p:spPr bwMode="auto">
          <a:xfrm>
            <a:off x="8826812" y="2957947"/>
            <a:ext cx="615950" cy="114326"/>
          </a:xfrm>
          <a:prstGeom prst="straightConnector1">
            <a:avLst/>
          </a:prstGeom>
          <a:noFill/>
          <a:ln w="31750">
            <a:solidFill>
              <a:srgbClr val="44546A"/>
            </a:solidFill>
            <a:round/>
            <a:headEnd/>
            <a:tailEnd/>
          </a:ln>
        </p:spPr>
      </p:cxnSp>
      <p:cxnSp>
        <p:nvCxnSpPr>
          <p:cNvPr id="121" name="AutoShape 6">
            <a:extLst>
              <a:ext uri="{FF2B5EF4-FFF2-40B4-BE49-F238E27FC236}">
                <a16:creationId xmlns:a16="http://schemas.microsoft.com/office/drawing/2014/main" id="{44657C70-A1B0-4FDE-9F48-FBC81FA2E191}"/>
              </a:ext>
            </a:extLst>
          </p:cNvPr>
          <p:cNvCxnSpPr>
            <a:cxnSpLocks noChangeShapeType="1"/>
            <a:stCxn id="125" idx="3"/>
            <a:endCxn id="122" idx="0"/>
          </p:cNvCxnSpPr>
          <p:nvPr/>
        </p:nvCxnSpPr>
        <p:spPr bwMode="auto">
          <a:xfrm flipH="1">
            <a:off x="9131612" y="3310454"/>
            <a:ext cx="311150" cy="131794"/>
          </a:xfrm>
          <a:prstGeom prst="straightConnector1">
            <a:avLst/>
          </a:prstGeom>
          <a:noFill/>
          <a:ln w="31750">
            <a:solidFill>
              <a:srgbClr val="44546A"/>
            </a:solidFill>
            <a:round/>
            <a:headEnd/>
            <a:tailEnd/>
          </a:ln>
        </p:spPr>
      </p:cxnSp>
      <p:sp>
        <p:nvSpPr>
          <p:cNvPr id="122" name="Oval 7">
            <a:extLst>
              <a:ext uri="{FF2B5EF4-FFF2-40B4-BE49-F238E27FC236}">
                <a16:creationId xmlns:a16="http://schemas.microsoft.com/office/drawing/2014/main" id="{3E4FECFC-B79F-4455-A1A7-45C5F4C4E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037" y="3451774"/>
            <a:ext cx="311150" cy="311222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cxnSp>
        <p:nvCxnSpPr>
          <p:cNvPr id="123" name="AutoShape 8">
            <a:extLst>
              <a:ext uri="{FF2B5EF4-FFF2-40B4-BE49-F238E27FC236}">
                <a16:creationId xmlns:a16="http://schemas.microsoft.com/office/drawing/2014/main" id="{BA7C667B-1B01-457E-9298-5A35C91780B3}"/>
              </a:ext>
            </a:extLst>
          </p:cNvPr>
          <p:cNvCxnSpPr>
            <a:cxnSpLocks noChangeShapeType="1"/>
            <a:stCxn id="122" idx="5"/>
          </p:cNvCxnSpPr>
          <p:nvPr/>
        </p:nvCxnSpPr>
        <p:spPr bwMode="auto">
          <a:xfrm>
            <a:off x="9241149" y="3726475"/>
            <a:ext cx="141288" cy="246120"/>
          </a:xfrm>
          <a:prstGeom prst="straightConnector1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4" name="AutoShape 9">
            <a:extLst>
              <a:ext uri="{FF2B5EF4-FFF2-40B4-BE49-F238E27FC236}">
                <a16:creationId xmlns:a16="http://schemas.microsoft.com/office/drawing/2014/main" id="{46038AA2-AD62-4904-B461-584B58307A14}"/>
              </a:ext>
            </a:extLst>
          </p:cNvPr>
          <p:cNvCxnSpPr>
            <a:cxnSpLocks noChangeShapeType="1"/>
            <a:stCxn id="122" idx="3"/>
          </p:cNvCxnSpPr>
          <p:nvPr/>
        </p:nvCxnSpPr>
        <p:spPr bwMode="auto">
          <a:xfrm flipH="1">
            <a:off x="8871262" y="3726475"/>
            <a:ext cx="150812" cy="246120"/>
          </a:xfrm>
          <a:prstGeom prst="straightConnector1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25" name="Oval 10">
            <a:extLst>
              <a:ext uri="{FF2B5EF4-FFF2-40B4-BE49-F238E27FC236}">
                <a16:creationId xmlns:a16="http://schemas.microsoft.com/office/drawing/2014/main" id="{BAC2AFCD-D48D-49C2-A81C-95EBFC54C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6724" y="3035753"/>
            <a:ext cx="311150" cy="311222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cxnSp>
        <p:nvCxnSpPr>
          <p:cNvPr id="126" name="AutoShape 11">
            <a:extLst>
              <a:ext uri="{FF2B5EF4-FFF2-40B4-BE49-F238E27FC236}">
                <a16:creationId xmlns:a16="http://schemas.microsoft.com/office/drawing/2014/main" id="{CB98B69D-BE76-4C9F-8AA1-F11704ABECF0}"/>
              </a:ext>
            </a:extLst>
          </p:cNvPr>
          <p:cNvCxnSpPr>
            <a:cxnSpLocks noChangeShapeType="1"/>
            <a:stCxn id="125" idx="5"/>
          </p:cNvCxnSpPr>
          <p:nvPr/>
        </p:nvCxnSpPr>
        <p:spPr bwMode="auto">
          <a:xfrm>
            <a:off x="9661838" y="3310453"/>
            <a:ext cx="230187" cy="190544"/>
          </a:xfrm>
          <a:prstGeom prst="straightConnector1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27" name="AutoShape 12">
            <a:extLst>
              <a:ext uri="{FF2B5EF4-FFF2-40B4-BE49-F238E27FC236}">
                <a16:creationId xmlns:a16="http://schemas.microsoft.com/office/drawing/2014/main" id="{90407A79-895E-4F11-82B3-49787B7080E7}"/>
              </a:ext>
            </a:extLst>
          </p:cNvPr>
          <p:cNvCxnSpPr>
            <a:cxnSpLocks noChangeShapeType="1"/>
            <a:stCxn id="119" idx="3"/>
          </p:cNvCxnSpPr>
          <p:nvPr/>
        </p:nvCxnSpPr>
        <p:spPr bwMode="auto">
          <a:xfrm flipH="1">
            <a:off x="8260075" y="2957947"/>
            <a:ext cx="347663" cy="117502"/>
          </a:xfrm>
          <a:prstGeom prst="straightConnector1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28" name="Freeform 17">
            <a:extLst>
              <a:ext uri="{FF2B5EF4-FFF2-40B4-BE49-F238E27FC236}">
                <a16:creationId xmlns:a16="http://schemas.microsoft.com/office/drawing/2014/main" id="{9BB6F167-3D32-4A57-B718-FC7EFCE089AD}"/>
              </a:ext>
            </a:extLst>
          </p:cNvPr>
          <p:cNvSpPr>
            <a:spLocks/>
          </p:cNvSpPr>
          <p:nvPr/>
        </p:nvSpPr>
        <p:spPr bwMode="auto">
          <a:xfrm>
            <a:off x="8406124" y="2532398"/>
            <a:ext cx="1536700" cy="1405263"/>
          </a:xfrm>
          <a:custGeom>
            <a:avLst/>
            <a:gdLst>
              <a:gd name="T0" fmla="*/ 2147483647 w 1166"/>
              <a:gd name="T1" fmla="*/ 2147483647 h 1066"/>
              <a:gd name="T2" fmla="*/ 2147483647 w 1166"/>
              <a:gd name="T3" fmla="*/ 2147483647 h 1066"/>
              <a:gd name="T4" fmla="*/ 2147483647 w 1166"/>
              <a:gd name="T5" fmla="*/ 2147483647 h 1066"/>
              <a:gd name="T6" fmla="*/ 2147483647 w 1166"/>
              <a:gd name="T7" fmla="*/ 2147483647 h 1066"/>
              <a:gd name="T8" fmla="*/ 2147483647 w 1166"/>
              <a:gd name="T9" fmla="*/ 2147483647 h 1066"/>
              <a:gd name="T10" fmla="*/ 2147483647 w 1166"/>
              <a:gd name="T11" fmla="*/ 2147483647 h 1066"/>
              <a:gd name="T12" fmla="*/ 2147483647 w 1166"/>
              <a:gd name="T13" fmla="*/ 2147483647 h 1066"/>
              <a:gd name="T14" fmla="*/ 2147483647 w 1166"/>
              <a:gd name="T15" fmla="*/ 2147483647 h 1066"/>
              <a:gd name="T16" fmla="*/ 2147483647 w 1166"/>
              <a:gd name="T17" fmla="*/ 2147483647 h 1066"/>
              <a:gd name="T18" fmla="*/ 2147483647 w 1166"/>
              <a:gd name="T19" fmla="*/ 2147483647 h 106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66"/>
              <a:gd name="T31" fmla="*/ 0 h 1066"/>
              <a:gd name="T32" fmla="*/ 1166 w 1166"/>
              <a:gd name="T33" fmla="*/ 1066 h 106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66" h="1066">
                <a:moveTo>
                  <a:pt x="273" y="11"/>
                </a:moveTo>
                <a:cubicBezTo>
                  <a:pt x="113" y="22"/>
                  <a:pt x="42" y="108"/>
                  <a:pt x="21" y="185"/>
                </a:cubicBezTo>
                <a:cubicBezTo>
                  <a:pt x="0" y="262"/>
                  <a:pt x="51" y="418"/>
                  <a:pt x="147" y="473"/>
                </a:cubicBezTo>
                <a:cubicBezTo>
                  <a:pt x="243" y="528"/>
                  <a:pt x="590" y="476"/>
                  <a:pt x="597" y="515"/>
                </a:cubicBezTo>
                <a:cubicBezTo>
                  <a:pt x="604" y="554"/>
                  <a:pt x="199" y="617"/>
                  <a:pt x="189" y="707"/>
                </a:cubicBezTo>
                <a:cubicBezTo>
                  <a:pt x="179" y="797"/>
                  <a:pt x="425" y="1044"/>
                  <a:pt x="537" y="1055"/>
                </a:cubicBezTo>
                <a:cubicBezTo>
                  <a:pt x="649" y="1066"/>
                  <a:pt x="760" y="867"/>
                  <a:pt x="861" y="773"/>
                </a:cubicBezTo>
                <a:cubicBezTo>
                  <a:pt x="962" y="679"/>
                  <a:pt x="1120" y="584"/>
                  <a:pt x="1143" y="491"/>
                </a:cubicBezTo>
                <a:cubicBezTo>
                  <a:pt x="1166" y="398"/>
                  <a:pt x="1144" y="295"/>
                  <a:pt x="999" y="215"/>
                </a:cubicBezTo>
                <a:cubicBezTo>
                  <a:pt x="854" y="135"/>
                  <a:pt x="433" y="0"/>
                  <a:pt x="273" y="11"/>
                </a:cubicBezTo>
                <a:close/>
              </a:path>
            </a:pathLst>
          </a:custGeom>
          <a:noFill/>
          <a:ln w="31750">
            <a:solidFill>
              <a:sysClr val="windowText" lastClr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grpSp>
        <p:nvGrpSpPr>
          <p:cNvPr id="129" name="Group 42">
            <a:extLst>
              <a:ext uri="{FF2B5EF4-FFF2-40B4-BE49-F238E27FC236}">
                <a16:creationId xmlns:a16="http://schemas.microsoft.com/office/drawing/2014/main" id="{F203B006-0DF2-404D-A04E-EE7D31384560}"/>
              </a:ext>
            </a:extLst>
          </p:cNvPr>
          <p:cNvGrpSpPr>
            <a:grpSpLocks/>
          </p:cNvGrpSpPr>
          <p:nvPr/>
        </p:nvGrpSpPr>
        <p:grpSpPr bwMode="auto">
          <a:xfrm>
            <a:off x="4394367" y="2560567"/>
            <a:ext cx="1758950" cy="1454487"/>
            <a:chOff x="3068" y="2055"/>
            <a:chExt cx="1108" cy="916"/>
          </a:xfrm>
        </p:grpSpPr>
        <p:sp>
          <p:nvSpPr>
            <p:cNvPr id="130" name="Oval 20">
              <a:extLst>
                <a:ext uri="{FF2B5EF4-FFF2-40B4-BE49-F238E27FC236}">
                  <a16:creationId xmlns:a16="http://schemas.microsoft.com/office/drawing/2014/main" id="{E5486A17-35A9-4D52-9BF8-C017AEFD176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rgbClr val="5B9BD5"/>
            </a:solidFill>
            <a:ln w="3175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6</a:t>
              </a:r>
            </a:p>
          </p:txBody>
        </p:sp>
        <p:cxnSp>
          <p:nvCxnSpPr>
            <p:cNvPr id="131" name="AutoShape 21">
              <a:extLst>
                <a:ext uri="{FF2B5EF4-FFF2-40B4-BE49-F238E27FC236}">
                  <a16:creationId xmlns:a16="http://schemas.microsoft.com/office/drawing/2014/main" id="{D3BEF794-7A03-402C-B4FB-06E3D7E316B8}"/>
                </a:ext>
              </a:extLst>
            </p:cNvPr>
            <p:cNvCxnSpPr>
              <a:cxnSpLocks noChangeShapeType="1"/>
              <a:stCxn id="130" idx="5"/>
              <a:endCxn id="136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31750">
              <a:solidFill>
                <a:srgbClr val="44546A"/>
              </a:solidFill>
              <a:round/>
              <a:headEnd/>
              <a:tailEnd/>
            </a:ln>
          </p:spPr>
        </p:cxnSp>
        <p:cxnSp>
          <p:nvCxnSpPr>
            <p:cNvPr id="132" name="AutoShape 22">
              <a:extLst>
                <a:ext uri="{FF2B5EF4-FFF2-40B4-BE49-F238E27FC236}">
                  <a16:creationId xmlns:a16="http://schemas.microsoft.com/office/drawing/2014/main" id="{2AD7F437-F329-4155-B4B7-06EEBC03D3AB}"/>
                </a:ext>
              </a:extLst>
            </p:cNvPr>
            <p:cNvCxnSpPr>
              <a:cxnSpLocks noChangeShapeType="1"/>
              <a:stCxn id="136" idx="3"/>
              <a:endCxn id="133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31750">
              <a:solidFill>
                <a:srgbClr val="44546A"/>
              </a:solidFill>
              <a:round/>
              <a:headEnd/>
              <a:tailEnd/>
            </a:ln>
          </p:spPr>
        </p:cxnSp>
        <p:sp>
          <p:nvSpPr>
            <p:cNvPr id="133" name="Oval 23">
              <a:extLst>
                <a:ext uri="{FF2B5EF4-FFF2-40B4-BE49-F238E27FC236}">
                  <a16:creationId xmlns:a16="http://schemas.microsoft.com/office/drawing/2014/main" id="{F3826354-9AAE-44BB-865C-D4E8D7158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rgbClr val="FFCC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2</a:t>
              </a:r>
            </a:p>
          </p:txBody>
        </p:sp>
        <p:cxnSp>
          <p:nvCxnSpPr>
            <p:cNvPr id="134" name="AutoShape 24">
              <a:extLst>
                <a:ext uri="{FF2B5EF4-FFF2-40B4-BE49-F238E27FC236}">
                  <a16:creationId xmlns:a16="http://schemas.microsoft.com/office/drawing/2014/main" id="{FDC73C59-2053-4FE5-A483-D609D5CB5496}"/>
                </a:ext>
              </a:extLst>
            </p:cNvPr>
            <p:cNvCxnSpPr>
              <a:cxnSpLocks noChangeShapeType="1"/>
              <a:stCxn id="133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35" name="AutoShape 25">
              <a:extLst>
                <a:ext uri="{FF2B5EF4-FFF2-40B4-BE49-F238E27FC236}">
                  <a16:creationId xmlns:a16="http://schemas.microsoft.com/office/drawing/2014/main" id="{6A856B33-B0E4-47CB-B284-350DDE411054}"/>
                </a:ext>
              </a:extLst>
            </p:cNvPr>
            <p:cNvCxnSpPr>
              <a:cxnSpLocks noChangeShapeType="1"/>
              <a:stCxn id="133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136" name="Oval 26">
              <a:extLst>
                <a:ext uri="{FF2B5EF4-FFF2-40B4-BE49-F238E27FC236}">
                  <a16:creationId xmlns:a16="http://schemas.microsoft.com/office/drawing/2014/main" id="{9521AEDB-0650-4DC2-ACE3-D618D37BF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rgbClr val="FFCC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4</a:t>
              </a:r>
            </a:p>
          </p:txBody>
        </p:sp>
        <p:cxnSp>
          <p:nvCxnSpPr>
            <p:cNvPr id="137" name="AutoShape 27">
              <a:extLst>
                <a:ext uri="{FF2B5EF4-FFF2-40B4-BE49-F238E27FC236}">
                  <a16:creationId xmlns:a16="http://schemas.microsoft.com/office/drawing/2014/main" id="{E755D099-2796-4C6B-87EF-6531DEF2DD8D}"/>
                </a:ext>
              </a:extLst>
            </p:cNvPr>
            <p:cNvCxnSpPr>
              <a:cxnSpLocks noChangeShapeType="1"/>
              <a:stCxn id="136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38" name="AutoShape 28">
              <a:extLst>
                <a:ext uri="{FF2B5EF4-FFF2-40B4-BE49-F238E27FC236}">
                  <a16:creationId xmlns:a16="http://schemas.microsoft.com/office/drawing/2014/main" id="{A7F5E7D0-F766-4387-8068-AE3716F971CC}"/>
                </a:ext>
              </a:extLst>
            </p:cNvPr>
            <p:cNvCxnSpPr>
              <a:cxnSpLocks noChangeShapeType="1"/>
              <a:stCxn id="130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139" name="Freeform 29">
              <a:extLst>
                <a:ext uri="{FF2B5EF4-FFF2-40B4-BE49-F238E27FC236}">
                  <a16:creationId xmlns:a16="http://schemas.microsoft.com/office/drawing/2014/main" id="{370E5475-B122-4590-B4DA-3D6C24092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31750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</p:grpSp>
      <p:grpSp>
        <p:nvGrpSpPr>
          <p:cNvPr id="140" name="Group 30">
            <a:extLst>
              <a:ext uri="{FF2B5EF4-FFF2-40B4-BE49-F238E27FC236}">
                <a16:creationId xmlns:a16="http://schemas.microsoft.com/office/drawing/2014/main" id="{E7919608-9C49-487B-9D08-4D7371EECA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65074" y="2532399"/>
            <a:ext cx="1682750" cy="1438608"/>
            <a:chOff x="1292" y="2058"/>
            <a:chExt cx="1277" cy="1091"/>
          </a:xfrm>
        </p:grpSpPr>
        <p:sp>
          <p:nvSpPr>
            <p:cNvPr id="141" name="Oval 31">
              <a:extLst>
                <a:ext uri="{FF2B5EF4-FFF2-40B4-BE49-F238E27FC236}">
                  <a16:creationId xmlns:a16="http://schemas.microsoft.com/office/drawing/2014/main" id="{B50669F4-577C-41EC-98B7-882560042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" y="2165"/>
              <a:ext cx="236" cy="236"/>
            </a:xfrm>
            <a:prstGeom prst="ellipse">
              <a:avLst/>
            </a:prstGeom>
            <a:solidFill>
              <a:srgbClr val="5B9BD5"/>
            </a:solidFill>
            <a:ln w="3175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6</a:t>
              </a:r>
            </a:p>
          </p:txBody>
        </p:sp>
        <p:cxnSp>
          <p:nvCxnSpPr>
            <p:cNvPr id="142" name="AutoShape 32">
              <a:extLst>
                <a:ext uri="{FF2B5EF4-FFF2-40B4-BE49-F238E27FC236}">
                  <a16:creationId xmlns:a16="http://schemas.microsoft.com/office/drawing/2014/main" id="{A8150A82-167A-4806-AE40-A56BE0134C49}"/>
                </a:ext>
              </a:extLst>
            </p:cNvPr>
            <p:cNvCxnSpPr>
              <a:cxnSpLocks noChangeShapeType="1"/>
              <a:stCxn id="141" idx="5"/>
              <a:endCxn id="147" idx="1"/>
            </p:cNvCxnSpPr>
            <p:nvPr/>
          </p:nvCxnSpPr>
          <p:spPr bwMode="auto">
            <a:xfrm>
              <a:off x="1723" y="2376"/>
              <a:ext cx="466" cy="94"/>
            </a:xfrm>
            <a:prstGeom prst="straightConnector1">
              <a:avLst/>
            </a:prstGeom>
            <a:noFill/>
            <a:ln w="31750">
              <a:solidFill>
                <a:srgbClr val="44546A"/>
              </a:solidFill>
              <a:round/>
              <a:headEnd/>
              <a:tailEnd/>
            </a:ln>
          </p:spPr>
        </p:cxnSp>
        <p:cxnSp>
          <p:nvCxnSpPr>
            <p:cNvPr id="143" name="AutoShape 33">
              <a:extLst>
                <a:ext uri="{FF2B5EF4-FFF2-40B4-BE49-F238E27FC236}">
                  <a16:creationId xmlns:a16="http://schemas.microsoft.com/office/drawing/2014/main" id="{53344226-F210-4E84-A96C-799D720B029F}"/>
                </a:ext>
              </a:extLst>
            </p:cNvPr>
            <p:cNvCxnSpPr>
              <a:cxnSpLocks noChangeShapeType="1"/>
              <a:stCxn id="147" idx="3"/>
              <a:endCxn id="144" idx="0"/>
            </p:cNvCxnSpPr>
            <p:nvPr/>
          </p:nvCxnSpPr>
          <p:spPr bwMode="auto">
            <a:xfrm flipH="1">
              <a:off x="1953" y="2647"/>
              <a:ext cx="236" cy="104"/>
            </a:xfrm>
            <a:prstGeom prst="straightConnector1">
              <a:avLst/>
            </a:prstGeom>
            <a:noFill/>
            <a:ln w="31750">
              <a:solidFill>
                <a:srgbClr val="44546A"/>
              </a:solidFill>
              <a:round/>
              <a:headEnd/>
              <a:tailEnd/>
            </a:ln>
          </p:spPr>
        </p:cxnSp>
        <p:sp>
          <p:nvSpPr>
            <p:cNvPr id="144" name="Oval 34">
              <a:extLst>
                <a:ext uri="{FF2B5EF4-FFF2-40B4-BE49-F238E27FC236}">
                  <a16:creationId xmlns:a16="http://schemas.microsoft.com/office/drawing/2014/main" id="{ABE16D77-CC90-4AB0-8E25-64E9537A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2755"/>
              <a:ext cx="236" cy="236"/>
            </a:xfrm>
            <a:prstGeom prst="ellipse">
              <a:avLst/>
            </a:prstGeom>
            <a:solidFill>
              <a:srgbClr val="FFCC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4</a:t>
              </a:r>
            </a:p>
          </p:txBody>
        </p:sp>
        <p:cxnSp>
          <p:nvCxnSpPr>
            <p:cNvPr id="145" name="AutoShape 35">
              <a:extLst>
                <a:ext uri="{FF2B5EF4-FFF2-40B4-BE49-F238E27FC236}">
                  <a16:creationId xmlns:a16="http://schemas.microsoft.com/office/drawing/2014/main" id="{55EE27F5-2BD6-465B-9DF3-E20835795057}"/>
                </a:ext>
              </a:extLst>
            </p:cNvPr>
            <p:cNvCxnSpPr>
              <a:cxnSpLocks noChangeShapeType="1"/>
              <a:stCxn id="144" idx="5"/>
            </p:cNvCxnSpPr>
            <p:nvPr/>
          </p:nvCxnSpPr>
          <p:spPr bwMode="auto">
            <a:xfrm>
              <a:off x="2036" y="2962"/>
              <a:ext cx="108" cy="187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46" name="AutoShape 36">
              <a:extLst>
                <a:ext uri="{FF2B5EF4-FFF2-40B4-BE49-F238E27FC236}">
                  <a16:creationId xmlns:a16="http://schemas.microsoft.com/office/drawing/2014/main" id="{76C4239A-F016-4F30-AED8-9DC386F9CFA6}"/>
                </a:ext>
              </a:extLst>
            </p:cNvPr>
            <p:cNvCxnSpPr>
              <a:cxnSpLocks noChangeShapeType="1"/>
              <a:stCxn id="144" idx="3"/>
            </p:cNvCxnSpPr>
            <p:nvPr/>
          </p:nvCxnSpPr>
          <p:spPr bwMode="auto">
            <a:xfrm flipH="1">
              <a:off x="1756" y="2962"/>
              <a:ext cx="114" cy="187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147" name="Oval 37">
              <a:extLst>
                <a:ext uri="{FF2B5EF4-FFF2-40B4-BE49-F238E27FC236}">
                  <a16:creationId xmlns:a16="http://schemas.microsoft.com/office/drawing/2014/main" id="{CF79ADF7-3E46-48F6-BD5B-F6B2C5E10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440"/>
              <a:ext cx="236" cy="236"/>
            </a:xfrm>
            <a:prstGeom prst="ellipse">
              <a:avLst/>
            </a:prstGeom>
            <a:solidFill>
              <a:srgbClr val="FFCC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2</a:t>
              </a:r>
            </a:p>
          </p:txBody>
        </p:sp>
        <p:cxnSp>
          <p:nvCxnSpPr>
            <p:cNvPr id="148" name="AutoShape 38">
              <a:extLst>
                <a:ext uri="{FF2B5EF4-FFF2-40B4-BE49-F238E27FC236}">
                  <a16:creationId xmlns:a16="http://schemas.microsoft.com/office/drawing/2014/main" id="{23F9783A-2ECE-4AAC-A6CB-E9AAC94CF806}"/>
                </a:ext>
              </a:extLst>
            </p:cNvPr>
            <p:cNvCxnSpPr>
              <a:cxnSpLocks noChangeShapeType="1"/>
              <a:stCxn id="147" idx="5"/>
            </p:cNvCxnSpPr>
            <p:nvPr/>
          </p:nvCxnSpPr>
          <p:spPr bwMode="auto">
            <a:xfrm>
              <a:off x="2356" y="2647"/>
              <a:ext cx="174" cy="144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49" name="AutoShape 39">
              <a:extLst>
                <a:ext uri="{FF2B5EF4-FFF2-40B4-BE49-F238E27FC236}">
                  <a16:creationId xmlns:a16="http://schemas.microsoft.com/office/drawing/2014/main" id="{F5520588-3E6B-417A-8DD3-E3CE07FEA0BC}"/>
                </a:ext>
              </a:extLst>
            </p:cNvPr>
            <p:cNvCxnSpPr>
              <a:cxnSpLocks noChangeShapeType="1"/>
              <a:stCxn id="141" idx="3"/>
            </p:cNvCxnSpPr>
            <p:nvPr/>
          </p:nvCxnSpPr>
          <p:spPr bwMode="auto">
            <a:xfrm flipH="1">
              <a:off x="1292" y="2377"/>
              <a:ext cx="264" cy="89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150" name="Freeform 40">
              <a:extLst>
                <a:ext uri="{FF2B5EF4-FFF2-40B4-BE49-F238E27FC236}">
                  <a16:creationId xmlns:a16="http://schemas.microsoft.com/office/drawing/2014/main" id="{8D2AD9C6-760D-40A6-957E-986B50145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" y="2058"/>
              <a:ext cx="1166" cy="1066"/>
            </a:xfrm>
            <a:custGeom>
              <a:avLst/>
              <a:gdLst>
                <a:gd name="T0" fmla="*/ 273 w 1166"/>
                <a:gd name="T1" fmla="*/ 11 h 1066"/>
                <a:gd name="T2" fmla="*/ 21 w 1166"/>
                <a:gd name="T3" fmla="*/ 185 h 1066"/>
                <a:gd name="T4" fmla="*/ 147 w 1166"/>
                <a:gd name="T5" fmla="*/ 473 h 1066"/>
                <a:gd name="T6" fmla="*/ 597 w 1166"/>
                <a:gd name="T7" fmla="*/ 515 h 1066"/>
                <a:gd name="T8" fmla="*/ 189 w 1166"/>
                <a:gd name="T9" fmla="*/ 707 h 1066"/>
                <a:gd name="T10" fmla="*/ 537 w 1166"/>
                <a:gd name="T11" fmla="*/ 1055 h 1066"/>
                <a:gd name="T12" fmla="*/ 861 w 1166"/>
                <a:gd name="T13" fmla="*/ 773 h 1066"/>
                <a:gd name="T14" fmla="*/ 1143 w 1166"/>
                <a:gd name="T15" fmla="*/ 491 h 1066"/>
                <a:gd name="T16" fmla="*/ 999 w 1166"/>
                <a:gd name="T17" fmla="*/ 215 h 1066"/>
                <a:gd name="T18" fmla="*/ 273 w 1166"/>
                <a:gd name="T19" fmla="*/ 11 h 106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66"/>
                <a:gd name="T31" fmla="*/ 0 h 1066"/>
                <a:gd name="T32" fmla="*/ 1166 w 1166"/>
                <a:gd name="T33" fmla="*/ 1066 h 106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66" h="1066">
                  <a:moveTo>
                    <a:pt x="273" y="11"/>
                  </a:moveTo>
                  <a:cubicBezTo>
                    <a:pt x="113" y="22"/>
                    <a:pt x="42" y="108"/>
                    <a:pt x="21" y="185"/>
                  </a:cubicBezTo>
                  <a:cubicBezTo>
                    <a:pt x="0" y="262"/>
                    <a:pt x="51" y="418"/>
                    <a:pt x="147" y="473"/>
                  </a:cubicBezTo>
                  <a:cubicBezTo>
                    <a:pt x="243" y="528"/>
                    <a:pt x="590" y="476"/>
                    <a:pt x="597" y="515"/>
                  </a:cubicBezTo>
                  <a:cubicBezTo>
                    <a:pt x="604" y="554"/>
                    <a:pt x="199" y="617"/>
                    <a:pt x="189" y="707"/>
                  </a:cubicBezTo>
                  <a:cubicBezTo>
                    <a:pt x="179" y="797"/>
                    <a:pt x="425" y="1044"/>
                    <a:pt x="537" y="1055"/>
                  </a:cubicBezTo>
                  <a:cubicBezTo>
                    <a:pt x="649" y="1066"/>
                    <a:pt x="760" y="867"/>
                    <a:pt x="861" y="773"/>
                  </a:cubicBezTo>
                  <a:cubicBezTo>
                    <a:pt x="962" y="679"/>
                    <a:pt x="1120" y="584"/>
                    <a:pt x="1143" y="491"/>
                  </a:cubicBezTo>
                  <a:cubicBezTo>
                    <a:pt x="1166" y="398"/>
                    <a:pt x="1144" y="295"/>
                    <a:pt x="999" y="215"/>
                  </a:cubicBezTo>
                  <a:cubicBezTo>
                    <a:pt x="854" y="135"/>
                    <a:pt x="433" y="0"/>
                    <a:pt x="273" y="11"/>
                  </a:cubicBezTo>
                  <a:close/>
                </a:path>
              </a:pathLst>
            </a:custGeom>
            <a:noFill/>
            <a:ln w="31750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</p:grpSp>
      <p:grpSp>
        <p:nvGrpSpPr>
          <p:cNvPr id="151" name="Group 43">
            <a:extLst>
              <a:ext uri="{FF2B5EF4-FFF2-40B4-BE49-F238E27FC236}">
                <a16:creationId xmlns:a16="http://schemas.microsoft.com/office/drawing/2014/main" id="{2E4B25D0-83C2-4941-AB06-C485B19304A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75567" y="2560567"/>
            <a:ext cx="1758950" cy="1454487"/>
            <a:chOff x="3068" y="2055"/>
            <a:chExt cx="1108" cy="916"/>
          </a:xfrm>
        </p:grpSpPr>
        <p:sp>
          <p:nvSpPr>
            <p:cNvPr id="152" name="Oval 44">
              <a:extLst>
                <a:ext uri="{FF2B5EF4-FFF2-40B4-BE49-F238E27FC236}">
                  <a16:creationId xmlns:a16="http://schemas.microsoft.com/office/drawing/2014/main" id="{556D7362-ACA2-43D0-A21F-118FC18D9B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90" y="2153"/>
              <a:ext cx="196" cy="196"/>
            </a:xfrm>
            <a:prstGeom prst="ellipse">
              <a:avLst/>
            </a:prstGeom>
            <a:solidFill>
              <a:srgbClr val="5B9BD5"/>
            </a:solidFill>
            <a:ln w="3175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2</a:t>
              </a:r>
            </a:p>
          </p:txBody>
        </p:sp>
        <p:cxnSp>
          <p:nvCxnSpPr>
            <p:cNvPr id="153" name="AutoShape 45">
              <a:extLst>
                <a:ext uri="{FF2B5EF4-FFF2-40B4-BE49-F238E27FC236}">
                  <a16:creationId xmlns:a16="http://schemas.microsoft.com/office/drawing/2014/main" id="{37CF6612-8F81-4932-AE52-98FF65AF9534}"/>
                </a:ext>
              </a:extLst>
            </p:cNvPr>
            <p:cNvCxnSpPr>
              <a:cxnSpLocks noChangeShapeType="1"/>
              <a:stCxn id="152" idx="5"/>
              <a:endCxn id="158" idx="0"/>
            </p:cNvCxnSpPr>
            <p:nvPr/>
          </p:nvCxnSpPr>
          <p:spPr bwMode="auto">
            <a:xfrm flipH="1">
              <a:off x="3576" y="2332"/>
              <a:ext cx="242" cy="43"/>
            </a:xfrm>
            <a:prstGeom prst="straightConnector1">
              <a:avLst/>
            </a:prstGeom>
            <a:noFill/>
            <a:ln w="31750">
              <a:solidFill>
                <a:srgbClr val="44546A"/>
              </a:solidFill>
              <a:round/>
              <a:headEnd/>
              <a:tailEnd/>
            </a:ln>
          </p:spPr>
        </p:cxnSp>
        <p:cxnSp>
          <p:nvCxnSpPr>
            <p:cNvPr id="154" name="AutoShape 46">
              <a:extLst>
                <a:ext uri="{FF2B5EF4-FFF2-40B4-BE49-F238E27FC236}">
                  <a16:creationId xmlns:a16="http://schemas.microsoft.com/office/drawing/2014/main" id="{B9B42B7D-63E6-40C7-AA83-C11D4C01396C}"/>
                </a:ext>
              </a:extLst>
            </p:cNvPr>
            <p:cNvCxnSpPr>
              <a:cxnSpLocks noChangeShapeType="1"/>
              <a:stCxn id="158" idx="3"/>
              <a:endCxn id="155" idx="0"/>
            </p:cNvCxnSpPr>
            <p:nvPr/>
          </p:nvCxnSpPr>
          <p:spPr bwMode="auto">
            <a:xfrm flipH="1">
              <a:off x="3311" y="2554"/>
              <a:ext cx="196" cy="83"/>
            </a:xfrm>
            <a:prstGeom prst="straightConnector1">
              <a:avLst/>
            </a:prstGeom>
            <a:noFill/>
            <a:ln w="31750">
              <a:solidFill>
                <a:srgbClr val="44546A"/>
              </a:solidFill>
              <a:round/>
              <a:headEnd/>
              <a:tailEnd/>
            </a:ln>
          </p:spPr>
        </p:cxnSp>
        <p:sp>
          <p:nvSpPr>
            <p:cNvPr id="155" name="Oval 47">
              <a:extLst>
                <a:ext uri="{FF2B5EF4-FFF2-40B4-BE49-F238E27FC236}">
                  <a16:creationId xmlns:a16="http://schemas.microsoft.com/office/drawing/2014/main" id="{2D672128-5CD7-4A92-8B96-8156C8EE5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3" y="2643"/>
              <a:ext cx="196" cy="196"/>
            </a:xfrm>
            <a:prstGeom prst="ellipse">
              <a:avLst/>
            </a:prstGeom>
            <a:solidFill>
              <a:srgbClr val="FFCC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6</a:t>
              </a:r>
            </a:p>
          </p:txBody>
        </p:sp>
        <p:cxnSp>
          <p:nvCxnSpPr>
            <p:cNvPr id="156" name="AutoShape 48">
              <a:extLst>
                <a:ext uri="{FF2B5EF4-FFF2-40B4-BE49-F238E27FC236}">
                  <a16:creationId xmlns:a16="http://schemas.microsoft.com/office/drawing/2014/main" id="{A2FDF4EA-5D4D-45E6-B20D-F2AB53222A96}"/>
                </a:ext>
              </a:extLst>
            </p:cNvPr>
            <p:cNvCxnSpPr>
              <a:cxnSpLocks noChangeShapeType="1"/>
              <a:stCxn id="155" idx="5"/>
            </p:cNvCxnSpPr>
            <p:nvPr/>
          </p:nvCxnSpPr>
          <p:spPr bwMode="auto">
            <a:xfrm>
              <a:off x="3380" y="2816"/>
              <a:ext cx="89" cy="155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57" name="AutoShape 49">
              <a:extLst>
                <a:ext uri="{FF2B5EF4-FFF2-40B4-BE49-F238E27FC236}">
                  <a16:creationId xmlns:a16="http://schemas.microsoft.com/office/drawing/2014/main" id="{2D504D95-7256-4BAA-97AF-C2CEA153F0D6}"/>
                </a:ext>
              </a:extLst>
            </p:cNvPr>
            <p:cNvCxnSpPr>
              <a:cxnSpLocks noChangeShapeType="1"/>
              <a:stCxn id="155" idx="3"/>
            </p:cNvCxnSpPr>
            <p:nvPr/>
          </p:nvCxnSpPr>
          <p:spPr bwMode="auto">
            <a:xfrm flipH="1">
              <a:off x="3147" y="2816"/>
              <a:ext cx="95" cy="155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158" name="Oval 50">
              <a:extLst>
                <a:ext uri="{FF2B5EF4-FFF2-40B4-BE49-F238E27FC236}">
                  <a16:creationId xmlns:a16="http://schemas.microsoft.com/office/drawing/2014/main" id="{8D8AB970-BE25-45F1-B05E-2C734BBF5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8" y="2381"/>
              <a:ext cx="196" cy="196"/>
            </a:xfrm>
            <a:prstGeom prst="ellipse">
              <a:avLst/>
            </a:prstGeom>
            <a:solidFill>
              <a:srgbClr val="FFCC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Fax" pitchFamily="18" charset="0"/>
                  <a:ea typeface="微软雅黑" pitchFamily="34" charset="-122"/>
                </a:rPr>
                <a:t>4</a:t>
              </a:r>
            </a:p>
          </p:txBody>
        </p:sp>
        <p:cxnSp>
          <p:nvCxnSpPr>
            <p:cNvPr id="159" name="AutoShape 51">
              <a:extLst>
                <a:ext uri="{FF2B5EF4-FFF2-40B4-BE49-F238E27FC236}">
                  <a16:creationId xmlns:a16="http://schemas.microsoft.com/office/drawing/2014/main" id="{1233CE69-ED0A-4BCF-ACD4-0F994D081F80}"/>
                </a:ext>
              </a:extLst>
            </p:cNvPr>
            <p:cNvCxnSpPr>
              <a:cxnSpLocks noChangeShapeType="1"/>
              <a:stCxn id="158" idx="5"/>
            </p:cNvCxnSpPr>
            <p:nvPr/>
          </p:nvCxnSpPr>
          <p:spPr bwMode="auto">
            <a:xfrm>
              <a:off x="3645" y="2554"/>
              <a:ext cx="145" cy="120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cxnSp>
          <p:nvCxnSpPr>
            <p:cNvPr id="160" name="AutoShape 52">
              <a:extLst>
                <a:ext uri="{FF2B5EF4-FFF2-40B4-BE49-F238E27FC236}">
                  <a16:creationId xmlns:a16="http://schemas.microsoft.com/office/drawing/2014/main" id="{CE994F14-8802-4CB9-AA8C-61FC33A0CF73}"/>
                </a:ext>
              </a:extLst>
            </p:cNvPr>
            <p:cNvCxnSpPr>
              <a:cxnSpLocks noChangeShapeType="1"/>
              <a:stCxn id="152" idx="3"/>
            </p:cNvCxnSpPr>
            <p:nvPr/>
          </p:nvCxnSpPr>
          <p:spPr bwMode="auto">
            <a:xfrm>
              <a:off x="3957" y="2332"/>
              <a:ext cx="219" cy="74"/>
            </a:xfrm>
            <a:prstGeom prst="straightConnector1">
              <a:avLst/>
            </a:prstGeom>
            <a:noFill/>
            <a:ln w="31750">
              <a:solidFill>
                <a:sysClr val="windowText" lastClr="000000"/>
              </a:solidFill>
              <a:round/>
              <a:headEnd/>
              <a:tailEnd/>
            </a:ln>
          </p:spPr>
        </p:cxnSp>
        <p:sp>
          <p:nvSpPr>
            <p:cNvPr id="161" name="Freeform 53">
              <a:extLst>
                <a:ext uri="{FF2B5EF4-FFF2-40B4-BE49-F238E27FC236}">
                  <a16:creationId xmlns:a16="http://schemas.microsoft.com/office/drawing/2014/main" id="{CC8FFC0A-3229-4D2A-9DFF-5061AD06E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2055"/>
              <a:ext cx="1071" cy="865"/>
            </a:xfrm>
            <a:custGeom>
              <a:avLst/>
              <a:gdLst>
                <a:gd name="T0" fmla="*/ 808 w 1071"/>
                <a:gd name="T1" fmla="*/ 9 h 865"/>
                <a:gd name="T2" fmla="*/ 1042 w 1071"/>
                <a:gd name="T3" fmla="*/ 231 h 865"/>
                <a:gd name="T4" fmla="*/ 634 w 1071"/>
                <a:gd name="T5" fmla="*/ 543 h 865"/>
                <a:gd name="T6" fmla="*/ 436 w 1071"/>
                <a:gd name="T7" fmla="*/ 813 h 865"/>
                <a:gd name="T8" fmla="*/ 16 w 1071"/>
                <a:gd name="T9" fmla="*/ 777 h 865"/>
                <a:gd name="T10" fmla="*/ 340 w 1071"/>
                <a:gd name="T11" fmla="*/ 285 h 865"/>
                <a:gd name="T12" fmla="*/ 808 w 1071"/>
                <a:gd name="T13" fmla="*/ 9 h 8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71"/>
                <a:gd name="T22" fmla="*/ 0 h 865"/>
                <a:gd name="T23" fmla="*/ 1071 w 1071"/>
                <a:gd name="T24" fmla="*/ 865 h 86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71" h="865">
                  <a:moveTo>
                    <a:pt x="808" y="9"/>
                  </a:moveTo>
                  <a:cubicBezTo>
                    <a:pt x="925" y="0"/>
                    <a:pt x="1071" y="142"/>
                    <a:pt x="1042" y="231"/>
                  </a:cubicBezTo>
                  <a:cubicBezTo>
                    <a:pt x="1013" y="320"/>
                    <a:pt x="735" y="446"/>
                    <a:pt x="634" y="543"/>
                  </a:cubicBezTo>
                  <a:cubicBezTo>
                    <a:pt x="533" y="640"/>
                    <a:pt x="539" y="774"/>
                    <a:pt x="436" y="813"/>
                  </a:cubicBezTo>
                  <a:cubicBezTo>
                    <a:pt x="333" y="852"/>
                    <a:pt x="32" y="865"/>
                    <a:pt x="16" y="777"/>
                  </a:cubicBezTo>
                  <a:cubicBezTo>
                    <a:pt x="0" y="689"/>
                    <a:pt x="208" y="413"/>
                    <a:pt x="340" y="285"/>
                  </a:cubicBezTo>
                  <a:cubicBezTo>
                    <a:pt x="472" y="157"/>
                    <a:pt x="691" y="18"/>
                    <a:pt x="808" y="9"/>
                  </a:cubicBezTo>
                  <a:close/>
                </a:path>
              </a:pathLst>
            </a:custGeom>
            <a:noFill/>
            <a:ln w="31750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endParaRPr>
            </a:p>
          </p:txBody>
        </p:sp>
      </p:grpSp>
      <p:sp>
        <p:nvSpPr>
          <p:cNvPr id="162" name="Oval 55">
            <a:extLst>
              <a:ext uri="{FF2B5EF4-FFF2-40B4-BE49-F238E27FC236}">
                <a16:creationId xmlns:a16="http://schemas.microsoft.com/office/drawing/2014/main" id="{F244A77A-D04D-44E3-BB24-C32A3DBA0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035" y="5393323"/>
            <a:ext cx="311150" cy="311222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2</a:t>
            </a:r>
          </a:p>
        </p:txBody>
      </p:sp>
      <p:cxnSp>
        <p:nvCxnSpPr>
          <p:cNvPr id="163" name="AutoShape 56">
            <a:extLst>
              <a:ext uri="{FF2B5EF4-FFF2-40B4-BE49-F238E27FC236}">
                <a16:creationId xmlns:a16="http://schemas.microsoft.com/office/drawing/2014/main" id="{1FD7BC76-21B5-461E-8284-C93CEBB7C791}"/>
              </a:ext>
            </a:extLst>
          </p:cNvPr>
          <p:cNvCxnSpPr>
            <a:cxnSpLocks noChangeShapeType="1"/>
            <a:stCxn id="162" idx="0"/>
            <a:endCxn id="168" idx="5"/>
          </p:cNvCxnSpPr>
          <p:nvPr/>
        </p:nvCxnSpPr>
        <p:spPr bwMode="auto">
          <a:xfrm flipV="1">
            <a:off x="7841610" y="5220246"/>
            <a:ext cx="425450" cy="163550"/>
          </a:xfrm>
          <a:prstGeom prst="straightConnector1">
            <a:avLst/>
          </a:prstGeom>
          <a:noFill/>
          <a:ln w="31750">
            <a:solidFill>
              <a:srgbClr val="44546A"/>
            </a:solidFill>
            <a:round/>
            <a:headEnd/>
            <a:tailEnd/>
          </a:ln>
        </p:spPr>
      </p:cxnSp>
      <p:cxnSp>
        <p:nvCxnSpPr>
          <p:cNvPr id="164" name="AutoShape 57">
            <a:extLst>
              <a:ext uri="{FF2B5EF4-FFF2-40B4-BE49-F238E27FC236}">
                <a16:creationId xmlns:a16="http://schemas.microsoft.com/office/drawing/2014/main" id="{635B24B3-31CB-4EC0-AC23-9AFBB3C74FB8}"/>
              </a:ext>
            </a:extLst>
          </p:cNvPr>
          <p:cNvCxnSpPr>
            <a:cxnSpLocks noChangeShapeType="1"/>
            <a:stCxn id="168" idx="3"/>
            <a:endCxn id="165" idx="0"/>
          </p:cNvCxnSpPr>
          <p:nvPr/>
        </p:nvCxnSpPr>
        <p:spPr bwMode="auto">
          <a:xfrm>
            <a:off x="8487724" y="5220246"/>
            <a:ext cx="422275" cy="182604"/>
          </a:xfrm>
          <a:prstGeom prst="straightConnector1">
            <a:avLst/>
          </a:prstGeom>
          <a:noFill/>
          <a:ln w="31750">
            <a:solidFill>
              <a:srgbClr val="44546A"/>
            </a:solidFill>
            <a:round/>
            <a:headEnd/>
            <a:tailEnd/>
          </a:ln>
        </p:spPr>
      </p:cxnSp>
      <p:sp>
        <p:nvSpPr>
          <p:cNvPr id="165" name="Oval 58">
            <a:extLst>
              <a:ext uri="{FF2B5EF4-FFF2-40B4-BE49-F238E27FC236}">
                <a16:creationId xmlns:a16="http://schemas.microsoft.com/office/drawing/2014/main" id="{57E3E86E-2C52-4CD4-A9D7-0D9CE578EB5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754423" y="5412377"/>
            <a:ext cx="311150" cy="311222"/>
          </a:xfrm>
          <a:prstGeom prst="ellipse">
            <a:avLst/>
          </a:prstGeom>
          <a:solidFill>
            <a:srgbClr val="FFCC00"/>
          </a:solidFill>
          <a:ln w="31750" algn="ctr">
            <a:solidFill>
              <a:srgbClr val="FF0000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6</a:t>
            </a:r>
          </a:p>
        </p:txBody>
      </p:sp>
      <p:cxnSp>
        <p:nvCxnSpPr>
          <p:cNvPr id="166" name="AutoShape 59">
            <a:extLst>
              <a:ext uri="{FF2B5EF4-FFF2-40B4-BE49-F238E27FC236}">
                <a16:creationId xmlns:a16="http://schemas.microsoft.com/office/drawing/2014/main" id="{8AF9C2AD-866D-4BBE-9E10-5B8C812E0532}"/>
              </a:ext>
            </a:extLst>
          </p:cNvPr>
          <p:cNvCxnSpPr>
            <a:cxnSpLocks noChangeShapeType="1"/>
            <a:stCxn id="165" idx="5"/>
          </p:cNvCxnSpPr>
          <p:nvPr/>
        </p:nvCxnSpPr>
        <p:spPr bwMode="auto">
          <a:xfrm flipH="1">
            <a:off x="8603611" y="5687079"/>
            <a:ext cx="195263" cy="163550"/>
          </a:xfrm>
          <a:prstGeom prst="straightConnector1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67" name="AutoShape 60">
            <a:extLst>
              <a:ext uri="{FF2B5EF4-FFF2-40B4-BE49-F238E27FC236}">
                <a16:creationId xmlns:a16="http://schemas.microsoft.com/office/drawing/2014/main" id="{2C9B4A6C-A8D1-47E0-8EFA-F0AE7433DFB4}"/>
              </a:ext>
            </a:extLst>
          </p:cNvPr>
          <p:cNvCxnSpPr>
            <a:cxnSpLocks noChangeShapeType="1"/>
            <a:stCxn id="165" idx="3"/>
          </p:cNvCxnSpPr>
          <p:nvPr/>
        </p:nvCxnSpPr>
        <p:spPr bwMode="auto">
          <a:xfrm>
            <a:off x="9019536" y="5687079"/>
            <a:ext cx="193675" cy="163550"/>
          </a:xfrm>
          <a:prstGeom prst="straightConnector1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68" name="Oval 61">
            <a:extLst>
              <a:ext uri="{FF2B5EF4-FFF2-40B4-BE49-F238E27FC236}">
                <a16:creationId xmlns:a16="http://schemas.microsoft.com/office/drawing/2014/main" id="{087B02C9-DDD4-4D5A-AF50-4F37B95311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222610" y="4936017"/>
            <a:ext cx="311150" cy="311222"/>
          </a:xfrm>
          <a:prstGeom prst="ellipse">
            <a:avLst/>
          </a:prstGeom>
          <a:solidFill>
            <a:srgbClr val="5B9BD5"/>
          </a:solidFill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itchFamily="18" charset="0"/>
                <a:ea typeface="微软雅黑" pitchFamily="34" charset="-122"/>
              </a:rPr>
              <a:t>4</a:t>
            </a:r>
          </a:p>
        </p:txBody>
      </p:sp>
      <p:cxnSp>
        <p:nvCxnSpPr>
          <p:cNvPr id="169" name="AutoShape 62">
            <a:extLst>
              <a:ext uri="{FF2B5EF4-FFF2-40B4-BE49-F238E27FC236}">
                <a16:creationId xmlns:a16="http://schemas.microsoft.com/office/drawing/2014/main" id="{67B56325-59EE-47B2-BEF0-4B98CAF39DE8}"/>
              </a:ext>
            </a:extLst>
          </p:cNvPr>
          <p:cNvCxnSpPr>
            <a:cxnSpLocks noChangeShapeType="1"/>
            <a:endCxn id="162" idx="5"/>
          </p:cNvCxnSpPr>
          <p:nvPr/>
        </p:nvCxnSpPr>
        <p:spPr bwMode="auto">
          <a:xfrm flipH="1" flipV="1">
            <a:off x="7951148" y="5668025"/>
            <a:ext cx="195262" cy="173077"/>
          </a:xfrm>
          <a:prstGeom prst="straightConnector1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</p:cxnSp>
      <p:cxnSp>
        <p:nvCxnSpPr>
          <p:cNvPr id="170" name="AutoShape 63">
            <a:extLst>
              <a:ext uri="{FF2B5EF4-FFF2-40B4-BE49-F238E27FC236}">
                <a16:creationId xmlns:a16="http://schemas.microsoft.com/office/drawing/2014/main" id="{17619427-8B30-4382-825D-18C0EF198AFE}"/>
              </a:ext>
            </a:extLst>
          </p:cNvPr>
          <p:cNvCxnSpPr>
            <a:cxnSpLocks noChangeShapeType="1"/>
            <a:stCxn id="162" idx="3"/>
          </p:cNvCxnSpPr>
          <p:nvPr/>
        </p:nvCxnSpPr>
        <p:spPr bwMode="auto">
          <a:xfrm flipH="1">
            <a:off x="7536811" y="5668025"/>
            <a:ext cx="195263" cy="173077"/>
          </a:xfrm>
          <a:prstGeom prst="straightConnector1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171" name="Freeform 65">
            <a:extLst>
              <a:ext uri="{FF2B5EF4-FFF2-40B4-BE49-F238E27FC236}">
                <a16:creationId xmlns:a16="http://schemas.microsoft.com/office/drawing/2014/main" id="{309761F6-9DE4-4635-A8EA-21C25FA8E070}"/>
              </a:ext>
            </a:extLst>
          </p:cNvPr>
          <p:cNvSpPr>
            <a:spLocks/>
          </p:cNvSpPr>
          <p:nvPr/>
        </p:nvSpPr>
        <p:spPr bwMode="auto">
          <a:xfrm>
            <a:off x="7467600" y="4876800"/>
            <a:ext cx="1828800" cy="1111507"/>
          </a:xfrm>
          <a:custGeom>
            <a:avLst/>
            <a:gdLst>
              <a:gd name="T0" fmla="*/ 2147483647 w 1440"/>
              <a:gd name="T1" fmla="*/ 0 h 815"/>
              <a:gd name="T2" fmla="*/ 2147483647 w 1440"/>
              <a:gd name="T3" fmla="*/ 2147483647 h 815"/>
              <a:gd name="T4" fmla="*/ 2147483647 w 1440"/>
              <a:gd name="T5" fmla="*/ 2147483647 h 815"/>
              <a:gd name="T6" fmla="*/ 2147483647 w 1440"/>
              <a:gd name="T7" fmla="*/ 2147483647 h 815"/>
              <a:gd name="T8" fmla="*/ 2147483647 w 1440"/>
              <a:gd name="T9" fmla="*/ 2147483647 h 815"/>
              <a:gd name="T10" fmla="*/ 2147483647 w 1440"/>
              <a:gd name="T11" fmla="*/ 2147483647 h 815"/>
              <a:gd name="T12" fmla="*/ 2147483647 w 1440"/>
              <a:gd name="T13" fmla="*/ 2147483647 h 815"/>
              <a:gd name="T14" fmla="*/ 2147483647 w 1440"/>
              <a:gd name="T15" fmla="*/ 2147483647 h 815"/>
              <a:gd name="T16" fmla="*/ 2147483647 w 1440"/>
              <a:gd name="T17" fmla="*/ 0 h 8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40"/>
              <a:gd name="T28" fmla="*/ 0 h 815"/>
              <a:gd name="T29" fmla="*/ 1440 w 1440"/>
              <a:gd name="T30" fmla="*/ 815 h 81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40" h="815">
                <a:moveTo>
                  <a:pt x="658" y="0"/>
                </a:moveTo>
                <a:cubicBezTo>
                  <a:pt x="490" y="0"/>
                  <a:pt x="296" y="120"/>
                  <a:pt x="190" y="222"/>
                </a:cubicBezTo>
                <a:cubicBezTo>
                  <a:pt x="84" y="324"/>
                  <a:pt x="0" y="515"/>
                  <a:pt x="22" y="612"/>
                </a:cubicBezTo>
                <a:cubicBezTo>
                  <a:pt x="44" y="709"/>
                  <a:pt x="209" y="815"/>
                  <a:pt x="322" y="804"/>
                </a:cubicBezTo>
                <a:cubicBezTo>
                  <a:pt x="435" y="793"/>
                  <a:pt x="572" y="546"/>
                  <a:pt x="700" y="546"/>
                </a:cubicBezTo>
                <a:cubicBezTo>
                  <a:pt x="828" y="546"/>
                  <a:pt x="969" y="808"/>
                  <a:pt x="1090" y="804"/>
                </a:cubicBezTo>
                <a:cubicBezTo>
                  <a:pt x="1211" y="800"/>
                  <a:pt x="1412" y="620"/>
                  <a:pt x="1426" y="522"/>
                </a:cubicBezTo>
                <a:cubicBezTo>
                  <a:pt x="1440" y="424"/>
                  <a:pt x="1302" y="303"/>
                  <a:pt x="1174" y="216"/>
                </a:cubicBezTo>
                <a:cubicBezTo>
                  <a:pt x="1046" y="129"/>
                  <a:pt x="826" y="0"/>
                  <a:pt x="658" y="0"/>
                </a:cubicBezTo>
                <a:close/>
              </a:path>
            </a:pathLst>
          </a:custGeom>
          <a:noFill/>
          <a:ln w="9525">
            <a:solidFill>
              <a:sysClr val="windowText" lastClr="00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2" name="AutoShape 67">
            <a:extLst>
              <a:ext uri="{FF2B5EF4-FFF2-40B4-BE49-F238E27FC236}">
                <a16:creationId xmlns:a16="http://schemas.microsoft.com/office/drawing/2014/main" id="{CACF5337-ECA3-412E-A95D-DBE332072E20}"/>
              </a:ext>
            </a:extLst>
          </p:cNvPr>
          <p:cNvSpPr>
            <a:spLocks noChangeArrowheads="1"/>
          </p:cNvSpPr>
          <p:nvPr/>
        </p:nvSpPr>
        <p:spPr bwMode="auto">
          <a:xfrm rot="-1800000">
            <a:off x="7500687" y="4246416"/>
            <a:ext cx="381000" cy="381088"/>
          </a:xfrm>
          <a:prstGeom prst="downArrow">
            <a:avLst>
              <a:gd name="adj1" fmla="val 50000"/>
              <a:gd name="adj2" fmla="val 25000"/>
            </a:avLst>
          </a:prstGeom>
          <a:noFill/>
          <a:ln w="317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3" name="AutoShape 68">
            <a:extLst>
              <a:ext uri="{FF2B5EF4-FFF2-40B4-BE49-F238E27FC236}">
                <a16:creationId xmlns:a16="http://schemas.microsoft.com/office/drawing/2014/main" id="{EF792B35-56A8-46E2-9215-4884F83A1E7E}"/>
              </a:ext>
            </a:extLst>
          </p:cNvPr>
          <p:cNvSpPr>
            <a:spLocks noChangeArrowheads="1"/>
          </p:cNvSpPr>
          <p:nvPr/>
        </p:nvSpPr>
        <p:spPr bwMode="auto">
          <a:xfrm rot="2962375">
            <a:off x="10356166" y="4199291"/>
            <a:ext cx="381088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17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4" name="AutoShape 69">
            <a:extLst>
              <a:ext uri="{FF2B5EF4-FFF2-40B4-BE49-F238E27FC236}">
                <a16:creationId xmlns:a16="http://schemas.microsoft.com/office/drawing/2014/main" id="{608C5E70-5F28-4613-B14F-E8D1125F4D51}"/>
              </a:ext>
            </a:extLst>
          </p:cNvPr>
          <p:cNvSpPr>
            <a:spLocks noChangeArrowheads="1"/>
          </p:cNvSpPr>
          <p:nvPr/>
        </p:nvSpPr>
        <p:spPr bwMode="auto">
          <a:xfrm rot="1800000" flipH="1">
            <a:off x="8832210" y="4199247"/>
            <a:ext cx="381000" cy="381088"/>
          </a:xfrm>
          <a:prstGeom prst="downArrow">
            <a:avLst>
              <a:gd name="adj1" fmla="val 50000"/>
              <a:gd name="adj2" fmla="val 25000"/>
            </a:avLst>
          </a:prstGeom>
          <a:noFill/>
          <a:ln w="317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5" name="AutoShape 70">
            <a:extLst>
              <a:ext uri="{FF2B5EF4-FFF2-40B4-BE49-F238E27FC236}">
                <a16:creationId xmlns:a16="http://schemas.microsoft.com/office/drawing/2014/main" id="{DED2BBBB-4CB1-44E4-ADA5-52A203BA6A92}"/>
              </a:ext>
            </a:extLst>
          </p:cNvPr>
          <p:cNvSpPr>
            <a:spLocks noChangeArrowheads="1"/>
          </p:cNvSpPr>
          <p:nvPr/>
        </p:nvSpPr>
        <p:spPr bwMode="auto">
          <a:xfrm rot="18637625" flipH="1">
            <a:off x="5900443" y="4246460"/>
            <a:ext cx="381088" cy="381000"/>
          </a:xfrm>
          <a:prstGeom prst="downArrow">
            <a:avLst>
              <a:gd name="adj1" fmla="val 50000"/>
              <a:gd name="adj2" fmla="val 25000"/>
            </a:avLst>
          </a:prstGeom>
          <a:noFill/>
          <a:ln w="317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61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Binary Tree</a:t>
            </a:r>
            <a:endParaRPr kumimoji="1" lang="zh-CN" altLang="en-US" dirty="0"/>
          </a:p>
        </p:txBody>
      </p:sp>
      <p:pic>
        <p:nvPicPr>
          <p:cNvPr id="8" name="内容占位符 7" descr="binary-tre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07" y="1484313"/>
            <a:ext cx="3763786" cy="4713287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74965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30F30-1ABC-48F2-A103-EF1D509F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4F2C4-273C-4729-A80C-181DA4BC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Swap a node with its parent</a:t>
            </a:r>
          </a:p>
          <a:p>
            <a:r>
              <a:rPr lang="en-US" altLang="zh-CN"/>
              <a:t>Keep in-order traversal (i.e., BST property)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61B22-B682-4224-939A-57D5721A05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  <p:sp>
        <p:nvSpPr>
          <p:cNvPr id="27" name="Oval 9">
            <a:extLst>
              <a:ext uri="{FF2B5EF4-FFF2-40B4-BE49-F238E27FC236}">
                <a16:creationId xmlns:a16="http://schemas.microsoft.com/office/drawing/2014/main" id="{1C352B82-EE7E-4946-8253-99CA9144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050" y="3313510"/>
            <a:ext cx="321628" cy="321628"/>
          </a:xfrm>
          <a:prstGeom prst="ellipse">
            <a:avLst/>
          </a:prstGeom>
          <a:solidFill>
            <a:srgbClr val="FF99CC">
              <a:alpha val="83136"/>
            </a:srgbClr>
          </a:solidFill>
          <a:ln w="381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36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x</a:t>
            </a: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A06A703A-B368-4EA4-A1DD-14DA0A9DA1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2683" y="3604340"/>
            <a:ext cx="446724" cy="371951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9" name="AutoShape 12">
            <a:extLst>
              <a:ext uri="{FF2B5EF4-FFF2-40B4-BE49-F238E27FC236}">
                <a16:creationId xmlns:a16="http://schemas.microsoft.com/office/drawing/2014/main" id="{08B4ACD8-ABE3-4E1A-A4E1-C10BBC247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078" y="4688761"/>
            <a:ext cx="457200" cy="3810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B</a:t>
            </a:r>
          </a:p>
        </p:txBody>
      </p:sp>
      <p:sp>
        <p:nvSpPr>
          <p:cNvPr id="30" name="AutoShape 13">
            <a:extLst>
              <a:ext uri="{FF2B5EF4-FFF2-40B4-BE49-F238E27FC236}">
                <a16:creationId xmlns:a16="http://schemas.microsoft.com/office/drawing/2014/main" id="{7EF25642-209A-4205-97FD-07CC7C916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976" y="3910569"/>
            <a:ext cx="457200" cy="3810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A</a:t>
            </a:r>
          </a:p>
        </p:txBody>
      </p:sp>
      <p:sp>
        <p:nvSpPr>
          <p:cNvPr id="31" name="Line 14">
            <a:extLst>
              <a:ext uri="{FF2B5EF4-FFF2-40B4-BE49-F238E27FC236}">
                <a16:creationId xmlns:a16="http://schemas.microsoft.com/office/drawing/2014/main" id="{E7B992A9-36A9-4B82-85BE-BB20F09A0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5953" y="4296331"/>
            <a:ext cx="336761" cy="425768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29255020-10AB-4DB8-941A-AC58C52A09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6733" y="3589020"/>
            <a:ext cx="458312" cy="43854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58CF2D3D-A32B-4C19-ADB4-E03064F1D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6941" y="4006771"/>
            <a:ext cx="321628" cy="321628"/>
          </a:xfrm>
          <a:prstGeom prst="ellipse">
            <a:avLst/>
          </a:prstGeom>
          <a:solidFill>
            <a:srgbClr val="92D050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36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0">
                <a:solidFill>
                  <a:prstClr val="black"/>
                </a:solidFill>
                <a:latin typeface="Calibri Light" panose="020F0302020204030204"/>
              </a:rPr>
              <a:t>y</a:t>
            </a:r>
          </a:p>
        </p:txBody>
      </p:sp>
      <p:sp>
        <p:nvSpPr>
          <p:cNvPr id="34" name="AutoShape 31">
            <a:extLst>
              <a:ext uri="{FF2B5EF4-FFF2-40B4-BE49-F238E27FC236}">
                <a16:creationId xmlns:a16="http://schemas.microsoft.com/office/drawing/2014/main" id="{31AFF1F5-FCED-4311-B8C0-2C7C35DF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696381"/>
            <a:ext cx="457200" cy="3810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36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C</a:t>
            </a:r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6AB5D9B8-44C5-4B65-A977-33DEC0C64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4757" y="4291569"/>
            <a:ext cx="304800" cy="46577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DAB9CB81-E2A5-4A58-80F4-61AE937DD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6543" y="3351451"/>
            <a:ext cx="372484" cy="372484"/>
          </a:xfrm>
          <a:prstGeom prst="ellipse">
            <a:avLst/>
          </a:prstGeom>
          <a:solidFill>
            <a:srgbClr val="92D050"/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360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y</a:t>
            </a:r>
          </a:p>
        </p:txBody>
      </p:sp>
      <p:sp>
        <p:nvSpPr>
          <p:cNvPr id="37" name="Oval 15">
            <a:extLst>
              <a:ext uri="{FF2B5EF4-FFF2-40B4-BE49-F238E27FC236}">
                <a16:creationId xmlns:a16="http://schemas.microsoft.com/office/drawing/2014/main" id="{3BDE91FD-EEF9-4422-A426-09AD16705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441" y="4112499"/>
            <a:ext cx="304800" cy="304800"/>
          </a:xfrm>
          <a:prstGeom prst="ellipse">
            <a:avLst/>
          </a:prstGeom>
          <a:solidFill>
            <a:srgbClr val="FF99CC">
              <a:alpha val="83136"/>
            </a:srgbClr>
          </a:solidFill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360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x</a:t>
            </a:r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C5BA37D1-397D-4405-BA0D-0BDD25D0C6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6041" y="3680699"/>
            <a:ext cx="333375" cy="431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FD16217E-F4BF-4691-9BFC-871F005963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0265" y="4341099"/>
            <a:ext cx="298450" cy="458152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0" name="AutoShape 18">
            <a:extLst>
              <a:ext uri="{FF2B5EF4-FFF2-40B4-BE49-F238E27FC236}">
                <a16:creationId xmlns:a16="http://schemas.microsoft.com/office/drawing/2014/main" id="{59039C56-89FC-4E9A-8A0F-2E3AAAB8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641" y="4722099"/>
            <a:ext cx="457200" cy="3810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B</a:t>
            </a:r>
          </a:p>
        </p:txBody>
      </p:sp>
      <p:sp>
        <p:nvSpPr>
          <p:cNvPr id="41" name="AutoShape 19">
            <a:extLst>
              <a:ext uri="{FF2B5EF4-FFF2-40B4-BE49-F238E27FC236}">
                <a16:creationId xmlns:a16="http://schemas.microsoft.com/office/drawing/2014/main" id="{8FE65941-1A37-41C5-8FA8-E8B83B797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041" y="4722099"/>
            <a:ext cx="457200" cy="3810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A</a:t>
            </a:r>
          </a:p>
        </p:txBody>
      </p:sp>
      <p:sp>
        <p:nvSpPr>
          <p:cNvPr id="42" name="AutoShape 20">
            <a:extLst>
              <a:ext uri="{FF2B5EF4-FFF2-40B4-BE49-F238E27FC236}">
                <a16:creationId xmlns:a16="http://schemas.microsoft.com/office/drawing/2014/main" id="{CE299498-4EE0-44B2-A7E8-DE24D9CB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927" y="4087099"/>
            <a:ext cx="457200" cy="381000"/>
          </a:xfrm>
          <a:prstGeom prst="triangle">
            <a:avLst>
              <a:gd name="adj" fmla="val 50000"/>
            </a:avLst>
          </a:prstGeom>
          <a:noFill/>
          <a:ln w="38100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1080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itchFamily="2" charset="-122"/>
              </a:rPr>
              <a:t>C</a:t>
            </a: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E51A96C0-8F03-47AF-9997-03DEB1CE0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462" y="4389471"/>
            <a:ext cx="399854" cy="40978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4" name="Line 22">
            <a:extLst>
              <a:ext uri="{FF2B5EF4-FFF2-40B4-BE49-F238E27FC236}">
                <a16:creationId xmlns:a16="http://schemas.microsoft.com/office/drawing/2014/main" id="{359A7CC1-0B2D-46B9-B10F-3AA13183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441" y="3655299"/>
            <a:ext cx="304800" cy="4572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5" name="AutoShape 33">
            <a:extLst>
              <a:ext uri="{FF2B5EF4-FFF2-40B4-BE49-F238E27FC236}">
                <a16:creationId xmlns:a16="http://schemas.microsoft.com/office/drawing/2014/main" id="{9CD2DE32-F4F7-4247-8DC2-F90D61D0BF1A}"/>
              </a:ext>
            </a:extLst>
          </p:cNvPr>
          <p:cNvSpPr>
            <a:spLocks noChangeArrowheads="1"/>
          </p:cNvSpPr>
          <p:nvPr/>
        </p:nvSpPr>
        <p:spPr bwMode="auto">
          <a:xfrm rot="4519363" flipH="1" flipV="1">
            <a:off x="5356105" y="2963661"/>
            <a:ext cx="559188" cy="1528567"/>
          </a:xfrm>
          <a:prstGeom prst="curvedLeftArrow">
            <a:avLst>
              <a:gd name="adj1" fmla="val 38514"/>
              <a:gd name="adj2" fmla="val 102644"/>
              <a:gd name="adj3" fmla="val 31456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4F5E34B-F5EF-4913-8BDC-F9A2E29FB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431" y="2975491"/>
            <a:ext cx="18464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Calibri Light" panose="020F0302020204030204"/>
                <a:ea typeface="新細明體" panose="02020500000000000000" pitchFamily="18" charset="-120"/>
              </a:rPr>
              <a:t>Right rotation</a:t>
            </a:r>
            <a:endParaRPr lang="zh-CN" altLang="en-US" sz="2400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47" name="AutoShape 33">
            <a:extLst>
              <a:ext uri="{FF2B5EF4-FFF2-40B4-BE49-F238E27FC236}">
                <a16:creationId xmlns:a16="http://schemas.microsoft.com/office/drawing/2014/main" id="{25B806C6-36F6-4CDC-A26C-1A690E388964}"/>
              </a:ext>
            </a:extLst>
          </p:cNvPr>
          <p:cNvSpPr>
            <a:spLocks noChangeArrowheads="1"/>
          </p:cNvSpPr>
          <p:nvPr/>
        </p:nvSpPr>
        <p:spPr bwMode="auto">
          <a:xfrm rot="6927474" flipH="1">
            <a:off x="5381969" y="3785743"/>
            <a:ext cx="474359" cy="1364712"/>
          </a:xfrm>
          <a:prstGeom prst="curvedLeftArrow">
            <a:avLst>
              <a:gd name="adj1" fmla="val 38514"/>
              <a:gd name="adj2" fmla="val 102644"/>
              <a:gd name="adj3" fmla="val 31456"/>
            </a:avLst>
          </a:prstGeom>
          <a:solidFill>
            <a:srgbClr val="0563C1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scene3d>
            <a:camera prst="orthographicFront">
              <a:rot lat="0" lon="1200000" rev="0"/>
            </a:camera>
            <a:lightRig rig="threePt" dir="t"/>
          </a:scene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8E5C6A5-17CC-4D70-82F8-D8F195D2E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231" y="4927863"/>
            <a:ext cx="1686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Calibri Light" panose="020F0302020204030204"/>
              </a:rPr>
              <a:t>Left rotation</a:t>
            </a:r>
            <a:endParaRPr lang="zh-CN" altLang="en-US" sz="2400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728264D8-7D5A-429F-BD80-F535542CF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299" y="5566080"/>
            <a:ext cx="7924800" cy="6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199" b="1" dirty="0">
                <a:solidFill>
                  <a:srgbClr val="FF0000"/>
                </a:solidFill>
                <a:cs typeface="Times New Roman" pitchFamily="18" charset="0"/>
              </a:rPr>
              <a:t>In-Order: </a:t>
            </a:r>
            <a:r>
              <a:rPr lang="en-US" altLang="zh-CN" sz="3199" b="1" dirty="0" err="1">
                <a:solidFill>
                  <a:srgbClr val="FF0000"/>
                </a:solidFill>
                <a:cs typeface="Times New Roman" pitchFamily="18" charset="0"/>
              </a:rPr>
              <a:t>AxByZ</a:t>
            </a:r>
            <a:endParaRPr lang="zh-CN" altLang="en-US" sz="319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291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DB973-51EA-4B15-B10C-CC83EA9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Rotation for LL and RR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D18D4-8BF6-4E85-B940-5EFF021EB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idea: swap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45983-7515-4444-80AB-67E5E0E7E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1E2E2CE0-DE00-4120-940B-E20CEEC8A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5001" y="2770690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F447A7B-35AA-40FC-9504-09801D09C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2626" y="2701575"/>
            <a:ext cx="451296" cy="446169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B3D3AAB-A32E-42E8-8234-441162887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164" y="2294746"/>
            <a:ext cx="550659" cy="861443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799" b="1" dirty="0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BE7BFD14-1FEC-4E73-A869-76F9533790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48544" y="3070728"/>
            <a:ext cx="480309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60D2EF38-9772-463D-A064-66F9F1A0A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8738" y="3070728"/>
            <a:ext cx="557058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AA3F7CDA-0C88-476A-9CA2-F8418CEBE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057" y="3489829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992DB830-011F-4F49-BB3E-FAD75E43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2464" y="3446277"/>
            <a:ext cx="451296" cy="446169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69B75432-05C0-49D4-8F78-87539E71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194" y="3100306"/>
            <a:ext cx="542645" cy="78451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299" b="1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326A3736-7F75-4914-A043-1C4693427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1885" y="3512055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7D41543E-BC85-40CE-9A86-C8569578B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9796" y="3734304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26" name="Oval 19">
            <a:extLst>
              <a:ext uri="{FF2B5EF4-FFF2-40B4-BE49-F238E27FC236}">
                <a16:creationId xmlns:a16="http://schemas.microsoft.com/office/drawing/2014/main" id="{BDEE81E5-FC69-4CBA-88AE-774CB58C4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031" y="4215316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id="{64F54648-BE92-4613-BED0-01995299F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942" y="4437567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51803ACA-8552-408B-843C-53D8A05509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39166" y="3778753"/>
            <a:ext cx="382977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Line 22">
            <a:extLst>
              <a:ext uri="{FF2B5EF4-FFF2-40B4-BE49-F238E27FC236}">
                <a16:creationId xmlns:a16="http://schemas.microsoft.com/office/drawing/2014/main" id="{E7B84C7D-F4E0-406C-BA25-720F3DA4DF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063" y="3810503"/>
            <a:ext cx="478037" cy="400049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Oval 23">
            <a:extLst>
              <a:ext uri="{FF2B5EF4-FFF2-40B4-BE49-F238E27FC236}">
                <a16:creationId xmlns:a16="http://schemas.microsoft.com/office/drawing/2014/main" id="{F25AAAF8-A0F9-4DEF-9AF8-F685FC75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45" y="4220079"/>
            <a:ext cx="695371" cy="1079500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Text Box 24">
            <a:extLst>
              <a:ext uri="{FF2B5EF4-FFF2-40B4-BE49-F238E27FC236}">
                <a16:creationId xmlns:a16="http://schemas.microsoft.com/office/drawing/2014/main" id="{EA5B3EC1-20E9-4A7B-A721-FF2ED31B9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194" y="4537473"/>
            <a:ext cx="601943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</a:rPr>
              <a:t>h+1</a:t>
            </a:r>
          </a:p>
        </p:txBody>
      </p:sp>
      <p:sp>
        <p:nvSpPr>
          <p:cNvPr id="38" name="Oval 25">
            <a:extLst>
              <a:ext uri="{FF2B5EF4-FFF2-40B4-BE49-F238E27FC236}">
                <a16:creationId xmlns:a16="http://schemas.microsoft.com/office/drawing/2014/main" id="{60BD4C90-4BAD-4A16-81D4-45823139D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014" y="4230396"/>
            <a:ext cx="661518" cy="853282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Oval 26">
            <a:extLst>
              <a:ext uri="{FF2B5EF4-FFF2-40B4-BE49-F238E27FC236}">
                <a16:creationId xmlns:a16="http://schemas.microsoft.com/office/drawing/2014/main" id="{24C92AB9-4927-4D14-ACE2-838131F46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737" y="2711313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Text Box 27">
            <a:extLst>
              <a:ext uri="{FF2B5EF4-FFF2-40B4-BE49-F238E27FC236}">
                <a16:creationId xmlns:a16="http://schemas.microsoft.com/office/drawing/2014/main" id="{21F4C141-314E-4A58-8458-7051E1BA0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4410" y="2690044"/>
            <a:ext cx="360000" cy="36000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6905C5E3-5852-4B9C-BE64-58D71CD0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804" y="2422389"/>
            <a:ext cx="518606" cy="78451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299" b="1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2712C8DD-5FBA-4A0A-B1CA-61040BCA11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2247" y="3011348"/>
            <a:ext cx="427345" cy="44132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Line 30">
            <a:extLst>
              <a:ext uri="{FF2B5EF4-FFF2-40B4-BE49-F238E27FC236}">
                <a16:creationId xmlns:a16="http://schemas.microsoft.com/office/drawing/2014/main" id="{AE9B1EC0-BF06-43C8-B210-94A8FB1E9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9479" y="2974903"/>
            <a:ext cx="378630" cy="477771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Oval 31">
            <a:extLst>
              <a:ext uri="{FF2B5EF4-FFF2-40B4-BE49-F238E27FC236}">
                <a16:creationId xmlns:a16="http://schemas.microsoft.com/office/drawing/2014/main" id="{EBF06440-E866-4411-9A35-CFA5B779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787" y="3420160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2" name="Text Box 32">
            <a:extLst>
              <a:ext uri="{FF2B5EF4-FFF2-40B4-BE49-F238E27FC236}">
                <a16:creationId xmlns:a16="http://schemas.microsoft.com/office/drawing/2014/main" id="{EB2E62ED-40B7-4D2D-91A7-2EFC46DC5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910" y="3389244"/>
            <a:ext cx="360000" cy="36000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54" name="Text Box 33">
            <a:extLst>
              <a:ext uri="{FF2B5EF4-FFF2-40B4-BE49-F238E27FC236}">
                <a16:creationId xmlns:a16="http://schemas.microsoft.com/office/drawing/2014/main" id="{B8467A91-8BEA-48B3-B2D9-2EF8AD2DD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3210" y="3105080"/>
            <a:ext cx="542645" cy="78451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299" b="1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56" name="Oval 34">
            <a:extLst>
              <a:ext uri="{FF2B5EF4-FFF2-40B4-BE49-F238E27FC236}">
                <a16:creationId xmlns:a16="http://schemas.microsoft.com/office/drawing/2014/main" id="{4910AAB4-0877-4581-AD62-2A96791B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809" y="3452676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Text Box 35">
            <a:extLst>
              <a:ext uri="{FF2B5EF4-FFF2-40B4-BE49-F238E27FC236}">
                <a16:creationId xmlns:a16="http://schemas.microsoft.com/office/drawing/2014/main" id="{55F3EC58-E365-40E9-B3B5-2112B64C0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722" y="3674926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60" name="Oval 36">
            <a:extLst>
              <a:ext uri="{FF2B5EF4-FFF2-40B4-BE49-F238E27FC236}">
                <a16:creationId xmlns:a16="http://schemas.microsoft.com/office/drawing/2014/main" id="{8DC6DF9E-BE9F-466F-8CAD-A679EFCA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0353" y="4119492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Text Box 37">
            <a:extLst>
              <a:ext uri="{FF2B5EF4-FFF2-40B4-BE49-F238E27FC236}">
                <a16:creationId xmlns:a16="http://schemas.microsoft.com/office/drawing/2014/main" id="{242A83A4-6EC6-47C1-895C-F5EEF74A5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265" y="4341744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64" name="Line 38">
            <a:extLst>
              <a:ext uri="{FF2B5EF4-FFF2-40B4-BE49-F238E27FC236}">
                <a16:creationId xmlns:a16="http://schemas.microsoft.com/office/drawing/2014/main" id="{CDCDF9BA-336E-46DE-B9B0-92BF9E8EA6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7539" y="3682930"/>
            <a:ext cx="382977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Line 39">
            <a:extLst>
              <a:ext uri="{FF2B5EF4-FFF2-40B4-BE49-F238E27FC236}">
                <a16:creationId xmlns:a16="http://schemas.microsoft.com/office/drawing/2014/main" id="{864A6C7E-DBEB-425B-B006-38FDA6631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9910" y="3691426"/>
            <a:ext cx="382977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8" name="Oval 23">
            <a:extLst>
              <a:ext uri="{FF2B5EF4-FFF2-40B4-BE49-F238E27FC236}">
                <a16:creationId xmlns:a16="http://schemas.microsoft.com/office/drawing/2014/main" id="{0DFB6D0B-7EAF-46CF-B5A4-820B496CC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3552" y="4126134"/>
            <a:ext cx="695371" cy="1079500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Text Box 24">
            <a:extLst>
              <a:ext uri="{FF2B5EF4-FFF2-40B4-BE49-F238E27FC236}">
                <a16:creationId xmlns:a16="http://schemas.microsoft.com/office/drawing/2014/main" id="{9EAD0E4A-C53A-4AC1-8F9E-958F50C9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1901" y="4443528"/>
            <a:ext cx="601943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</a:rPr>
              <a:t>h+1</a:t>
            </a:r>
          </a:p>
        </p:txBody>
      </p:sp>
      <p:sp>
        <p:nvSpPr>
          <p:cNvPr id="72" name="Oval 25">
            <a:extLst>
              <a:ext uri="{FF2B5EF4-FFF2-40B4-BE49-F238E27FC236}">
                <a16:creationId xmlns:a16="http://schemas.microsoft.com/office/drawing/2014/main" id="{F7EF53D3-729E-477C-BD8C-97C81EE17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5721" y="4136451"/>
            <a:ext cx="661518" cy="845675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4" name="Text Box 4">
            <a:extLst>
              <a:ext uri="{FF2B5EF4-FFF2-40B4-BE49-F238E27FC236}">
                <a16:creationId xmlns:a16="http://schemas.microsoft.com/office/drawing/2014/main" id="{94F26B83-5500-498F-B174-0DE9778B6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5216" y="5373216"/>
            <a:ext cx="898438" cy="6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199" b="1" dirty="0">
                <a:solidFill>
                  <a:srgbClr val="FF0000"/>
                </a:solidFill>
                <a:cs typeface="Times New Roman" pitchFamily="18" charset="0"/>
              </a:rPr>
              <a:t>LL</a:t>
            </a:r>
            <a:endParaRPr lang="zh-CN" altLang="en-US" sz="3199" b="1" dirty="0">
              <a:solidFill>
                <a:srgbClr val="FF0000"/>
              </a:solidFill>
            </a:endParaRPr>
          </a:p>
        </p:txBody>
      </p:sp>
      <p:sp>
        <p:nvSpPr>
          <p:cNvPr id="76" name="Text Box 4">
            <a:extLst>
              <a:ext uri="{FF2B5EF4-FFF2-40B4-BE49-F238E27FC236}">
                <a16:creationId xmlns:a16="http://schemas.microsoft.com/office/drawing/2014/main" id="{ABDCCD13-E51E-48EA-9DFE-D382C235D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916" y="5373216"/>
            <a:ext cx="898438" cy="6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199" b="1" dirty="0">
                <a:solidFill>
                  <a:srgbClr val="FF0000"/>
                </a:solidFill>
                <a:cs typeface="Times New Roman" pitchFamily="18" charset="0"/>
              </a:rPr>
              <a:t>RR</a:t>
            </a:r>
            <a:endParaRPr lang="zh-CN" altLang="en-US" sz="319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694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D3D65-BA0B-45DE-89B4-44C4A89F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Single Rotation: Example (LL Case)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D6E783-6631-4E4F-A343-6412E3615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028DCD87-FC17-46C7-B8A0-50CB173E17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1561" y="2082799"/>
            <a:ext cx="863288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49" name="Line 7">
            <a:extLst>
              <a:ext uri="{FF2B5EF4-FFF2-40B4-BE49-F238E27FC236}">
                <a16:creationId xmlns:a16="http://schemas.microsoft.com/office/drawing/2014/main" id="{5EC246AD-DED2-4DA4-8235-5586A01111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6835" y="2744786"/>
            <a:ext cx="865403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7228D55D-93C7-407C-82D1-319AA168A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643" y="3017836"/>
            <a:ext cx="67310" cy="35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300">
                <a:solidFill>
                  <a:srgbClr val="000000"/>
                </a:solidFill>
                <a:latin typeface="Calibri Light" panose="020F0302020204030204"/>
              </a:rPr>
              <a:t> </a:t>
            </a:r>
            <a:endParaRPr lang="en-US" altLang="zh-CN" sz="1800" b="1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834F620F-8F0C-410E-B32E-46372A9FE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009" y="5102226"/>
            <a:ext cx="65" cy="27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zh-CN" sz="1800" b="1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2" name="Rectangle 16">
            <a:extLst>
              <a:ext uri="{FF2B5EF4-FFF2-40B4-BE49-F238E27FC236}">
                <a16:creationId xmlns:a16="http://schemas.microsoft.com/office/drawing/2014/main" id="{24470D13-982E-4FC5-80AC-4D89FE3C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816" y="3184524"/>
            <a:ext cx="65709" cy="35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300" b="1">
                <a:solidFill>
                  <a:srgbClr val="000000"/>
                </a:solidFill>
                <a:latin typeface="Calibri Light" panose="020F0302020204030204"/>
              </a:rPr>
              <a:t> </a:t>
            </a:r>
            <a:endParaRPr lang="en-US" altLang="zh-CN" sz="1800" b="1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3" name="Rectangle 23">
            <a:extLst>
              <a:ext uri="{FF2B5EF4-FFF2-40B4-BE49-F238E27FC236}">
                <a16:creationId xmlns:a16="http://schemas.microsoft.com/office/drawing/2014/main" id="{13A84D09-CFC4-48D8-921F-59BD663C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34" y="4038600"/>
            <a:ext cx="78530" cy="41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699">
                <a:solidFill>
                  <a:srgbClr val="000000"/>
                </a:solidFill>
                <a:latin typeface="Calibri Light" panose="020F0302020204030204"/>
              </a:rPr>
              <a:t> </a:t>
            </a:r>
            <a:endParaRPr lang="en-US" altLang="zh-CN" sz="1800" b="1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DD776307-1F49-439D-9721-52CC5364B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396" y="4171240"/>
            <a:ext cx="344566" cy="27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000000"/>
                </a:solidFill>
                <a:latin typeface="Calibri Light" panose="020F0302020204030204"/>
              </a:rPr>
              <a:t>h+1</a:t>
            </a: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4578EB70-1B5E-4583-88F6-C43388725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310" y="3451224"/>
            <a:ext cx="624191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56" name="Group 26">
            <a:extLst>
              <a:ext uri="{FF2B5EF4-FFF2-40B4-BE49-F238E27FC236}">
                <a16:creationId xmlns:a16="http://schemas.microsoft.com/office/drawing/2014/main" id="{7A637F0D-F441-41B9-9A25-D41EAA7C13CF}"/>
              </a:ext>
            </a:extLst>
          </p:cNvPr>
          <p:cNvGrpSpPr>
            <a:grpSpLocks/>
          </p:cNvGrpSpPr>
          <p:nvPr/>
        </p:nvGrpSpPr>
        <p:grpSpPr bwMode="auto">
          <a:xfrm>
            <a:off x="5508567" y="3875317"/>
            <a:ext cx="863289" cy="1343025"/>
            <a:chOff x="2628" y="2353"/>
            <a:chExt cx="408" cy="846"/>
          </a:xfrm>
        </p:grpSpPr>
        <p:sp>
          <p:nvSpPr>
            <p:cNvPr id="57" name="Rectangle 27">
              <a:extLst>
                <a:ext uri="{FF2B5EF4-FFF2-40B4-BE49-F238E27FC236}">
                  <a16:creationId xmlns:a16="http://schemas.microsoft.com/office/drawing/2014/main" id="{B5AE9802-2AD9-4D9E-A1BC-2CF35A042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840"/>
              <a:ext cx="180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99" b="1" dirty="0">
                  <a:solidFill>
                    <a:srgbClr val="000000"/>
                  </a:solidFill>
                  <a:latin typeface="Calibri Light" panose="020F0302020204030204"/>
                </a:rPr>
                <a:t>T</a:t>
              </a:r>
              <a:r>
                <a:rPr lang="en-US" altLang="zh-CN" sz="3699" b="1" baseline="-25000" dirty="0">
                  <a:solidFill>
                    <a:srgbClr val="000000"/>
                  </a:solidFill>
                  <a:latin typeface="Calibri Light" panose="020F0302020204030204"/>
                </a:rPr>
                <a:t>2</a:t>
              </a:r>
              <a:endParaRPr lang="en-US" altLang="zh-CN" sz="3699" b="1" baseline="-250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58" name="Rectangle 28">
              <a:extLst>
                <a:ext uri="{FF2B5EF4-FFF2-40B4-BE49-F238E27FC236}">
                  <a16:creationId xmlns:a16="http://schemas.microsoft.com/office/drawing/2014/main" id="{C1FE6777-D311-4743-AB13-301E68DF2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3" y="2856"/>
              <a:ext cx="3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>
                  <a:solidFill>
                    <a:srgbClr val="000000"/>
                  </a:solidFill>
                  <a:latin typeface="Calibri Light" panose="020F0302020204030204"/>
                </a:rPr>
                <a:t> </a:t>
              </a:r>
              <a:endParaRPr lang="en-US" altLang="zh-CN" sz="1800" b="1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59" name="Rectangle 29">
              <a:extLst>
                <a:ext uri="{FF2B5EF4-FFF2-40B4-BE49-F238E27FC236}">
                  <a16:creationId xmlns:a16="http://schemas.microsoft.com/office/drawing/2014/main" id="{E236D6B1-8602-4365-A769-A012CF335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2448"/>
              <a:ext cx="3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99" dirty="0">
                  <a:solidFill>
                    <a:srgbClr val="000000"/>
                  </a:solidFill>
                  <a:latin typeface="Calibri Light" panose="020F0302020204030204"/>
                </a:rPr>
                <a:t> </a:t>
              </a:r>
              <a:endParaRPr lang="en-US" altLang="zh-CN" sz="1800" b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60" name="Group 30">
              <a:extLst>
                <a:ext uri="{FF2B5EF4-FFF2-40B4-BE49-F238E27FC236}">
                  <a16:creationId xmlns:a16="http://schemas.microsoft.com/office/drawing/2014/main" id="{B4BCB8C4-7AD5-48C7-BBEE-A2CE0027A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353"/>
              <a:ext cx="248" cy="404"/>
              <a:chOff x="1548" y="2359"/>
              <a:chExt cx="248" cy="404"/>
            </a:xfrm>
          </p:grpSpPr>
          <p:sp>
            <p:nvSpPr>
              <p:cNvPr id="63" name="Freeform 31">
                <a:extLst>
                  <a:ext uri="{FF2B5EF4-FFF2-40B4-BE49-F238E27FC236}">
                    <a16:creationId xmlns:a16="http://schemas.microsoft.com/office/drawing/2014/main" id="{2E1E88DD-D65C-45CA-AD77-FA3081627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8" y="2359"/>
                <a:ext cx="248" cy="397"/>
              </a:xfrm>
              <a:custGeom>
                <a:avLst/>
                <a:gdLst>
                  <a:gd name="T0" fmla="*/ 110 w 248"/>
                  <a:gd name="T1" fmla="*/ 0 h 397"/>
                  <a:gd name="T2" fmla="*/ 85 w 248"/>
                  <a:gd name="T3" fmla="*/ 7 h 397"/>
                  <a:gd name="T4" fmla="*/ 64 w 248"/>
                  <a:gd name="T5" fmla="*/ 21 h 397"/>
                  <a:gd name="T6" fmla="*/ 43 w 248"/>
                  <a:gd name="T7" fmla="*/ 42 h 397"/>
                  <a:gd name="T8" fmla="*/ 28 w 248"/>
                  <a:gd name="T9" fmla="*/ 71 h 397"/>
                  <a:gd name="T10" fmla="*/ 14 w 248"/>
                  <a:gd name="T11" fmla="*/ 103 h 397"/>
                  <a:gd name="T12" fmla="*/ 4 w 248"/>
                  <a:gd name="T13" fmla="*/ 138 h 397"/>
                  <a:gd name="T14" fmla="*/ 0 w 248"/>
                  <a:gd name="T15" fmla="*/ 177 h 397"/>
                  <a:gd name="T16" fmla="*/ 0 w 248"/>
                  <a:gd name="T17" fmla="*/ 216 h 397"/>
                  <a:gd name="T18" fmla="*/ 4 w 248"/>
                  <a:gd name="T19" fmla="*/ 255 h 397"/>
                  <a:gd name="T20" fmla="*/ 14 w 248"/>
                  <a:gd name="T21" fmla="*/ 291 h 397"/>
                  <a:gd name="T22" fmla="*/ 28 w 248"/>
                  <a:gd name="T23" fmla="*/ 323 h 397"/>
                  <a:gd name="T24" fmla="*/ 43 w 248"/>
                  <a:gd name="T25" fmla="*/ 351 h 397"/>
                  <a:gd name="T26" fmla="*/ 64 w 248"/>
                  <a:gd name="T27" fmla="*/ 373 h 397"/>
                  <a:gd name="T28" fmla="*/ 85 w 248"/>
                  <a:gd name="T29" fmla="*/ 387 h 397"/>
                  <a:gd name="T30" fmla="*/ 110 w 248"/>
                  <a:gd name="T31" fmla="*/ 397 h 397"/>
                  <a:gd name="T32" fmla="*/ 135 w 248"/>
                  <a:gd name="T33" fmla="*/ 397 h 397"/>
                  <a:gd name="T34" fmla="*/ 160 w 248"/>
                  <a:gd name="T35" fmla="*/ 387 h 397"/>
                  <a:gd name="T36" fmla="*/ 181 w 248"/>
                  <a:gd name="T37" fmla="*/ 373 h 397"/>
                  <a:gd name="T38" fmla="*/ 202 w 248"/>
                  <a:gd name="T39" fmla="*/ 351 h 397"/>
                  <a:gd name="T40" fmla="*/ 220 w 248"/>
                  <a:gd name="T41" fmla="*/ 323 h 397"/>
                  <a:gd name="T42" fmla="*/ 230 w 248"/>
                  <a:gd name="T43" fmla="*/ 291 h 397"/>
                  <a:gd name="T44" fmla="*/ 241 w 248"/>
                  <a:gd name="T45" fmla="*/ 255 h 397"/>
                  <a:gd name="T46" fmla="*/ 245 w 248"/>
                  <a:gd name="T47" fmla="*/ 216 h 397"/>
                  <a:gd name="T48" fmla="*/ 245 w 248"/>
                  <a:gd name="T49" fmla="*/ 177 h 397"/>
                  <a:gd name="T50" fmla="*/ 241 w 248"/>
                  <a:gd name="T51" fmla="*/ 138 h 397"/>
                  <a:gd name="T52" fmla="*/ 230 w 248"/>
                  <a:gd name="T53" fmla="*/ 103 h 397"/>
                  <a:gd name="T54" fmla="*/ 220 w 248"/>
                  <a:gd name="T55" fmla="*/ 71 h 397"/>
                  <a:gd name="T56" fmla="*/ 202 w 248"/>
                  <a:gd name="T57" fmla="*/ 42 h 397"/>
                  <a:gd name="T58" fmla="*/ 181 w 248"/>
                  <a:gd name="T59" fmla="*/ 21 h 397"/>
                  <a:gd name="T60" fmla="*/ 160 w 248"/>
                  <a:gd name="T61" fmla="*/ 7 h 397"/>
                  <a:gd name="T62" fmla="*/ 135 w 248"/>
                  <a:gd name="T63" fmla="*/ 0 h 397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8"/>
                  <a:gd name="T97" fmla="*/ 0 h 397"/>
                  <a:gd name="T98" fmla="*/ 248 w 248"/>
                  <a:gd name="T99" fmla="*/ 397 h 397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8" h="397">
                    <a:moveTo>
                      <a:pt x="124" y="0"/>
                    </a:moveTo>
                    <a:lnTo>
                      <a:pt x="110" y="0"/>
                    </a:lnTo>
                    <a:lnTo>
                      <a:pt x="99" y="3"/>
                    </a:lnTo>
                    <a:lnTo>
                      <a:pt x="85" y="7"/>
                    </a:lnTo>
                    <a:lnTo>
                      <a:pt x="74" y="14"/>
                    </a:lnTo>
                    <a:lnTo>
                      <a:pt x="64" y="21"/>
                    </a:lnTo>
                    <a:lnTo>
                      <a:pt x="53" y="32"/>
                    </a:lnTo>
                    <a:lnTo>
                      <a:pt x="43" y="42"/>
                    </a:lnTo>
                    <a:lnTo>
                      <a:pt x="35" y="57"/>
                    </a:lnTo>
                    <a:lnTo>
                      <a:pt x="28" y="71"/>
                    </a:lnTo>
                    <a:lnTo>
                      <a:pt x="21" y="85"/>
                    </a:lnTo>
                    <a:lnTo>
                      <a:pt x="14" y="103"/>
                    </a:lnTo>
                    <a:lnTo>
                      <a:pt x="7" y="121"/>
                    </a:lnTo>
                    <a:lnTo>
                      <a:pt x="4" y="138"/>
                    </a:lnTo>
                    <a:lnTo>
                      <a:pt x="0" y="156"/>
                    </a:lnTo>
                    <a:lnTo>
                      <a:pt x="0" y="177"/>
                    </a:lnTo>
                    <a:lnTo>
                      <a:pt x="0" y="199"/>
                    </a:lnTo>
                    <a:lnTo>
                      <a:pt x="0" y="216"/>
                    </a:lnTo>
                    <a:lnTo>
                      <a:pt x="0" y="238"/>
                    </a:lnTo>
                    <a:lnTo>
                      <a:pt x="4" y="255"/>
                    </a:lnTo>
                    <a:lnTo>
                      <a:pt x="7" y="277"/>
                    </a:lnTo>
                    <a:lnTo>
                      <a:pt x="14" y="291"/>
                    </a:lnTo>
                    <a:lnTo>
                      <a:pt x="21" y="309"/>
                    </a:lnTo>
                    <a:lnTo>
                      <a:pt x="28" y="323"/>
                    </a:lnTo>
                    <a:lnTo>
                      <a:pt x="35" y="337"/>
                    </a:lnTo>
                    <a:lnTo>
                      <a:pt x="43" y="351"/>
                    </a:lnTo>
                    <a:lnTo>
                      <a:pt x="53" y="362"/>
                    </a:lnTo>
                    <a:lnTo>
                      <a:pt x="64" y="373"/>
                    </a:lnTo>
                    <a:lnTo>
                      <a:pt x="74" y="380"/>
                    </a:lnTo>
                    <a:lnTo>
                      <a:pt x="85" y="387"/>
                    </a:lnTo>
                    <a:lnTo>
                      <a:pt x="99" y="394"/>
                    </a:lnTo>
                    <a:lnTo>
                      <a:pt x="110" y="397"/>
                    </a:lnTo>
                    <a:lnTo>
                      <a:pt x="124" y="397"/>
                    </a:lnTo>
                    <a:lnTo>
                      <a:pt x="135" y="397"/>
                    </a:lnTo>
                    <a:lnTo>
                      <a:pt x="149" y="394"/>
                    </a:lnTo>
                    <a:lnTo>
                      <a:pt x="160" y="387"/>
                    </a:lnTo>
                    <a:lnTo>
                      <a:pt x="170" y="380"/>
                    </a:lnTo>
                    <a:lnTo>
                      <a:pt x="181" y="373"/>
                    </a:lnTo>
                    <a:lnTo>
                      <a:pt x="191" y="362"/>
                    </a:lnTo>
                    <a:lnTo>
                      <a:pt x="202" y="351"/>
                    </a:lnTo>
                    <a:lnTo>
                      <a:pt x="209" y="337"/>
                    </a:lnTo>
                    <a:lnTo>
                      <a:pt x="220" y="323"/>
                    </a:lnTo>
                    <a:lnTo>
                      <a:pt x="227" y="309"/>
                    </a:lnTo>
                    <a:lnTo>
                      <a:pt x="230" y="291"/>
                    </a:lnTo>
                    <a:lnTo>
                      <a:pt x="238" y="277"/>
                    </a:lnTo>
                    <a:lnTo>
                      <a:pt x="241" y="255"/>
                    </a:lnTo>
                    <a:lnTo>
                      <a:pt x="245" y="238"/>
                    </a:lnTo>
                    <a:lnTo>
                      <a:pt x="245" y="216"/>
                    </a:lnTo>
                    <a:lnTo>
                      <a:pt x="248" y="199"/>
                    </a:lnTo>
                    <a:lnTo>
                      <a:pt x="245" y="177"/>
                    </a:lnTo>
                    <a:lnTo>
                      <a:pt x="245" y="156"/>
                    </a:lnTo>
                    <a:lnTo>
                      <a:pt x="241" y="138"/>
                    </a:lnTo>
                    <a:lnTo>
                      <a:pt x="238" y="121"/>
                    </a:lnTo>
                    <a:lnTo>
                      <a:pt x="230" y="103"/>
                    </a:lnTo>
                    <a:lnTo>
                      <a:pt x="227" y="85"/>
                    </a:lnTo>
                    <a:lnTo>
                      <a:pt x="220" y="71"/>
                    </a:lnTo>
                    <a:lnTo>
                      <a:pt x="209" y="57"/>
                    </a:lnTo>
                    <a:lnTo>
                      <a:pt x="202" y="42"/>
                    </a:lnTo>
                    <a:lnTo>
                      <a:pt x="191" y="32"/>
                    </a:lnTo>
                    <a:lnTo>
                      <a:pt x="181" y="21"/>
                    </a:lnTo>
                    <a:lnTo>
                      <a:pt x="170" y="14"/>
                    </a:lnTo>
                    <a:lnTo>
                      <a:pt x="160" y="7"/>
                    </a:lnTo>
                    <a:lnTo>
                      <a:pt x="149" y="3"/>
                    </a:lnTo>
                    <a:lnTo>
                      <a:pt x="135" y="0"/>
                    </a:lnTo>
                    <a:lnTo>
                      <a:pt x="124" y="0"/>
                    </a:lnTo>
                  </a:path>
                </a:pathLst>
              </a:custGeom>
              <a:noFill/>
              <a:ln w="39751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64" name="Rectangle 32">
                <a:extLst>
                  <a:ext uri="{FF2B5EF4-FFF2-40B4-BE49-F238E27FC236}">
                    <a16:creationId xmlns:a16="http://schemas.microsoft.com/office/drawing/2014/main" id="{16D69037-5865-4028-AB2F-1BE6673C2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501"/>
                <a:ext cx="83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indent="-45709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699" b="1" dirty="0">
                    <a:solidFill>
                      <a:srgbClr val="000000"/>
                    </a:solidFill>
                    <a:latin typeface="Calibri Light" panose="020F0302020204030204"/>
                  </a:rPr>
                  <a:t>h</a:t>
                </a:r>
                <a:endParaRPr lang="en-US" altLang="zh-CN" sz="2699" b="1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p:grpSp>
        <p:sp>
          <p:nvSpPr>
            <p:cNvPr id="61" name="Rectangle 33">
              <a:extLst>
                <a:ext uri="{FF2B5EF4-FFF2-40B4-BE49-F238E27FC236}">
                  <a16:creationId xmlns:a16="http://schemas.microsoft.com/office/drawing/2014/main" id="{369F3B30-A045-4DDD-8E99-479452F47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501"/>
              <a:ext cx="31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b="1" dirty="0">
                  <a:solidFill>
                    <a:srgbClr val="000000"/>
                  </a:solidFill>
                  <a:latin typeface="Calibri Light" panose="020F0302020204030204"/>
                </a:rPr>
                <a:t> </a:t>
              </a:r>
              <a:endParaRPr lang="en-US" altLang="zh-CN" sz="1800" b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62" name="Line 34">
              <a:extLst>
                <a:ext uri="{FF2B5EF4-FFF2-40B4-BE49-F238E27FC236}">
                  <a16:creationId xmlns:a16="http://schemas.microsoft.com/office/drawing/2014/main" id="{F0EDBB65-AA5A-4831-A0BD-2743728D1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8" y="2704"/>
              <a:ext cx="182" cy="272"/>
            </a:xfrm>
            <a:prstGeom prst="lin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</p:grpSp>
      <p:sp>
        <p:nvSpPr>
          <p:cNvPr id="65" name="AutoShape 35">
            <a:extLst>
              <a:ext uri="{FF2B5EF4-FFF2-40B4-BE49-F238E27FC236}">
                <a16:creationId xmlns:a16="http://schemas.microsoft.com/office/drawing/2014/main" id="{4CC1A3DA-2536-4F06-924F-33FD9D063930}"/>
              </a:ext>
            </a:extLst>
          </p:cNvPr>
          <p:cNvSpPr>
            <a:spLocks noChangeArrowheads="1"/>
          </p:cNvSpPr>
          <p:nvPr/>
        </p:nvSpPr>
        <p:spPr bwMode="auto">
          <a:xfrm rot="14561597">
            <a:off x="5002754" y="1709110"/>
            <a:ext cx="444398" cy="1204672"/>
          </a:xfrm>
          <a:prstGeom prst="curvedLeftArrow">
            <a:avLst>
              <a:gd name="adj1" fmla="val 45405"/>
              <a:gd name="adj2" fmla="val 90811"/>
              <a:gd name="adj3" fmla="val 60398"/>
            </a:avLst>
          </a:prstGeom>
          <a:solidFill>
            <a:srgbClr val="0563C1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9BEC716F-59B6-4F87-B04D-80925F17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8597" y="3159124"/>
            <a:ext cx="65709" cy="35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300" b="1">
                <a:solidFill>
                  <a:srgbClr val="000000"/>
                </a:solidFill>
                <a:latin typeface="Calibri Light" panose="020F0302020204030204"/>
              </a:rPr>
              <a:t> </a:t>
            </a:r>
            <a:endParaRPr lang="en-US" altLang="zh-CN" sz="1800" b="1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7" name="Rectangle 42">
            <a:extLst>
              <a:ext uri="{FF2B5EF4-FFF2-40B4-BE49-F238E27FC236}">
                <a16:creationId xmlns:a16="http://schemas.microsoft.com/office/drawing/2014/main" id="{24353309-AEA9-4C11-A274-B82B504E5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932" y="3209924"/>
            <a:ext cx="65709" cy="35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300" b="1">
                <a:solidFill>
                  <a:srgbClr val="000000"/>
                </a:solidFill>
                <a:latin typeface="Calibri Light" panose="020F0302020204030204"/>
              </a:rPr>
              <a:t> </a:t>
            </a:r>
            <a:endParaRPr lang="en-US" altLang="zh-CN" sz="1800" b="1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8" name="Text Box 51">
            <a:extLst>
              <a:ext uri="{FF2B5EF4-FFF2-40B4-BE49-F238E27FC236}">
                <a16:creationId xmlns:a16="http://schemas.microsoft.com/office/drawing/2014/main" id="{135141E8-1C4C-4B11-A76D-CB696F954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2617" y="5043086"/>
            <a:ext cx="823240" cy="692337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699" b="1" dirty="0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2699" b="1" dirty="0">
                <a:solidFill>
                  <a:prstClr val="black"/>
                </a:solidFill>
                <a:latin typeface="Calibri Light" panose="020F0302020204030204"/>
              </a:rPr>
              <a:t>1</a:t>
            </a: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A2B6882-DC47-404E-9815-09D111466682}"/>
              </a:ext>
            </a:extLst>
          </p:cNvPr>
          <p:cNvGrpSpPr/>
          <p:nvPr/>
        </p:nvGrpSpPr>
        <p:grpSpPr>
          <a:xfrm>
            <a:off x="4096052" y="2890837"/>
            <a:ext cx="1377737" cy="1960414"/>
            <a:chOff x="2966050" y="2952751"/>
            <a:chExt cx="1377737" cy="1960414"/>
          </a:xfrm>
        </p:grpSpPr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D65D9CE0-E7FE-4B99-B06A-6396EE44FA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7371" y="3513138"/>
              <a:ext cx="624191" cy="431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16AF0536-73D0-4574-8A63-F20D1A0F6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6050" y="3925742"/>
              <a:ext cx="674630" cy="987423"/>
            </a:xfrm>
            <a:custGeom>
              <a:avLst/>
              <a:gdLst>
                <a:gd name="T0" fmla="*/ 2147483647 w 248"/>
                <a:gd name="T1" fmla="*/ 2147483647 h 402"/>
                <a:gd name="T2" fmla="*/ 2147483647 w 248"/>
                <a:gd name="T3" fmla="*/ 2147483647 h 402"/>
                <a:gd name="T4" fmla="*/ 2147483647 w 248"/>
                <a:gd name="T5" fmla="*/ 2147483647 h 402"/>
                <a:gd name="T6" fmla="*/ 2147483647 w 248"/>
                <a:gd name="T7" fmla="*/ 2147483647 h 402"/>
                <a:gd name="T8" fmla="*/ 2147483647 w 248"/>
                <a:gd name="T9" fmla="*/ 2147483647 h 402"/>
                <a:gd name="T10" fmla="*/ 2147483647 w 248"/>
                <a:gd name="T11" fmla="*/ 2147483647 h 402"/>
                <a:gd name="T12" fmla="*/ 2147483647 w 248"/>
                <a:gd name="T13" fmla="*/ 2147483647 h 402"/>
                <a:gd name="T14" fmla="*/ 0 w 248"/>
                <a:gd name="T15" fmla="*/ 2147483647 h 402"/>
                <a:gd name="T16" fmla="*/ 0 w 248"/>
                <a:gd name="T17" fmla="*/ 2147483647 h 402"/>
                <a:gd name="T18" fmla="*/ 2147483647 w 248"/>
                <a:gd name="T19" fmla="*/ 2147483647 h 402"/>
                <a:gd name="T20" fmla="*/ 2147483647 w 248"/>
                <a:gd name="T21" fmla="*/ 2147483647 h 402"/>
                <a:gd name="T22" fmla="*/ 2147483647 w 248"/>
                <a:gd name="T23" fmla="*/ 2147483647 h 402"/>
                <a:gd name="T24" fmla="*/ 2147483647 w 248"/>
                <a:gd name="T25" fmla="*/ 2147483647 h 402"/>
                <a:gd name="T26" fmla="*/ 2147483647 w 248"/>
                <a:gd name="T27" fmla="*/ 2147483647 h 402"/>
                <a:gd name="T28" fmla="*/ 2147483647 w 248"/>
                <a:gd name="T29" fmla="*/ 2147483647 h 402"/>
                <a:gd name="T30" fmla="*/ 2147483647 w 248"/>
                <a:gd name="T31" fmla="*/ 2147483647 h 402"/>
                <a:gd name="T32" fmla="*/ 2147483647 w 248"/>
                <a:gd name="T33" fmla="*/ 2147483647 h 402"/>
                <a:gd name="T34" fmla="*/ 2147483647 w 248"/>
                <a:gd name="T35" fmla="*/ 2147483647 h 402"/>
                <a:gd name="T36" fmla="*/ 2147483647 w 248"/>
                <a:gd name="T37" fmla="*/ 2147483647 h 402"/>
                <a:gd name="T38" fmla="*/ 2147483647 w 248"/>
                <a:gd name="T39" fmla="*/ 2147483647 h 402"/>
                <a:gd name="T40" fmla="*/ 2147483647 w 248"/>
                <a:gd name="T41" fmla="*/ 2147483647 h 402"/>
                <a:gd name="T42" fmla="*/ 2147483647 w 248"/>
                <a:gd name="T43" fmla="*/ 2147483647 h 402"/>
                <a:gd name="T44" fmla="*/ 2147483647 w 248"/>
                <a:gd name="T45" fmla="*/ 2147483647 h 402"/>
                <a:gd name="T46" fmla="*/ 2147483647 w 248"/>
                <a:gd name="T47" fmla="*/ 2147483647 h 402"/>
                <a:gd name="T48" fmla="*/ 2147483647 w 248"/>
                <a:gd name="T49" fmla="*/ 2147483647 h 402"/>
                <a:gd name="T50" fmla="*/ 2147483647 w 248"/>
                <a:gd name="T51" fmla="*/ 2147483647 h 402"/>
                <a:gd name="T52" fmla="*/ 2147483647 w 248"/>
                <a:gd name="T53" fmla="*/ 2147483647 h 402"/>
                <a:gd name="T54" fmla="*/ 2147483647 w 248"/>
                <a:gd name="T55" fmla="*/ 2147483647 h 402"/>
                <a:gd name="T56" fmla="*/ 2147483647 w 248"/>
                <a:gd name="T57" fmla="*/ 2147483647 h 402"/>
                <a:gd name="T58" fmla="*/ 2147483647 w 248"/>
                <a:gd name="T59" fmla="*/ 2147483647 h 402"/>
                <a:gd name="T60" fmla="*/ 2147483647 w 248"/>
                <a:gd name="T61" fmla="*/ 2147483647 h 402"/>
                <a:gd name="T62" fmla="*/ 2147483647 w 248"/>
                <a:gd name="T63" fmla="*/ 2147483647 h 4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8"/>
                <a:gd name="T97" fmla="*/ 0 h 402"/>
                <a:gd name="T98" fmla="*/ 248 w 248"/>
                <a:gd name="T99" fmla="*/ 402 h 4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8" h="402">
                  <a:moveTo>
                    <a:pt x="124" y="0"/>
                  </a:moveTo>
                  <a:lnTo>
                    <a:pt x="110" y="4"/>
                  </a:lnTo>
                  <a:lnTo>
                    <a:pt x="99" y="4"/>
                  </a:lnTo>
                  <a:lnTo>
                    <a:pt x="85" y="11"/>
                  </a:lnTo>
                  <a:lnTo>
                    <a:pt x="74" y="18"/>
                  </a:lnTo>
                  <a:lnTo>
                    <a:pt x="64" y="25"/>
                  </a:lnTo>
                  <a:lnTo>
                    <a:pt x="53" y="36"/>
                  </a:lnTo>
                  <a:lnTo>
                    <a:pt x="42" y="47"/>
                  </a:lnTo>
                  <a:lnTo>
                    <a:pt x="35" y="61"/>
                  </a:lnTo>
                  <a:lnTo>
                    <a:pt x="28" y="75"/>
                  </a:lnTo>
                  <a:lnTo>
                    <a:pt x="21" y="89"/>
                  </a:lnTo>
                  <a:lnTo>
                    <a:pt x="14" y="107"/>
                  </a:lnTo>
                  <a:lnTo>
                    <a:pt x="7" y="125"/>
                  </a:lnTo>
                  <a:lnTo>
                    <a:pt x="3" y="143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0" y="199"/>
                  </a:lnTo>
                  <a:lnTo>
                    <a:pt x="0" y="221"/>
                  </a:lnTo>
                  <a:lnTo>
                    <a:pt x="0" y="242"/>
                  </a:lnTo>
                  <a:lnTo>
                    <a:pt x="3" y="260"/>
                  </a:lnTo>
                  <a:lnTo>
                    <a:pt x="7" y="277"/>
                  </a:lnTo>
                  <a:lnTo>
                    <a:pt x="14" y="295"/>
                  </a:lnTo>
                  <a:lnTo>
                    <a:pt x="21" y="313"/>
                  </a:lnTo>
                  <a:lnTo>
                    <a:pt x="28" y="327"/>
                  </a:lnTo>
                  <a:lnTo>
                    <a:pt x="35" y="341"/>
                  </a:lnTo>
                  <a:lnTo>
                    <a:pt x="42" y="356"/>
                  </a:lnTo>
                  <a:lnTo>
                    <a:pt x="53" y="366"/>
                  </a:lnTo>
                  <a:lnTo>
                    <a:pt x="64" y="377"/>
                  </a:lnTo>
                  <a:lnTo>
                    <a:pt x="74" y="384"/>
                  </a:lnTo>
                  <a:lnTo>
                    <a:pt x="85" y="391"/>
                  </a:lnTo>
                  <a:lnTo>
                    <a:pt x="99" y="395"/>
                  </a:lnTo>
                  <a:lnTo>
                    <a:pt x="110" y="398"/>
                  </a:lnTo>
                  <a:lnTo>
                    <a:pt x="124" y="402"/>
                  </a:lnTo>
                  <a:lnTo>
                    <a:pt x="134" y="398"/>
                  </a:lnTo>
                  <a:lnTo>
                    <a:pt x="149" y="395"/>
                  </a:lnTo>
                  <a:lnTo>
                    <a:pt x="159" y="391"/>
                  </a:lnTo>
                  <a:lnTo>
                    <a:pt x="170" y="384"/>
                  </a:lnTo>
                  <a:lnTo>
                    <a:pt x="181" y="377"/>
                  </a:lnTo>
                  <a:lnTo>
                    <a:pt x="191" y="366"/>
                  </a:lnTo>
                  <a:lnTo>
                    <a:pt x="202" y="356"/>
                  </a:lnTo>
                  <a:lnTo>
                    <a:pt x="209" y="341"/>
                  </a:lnTo>
                  <a:lnTo>
                    <a:pt x="220" y="327"/>
                  </a:lnTo>
                  <a:lnTo>
                    <a:pt x="227" y="313"/>
                  </a:lnTo>
                  <a:lnTo>
                    <a:pt x="230" y="295"/>
                  </a:lnTo>
                  <a:lnTo>
                    <a:pt x="237" y="277"/>
                  </a:lnTo>
                  <a:lnTo>
                    <a:pt x="241" y="260"/>
                  </a:lnTo>
                  <a:lnTo>
                    <a:pt x="244" y="242"/>
                  </a:lnTo>
                  <a:lnTo>
                    <a:pt x="244" y="221"/>
                  </a:lnTo>
                  <a:lnTo>
                    <a:pt x="248" y="199"/>
                  </a:lnTo>
                  <a:lnTo>
                    <a:pt x="244" y="182"/>
                  </a:lnTo>
                  <a:lnTo>
                    <a:pt x="244" y="160"/>
                  </a:lnTo>
                  <a:lnTo>
                    <a:pt x="241" y="143"/>
                  </a:lnTo>
                  <a:lnTo>
                    <a:pt x="237" y="125"/>
                  </a:lnTo>
                  <a:lnTo>
                    <a:pt x="230" y="107"/>
                  </a:lnTo>
                  <a:lnTo>
                    <a:pt x="227" y="89"/>
                  </a:lnTo>
                  <a:lnTo>
                    <a:pt x="220" y="75"/>
                  </a:lnTo>
                  <a:lnTo>
                    <a:pt x="209" y="61"/>
                  </a:lnTo>
                  <a:lnTo>
                    <a:pt x="202" y="47"/>
                  </a:lnTo>
                  <a:lnTo>
                    <a:pt x="191" y="36"/>
                  </a:lnTo>
                  <a:lnTo>
                    <a:pt x="181" y="25"/>
                  </a:lnTo>
                  <a:lnTo>
                    <a:pt x="170" y="18"/>
                  </a:lnTo>
                  <a:lnTo>
                    <a:pt x="159" y="11"/>
                  </a:lnTo>
                  <a:lnTo>
                    <a:pt x="149" y="4"/>
                  </a:lnTo>
                  <a:lnTo>
                    <a:pt x="134" y="4"/>
                  </a:lnTo>
                  <a:lnTo>
                    <a:pt x="124" y="0"/>
                  </a:lnTo>
                </a:path>
              </a:pathLst>
            </a:custGeom>
            <a:noFill/>
            <a:ln w="30226">
              <a:solidFill>
                <a:srgbClr val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2" name="Text Box 45">
              <a:extLst>
                <a:ext uri="{FF2B5EF4-FFF2-40B4-BE49-F238E27FC236}">
                  <a16:creationId xmlns:a16="http://schemas.microsoft.com/office/drawing/2014/main" id="{827F8861-4CA9-477C-8031-BC04876F70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135" y="2952751"/>
              <a:ext cx="553935" cy="67707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rPr>
                <a:t>b</a:t>
              </a:r>
            </a:p>
          </p:txBody>
        </p:sp>
        <p:sp>
          <p:nvSpPr>
            <p:cNvPr id="73" name="Oval 43">
              <a:extLst>
                <a:ext uri="{FF2B5EF4-FFF2-40B4-BE49-F238E27FC236}">
                  <a16:creationId xmlns:a16="http://schemas.microsoft.com/office/drawing/2014/main" id="{B6BEC7CB-99FF-456E-B0A6-68DE42845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3477" y="3225800"/>
              <a:ext cx="480310" cy="478800"/>
            </a:xfrm>
            <a:prstGeom prst="ellipse">
              <a:avLst/>
            </a:prstGeom>
            <a:solidFill>
              <a:sysClr val="window" lastClr="FFFFFF"/>
            </a:solidFill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0503A40-7F6E-4C26-A423-D4604A2F4003}"/>
              </a:ext>
            </a:extLst>
          </p:cNvPr>
          <p:cNvGrpSpPr/>
          <p:nvPr/>
        </p:nvGrpSpPr>
        <p:grpSpPr>
          <a:xfrm>
            <a:off x="5715000" y="2133600"/>
            <a:ext cx="2063568" cy="2304264"/>
            <a:chOff x="4584998" y="2195514"/>
            <a:chExt cx="2063568" cy="2304264"/>
          </a:xfrm>
        </p:grpSpPr>
        <p:sp>
          <p:nvSpPr>
            <p:cNvPr id="75" name="Line 4">
              <a:extLst>
                <a:ext uri="{FF2B5EF4-FFF2-40B4-BE49-F238E27FC236}">
                  <a16:creationId xmlns:a16="http://schemas.microsoft.com/office/drawing/2014/main" id="{7D8A94B1-C894-4C31-88B7-96BD2F8608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444" y="2794000"/>
              <a:ext cx="863288" cy="431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6" name="Rectangle 17">
              <a:extLst>
                <a:ext uri="{FF2B5EF4-FFF2-40B4-BE49-F238E27FC236}">
                  <a16:creationId xmlns:a16="http://schemas.microsoft.com/office/drawing/2014/main" id="{DA9BCF0F-F3ED-41E4-839E-30DB9C6D7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139" y="3930652"/>
              <a:ext cx="381427" cy="569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9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T</a:t>
              </a:r>
              <a:r>
                <a:rPr kumimoji="0" lang="en-US" altLang="zh-CN" sz="3699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3</a:t>
              </a:r>
              <a:endParaRPr kumimoji="0" lang="en-US" altLang="zh-CN" sz="3699" b="1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7" name="Rectangle 18">
              <a:extLst>
                <a:ext uri="{FF2B5EF4-FFF2-40B4-BE49-F238E27FC236}">
                  <a16:creationId xmlns:a16="http://schemas.microsoft.com/office/drawing/2014/main" id="{D934E6CC-A9BD-4B3F-AFA2-C997E6456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8446" y="3406777"/>
              <a:ext cx="78530" cy="415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 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8" name="Freeform 19">
              <a:extLst>
                <a:ext uri="{FF2B5EF4-FFF2-40B4-BE49-F238E27FC236}">
                  <a16:creationId xmlns:a16="http://schemas.microsoft.com/office/drawing/2014/main" id="{4D6B2F81-B39E-43BA-8601-4E666E0EC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014" y="3225801"/>
              <a:ext cx="522628" cy="636588"/>
            </a:xfrm>
            <a:custGeom>
              <a:avLst/>
              <a:gdLst>
                <a:gd name="T0" fmla="*/ 2147483647 w 248"/>
                <a:gd name="T1" fmla="*/ 2147483647 h 401"/>
                <a:gd name="T2" fmla="*/ 2147483647 w 248"/>
                <a:gd name="T3" fmla="*/ 2147483647 h 401"/>
                <a:gd name="T4" fmla="*/ 2147483647 w 248"/>
                <a:gd name="T5" fmla="*/ 2147483647 h 401"/>
                <a:gd name="T6" fmla="*/ 2147483647 w 248"/>
                <a:gd name="T7" fmla="*/ 2147483647 h 401"/>
                <a:gd name="T8" fmla="*/ 2147483647 w 248"/>
                <a:gd name="T9" fmla="*/ 2147483647 h 401"/>
                <a:gd name="T10" fmla="*/ 2147483647 w 248"/>
                <a:gd name="T11" fmla="*/ 2147483647 h 401"/>
                <a:gd name="T12" fmla="*/ 2147483647 w 248"/>
                <a:gd name="T13" fmla="*/ 2147483647 h 401"/>
                <a:gd name="T14" fmla="*/ 0 w 248"/>
                <a:gd name="T15" fmla="*/ 2147483647 h 401"/>
                <a:gd name="T16" fmla="*/ 0 w 248"/>
                <a:gd name="T17" fmla="*/ 2147483647 h 401"/>
                <a:gd name="T18" fmla="*/ 2147483647 w 248"/>
                <a:gd name="T19" fmla="*/ 2147483647 h 401"/>
                <a:gd name="T20" fmla="*/ 2147483647 w 248"/>
                <a:gd name="T21" fmla="*/ 2147483647 h 401"/>
                <a:gd name="T22" fmla="*/ 2147483647 w 248"/>
                <a:gd name="T23" fmla="*/ 2147483647 h 401"/>
                <a:gd name="T24" fmla="*/ 2147483647 w 248"/>
                <a:gd name="T25" fmla="*/ 2147483647 h 401"/>
                <a:gd name="T26" fmla="*/ 2147483647 w 248"/>
                <a:gd name="T27" fmla="*/ 2147483647 h 401"/>
                <a:gd name="T28" fmla="*/ 2147483647 w 248"/>
                <a:gd name="T29" fmla="*/ 2147483647 h 401"/>
                <a:gd name="T30" fmla="*/ 2147483647 w 248"/>
                <a:gd name="T31" fmla="*/ 2147483647 h 401"/>
                <a:gd name="T32" fmla="*/ 2147483647 w 248"/>
                <a:gd name="T33" fmla="*/ 2147483647 h 401"/>
                <a:gd name="T34" fmla="*/ 2147483647 w 248"/>
                <a:gd name="T35" fmla="*/ 2147483647 h 401"/>
                <a:gd name="T36" fmla="*/ 2147483647 w 248"/>
                <a:gd name="T37" fmla="*/ 2147483647 h 401"/>
                <a:gd name="T38" fmla="*/ 2147483647 w 248"/>
                <a:gd name="T39" fmla="*/ 2147483647 h 401"/>
                <a:gd name="T40" fmla="*/ 2147483647 w 248"/>
                <a:gd name="T41" fmla="*/ 2147483647 h 401"/>
                <a:gd name="T42" fmla="*/ 2147483647 w 248"/>
                <a:gd name="T43" fmla="*/ 2147483647 h 401"/>
                <a:gd name="T44" fmla="*/ 2147483647 w 248"/>
                <a:gd name="T45" fmla="*/ 2147483647 h 401"/>
                <a:gd name="T46" fmla="*/ 2147483647 w 248"/>
                <a:gd name="T47" fmla="*/ 2147483647 h 401"/>
                <a:gd name="T48" fmla="*/ 2147483647 w 248"/>
                <a:gd name="T49" fmla="*/ 2147483647 h 401"/>
                <a:gd name="T50" fmla="*/ 2147483647 w 248"/>
                <a:gd name="T51" fmla="*/ 2147483647 h 401"/>
                <a:gd name="T52" fmla="*/ 2147483647 w 248"/>
                <a:gd name="T53" fmla="*/ 2147483647 h 401"/>
                <a:gd name="T54" fmla="*/ 2147483647 w 248"/>
                <a:gd name="T55" fmla="*/ 2147483647 h 401"/>
                <a:gd name="T56" fmla="*/ 2147483647 w 248"/>
                <a:gd name="T57" fmla="*/ 2147483647 h 401"/>
                <a:gd name="T58" fmla="*/ 2147483647 w 248"/>
                <a:gd name="T59" fmla="*/ 2147483647 h 401"/>
                <a:gd name="T60" fmla="*/ 2147483647 w 248"/>
                <a:gd name="T61" fmla="*/ 2147483647 h 401"/>
                <a:gd name="T62" fmla="*/ 2147483647 w 248"/>
                <a:gd name="T63" fmla="*/ 2147483647 h 4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8"/>
                <a:gd name="T97" fmla="*/ 0 h 401"/>
                <a:gd name="T98" fmla="*/ 248 w 248"/>
                <a:gd name="T99" fmla="*/ 401 h 4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8" h="401">
                  <a:moveTo>
                    <a:pt x="124" y="0"/>
                  </a:moveTo>
                  <a:lnTo>
                    <a:pt x="114" y="3"/>
                  </a:lnTo>
                  <a:lnTo>
                    <a:pt x="99" y="3"/>
                  </a:lnTo>
                  <a:lnTo>
                    <a:pt x="89" y="10"/>
                  </a:lnTo>
                  <a:lnTo>
                    <a:pt x="78" y="18"/>
                  </a:lnTo>
                  <a:lnTo>
                    <a:pt x="64" y="25"/>
                  </a:lnTo>
                  <a:lnTo>
                    <a:pt x="57" y="35"/>
                  </a:lnTo>
                  <a:lnTo>
                    <a:pt x="46" y="46"/>
                  </a:lnTo>
                  <a:lnTo>
                    <a:pt x="35" y="60"/>
                  </a:lnTo>
                  <a:lnTo>
                    <a:pt x="28" y="74"/>
                  </a:lnTo>
                  <a:lnTo>
                    <a:pt x="21" y="89"/>
                  </a:lnTo>
                  <a:lnTo>
                    <a:pt x="14" y="106"/>
                  </a:lnTo>
                  <a:lnTo>
                    <a:pt x="11" y="124"/>
                  </a:lnTo>
                  <a:lnTo>
                    <a:pt x="7" y="142"/>
                  </a:lnTo>
                  <a:lnTo>
                    <a:pt x="4" y="160"/>
                  </a:lnTo>
                  <a:lnTo>
                    <a:pt x="0" y="181"/>
                  </a:lnTo>
                  <a:lnTo>
                    <a:pt x="0" y="199"/>
                  </a:lnTo>
                  <a:lnTo>
                    <a:pt x="0" y="220"/>
                  </a:lnTo>
                  <a:lnTo>
                    <a:pt x="4" y="241"/>
                  </a:lnTo>
                  <a:lnTo>
                    <a:pt x="7" y="259"/>
                  </a:lnTo>
                  <a:lnTo>
                    <a:pt x="11" y="277"/>
                  </a:lnTo>
                  <a:lnTo>
                    <a:pt x="14" y="295"/>
                  </a:lnTo>
                  <a:lnTo>
                    <a:pt x="21" y="312"/>
                  </a:lnTo>
                  <a:lnTo>
                    <a:pt x="28" y="326"/>
                  </a:lnTo>
                  <a:lnTo>
                    <a:pt x="35" y="341"/>
                  </a:lnTo>
                  <a:lnTo>
                    <a:pt x="46" y="355"/>
                  </a:lnTo>
                  <a:lnTo>
                    <a:pt x="57" y="366"/>
                  </a:lnTo>
                  <a:lnTo>
                    <a:pt x="64" y="376"/>
                  </a:lnTo>
                  <a:lnTo>
                    <a:pt x="78" y="383"/>
                  </a:lnTo>
                  <a:lnTo>
                    <a:pt x="89" y="390"/>
                  </a:lnTo>
                  <a:lnTo>
                    <a:pt x="99" y="394"/>
                  </a:lnTo>
                  <a:lnTo>
                    <a:pt x="114" y="398"/>
                  </a:lnTo>
                  <a:lnTo>
                    <a:pt x="124" y="401"/>
                  </a:lnTo>
                  <a:lnTo>
                    <a:pt x="138" y="398"/>
                  </a:lnTo>
                  <a:lnTo>
                    <a:pt x="149" y="394"/>
                  </a:lnTo>
                  <a:lnTo>
                    <a:pt x="163" y="390"/>
                  </a:lnTo>
                  <a:lnTo>
                    <a:pt x="174" y="383"/>
                  </a:lnTo>
                  <a:lnTo>
                    <a:pt x="184" y="376"/>
                  </a:lnTo>
                  <a:lnTo>
                    <a:pt x="195" y="366"/>
                  </a:lnTo>
                  <a:lnTo>
                    <a:pt x="202" y="355"/>
                  </a:lnTo>
                  <a:lnTo>
                    <a:pt x="213" y="341"/>
                  </a:lnTo>
                  <a:lnTo>
                    <a:pt x="220" y="326"/>
                  </a:lnTo>
                  <a:lnTo>
                    <a:pt x="227" y="312"/>
                  </a:lnTo>
                  <a:lnTo>
                    <a:pt x="234" y="295"/>
                  </a:lnTo>
                  <a:lnTo>
                    <a:pt x="238" y="277"/>
                  </a:lnTo>
                  <a:lnTo>
                    <a:pt x="245" y="259"/>
                  </a:lnTo>
                  <a:lnTo>
                    <a:pt x="245" y="241"/>
                  </a:lnTo>
                  <a:lnTo>
                    <a:pt x="248" y="220"/>
                  </a:lnTo>
                  <a:lnTo>
                    <a:pt x="248" y="199"/>
                  </a:lnTo>
                  <a:lnTo>
                    <a:pt x="248" y="181"/>
                  </a:lnTo>
                  <a:lnTo>
                    <a:pt x="245" y="160"/>
                  </a:lnTo>
                  <a:lnTo>
                    <a:pt x="245" y="142"/>
                  </a:lnTo>
                  <a:lnTo>
                    <a:pt x="238" y="124"/>
                  </a:lnTo>
                  <a:lnTo>
                    <a:pt x="234" y="106"/>
                  </a:lnTo>
                  <a:lnTo>
                    <a:pt x="227" y="89"/>
                  </a:lnTo>
                  <a:lnTo>
                    <a:pt x="220" y="74"/>
                  </a:lnTo>
                  <a:lnTo>
                    <a:pt x="213" y="60"/>
                  </a:lnTo>
                  <a:lnTo>
                    <a:pt x="202" y="46"/>
                  </a:lnTo>
                  <a:lnTo>
                    <a:pt x="195" y="35"/>
                  </a:lnTo>
                  <a:lnTo>
                    <a:pt x="184" y="25"/>
                  </a:lnTo>
                  <a:lnTo>
                    <a:pt x="174" y="18"/>
                  </a:lnTo>
                  <a:lnTo>
                    <a:pt x="163" y="10"/>
                  </a:lnTo>
                  <a:lnTo>
                    <a:pt x="149" y="3"/>
                  </a:lnTo>
                  <a:lnTo>
                    <a:pt x="138" y="3"/>
                  </a:lnTo>
                  <a:lnTo>
                    <a:pt x="12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79" name="Rectangle 20">
              <a:extLst>
                <a:ext uri="{FF2B5EF4-FFF2-40B4-BE49-F238E27FC236}">
                  <a16:creationId xmlns:a16="http://schemas.microsoft.com/office/drawing/2014/main" id="{B352BA88-F165-4BA9-B4E2-F076F8E18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937" y="3479801"/>
              <a:ext cx="176289" cy="415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h</a:t>
              </a:r>
              <a:endPara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0" name="Rectangle 21">
              <a:extLst>
                <a:ext uri="{FF2B5EF4-FFF2-40B4-BE49-F238E27FC236}">
                  <a16:creationId xmlns:a16="http://schemas.microsoft.com/office/drawing/2014/main" id="{7D6C0044-52F6-4489-B07D-13F79B38D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629" y="3479801"/>
              <a:ext cx="65709" cy="353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 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1" name="Rectangle 46">
              <a:extLst>
                <a:ext uri="{FF2B5EF4-FFF2-40B4-BE49-F238E27FC236}">
                  <a16:creationId xmlns:a16="http://schemas.microsoft.com/office/drawing/2014/main" id="{4012E4E7-617D-4EE3-B5B3-438126280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4659" y="2568575"/>
              <a:ext cx="65709" cy="353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 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id="{4699AA6E-7A16-4F13-9DAF-4553F9CCE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994" y="2619375"/>
              <a:ext cx="65709" cy="3538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 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3" name="Text Box 50">
              <a:extLst>
                <a:ext uri="{FF2B5EF4-FFF2-40B4-BE49-F238E27FC236}">
                  <a16:creationId xmlns:a16="http://schemas.microsoft.com/office/drawing/2014/main" id="{357DC659-6C0F-4AC1-8747-71093AE28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4998" y="2195514"/>
              <a:ext cx="518669" cy="67707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rPr>
                <a:t>a</a:t>
              </a:r>
            </a:p>
          </p:txBody>
        </p:sp>
        <p:sp>
          <p:nvSpPr>
            <p:cNvPr id="84" name="Oval 48">
              <a:extLst>
                <a:ext uri="{FF2B5EF4-FFF2-40B4-BE49-F238E27FC236}">
                  <a16:creationId xmlns:a16="http://schemas.microsoft.com/office/drawing/2014/main" id="{4752C2DC-C94B-46A9-9D5E-EAD66E44C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5686" y="2522536"/>
              <a:ext cx="480310" cy="478800"/>
            </a:xfrm>
            <a:prstGeom prst="ellipse">
              <a:avLst/>
            </a:prstGeom>
            <a:solidFill>
              <a:sysClr val="window" lastClr="FFFFFF"/>
            </a:solidFill>
            <a:ln w="28575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5" name="Text Box 49">
              <a:extLst>
                <a:ext uri="{FF2B5EF4-FFF2-40B4-BE49-F238E27FC236}">
                  <a16:creationId xmlns:a16="http://schemas.microsoft.com/office/drawing/2014/main" id="{593C4B0F-2636-45DE-B6FC-6024001A6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5686" y="2557336"/>
              <a:ext cx="575525" cy="45140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lIns="121889" tIns="60944" rIns="121889" bIns="60944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rPr>
                <a:t>-2</a:t>
              </a:r>
            </a:p>
          </p:txBody>
        </p:sp>
      </p:grpSp>
      <p:sp>
        <p:nvSpPr>
          <p:cNvPr id="86" name="Text Box 44">
            <a:extLst>
              <a:ext uri="{FF2B5EF4-FFF2-40B4-BE49-F238E27FC236}">
                <a16:creationId xmlns:a16="http://schemas.microsoft.com/office/drawing/2014/main" id="{BFCD188A-7F42-4C7D-93DF-37E258A8D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8781" y="3143191"/>
            <a:ext cx="575525" cy="45140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 Light" panose="020F0302020204030204"/>
              </a:rPr>
              <a:t>-1</a:t>
            </a:r>
          </a:p>
        </p:txBody>
      </p:sp>
      <p:sp>
        <p:nvSpPr>
          <p:cNvPr id="87" name="Line 7">
            <a:extLst>
              <a:ext uri="{FF2B5EF4-FFF2-40B4-BE49-F238E27FC236}">
                <a16:creationId xmlns:a16="http://schemas.microsoft.com/office/drawing/2014/main" id="{079F8E83-236A-4855-BE1F-89A8F4EB15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9988" y="2817583"/>
            <a:ext cx="350646" cy="26018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8" name="Line 21">
            <a:extLst>
              <a:ext uri="{FF2B5EF4-FFF2-40B4-BE49-F238E27FC236}">
                <a16:creationId xmlns:a16="http://schemas.microsoft.com/office/drawing/2014/main" id="{56AAFEF0-A71E-41D4-8E3D-B4E43EDDC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444" y="3486048"/>
            <a:ext cx="291189" cy="2857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27348303-DB87-45C3-B743-4B38A628F8BF}"/>
              </a:ext>
            </a:extLst>
          </p:cNvPr>
          <p:cNvSpPr txBox="1"/>
          <p:nvPr/>
        </p:nvSpPr>
        <p:spPr>
          <a:xfrm>
            <a:off x="6268177" y="2454275"/>
            <a:ext cx="237303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3117DA7-C069-46F3-80EB-D6092EC5CD6E}"/>
              </a:ext>
            </a:extLst>
          </p:cNvPr>
          <p:cNvSpPr txBox="1"/>
          <p:nvPr/>
        </p:nvSpPr>
        <p:spPr>
          <a:xfrm>
            <a:off x="6902626" y="3091444"/>
            <a:ext cx="228127" cy="3693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0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4653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85185E-6 L 0.09414 -0.1134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567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3.33333E-6 L 0.05 0.0858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42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6 L 0.09414 -0.11342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567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22222E-6 L 0.09414 -0.11342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567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9414 -0.1134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567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3802 -0.01574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1" y="-78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/>
      <p:bldP spid="55" grpId="0" animBg="1"/>
      <p:bldP spid="65" grpId="0" animBg="1"/>
      <p:bldP spid="65" grpId="1" animBg="1"/>
      <p:bldP spid="68" grpId="0"/>
      <p:bldP spid="86" grpId="0"/>
      <p:bldP spid="87" grpId="0" animBg="1"/>
      <p:bldP spid="88" grpId="0" animBg="1"/>
      <p:bldP spid="89" grpId="0" animBg="1"/>
      <p:bldP spid="9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D562C-4413-4B73-B7CA-B7187464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 and RL: Single Rotation Fails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A1840F-93BF-4C47-BD51-EDB351AF2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1029816"/>
          </a:xfrm>
        </p:spPr>
        <p:txBody>
          <a:bodyPr/>
          <a:lstStyle/>
          <a:p>
            <a:r>
              <a:rPr lang="en-US" altLang="zh-CN" dirty="0"/>
              <a:t>We show LR case as an example</a:t>
            </a:r>
          </a:p>
          <a:p>
            <a:pPr lvl="1"/>
            <a:r>
              <a:rPr lang="en-US" altLang="zh-CN" dirty="0"/>
              <a:t>RL case is similar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2AC94-63EB-4E57-9BC2-D3CE4ACBA6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  <p:sp>
        <p:nvSpPr>
          <p:cNvPr id="38" name="Oval 8">
            <a:extLst>
              <a:ext uri="{FF2B5EF4-FFF2-40B4-BE49-F238E27FC236}">
                <a16:creationId xmlns:a16="http://schemas.microsoft.com/office/drawing/2014/main" id="{B943668C-B557-4DD3-988B-C381A6BED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0137" y="2988955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C4B0701A-AC3B-48D5-8A60-E67BC2C5E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7762" y="2919840"/>
            <a:ext cx="451296" cy="446169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42" name="Text Box 11">
            <a:extLst>
              <a:ext uri="{FF2B5EF4-FFF2-40B4-BE49-F238E27FC236}">
                <a16:creationId xmlns:a16="http://schemas.microsoft.com/office/drawing/2014/main" id="{94A2B143-E08F-4006-96CB-F3F266C62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2513011"/>
            <a:ext cx="550659" cy="861443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799" b="1" dirty="0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E8ABADA5-ACE8-4E47-8AF3-0B485489A3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3680" y="3288993"/>
            <a:ext cx="480309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76558810-256D-4537-BB00-312B49013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3874" y="3288993"/>
            <a:ext cx="557058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Oval 14">
            <a:extLst>
              <a:ext uri="{FF2B5EF4-FFF2-40B4-BE49-F238E27FC236}">
                <a16:creationId xmlns:a16="http://schemas.microsoft.com/office/drawing/2014/main" id="{E7DD7914-25FE-4B46-901B-BCDF80A17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9193" y="3708094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0" name="Text Box 15">
            <a:extLst>
              <a:ext uri="{FF2B5EF4-FFF2-40B4-BE49-F238E27FC236}">
                <a16:creationId xmlns:a16="http://schemas.microsoft.com/office/drawing/2014/main" id="{ACFE5065-0E43-43F9-B49F-F22A40BD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7600" y="3664542"/>
            <a:ext cx="369590" cy="41546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52" name="Text Box 16">
            <a:extLst>
              <a:ext uri="{FF2B5EF4-FFF2-40B4-BE49-F238E27FC236}">
                <a16:creationId xmlns:a16="http://schemas.microsoft.com/office/drawing/2014/main" id="{37DCA42C-0C54-4BE7-A5F1-CB8A09874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1330" y="3318571"/>
            <a:ext cx="542645" cy="78451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299" b="1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54" name="Oval 17">
            <a:extLst>
              <a:ext uri="{FF2B5EF4-FFF2-40B4-BE49-F238E27FC236}">
                <a16:creationId xmlns:a16="http://schemas.microsoft.com/office/drawing/2014/main" id="{BAC53367-8E8A-4251-9104-D54F6FFF9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7021" y="3730320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6" name="Text Box 18">
            <a:extLst>
              <a:ext uri="{FF2B5EF4-FFF2-40B4-BE49-F238E27FC236}">
                <a16:creationId xmlns:a16="http://schemas.microsoft.com/office/drawing/2014/main" id="{3A792F3D-F9D3-49E4-A586-6A3828CAC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932" y="3952569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58" name="Oval 19">
            <a:extLst>
              <a:ext uri="{FF2B5EF4-FFF2-40B4-BE49-F238E27FC236}">
                <a16:creationId xmlns:a16="http://schemas.microsoft.com/office/drawing/2014/main" id="{CA663D50-B4A3-4165-8003-53ABB8665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82" y="4428817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Text Box 20">
            <a:extLst>
              <a:ext uri="{FF2B5EF4-FFF2-40B4-BE49-F238E27FC236}">
                <a16:creationId xmlns:a16="http://schemas.microsoft.com/office/drawing/2014/main" id="{B6469D45-B4B7-48FF-90DC-E66159D3C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1393" y="4651068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62" name="Line 21">
            <a:extLst>
              <a:ext uri="{FF2B5EF4-FFF2-40B4-BE49-F238E27FC236}">
                <a16:creationId xmlns:a16="http://schemas.microsoft.com/office/drawing/2014/main" id="{5572C78D-3579-4EC8-9798-C68B242583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4302" y="3997018"/>
            <a:ext cx="382977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93429FAD-981B-434C-9F5B-8EE44F20E4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5199" y="4028768"/>
            <a:ext cx="478037" cy="400049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Oval 23">
            <a:extLst>
              <a:ext uri="{FF2B5EF4-FFF2-40B4-BE49-F238E27FC236}">
                <a16:creationId xmlns:a16="http://schemas.microsoft.com/office/drawing/2014/main" id="{AF9EF708-CDEC-42AD-9E14-5A7B29B67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259" y="4428817"/>
            <a:ext cx="695371" cy="1079500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8" name="Text Box 24">
            <a:extLst>
              <a:ext uri="{FF2B5EF4-FFF2-40B4-BE49-F238E27FC236}">
                <a16:creationId xmlns:a16="http://schemas.microsoft.com/office/drawing/2014/main" id="{EBB4018E-60FD-4AE5-AC1B-CCD641D01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608" y="4746211"/>
            <a:ext cx="601943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</a:rPr>
              <a:t>h+1</a:t>
            </a:r>
          </a:p>
        </p:txBody>
      </p:sp>
      <p:sp>
        <p:nvSpPr>
          <p:cNvPr id="70" name="Oval 25">
            <a:extLst>
              <a:ext uri="{FF2B5EF4-FFF2-40B4-BE49-F238E27FC236}">
                <a16:creationId xmlns:a16="http://schemas.microsoft.com/office/drawing/2014/main" id="{CEB54DD9-4DB3-486D-8A3E-C20DF95FD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428" y="4439134"/>
            <a:ext cx="661518" cy="853282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2" name="Oval 8">
            <a:extLst>
              <a:ext uri="{FF2B5EF4-FFF2-40B4-BE49-F238E27FC236}">
                <a16:creationId xmlns:a16="http://schemas.microsoft.com/office/drawing/2014/main" id="{ADDF9A57-753F-4155-AB38-3C1C6D1B9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753" y="3713562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4" name="Text Box 10">
            <a:extLst>
              <a:ext uri="{FF2B5EF4-FFF2-40B4-BE49-F238E27FC236}">
                <a16:creationId xmlns:a16="http://schemas.microsoft.com/office/drawing/2014/main" id="{7DD27922-0750-4EB7-8BA1-D61B1618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377" y="3644447"/>
            <a:ext cx="77630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-1</a:t>
            </a:r>
            <a:endParaRPr lang="en-US" altLang="zh-CN" sz="1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Text Box 11">
            <a:extLst>
              <a:ext uri="{FF2B5EF4-FFF2-40B4-BE49-F238E27FC236}">
                <a16:creationId xmlns:a16="http://schemas.microsoft.com/office/drawing/2014/main" id="{6C3AE7C4-A72B-4867-A407-21D0792BB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8026" y="3063161"/>
            <a:ext cx="550659" cy="861443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799" b="1" dirty="0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78" name="Line 12">
            <a:extLst>
              <a:ext uri="{FF2B5EF4-FFF2-40B4-BE49-F238E27FC236}">
                <a16:creationId xmlns:a16="http://schemas.microsoft.com/office/drawing/2014/main" id="{8784CBD4-58B3-473E-AE4C-416F46CADA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43431" y="4013599"/>
            <a:ext cx="359999" cy="41521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0" name="Line 13">
            <a:extLst>
              <a:ext uri="{FF2B5EF4-FFF2-40B4-BE49-F238E27FC236}">
                <a16:creationId xmlns:a16="http://schemas.microsoft.com/office/drawing/2014/main" id="{945F1DAD-6391-4D6F-9DE3-962ED8F8C7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38490" y="4013600"/>
            <a:ext cx="557058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2" name="Oval 14">
            <a:extLst>
              <a:ext uri="{FF2B5EF4-FFF2-40B4-BE49-F238E27FC236}">
                <a16:creationId xmlns:a16="http://schemas.microsoft.com/office/drawing/2014/main" id="{16AA6683-A1B8-4625-85E4-45E73EE8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18" y="3063161"/>
            <a:ext cx="360000" cy="360000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4" name="Text Box 15">
            <a:extLst>
              <a:ext uri="{FF2B5EF4-FFF2-40B4-BE49-F238E27FC236}">
                <a16:creationId xmlns:a16="http://schemas.microsoft.com/office/drawing/2014/main" id="{90D47E1E-0A2C-43BF-96E3-E6FF157FB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325" y="3019609"/>
            <a:ext cx="369590" cy="41546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srgbClr val="FF0000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86" name="Text Box 16">
            <a:extLst>
              <a:ext uri="{FF2B5EF4-FFF2-40B4-BE49-F238E27FC236}">
                <a16:creationId xmlns:a16="http://schemas.microsoft.com/office/drawing/2014/main" id="{267F28B2-01EA-40E1-9265-F1163C3C0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055" y="2673638"/>
            <a:ext cx="542645" cy="78451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299" b="1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88" name="Oval 17">
            <a:extLst>
              <a:ext uri="{FF2B5EF4-FFF2-40B4-BE49-F238E27FC236}">
                <a16:creationId xmlns:a16="http://schemas.microsoft.com/office/drawing/2014/main" id="{94851A06-A8EA-4577-A1D2-D4A4D9A52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1637" y="4454927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0" name="Text Box 18">
            <a:extLst>
              <a:ext uri="{FF2B5EF4-FFF2-40B4-BE49-F238E27FC236}">
                <a16:creationId xmlns:a16="http://schemas.microsoft.com/office/drawing/2014/main" id="{8BE4CE7E-AC2E-4B2C-A6DB-D80B6437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9548" y="4677176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92" name="Oval 19">
            <a:extLst>
              <a:ext uri="{FF2B5EF4-FFF2-40B4-BE49-F238E27FC236}">
                <a16:creationId xmlns:a16="http://schemas.microsoft.com/office/drawing/2014/main" id="{2561F39B-BC09-4EDA-9219-73D62C362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207" y="3783884"/>
            <a:ext cx="575525" cy="7921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4" name="Text Box 20">
            <a:extLst>
              <a:ext uri="{FF2B5EF4-FFF2-40B4-BE49-F238E27FC236}">
                <a16:creationId xmlns:a16="http://schemas.microsoft.com/office/drawing/2014/main" id="{CE8755F3-2EFE-4916-AC16-62522D240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118" y="4006135"/>
            <a:ext cx="369561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>
                <a:solidFill>
                  <a:prstClr val="black"/>
                </a:solidFill>
                <a:latin typeface="Calibri" panose="020F0502020204030204"/>
              </a:rPr>
              <a:t>h</a:t>
            </a:r>
          </a:p>
        </p:txBody>
      </p:sp>
      <p:sp>
        <p:nvSpPr>
          <p:cNvPr id="96" name="Line 21">
            <a:extLst>
              <a:ext uri="{FF2B5EF4-FFF2-40B4-BE49-F238E27FC236}">
                <a16:creationId xmlns:a16="http://schemas.microsoft.com/office/drawing/2014/main" id="{93BA03DB-74E4-436D-A87B-6C5C2E31ED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96027" y="3352085"/>
            <a:ext cx="382977" cy="43180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8" name="Line 22">
            <a:extLst>
              <a:ext uri="{FF2B5EF4-FFF2-40B4-BE49-F238E27FC236}">
                <a16:creationId xmlns:a16="http://schemas.microsoft.com/office/drawing/2014/main" id="{BCC7DD22-F489-4253-BE7A-29B4452A6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6924" y="3383835"/>
            <a:ext cx="478037" cy="400049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0" name="Oval 23">
            <a:extLst>
              <a:ext uri="{FF2B5EF4-FFF2-40B4-BE49-F238E27FC236}">
                <a16:creationId xmlns:a16="http://schemas.microsoft.com/office/drawing/2014/main" id="{192AECBD-F8BE-4FBF-94D3-413A836B3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372" y="4428817"/>
            <a:ext cx="695371" cy="1079500"/>
          </a:xfrm>
          <a:prstGeom prst="ellipse">
            <a:avLst/>
          </a:prstGeom>
          <a:solidFill>
            <a:srgbClr val="5B9BD5">
              <a:lumMod val="40000"/>
              <a:lumOff val="60000"/>
            </a:srgbClr>
          </a:solidFill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2" name="Text Box 24">
            <a:extLst>
              <a:ext uri="{FF2B5EF4-FFF2-40B4-BE49-F238E27FC236}">
                <a16:creationId xmlns:a16="http://schemas.microsoft.com/office/drawing/2014/main" id="{901FA288-943B-4013-9F53-9E38A5CD1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721" y="4746211"/>
            <a:ext cx="601943" cy="40001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prstClr val="black"/>
                </a:solidFill>
                <a:latin typeface="Calibri" panose="020F0502020204030204"/>
              </a:rPr>
              <a:t>h+1</a:t>
            </a:r>
          </a:p>
        </p:txBody>
      </p:sp>
      <p:sp>
        <p:nvSpPr>
          <p:cNvPr id="104" name="Oval 25">
            <a:extLst>
              <a:ext uri="{FF2B5EF4-FFF2-40B4-BE49-F238E27FC236}">
                <a16:creationId xmlns:a16="http://schemas.microsoft.com/office/drawing/2014/main" id="{81966D1C-2148-428B-9A69-7D34E0858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2541" y="4439134"/>
            <a:ext cx="661518" cy="853282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prstDash val="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5" name="箭头: 右 104">
            <a:extLst>
              <a:ext uri="{FF2B5EF4-FFF2-40B4-BE49-F238E27FC236}">
                <a16:creationId xmlns:a16="http://schemas.microsoft.com/office/drawing/2014/main" id="{1DA9D1E8-CF99-4AF9-AD58-D4F07FB43FD0}"/>
              </a:ext>
            </a:extLst>
          </p:cNvPr>
          <p:cNvSpPr/>
          <p:nvPr/>
        </p:nvSpPr>
        <p:spPr>
          <a:xfrm>
            <a:off x="5638800" y="3783884"/>
            <a:ext cx="1174192" cy="867184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7" name="Text Box 4">
            <a:extLst>
              <a:ext uri="{FF2B5EF4-FFF2-40B4-BE49-F238E27FC236}">
                <a16:creationId xmlns:a16="http://schemas.microsoft.com/office/drawing/2014/main" id="{BD8695ED-CAED-4028-B029-8049C1DEF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954" y="5542953"/>
            <a:ext cx="898438" cy="6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199" b="1" dirty="0">
                <a:solidFill>
                  <a:srgbClr val="FF0000"/>
                </a:solidFill>
                <a:cs typeface="Times New Roman" pitchFamily="18" charset="0"/>
              </a:rPr>
              <a:t>LR</a:t>
            </a:r>
            <a:endParaRPr lang="zh-CN" altLang="en-US" sz="3199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58622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09EB7-4453-4246-8C9C-BEA0A7A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LR and RL: Look More Nodes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F6A45-6694-4492-8572-AB0F20D51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 Parts in the imbalanced tree</a:t>
            </a:r>
          </a:p>
          <a:p>
            <a:pPr lvl="1"/>
            <a:r>
              <a:rPr lang="en-US" altLang="zh-CN" dirty="0"/>
              <a:t>3 Nodes: a, b, c</a:t>
            </a:r>
          </a:p>
          <a:p>
            <a:pPr lvl="1"/>
            <a:r>
              <a:rPr lang="en-US" altLang="zh-CN" sz="2800" dirty="0">
                <a:ea typeface="+mj-ea"/>
                <a:cs typeface="Times New Roman" pitchFamily="18" charset="0"/>
              </a:rPr>
              <a:t>4 Trees: T</a:t>
            </a:r>
            <a:r>
              <a:rPr lang="en-US" altLang="zh-CN" sz="2800" baseline="-30000" dirty="0">
                <a:ea typeface="+mj-ea"/>
                <a:cs typeface="Times New Roman" pitchFamily="18" charset="0"/>
              </a:rPr>
              <a:t>0 </a:t>
            </a:r>
            <a:r>
              <a:rPr lang="en-US" altLang="zh-CN" sz="2800" dirty="0">
                <a:ea typeface="+mj-ea"/>
              </a:rPr>
              <a:t>,</a:t>
            </a:r>
            <a:r>
              <a:rPr lang="zh-CN" altLang="en-US" sz="2800" baseline="-30000" dirty="0"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ea typeface="+mj-ea"/>
                <a:cs typeface="Times New Roman" pitchFamily="18" charset="0"/>
              </a:rPr>
              <a:t>T</a:t>
            </a:r>
            <a:r>
              <a:rPr lang="en-US" altLang="zh-CN" sz="2800" baseline="-30000" dirty="0">
                <a:ea typeface="+mj-ea"/>
                <a:cs typeface="Times New Roman" pitchFamily="18" charset="0"/>
              </a:rPr>
              <a:t>1 </a:t>
            </a:r>
            <a:r>
              <a:rPr lang="en-US" altLang="zh-CN" sz="2800" dirty="0">
                <a:ea typeface="+mj-ea"/>
              </a:rPr>
              <a:t>,</a:t>
            </a:r>
            <a:r>
              <a:rPr lang="zh-CN" altLang="en-US" sz="2800" baseline="-30000" dirty="0"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ea typeface="+mj-ea"/>
                <a:cs typeface="Times New Roman" pitchFamily="18" charset="0"/>
              </a:rPr>
              <a:t>T</a:t>
            </a:r>
            <a:r>
              <a:rPr lang="en-US" altLang="zh-CN" sz="2800" baseline="-30000" dirty="0">
                <a:ea typeface="+mj-ea"/>
                <a:cs typeface="Times New Roman" pitchFamily="18" charset="0"/>
              </a:rPr>
              <a:t>2 </a:t>
            </a:r>
            <a:r>
              <a:rPr lang="en-US" altLang="zh-CN" sz="2800" dirty="0">
                <a:ea typeface="+mj-ea"/>
              </a:rPr>
              <a:t>,</a:t>
            </a:r>
            <a:r>
              <a:rPr lang="zh-CN" altLang="en-US" sz="2800" baseline="-30000" dirty="0">
                <a:ea typeface="+mj-ea"/>
                <a:cs typeface="Times New Roman" pitchFamily="18" charset="0"/>
              </a:rPr>
              <a:t> </a:t>
            </a:r>
            <a:r>
              <a:rPr lang="en-US" altLang="zh-CN" sz="2800" dirty="0">
                <a:ea typeface="+mj-ea"/>
                <a:cs typeface="Times New Roman" pitchFamily="18" charset="0"/>
              </a:rPr>
              <a:t>T</a:t>
            </a:r>
            <a:r>
              <a:rPr lang="en-US" altLang="zh-CN" sz="2800" baseline="-30000" dirty="0">
                <a:ea typeface="+mj-ea"/>
                <a:cs typeface="Times New Roman" pitchFamily="18" charset="0"/>
              </a:rPr>
              <a:t>3</a:t>
            </a:r>
          </a:p>
          <a:p>
            <a:pPr lvl="2"/>
            <a:r>
              <a:rPr lang="en-US" altLang="zh-CN" dirty="0"/>
              <a:t>Increase height in one tree</a:t>
            </a:r>
          </a:p>
          <a:p>
            <a:endParaRPr lang="en-US" altLang="zh-CN" dirty="0"/>
          </a:p>
          <a:p>
            <a:r>
              <a:rPr lang="en-US" altLang="zh-CN" dirty="0"/>
              <a:t>New AVL tree</a:t>
            </a:r>
          </a:p>
          <a:p>
            <a:pPr lvl="1"/>
            <a:r>
              <a:rPr lang="en-US" altLang="zh-CN" dirty="0"/>
              <a:t>Keep balance</a:t>
            </a:r>
          </a:p>
          <a:p>
            <a:pPr lvl="1"/>
            <a:r>
              <a:rPr lang="en-US" altLang="zh-CN" dirty="0"/>
              <a:t>Keep in-order</a:t>
            </a:r>
          </a:p>
          <a:p>
            <a:pPr lvl="2"/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T</a:t>
            </a:r>
            <a:r>
              <a:rPr lang="en-US" altLang="zh-CN" sz="2400" baseline="-300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0 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a T</a:t>
            </a:r>
            <a:r>
              <a:rPr lang="en-US" altLang="zh-CN" sz="2400" baseline="-300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1 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c T</a:t>
            </a:r>
            <a:r>
              <a:rPr lang="en-US" altLang="zh-CN" sz="2400" baseline="-300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2 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b T</a:t>
            </a:r>
            <a:r>
              <a:rPr lang="en-US" altLang="zh-CN" sz="2400" baseline="-300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3</a:t>
            </a:r>
            <a:r>
              <a:rPr lang="en-US" altLang="zh-CN" sz="2400" dirty="0">
                <a:solidFill>
                  <a:srgbClr val="FF0000"/>
                </a:solidFill>
                <a:latin typeface="Lucida Fax" panose="02060602050505020204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190AB0-EB94-4B1B-B940-769AF92A36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124</a:t>
            </a:fld>
            <a:endParaRPr lang="en-US" altLang="zh-CN"/>
          </a:p>
        </p:txBody>
      </p:sp>
      <p:sp>
        <p:nvSpPr>
          <p:cNvPr id="60" name="Oval 65">
            <a:extLst>
              <a:ext uri="{FF2B5EF4-FFF2-40B4-BE49-F238E27FC236}">
                <a16:creationId xmlns:a16="http://schemas.microsoft.com/office/drawing/2014/main" id="{04DF6E4E-C665-45DC-9EFF-F702241AD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617" y="1730764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Text Box 66">
            <a:extLst>
              <a:ext uri="{FF2B5EF4-FFF2-40B4-BE49-F238E27FC236}">
                <a16:creationId xmlns:a16="http://schemas.microsoft.com/office/drawing/2014/main" id="{1A539A8B-F09A-412C-A831-3CE6E45A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5832" y="1693218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CN" sz="1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Text Box 67">
            <a:extLst>
              <a:ext uri="{FF2B5EF4-FFF2-40B4-BE49-F238E27FC236}">
                <a16:creationId xmlns:a16="http://schemas.microsoft.com/office/drawing/2014/main" id="{BA7BD170-F095-4766-AADA-8FEEA409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6549" y="1491711"/>
            <a:ext cx="404856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a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Line 68">
            <a:extLst>
              <a:ext uri="{FF2B5EF4-FFF2-40B4-BE49-F238E27FC236}">
                <a16:creationId xmlns:a16="http://schemas.microsoft.com/office/drawing/2014/main" id="{0F7455A5-59E9-4817-AD05-6BF378BAB1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97694" y="2005401"/>
            <a:ext cx="478290" cy="499111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8" name="Line 69">
            <a:extLst>
              <a:ext uri="{FF2B5EF4-FFF2-40B4-BE49-F238E27FC236}">
                <a16:creationId xmlns:a16="http://schemas.microsoft.com/office/drawing/2014/main" id="{7EC10710-BF31-4DBD-AA88-13EDA6745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82805" y="1992701"/>
            <a:ext cx="447489" cy="48438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Line 76">
            <a:extLst>
              <a:ext uri="{FF2B5EF4-FFF2-40B4-BE49-F238E27FC236}">
                <a16:creationId xmlns:a16="http://schemas.microsoft.com/office/drawing/2014/main" id="{19B127C3-F00E-4EC7-A795-C231039520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88608" y="3519932"/>
            <a:ext cx="153410" cy="39660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2" name="Oval 77">
            <a:extLst>
              <a:ext uri="{FF2B5EF4-FFF2-40B4-BE49-F238E27FC236}">
                <a16:creationId xmlns:a16="http://schemas.microsoft.com/office/drawing/2014/main" id="{788E88C2-B9CE-4652-A996-48D86B283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8982" y="2462602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4" name="Text Box 78">
            <a:extLst>
              <a:ext uri="{FF2B5EF4-FFF2-40B4-BE49-F238E27FC236}">
                <a16:creationId xmlns:a16="http://schemas.microsoft.com/office/drawing/2014/main" id="{749D8B60-A8BA-45D2-A0BE-C2505B30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745" y="2413131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-1</a:t>
            </a:r>
          </a:p>
        </p:txBody>
      </p:sp>
      <p:sp>
        <p:nvSpPr>
          <p:cNvPr id="76" name="Text Box 79">
            <a:extLst>
              <a:ext uri="{FF2B5EF4-FFF2-40B4-BE49-F238E27FC236}">
                <a16:creationId xmlns:a16="http://schemas.microsoft.com/office/drawing/2014/main" id="{5B902DDA-C894-4C84-985E-D4BA8AFB7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3841" y="2350171"/>
            <a:ext cx="425695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Oval 80">
            <a:extLst>
              <a:ext uri="{FF2B5EF4-FFF2-40B4-BE49-F238E27FC236}">
                <a16:creationId xmlns:a16="http://schemas.microsoft.com/office/drawing/2014/main" id="{9B79B444-285A-4519-A15F-3BAC4F85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981" y="3187106"/>
            <a:ext cx="535925" cy="723895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0" name="Text Box 82">
            <a:extLst>
              <a:ext uri="{FF2B5EF4-FFF2-40B4-BE49-F238E27FC236}">
                <a16:creationId xmlns:a16="http://schemas.microsoft.com/office/drawing/2014/main" id="{6301084C-7F83-4693-BF09-8100E7897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399" y="4027636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Oval 83">
            <a:extLst>
              <a:ext uri="{FF2B5EF4-FFF2-40B4-BE49-F238E27FC236}">
                <a16:creationId xmlns:a16="http://schemas.microsoft.com/office/drawing/2014/main" id="{D4F1A042-F01F-4EBB-A8B1-874CBEEED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444" y="3229364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6" name="Text Box 85">
            <a:extLst>
              <a:ext uri="{FF2B5EF4-FFF2-40B4-BE49-F238E27FC236}">
                <a16:creationId xmlns:a16="http://schemas.microsoft.com/office/drawing/2014/main" id="{0AA363A7-5D82-4E17-B90F-C99F1581A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754" y="2834332"/>
            <a:ext cx="40004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88" name="Line 86">
            <a:extLst>
              <a:ext uri="{FF2B5EF4-FFF2-40B4-BE49-F238E27FC236}">
                <a16:creationId xmlns:a16="http://schemas.microsoft.com/office/drawing/2014/main" id="{5A689FEB-255D-4E0A-B141-4C1E517C6C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25321" y="2759465"/>
            <a:ext cx="444691" cy="47688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0" name="Line 87">
            <a:extLst>
              <a:ext uri="{FF2B5EF4-FFF2-40B4-BE49-F238E27FC236}">
                <a16:creationId xmlns:a16="http://schemas.microsoft.com/office/drawing/2014/main" id="{75DDB8AC-5E62-4458-9966-39F474242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3841" y="2730275"/>
            <a:ext cx="538558" cy="50607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2" name="Oval 80">
            <a:extLst>
              <a:ext uri="{FF2B5EF4-FFF2-40B4-BE49-F238E27FC236}">
                <a16:creationId xmlns:a16="http://schemas.microsoft.com/office/drawing/2014/main" id="{CB1CF1D0-F12C-4AC1-866B-103571784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12" y="3911002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4" name="Text Box 82">
            <a:extLst>
              <a:ext uri="{FF2B5EF4-FFF2-40B4-BE49-F238E27FC236}">
                <a16:creationId xmlns:a16="http://schemas.microsoft.com/office/drawing/2014/main" id="{9CF330CD-462C-4E9E-AE37-F92A61461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2012" y="4599787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Oval 80">
            <a:extLst>
              <a:ext uri="{FF2B5EF4-FFF2-40B4-BE49-F238E27FC236}">
                <a16:creationId xmlns:a16="http://schemas.microsoft.com/office/drawing/2014/main" id="{336FD7EA-392B-42DA-B794-6B3492FB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8176" y="3911002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8" name="Text Box 82">
            <a:extLst>
              <a:ext uri="{FF2B5EF4-FFF2-40B4-BE49-F238E27FC236}">
                <a16:creationId xmlns:a16="http://schemas.microsoft.com/office/drawing/2014/main" id="{A5CD3C48-CD26-4C11-81A7-091EE0172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8176" y="4599787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Line 76">
            <a:extLst>
              <a:ext uri="{FF2B5EF4-FFF2-40B4-BE49-F238E27FC236}">
                <a16:creationId xmlns:a16="http://schemas.microsoft.com/office/drawing/2014/main" id="{07458CD3-A272-4F60-AE86-D330A4D909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03029" y="3551736"/>
            <a:ext cx="185274" cy="35926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2" name="Oval 80">
            <a:extLst>
              <a:ext uri="{FF2B5EF4-FFF2-40B4-BE49-F238E27FC236}">
                <a16:creationId xmlns:a16="http://schemas.microsoft.com/office/drawing/2014/main" id="{253533E3-639B-4A1E-8E6D-83E8F8E8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6202" y="2478670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4" name="Text Box 82">
            <a:extLst>
              <a:ext uri="{FF2B5EF4-FFF2-40B4-BE49-F238E27FC236}">
                <a16:creationId xmlns:a16="http://schemas.microsoft.com/office/drawing/2014/main" id="{EC3F2D4C-F380-452B-B872-F3DF1253F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502" y="3178076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B397B3E-D952-4BE5-ADF8-903389907658}"/>
              </a:ext>
            </a:extLst>
          </p:cNvPr>
          <p:cNvSpPr/>
          <p:nvPr/>
        </p:nvSpPr>
        <p:spPr>
          <a:xfrm>
            <a:off x="10672507" y="336438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88F0316F-DD03-4E55-A675-B817D18E5E5B}"/>
              </a:ext>
            </a:extLst>
          </p:cNvPr>
          <p:cNvSpPr/>
          <p:nvPr/>
        </p:nvSpPr>
        <p:spPr>
          <a:xfrm>
            <a:off x="8810539" y="3979165"/>
            <a:ext cx="49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5311DEB4-F834-4B68-8228-6B624DD5697C}"/>
              </a:ext>
            </a:extLst>
          </p:cNvPr>
          <p:cNvSpPr/>
          <p:nvPr/>
        </p:nvSpPr>
        <p:spPr>
          <a:xfrm>
            <a:off x="9503029" y="3956358"/>
            <a:ext cx="618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/h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690A230-BF1B-4184-92B8-0DED0EB8076A}"/>
              </a:ext>
            </a:extLst>
          </p:cNvPr>
          <p:cNvSpPr/>
          <p:nvPr/>
        </p:nvSpPr>
        <p:spPr>
          <a:xfrm>
            <a:off x="8409389" y="2653759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Text Box 4">
            <a:extLst>
              <a:ext uri="{FF2B5EF4-FFF2-40B4-BE49-F238E27FC236}">
                <a16:creationId xmlns:a16="http://schemas.microsoft.com/office/drawing/2014/main" id="{C42E973A-E5B3-459F-BB7B-97A769D7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5192502"/>
            <a:ext cx="898438" cy="6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199" b="1" dirty="0">
                <a:solidFill>
                  <a:srgbClr val="FF0000"/>
                </a:solidFill>
                <a:cs typeface="Times New Roman" pitchFamily="18" charset="0"/>
              </a:rPr>
              <a:t>RL</a:t>
            </a:r>
            <a:endParaRPr lang="zh-CN" altLang="en-US" sz="3199" b="1" dirty="0">
              <a:solidFill>
                <a:srgbClr val="FF0000"/>
              </a:solidFill>
            </a:endParaRPr>
          </a:p>
        </p:txBody>
      </p:sp>
      <p:sp>
        <p:nvSpPr>
          <p:cNvPr id="116" name="Text Box 78">
            <a:extLst>
              <a:ext uri="{FF2B5EF4-FFF2-40B4-BE49-F238E27FC236}">
                <a16:creationId xmlns:a16="http://schemas.microsoft.com/office/drawing/2014/main" id="{5D176DE8-D37D-4E2E-9F51-22080BAC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7461" y="3177963"/>
            <a:ext cx="1563042" cy="41546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srgbClr val="FF0000"/>
                </a:solidFill>
                <a:latin typeface="Calibri" panose="020F0502020204030204"/>
              </a:rPr>
              <a:t>-1 or 1</a:t>
            </a:r>
          </a:p>
        </p:txBody>
      </p:sp>
    </p:spTree>
    <p:extLst>
      <p:ext uri="{BB962C8B-B14F-4D97-AF65-F5344CB8AC3E}">
        <p14:creationId xmlns:p14="http://schemas.microsoft.com/office/powerpoint/2010/main" val="101591369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76412-8AA1-4E99-AC0F-19188D63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 Rotation for LR and RL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0DE9E-FA08-42DA-87E3-66C9146E1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Procedure: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Step 1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Find a node c, such that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c is a child of b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c resides between a and b in in-order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Step 2</a:t>
            </a:r>
            <a:r>
              <a:rPr lang="en-US" altLang="zh-CN" dirty="0"/>
              <a:t>: Swap b and c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Step 3</a:t>
            </a:r>
            <a:r>
              <a:rPr lang="en-US" altLang="zh-CN" dirty="0"/>
              <a:t>: Swap c and 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23427D-F879-467A-9C7A-0DA083A8A5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25430" y="6463510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  <p:sp>
        <p:nvSpPr>
          <p:cNvPr id="6" name="Oval 65">
            <a:extLst>
              <a:ext uri="{FF2B5EF4-FFF2-40B4-BE49-F238E27FC236}">
                <a16:creationId xmlns:a16="http://schemas.microsoft.com/office/drawing/2014/main" id="{7530C830-D156-486C-99D2-F5DA73406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248" y="2824240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Text Box 66">
            <a:extLst>
              <a:ext uri="{FF2B5EF4-FFF2-40B4-BE49-F238E27FC236}">
                <a16:creationId xmlns:a16="http://schemas.microsoft.com/office/drawing/2014/main" id="{5406CA0A-4D3E-4632-9F95-229216E3C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2463" y="2786694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CN" sz="1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Box 67">
            <a:extLst>
              <a:ext uri="{FF2B5EF4-FFF2-40B4-BE49-F238E27FC236}">
                <a16:creationId xmlns:a16="http://schemas.microsoft.com/office/drawing/2014/main" id="{A0DE7620-BC7F-499B-91C0-C7AB1C311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3180" y="2585187"/>
            <a:ext cx="404856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a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68">
            <a:extLst>
              <a:ext uri="{FF2B5EF4-FFF2-40B4-BE49-F238E27FC236}">
                <a16:creationId xmlns:a16="http://schemas.microsoft.com/office/drawing/2014/main" id="{BE07C80E-9741-4F3C-AF7B-52758C4C2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84325" y="3098877"/>
            <a:ext cx="478290" cy="499111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Line 69">
            <a:extLst>
              <a:ext uri="{FF2B5EF4-FFF2-40B4-BE49-F238E27FC236}">
                <a16:creationId xmlns:a16="http://schemas.microsoft.com/office/drawing/2014/main" id="{082573D9-2F4F-4F1E-9661-71DFEBF57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9436" y="3086177"/>
            <a:ext cx="447489" cy="48438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Line 76">
            <a:extLst>
              <a:ext uri="{FF2B5EF4-FFF2-40B4-BE49-F238E27FC236}">
                <a16:creationId xmlns:a16="http://schemas.microsoft.com/office/drawing/2014/main" id="{15374BF8-D2FC-45F0-9656-FB1F2226BA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5239" y="4613408"/>
            <a:ext cx="153410" cy="39660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Oval 77">
            <a:extLst>
              <a:ext uri="{FF2B5EF4-FFF2-40B4-BE49-F238E27FC236}">
                <a16:creationId xmlns:a16="http://schemas.microsoft.com/office/drawing/2014/main" id="{A0E1222E-7704-40C6-B45D-F99B33374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613" y="3556078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0" name="Text Box 78">
            <a:extLst>
              <a:ext uri="{FF2B5EF4-FFF2-40B4-BE49-F238E27FC236}">
                <a16:creationId xmlns:a16="http://schemas.microsoft.com/office/drawing/2014/main" id="{FB002807-3075-4F81-9107-DF25D46E6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2376" y="3506607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-1</a:t>
            </a:r>
          </a:p>
        </p:txBody>
      </p:sp>
      <p:sp>
        <p:nvSpPr>
          <p:cNvPr id="22" name="Text Box 79">
            <a:extLst>
              <a:ext uri="{FF2B5EF4-FFF2-40B4-BE49-F238E27FC236}">
                <a16:creationId xmlns:a16="http://schemas.microsoft.com/office/drawing/2014/main" id="{CABACBE0-1B41-4A85-98DC-EBB54646C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0472" y="3443647"/>
            <a:ext cx="425695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val 80">
            <a:extLst>
              <a:ext uri="{FF2B5EF4-FFF2-40B4-BE49-F238E27FC236}">
                <a16:creationId xmlns:a16="http://schemas.microsoft.com/office/drawing/2014/main" id="{A2CB996C-C308-42C1-95A9-61F0FDEAF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1612" y="4280582"/>
            <a:ext cx="535925" cy="723895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Text Box 82">
            <a:extLst>
              <a:ext uri="{FF2B5EF4-FFF2-40B4-BE49-F238E27FC236}">
                <a16:creationId xmlns:a16="http://schemas.microsoft.com/office/drawing/2014/main" id="{82DDFE33-0776-40DB-AB6B-5D42927DD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9030" y="5121112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4E3AB814-45E0-4B5A-ABA6-59A58F6E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5075" y="4322840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Text Box 85">
            <a:extLst>
              <a:ext uri="{FF2B5EF4-FFF2-40B4-BE49-F238E27FC236}">
                <a16:creationId xmlns:a16="http://schemas.microsoft.com/office/drawing/2014/main" id="{62E681E9-DF5F-449F-AF5E-342A7D88C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983" y="3968140"/>
            <a:ext cx="40004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A6DFDBBD-DE2B-42AE-8E15-D61EC6B8DC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11952" y="3852941"/>
            <a:ext cx="444691" cy="47688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Line 87">
            <a:extLst>
              <a:ext uri="{FF2B5EF4-FFF2-40B4-BE49-F238E27FC236}">
                <a16:creationId xmlns:a16="http://schemas.microsoft.com/office/drawing/2014/main" id="{E4B16964-4D8F-45A5-A8CB-CDE0355EA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0472" y="3823751"/>
            <a:ext cx="538558" cy="50607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Oval 80">
            <a:extLst>
              <a:ext uri="{FF2B5EF4-FFF2-40B4-BE49-F238E27FC236}">
                <a16:creationId xmlns:a16="http://schemas.microsoft.com/office/drawing/2014/main" id="{5400C740-D516-4E19-BB8D-EB312BC57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8643" y="5004478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Text Box 82">
            <a:extLst>
              <a:ext uri="{FF2B5EF4-FFF2-40B4-BE49-F238E27FC236}">
                <a16:creationId xmlns:a16="http://schemas.microsoft.com/office/drawing/2014/main" id="{0B73CB44-7578-40E6-9163-D494F4B2D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643" y="5693263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val 80">
            <a:extLst>
              <a:ext uri="{FF2B5EF4-FFF2-40B4-BE49-F238E27FC236}">
                <a16:creationId xmlns:a16="http://schemas.microsoft.com/office/drawing/2014/main" id="{6AB14C15-6327-44E9-A4FC-AB369D83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4807" y="5004478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Text Box 82">
            <a:extLst>
              <a:ext uri="{FF2B5EF4-FFF2-40B4-BE49-F238E27FC236}">
                <a16:creationId xmlns:a16="http://schemas.microsoft.com/office/drawing/2014/main" id="{0BDB84F6-6673-442A-90E1-6762BCA6A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4807" y="5693263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Line 76">
            <a:extLst>
              <a:ext uri="{FF2B5EF4-FFF2-40B4-BE49-F238E27FC236}">
                <a16:creationId xmlns:a16="http://schemas.microsoft.com/office/drawing/2014/main" id="{38FF536C-17AF-4656-B278-DF42F236C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89660" y="4645212"/>
            <a:ext cx="185274" cy="35926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Oval 80">
            <a:extLst>
              <a:ext uri="{FF2B5EF4-FFF2-40B4-BE49-F238E27FC236}">
                <a16:creationId xmlns:a16="http://schemas.microsoft.com/office/drawing/2014/main" id="{35CE8D9A-EBFE-4461-A192-8D4F60E47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2833" y="3572146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Text Box 82">
            <a:extLst>
              <a:ext uri="{FF2B5EF4-FFF2-40B4-BE49-F238E27FC236}">
                <a16:creationId xmlns:a16="http://schemas.microsoft.com/office/drawing/2014/main" id="{67665DE4-F76C-47B6-A2BF-92C74FABC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133" y="4271552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377482-1A23-4D87-A7B1-DB1B84AF6857}"/>
              </a:ext>
            </a:extLst>
          </p:cNvPr>
          <p:cNvSpPr/>
          <p:nvPr/>
        </p:nvSpPr>
        <p:spPr>
          <a:xfrm>
            <a:off x="11259138" y="4457863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4ADFCB1-2EB5-4141-8D1A-83895DDF0B0F}"/>
              </a:ext>
            </a:extLst>
          </p:cNvPr>
          <p:cNvSpPr/>
          <p:nvPr/>
        </p:nvSpPr>
        <p:spPr>
          <a:xfrm>
            <a:off x="9397170" y="5072641"/>
            <a:ext cx="49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5C95A20-569D-4081-936E-64341D8E2884}"/>
              </a:ext>
            </a:extLst>
          </p:cNvPr>
          <p:cNvSpPr/>
          <p:nvPr/>
        </p:nvSpPr>
        <p:spPr>
          <a:xfrm>
            <a:off x="10089660" y="5049834"/>
            <a:ext cx="618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/h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66AB8BF-1DC7-4B95-B3F6-77B8A5137E51}"/>
              </a:ext>
            </a:extLst>
          </p:cNvPr>
          <p:cNvSpPr/>
          <p:nvPr/>
        </p:nvSpPr>
        <p:spPr>
          <a:xfrm>
            <a:off x="8996020" y="3747235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A1994802-A6C1-447A-99FE-054841D2A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8760" y="5577304"/>
            <a:ext cx="898438" cy="6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199" b="1" dirty="0">
                <a:solidFill>
                  <a:srgbClr val="FF0000"/>
                </a:solidFill>
                <a:cs typeface="Times New Roman" pitchFamily="18" charset="0"/>
              </a:rPr>
              <a:t>RL</a:t>
            </a:r>
            <a:endParaRPr lang="zh-CN" altLang="en-US" sz="3199" b="1" dirty="0">
              <a:solidFill>
                <a:srgbClr val="FF0000"/>
              </a:solidFill>
            </a:endParaRPr>
          </a:p>
        </p:txBody>
      </p:sp>
      <p:sp>
        <p:nvSpPr>
          <p:cNvPr id="60" name="Oval 65">
            <a:extLst>
              <a:ext uri="{FF2B5EF4-FFF2-40B4-BE49-F238E27FC236}">
                <a16:creationId xmlns:a16="http://schemas.microsoft.com/office/drawing/2014/main" id="{03215BC0-0EEE-40FC-9F8C-9F52AA006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851" y="2820776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Text Box 66">
            <a:extLst>
              <a:ext uri="{FF2B5EF4-FFF2-40B4-BE49-F238E27FC236}">
                <a16:creationId xmlns:a16="http://schemas.microsoft.com/office/drawing/2014/main" id="{D9D1617D-AA3C-4723-823E-6AAD49D3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066" y="2783230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-2</a:t>
            </a:r>
          </a:p>
        </p:txBody>
      </p:sp>
      <p:sp>
        <p:nvSpPr>
          <p:cNvPr id="64" name="Text Box 67">
            <a:extLst>
              <a:ext uri="{FF2B5EF4-FFF2-40B4-BE49-F238E27FC236}">
                <a16:creationId xmlns:a16="http://schemas.microsoft.com/office/drawing/2014/main" id="{025EDF6D-2298-4B47-B0DD-D3EFB9C69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783" y="2581723"/>
            <a:ext cx="404856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a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Line 68">
            <a:extLst>
              <a:ext uri="{FF2B5EF4-FFF2-40B4-BE49-F238E27FC236}">
                <a16:creationId xmlns:a16="http://schemas.microsoft.com/office/drawing/2014/main" id="{239FB69C-01F6-4742-BA6F-FB9333D0F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3928" y="3095413"/>
            <a:ext cx="478290" cy="499111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8" name="Line 69">
            <a:extLst>
              <a:ext uri="{FF2B5EF4-FFF2-40B4-BE49-F238E27FC236}">
                <a16:creationId xmlns:a16="http://schemas.microsoft.com/office/drawing/2014/main" id="{461793F7-0061-445D-8BD8-1103EE96A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9039" y="3082713"/>
            <a:ext cx="447489" cy="48438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Line 76">
            <a:extLst>
              <a:ext uri="{FF2B5EF4-FFF2-40B4-BE49-F238E27FC236}">
                <a16:creationId xmlns:a16="http://schemas.microsoft.com/office/drawing/2014/main" id="{C00123F0-2A74-40ED-91B4-296EB90C48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4528" y="4663528"/>
            <a:ext cx="153410" cy="39660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2" name="Oval 77">
            <a:extLst>
              <a:ext uri="{FF2B5EF4-FFF2-40B4-BE49-F238E27FC236}">
                <a16:creationId xmlns:a16="http://schemas.microsoft.com/office/drawing/2014/main" id="{94A0D1CE-DE4F-48DF-851C-830DF39E1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335" y="3606198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4" name="Text Box 78">
            <a:extLst>
              <a:ext uri="{FF2B5EF4-FFF2-40B4-BE49-F238E27FC236}">
                <a16:creationId xmlns:a16="http://schemas.microsoft.com/office/drawing/2014/main" id="{AD14417C-2B70-419A-8060-86E56584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9098" y="3556727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76" name="Text Box 79">
            <a:extLst>
              <a:ext uri="{FF2B5EF4-FFF2-40B4-BE49-F238E27FC236}">
                <a16:creationId xmlns:a16="http://schemas.microsoft.com/office/drawing/2014/main" id="{84989974-ABED-4ADD-8298-A42481AD2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194" y="3493767"/>
            <a:ext cx="425695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Oval 80">
            <a:extLst>
              <a:ext uri="{FF2B5EF4-FFF2-40B4-BE49-F238E27FC236}">
                <a16:creationId xmlns:a16="http://schemas.microsoft.com/office/drawing/2014/main" id="{4B6D36E1-A040-4671-B4CC-A7FCCE3C8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55" y="4379947"/>
            <a:ext cx="535925" cy="723895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0" name="Text Box 82">
            <a:extLst>
              <a:ext uri="{FF2B5EF4-FFF2-40B4-BE49-F238E27FC236}">
                <a16:creationId xmlns:a16="http://schemas.microsoft.com/office/drawing/2014/main" id="{8A755153-7283-48B5-8495-85C3D2D8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298" y="4973621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 dirty="0">
                <a:solidFill>
                  <a:prstClr val="black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82" name="Oval 83">
            <a:extLst>
              <a:ext uri="{FF2B5EF4-FFF2-40B4-BE49-F238E27FC236}">
                <a16:creationId xmlns:a16="http://schemas.microsoft.com/office/drawing/2014/main" id="{DEC7B4EA-CA1A-482A-AA96-14EBBD6E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364" y="4372960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4" name="Text Box 85">
            <a:extLst>
              <a:ext uri="{FF2B5EF4-FFF2-40B4-BE49-F238E27FC236}">
                <a16:creationId xmlns:a16="http://schemas.microsoft.com/office/drawing/2014/main" id="{83E77523-0B93-450F-8BB7-B53C49C19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691" y="4006549"/>
            <a:ext cx="40004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86" name="Line 86">
            <a:extLst>
              <a:ext uri="{FF2B5EF4-FFF2-40B4-BE49-F238E27FC236}">
                <a16:creationId xmlns:a16="http://schemas.microsoft.com/office/drawing/2014/main" id="{AD46B173-26EC-4E67-9F1A-D20C6223D4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8674" y="3903061"/>
            <a:ext cx="444691" cy="47688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8" name="Line 87">
            <a:extLst>
              <a:ext uri="{FF2B5EF4-FFF2-40B4-BE49-F238E27FC236}">
                <a16:creationId xmlns:a16="http://schemas.microsoft.com/office/drawing/2014/main" id="{70D23C29-656C-44E1-A7E4-9A7CA4E4D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194" y="3873871"/>
            <a:ext cx="538558" cy="50607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0" name="Oval 80">
            <a:extLst>
              <a:ext uri="{FF2B5EF4-FFF2-40B4-BE49-F238E27FC236}">
                <a16:creationId xmlns:a16="http://schemas.microsoft.com/office/drawing/2014/main" id="{9F6D02F0-D627-4A35-913C-1CAF8046C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7932" y="5054598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2" name="Text Box 82">
            <a:extLst>
              <a:ext uri="{FF2B5EF4-FFF2-40B4-BE49-F238E27FC236}">
                <a16:creationId xmlns:a16="http://schemas.microsoft.com/office/drawing/2014/main" id="{07BA7C8E-C234-4BEF-B6F4-46DC62114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932" y="5743383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Oval 80">
            <a:extLst>
              <a:ext uri="{FF2B5EF4-FFF2-40B4-BE49-F238E27FC236}">
                <a16:creationId xmlns:a16="http://schemas.microsoft.com/office/drawing/2014/main" id="{87647FFA-7881-4808-A842-9693C7CA9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096" y="5054598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6" name="Text Box 82">
            <a:extLst>
              <a:ext uri="{FF2B5EF4-FFF2-40B4-BE49-F238E27FC236}">
                <a16:creationId xmlns:a16="http://schemas.microsoft.com/office/drawing/2014/main" id="{0A11DC0F-6402-4928-A6EA-AF7873147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096" y="5743383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Line 76">
            <a:extLst>
              <a:ext uri="{FF2B5EF4-FFF2-40B4-BE49-F238E27FC236}">
                <a16:creationId xmlns:a16="http://schemas.microsoft.com/office/drawing/2014/main" id="{2C8E00B1-964E-497B-908B-DC22DED0A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949" y="4695332"/>
            <a:ext cx="185274" cy="35926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0" name="Oval 80">
            <a:extLst>
              <a:ext uri="{FF2B5EF4-FFF2-40B4-BE49-F238E27FC236}">
                <a16:creationId xmlns:a16="http://schemas.microsoft.com/office/drawing/2014/main" id="{F54914EF-3375-47CB-AD2C-6A08C785A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088" y="3567756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2" name="Text Box 82">
            <a:extLst>
              <a:ext uri="{FF2B5EF4-FFF2-40B4-BE49-F238E27FC236}">
                <a16:creationId xmlns:a16="http://schemas.microsoft.com/office/drawing/2014/main" id="{AAF370C6-F5B9-4324-B2CA-53C50977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986" y="3903787"/>
            <a:ext cx="470579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1B03AD7-DAA2-400A-A61D-E8E9A0273991}"/>
              </a:ext>
            </a:extLst>
          </p:cNvPr>
          <p:cNvSpPr/>
          <p:nvPr/>
        </p:nvSpPr>
        <p:spPr>
          <a:xfrm>
            <a:off x="5778581" y="4557228"/>
            <a:ext cx="306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214C316E-F0BA-478D-98E9-C83F11D3963E}"/>
              </a:ext>
            </a:extLst>
          </p:cNvPr>
          <p:cNvSpPr/>
          <p:nvPr/>
        </p:nvSpPr>
        <p:spPr>
          <a:xfrm>
            <a:off x="6666459" y="5122761"/>
            <a:ext cx="494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26BFE2B-96AF-446C-B674-90A0B9F72006}"/>
              </a:ext>
            </a:extLst>
          </p:cNvPr>
          <p:cNvSpPr/>
          <p:nvPr/>
        </p:nvSpPr>
        <p:spPr>
          <a:xfrm>
            <a:off x="7381056" y="5099205"/>
            <a:ext cx="618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/h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82EC6F48-05D2-4DE6-A60E-D35A2A01679B}"/>
              </a:ext>
            </a:extLst>
          </p:cNvPr>
          <p:cNvSpPr/>
          <p:nvPr/>
        </p:nvSpPr>
        <p:spPr>
          <a:xfrm>
            <a:off x="7711275" y="3742845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9538AD0C-CEFB-44BD-9078-A43B70A9A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617" y="5524114"/>
            <a:ext cx="898438" cy="6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199" b="1" dirty="0">
                <a:solidFill>
                  <a:srgbClr val="FF0000"/>
                </a:solidFill>
                <a:cs typeface="Times New Roman" pitchFamily="18" charset="0"/>
              </a:rPr>
              <a:t>LR</a:t>
            </a:r>
            <a:endParaRPr lang="zh-CN" altLang="en-US" sz="3199" b="1" dirty="0">
              <a:solidFill>
                <a:srgbClr val="FF0000"/>
              </a:solidFill>
            </a:endParaRPr>
          </a:p>
        </p:txBody>
      </p:sp>
      <p:sp>
        <p:nvSpPr>
          <p:cNvPr id="114" name="Text Box 78">
            <a:extLst>
              <a:ext uri="{FF2B5EF4-FFF2-40B4-BE49-F238E27FC236}">
                <a16:creationId xmlns:a16="http://schemas.microsoft.com/office/drawing/2014/main" id="{62A47531-5745-47C3-97FB-B0B1367B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043" y="4352565"/>
            <a:ext cx="1563042" cy="41546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srgbClr val="FF0000"/>
                </a:solidFill>
                <a:latin typeface="Calibri" panose="020F0502020204030204"/>
              </a:rPr>
              <a:t>-1 or 1</a:t>
            </a:r>
          </a:p>
        </p:txBody>
      </p:sp>
      <p:sp>
        <p:nvSpPr>
          <p:cNvPr id="116" name="Text Box 78">
            <a:extLst>
              <a:ext uri="{FF2B5EF4-FFF2-40B4-BE49-F238E27FC236}">
                <a16:creationId xmlns:a16="http://schemas.microsoft.com/office/drawing/2014/main" id="{218639CD-A359-4F6C-82C4-32D3E5C95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8277" y="4299274"/>
            <a:ext cx="1563042" cy="41546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srgbClr val="FF0000"/>
                </a:solidFill>
                <a:latin typeface="Calibri" panose="020F0502020204030204"/>
              </a:rPr>
              <a:t>-1 or 1</a:t>
            </a:r>
          </a:p>
        </p:txBody>
      </p:sp>
    </p:spTree>
    <p:extLst>
      <p:ext uri="{BB962C8B-B14F-4D97-AF65-F5344CB8AC3E}">
        <p14:creationId xmlns:p14="http://schemas.microsoft.com/office/powerpoint/2010/main" val="19515556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F6000-9401-490C-855D-F0B21E88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RL (1</a:t>
            </a:r>
            <a:r>
              <a:rPr lang="en-US" altLang="zh-CN" baseline="30000" dirty="0"/>
              <a:t>st</a:t>
            </a:r>
            <a:r>
              <a:rPr lang="zh-CN" altLang="en-US" dirty="0"/>
              <a:t> </a:t>
            </a:r>
            <a:r>
              <a:rPr lang="en-US" altLang="zh-CN" dirty="0"/>
              <a:t>Rotation)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549C2E-2FE8-45A9-AC28-4CE1D22E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126</a:t>
            </a:fld>
            <a:endParaRPr lang="en-US" altLang="zh-CN"/>
          </a:p>
        </p:txBody>
      </p:sp>
      <p:sp>
        <p:nvSpPr>
          <p:cNvPr id="57" name="Line 8">
            <a:extLst>
              <a:ext uri="{FF2B5EF4-FFF2-40B4-BE49-F238E27FC236}">
                <a16:creationId xmlns:a16="http://schemas.microsoft.com/office/drawing/2014/main" id="{A6CA7FA0-5BE3-41D9-8808-5BDBB87B3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3687" y="1916728"/>
            <a:ext cx="719406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Line 9">
            <a:extLst>
              <a:ext uri="{FF2B5EF4-FFF2-40B4-BE49-F238E27FC236}">
                <a16:creationId xmlns:a16="http://schemas.microsoft.com/office/drawing/2014/main" id="{E4349235-E6B2-4529-BC52-64081AD7CA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3579" y="2289788"/>
            <a:ext cx="1199716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9" name="AutoShape 13">
            <a:extLst>
              <a:ext uri="{FF2B5EF4-FFF2-40B4-BE49-F238E27FC236}">
                <a16:creationId xmlns:a16="http://schemas.microsoft.com/office/drawing/2014/main" id="{2CD7A44D-3B1E-4E98-BC0F-6D38624D9926}"/>
              </a:ext>
            </a:extLst>
          </p:cNvPr>
          <p:cNvSpPr>
            <a:spLocks noChangeArrowheads="1"/>
          </p:cNvSpPr>
          <p:nvPr/>
        </p:nvSpPr>
        <p:spPr bwMode="auto">
          <a:xfrm rot="13505789">
            <a:off x="5116622" y="2182323"/>
            <a:ext cx="430968" cy="1145803"/>
          </a:xfrm>
          <a:prstGeom prst="curvedLeftArrow">
            <a:avLst>
              <a:gd name="adj1" fmla="val 45000"/>
              <a:gd name="adj2" fmla="val 90000"/>
              <a:gd name="adj3" fmla="val 33333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0" name="Group 32">
            <a:extLst>
              <a:ext uri="{FF2B5EF4-FFF2-40B4-BE49-F238E27FC236}">
                <a16:creationId xmlns:a16="http://schemas.microsoft.com/office/drawing/2014/main" id="{F98D2A51-36BA-4E3F-A72F-779AEE694BF2}"/>
              </a:ext>
            </a:extLst>
          </p:cNvPr>
          <p:cNvGrpSpPr>
            <a:grpSpLocks/>
          </p:cNvGrpSpPr>
          <p:nvPr/>
        </p:nvGrpSpPr>
        <p:grpSpPr bwMode="auto">
          <a:xfrm>
            <a:off x="6797745" y="3254383"/>
            <a:ext cx="569495" cy="1365367"/>
            <a:chOff x="2342" y="2245"/>
            <a:chExt cx="377" cy="1067"/>
          </a:xfrm>
        </p:grpSpPr>
        <p:sp>
          <p:nvSpPr>
            <p:cNvPr id="61" name="Rectangle 33">
              <a:extLst>
                <a:ext uri="{FF2B5EF4-FFF2-40B4-BE49-F238E27FC236}">
                  <a16:creationId xmlns:a16="http://schemas.microsoft.com/office/drawing/2014/main" id="{379E2EF4-939B-44CB-8DD6-9A0C28AE4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2867"/>
              <a:ext cx="262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69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rPr>
                <a:t>T</a:t>
              </a:r>
              <a:r>
                <a:rPr kumimoji="0" lang="en-US" altLang="zh-CN" sz="3699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rPr>
                <a:t>3</a:t>
              </a:r>
              <a:endParaRPr kumimoji="0" lang="en-US" altLang="zh-CN" sz="3699" b="1" i="0" u="none" strike="noStrike" kern="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Rectangle 34">
              <a:extLst>
                <a:ext uri="{FF2B5EF4-FFF2-40B4-BE49-F238E27FC236}">
                  <a16:creationId xmlns:a16="http://schemas.microsoft.com/office/drawing/2014/main" id="{F2B11829-1438-4C26-B5F9-FEA1BEF95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2455"/>
              <a:ext cx="5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rPr>
                <a:t> 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Freeform 35">
              <a:extLst>
                <a:ext uri="{FF2B5EF4-FFF2-40B4-BE49-F238E27FC236}">
                  <a16:creationId xmlns:a16="http://schemas.microsoft.com/office/drawing/2014/main" id="{6EBBAB61-D2D3-4C6C-8444-ABD89E732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2" y="2245"/>
              <a:ext cx="377" cy="634"/>
            </a:xfrm>
            <a:custGeom>
              <a:avLst/>
              <a:gdLst>
                <a:gd name="T0" fmla="*/ 56969 w 248"/>
                <a:gd name="T1" fmla="*/ 3 h 401"/>
                <a:gd name="T2" fmla="*/ 44429 w 248"/>
                <a:gd name="T3" fmla="*/ 166 h 401"/>
                <a:gd name="T4" fmla="*/ 32039 w 248"/>
                <a:gd name="T5" fmla="*/ 415 h 401"/>
                <a:gd name="T6" fmla="*/ 23037 w 248"/>
                <a:gd name="T7" fmla="*/ 784 h 401"/>
                <a:gd name="T8" fmla="*/ 14011 w 248"/>
                <a:gd name="T9" fmla="*/ 1256 h 401"/>
                <a:gd name="T10" fmla="*/ 6782 w 248"/>
                <a:gd name="T11" fmla="*/ 1788 h 401"/>
                <a:gd name="T12" fmla="*/ 3438 w 248"/>
                <a:gd name="T13" fmla="*/ 2402 h 401"/>
                <a:gd name="T14" fmla="*/ 0 w 248"/>
                <a:gd name="T15" fmla="*/ 3057 h 401"/>
                <a:gd name="T16" fmla="*/ 0 w 248"/>
                <a:gd name="T17" fmla="*/ 3704 h 401"/>
                <a:gd name="T18" fmla="*/ 3438 w 248"/>
                <a:gd name="T19" fmla="*/ 4385 h 401"/>
                <a:gd name="T20" fmla="*/ 6782 w 248"/>
                <a:gd name="T21" fmla="*/ 4992 h 401"/>
                <a:gd name="T22" fmla="*/ 14011 w 248"/>
                <a:gd name="T23" fmla="*/ 5510 h 401"/>
                <a:gd name="T24" fmla="*/ 23037 w 248"/>
                <a:gd name="T25" fmla="*/ 6004 h 401"/>
                <a:gd name="T26" fmla="*/ 32039 w 248"/>
                <a:gd name="T27" fmla="*/ 6340 h 401"/>
                <a:gd name="T28" fmla="*/ 44429 w 248"/>
                <a:gd name="T29" fmla="*/ 6584 h 401"/>
                <a:gd name="T30" fmla="*/ 56969 w 248"/>
                <a:gd name="T31" fmla="*/ 6725 h 401"/>
                <a:gd name="T32" fmla="*/ 69052 w 248"/>
                <a:gd name="T33" fmla="*/ 6725 h 401"/>
                <a:gd name="T34" fmla="*/ 81493 w 248"/>
                <a:gd name="T35" fmla="*/ 6584 h 401"/>
                <a:gd name="T36" fmla="*/ 92502 w 248"/>
                <a:gd name="T37" fmla="*/ 6340 h 401"/>
                <a:gd name="T38" fmla="*/ 101075 w 248"/>
                <a:gd name="T39" fmla="*/ 6004 h 401"/>
                <a:gd name="T40" fmla="*/ 110122 w 248"/>
                <a:gd name="T41" fmla="*/ 5510 h 401"/>
                <a:gd name="T42" fmla="*/ 117266 w 248"/>
                <a:gd name="T43" fmla="*/ 4992 h 401"/>
                <a:gd name="T44" fmla="*/ 122775 w 248"/>
                <a:gd name="T45" fmla="*/ 4385 h 401"/>
                <a:gd name="T46" fmla="*/ 124143 w 248"/>
                <a:gd name="T47" fmla="*/ 3704 h 401"/>
                <a:gd name="T48" fmla="*/ 124143 w 248"/>
                <a:gd name="T49" fmla="*/ 3057 h 401"/>
                <a:gd name="T50" fmla="*/ 122775 w 248"/>
                <a:gd name="T51" fmla="*/ 2402 h 401"/>
                <a:gd name="T52" fmla="*/ 117266 w 248"/>
                <a:gd name="T53" fmla="*/ 1788 h 401"/>
                <a:gd name="T54" fmla="*/ 110122 w 248"/>
                <a:gd name="T55" fmla="*/ 1256 h 401"/>
                <a:gd name="T56" fmla="*/ 101075 w 248"/>
                <a:gd name="T57" fmla="*/ 784 h 401"/>
                <a:gd name="T58" fmla="*/ 92502 w 248"/>
                <a:gd name="T59" fmla="*/ 415 h 401"/>
                <a:gd name="T60" fmla="*/ 81493 w 248"/>
                <a:gd name="T61" fmla="*/ 166 h 401"/>
                <a:gd name="T62" fmla="*/ 69052 w 248"/>
                <a:gd name="T63" fmla="*/ 3 h 4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8"/>
                <a:gd name="T97" fmla="*/ 0 h 401"/>
                <a:gd name="T98" fmla="*/ 248 w 248"/>
                <a:gd name="T99" fmla="*/ 401 h 4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8" h="401">
                  <a:moveTo>
                    <a:pt x="124" y="0"/>
                  </a:moveTo>
                  <a:lnTo>
                    <a:pt x="114" y="3"/>
                  </a:lnTo>
                  <a:lnTo>
                    <a:pt x="99" y="3"/>
                  </a:lnTo>
                  <a:lnTo>
                    <a:pt x="89" y="10"/>
                  </a:lnTo>
                  <a:lnTo>
                    <a:pt x="78" y="18"/>
                  </a:lnTo>
                  <a:lnTo>
                    <a:pt x="64" y="25"/>
                  </a:lnTo>
                  <a:lnTo>
                    <a:pt x="57" y="35"/>
                  </a:lnTo>
                  <a:lnTo>
                    <a:pt x="46" y="46"/>
                  </a:lnTo>
                  <a:lnTo>
                    <a:pt x="35" y="60"/>
                  </a:lnTo>
                  <a:lnTo>
                    <a:pt x="28" y="74"/>
                  </a:lnTo>
                  <a:lnTo>
                    <a:pt x="21" y="89"/>
                  </a:lnTo>
                  <a:lnTo>
                    <a:pt x="14" y="106"/>
                  </a:lnTo>
                  <a:lnTo>
                    <a:pt x="11" y="124"/>
                  </a:lnTo>
                  <a:lnTo>
                    <a:pt x="7" y="142"/>
                  </a:lnTo>
                  <a:lnTo>
                    <a:pt x="4" y="160"/>
                  </a:lnTo>
                  <a:lnTo>
                    <a:pt x="0" y="181"/>
                  </a:lnTo>
                  <a:lnTo>
                    <a:pt x="0" y="199"/>
                  </a:lnTo>
                  <a:lnTo>
                    <a:pt x="0" y="220"/>
                  </a:lnTo>
                  <a:lnTo>
                    <a:pt x="4" y="241"/>
                  </a:lnTo>
                  <a:lnTo>
                    <a:pt x="7" y="259"/>
                  </a:lnTo>
                  <a:lnTo>
                    <a:pt x="11" y="277"/>
                  </a:lnTo>
                  <a:lnTo>
                    <a:pt x="14" y="295"/>
                  </a:lnTo>
                  <a:lnTo>
                    <a:pt x="21" y="312"/>
                  </a:lnTo>
                  <a:lnTo>
                    <a:pt x="28" y="326"/>
                  </a:lnTo>
                  <a:lnTo>
                    <a:pt x="35" y="341"/>
                  </a:lnTo>
                  <a:lnTo>
                    <a:pt x="46" y="355"/>
                  </a:lnTo>
                  <a:lnTo>
                    <a:pt x="57" y="366"/>
                  </a:lnTo>
                  <a:lnTo>
                    <a:pt x="64" y="376"/>
                  </a:lnTo>
                  <a:lnTo>
                    <a:pt x="78" y="383"/>
                  </a:lnTo>
                  <a:lnTo>
                    <a:pt x="89" y="390"/>
                  </a:lnTo>
                  <a:lnTo>
                    <a:pt x="99" y="394"/>
                  </a:lnTo>
                  <a:lnTo>
                    <a:pt x="114" y="398"/>
                  </a:lnTo>
                  <a:lnTo>
                    <a:pt x="124" y="401"/>
                  </a:lnTo>
                  <a:lnTo>
                    <a:pt x="138" y="398"/>
                  </a:lnTo>
                  <a:lnTo>
                    <a:pt x="149" y="394"/>
                  </a:lnTo>
                  <a:lnTo>
                    <a:pt x="163" y="390"/>
                  </a:lnTo>
                  <a:lnTo>
                    <a:pt x="174" y="383"/>
                  </a:lnTo>
                  <a:lnTo>
                    <a:pt x="184" y="376"/>
                  </a:lnTo>
                  <a:lnTo>
                    <a:pt x="195" y="366"/>
                  </a:lnTo>
                  <a:lnTo>
                    <a:pt x="202" y="355"/>
                  </a:lnTo>
                  <a:lnTo>
                    <a:pt x="213" y="341"/>
                  </a:lnTo>
                  <a:lnTo>
                    <a:pt x="220" y="326"/>
                  </a:lnTo>
                  <a:lnTo>
                    <a:pt x="227" y="312"/>
                  </a:lnTo>
                  <a:lnTo>
                    <a:pt x="234" y="295"/>
                  </a:lnTo>
                  <a:lnTo>
                    <a:pt x="238" y="277"/>
                  </a:lnTo>
                  <a:lnTo>
                    <a:pt x="245" y="259"/>
                  </a:lnTo>
                  <a:lnTo>
                    <a:pt x="245" y="241"/>
                  </a:lnTo>
                  <a:lnTo>
                    <a:pt x="248" y="220"/>
                  </a:lnTo>
                  <a:lnTo>
                    <a:pt x="248" y="199"/>
                  </a:lnTo>
                  <a:lnTo>
                    <a:pt x="248" y="181"/>
                  </a:lnTo>
                  <a:lnTo>
                    <a:pt x="245" y="160"/>
                  </a:lnTo>
                  <a:lnTo>
                    <a:pt x="245" y="142"/>
                  </a:lnTo>
                  <a:lnTo>
                    <a:pt x="238" y="124"/>
                  </a:lnTo>
                  <a:lnTo>
                    <a:pt x="234" y="106"/>
                  </a:lnTo>
                  <a:lnTo>
                    <a:pt x="227" y="89"/>
                  </a:lnTo>
                  <a:lnTo>
                    <a:pt x="220" y="74"/>
                  </a:lnTo>
                  <a:lnTo>
                    <a:pt x="213" y="60"/>
                  </a:lnTo>
                  <a:lnTo>
                    <a:pt x="202" y="46"/>
                  </a:lnTo>
                  <a:lnTo>
                    <a:pt x="195" y="35"/>
                  </a:lnTo>
                  <a:lnTo>
                    <a:pt x="184" y="25"/>
                  </a:lnTo>
                  <a:lnTo>
                    <a:pt x="174" y="18"/>
                  </a:lnTo>
                  <a:lnTo>
                    <a:pt x="163" y="10"/>
                  </a:lnTo>
                  <a:lnTo>
                    <a:pt x="149" y="3"/>
                  </a:lnTo>
                  <a:lnTo>
                    <a:pt x="138" y="3"/>
                  </a:lnTo>
                  <a:lnTo>
                    <a:pt x="124" y="0"/>
                  </a:lnTo>
                </a:path>
              </a:pathLst>
            </a:custGeom>
            <a:solidFill>
              <a:sysClr val="window" lastClr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Rectangle 36">
              <a:extLst>
                <a:ext uri="{FF2B5EF4-FFF2-40B4-BE49-F238E27FC236}">
                  <a16:creationId xmlns:a16="http://schemas.microsoft.com/office/drawing/2014/main" id="{38608F4F-7F9D-4E72-B9D9-1E7E0FD9D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2350"/>
              <a:ext cx="123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rPr>
                <a:t>h</a:t>
              </a:r>
              <a:endParaRPr kumimoji="0" lang="en-US" altLang="zh-CN" sz="2699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Rectangle 37">
              <a:extLst>
                <a:ext uri="{FF2B5EF4-FFF2-40B4-BE49-F238E27FC236}">
                  <a16:creationId xmlns:a16="http://schemas.microsoft.com/office/drawing/2014/main" id="{42EC49A2-7C9D-49FA-BE0D-1F0635A95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501"/>
              <a:ext cx="4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rPr>
                <a:t> 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66" name="Line 45">
            <a:extLst>
              <a:ext uri="{FF2B5EF4-FFF2-40B4-BE49-F238E27FC236}">
                <a16:creationId xmlns:a16="http://schemas.microsoft.com/office/drawing/2014/main" id="{5770BAA1-9D00-4D10-A727-44990B0BC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9927" y="2297728"/>
            <a:ext cx="1199715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7" name="Group 48">
            <a:extLst>
              <a:ext uri="{FF2B5EF4-FFF2-40B4-BE49-F238E27FC236}">
                <a16:creationId xmlns:a16="http://schemas.microsoft.com/office/drawing/2014/main" id="{7CB9E814-A95B-4DB4-A769-E5BCFC663CEA}"/>
              </a:ext>
            </a:extLst>
          </p:cNvPr>
          <p:cNvGrpSpPr>
            <a:grpSpLocks/>
          </p:cNvGrpSpPr>
          <p:nvPr/>
        </p:nvGrpSpPr>
        <p:grpSpPr bwMode="auto">
          <a:xfrm>
            <a:off x="2951967" y="2721090"/>
            <a:ext cx="691854" cy="1373045"/>
            <a:chOff x="2316" y="2322"/>
            <a:chExt cx="458" cy="1073"/>
          </a:xfrm>
        </p:grpSpPr>
        <p:sp>
          <p:nvSpPr>
            <p:cNvPr id="68" name="Rectangle 49">
              <a:extLst>
                <a:ext uri="{FF2B5EF4-FFF2-40B4-BE49-F238E27FC236}">
                  <a16:creationId xmlns:a16="http://schemas.microsoft.com/office/drawing/2014/main" id="{F35A4E56-9669-41CF-830B-9B393BE4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950"/>
              <a:ext cx="378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99" b="1" dirty="0">
                  <a:solidFill>
                    <a:srgbClr val="000000"/>
                  </a:solidFill>
                  <a:latin typeface="Calibri" panose="020F0502020204030204"/>
                </a:rPr>
                <a:t>T</a:t>
              </a:r>
              <a:r>
                <a:rPr lang="en-US" altLang="zh-CN" sz="3699" b="1" baseline="-25000" dirty="0">
                  <a:solidFill>
                    <a:srgbClr val="000000"/>
                  </a:solidFill>
                  <a:latin typeface="Calibri" panose="020F0502020204030204"/>
                </a:rPr>
                <a:t>0</a:t>
              </a:r>
              <a:endParaRPr lang="en-US" altLang="zh-CN" sz="3699" b="1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9" name="Rectangle 50">
              <a:extLst>
                <a:ext uri="{FF2B5EF4-FFF2-40B4-BE49-F238E27FC236}">
                  <a16:creationId xmlns:a16="http://schemas.microsoft.com/office/drawing/2014/main" id="{8B0AE752-B6DC-4FE9-9A0B-AE6A9D0E7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2455"/>
              <a:ext cx="52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99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endParaRPr lang="en-US" altLang="zh-CN" sz="1800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0" name="Freeform 51">
              <a:extLst>
                <a:ext uri="{FF2B5EF4-FFF2-40B4-BE49-F238E27FC236}">
                  <a16:creationId xmlns:a16="http://schemas.microsoft.com/office/drawing/2014/main" id="{7068380B-DE05-491D-A726-C66D2CDFA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6" y="2322"/>
              <a:ext cx="342" cy="608"/>
            </a:xfrm>
            <a:custGeom>
              <a:avLst/>
              <a:gdLst>
                <a:gd name="T0" fmla="*/ 56969 w 248"/>
                <a:gd name="T1" fmla="*/ 3 h 401"/>
                <a:gd name="T2" fmla="*/ 44429 w 248"/>
                <a:gd name="T3" fmla="*/ 166 h 401"/>
                <a:gd name="T4" fmla="*/ 32039 w 248"/>
                <a:gd name="T5" fmla="*/ 415 h 401"/>
                <a:gd name="T6" fmla="*/ 23037 w 248"/>
                <a:gd name="T7" fmla="*/ 784 h 401"/>
                <a:gd name="T8" fmla="*/ 14011 w 248"/>
                <a:gd name="T9" fmla="*/ 1256 h 401"/>
                <a:gd name="T10" fmla="*/ 6782 w 248"/>
                <a:gd name="T11" fmla="*/ 1788 h 401"/>
                <a:gd name="T12" fmla="*/ 3438 w 248"/>
                <a:gd name="T13" fmla="*/ 2402 h 401"/>
                <a:gd name="T14" fmla="*/ 0 w 248"/>
                <a:gd name="T15" fmla="*/ 3057 h 401"/>
                <a:gd name="T16" fmla="*/ 0 w 248"/>
                <a:gd name="T17" fmla="*/ 3704 h 401"/>
                <a:gd name="T18" fmla="*/ 3438 w 248"/>
                <a:gd name="T19" fmla="*/ 4385 h 401"/>
                <a:gd name="T20" fmla="*/ 6782 w 248"/>
                <a:gd name="T21" fmla="*/ 4992 h 401"/>
                <a:gd name="T22" fmla="*/ 14011 w 248"/>
                <a:gd name="T23" fmla="*/ 5510 h 401"/>
                <a:gd name="T24" fmla="*/ 23037 w 248"/>
                <a:gd name="T25" fmla="*/ 6004 h 401"/>
                <a:gd name="T26" fmla="*/ 32039 w 248"/>
                <a:gd name="T27" fmla="*/ 6340 h 401"/>
                <a:gd name="T28" fmla="*/ 44429 w 248"/>
                <a:gd name="T29" fmla="*/ 6584 h 401"/>
                <a:gd name="T30" fmla="*/ 56969 w 248"/>
                <a:gd name="T31" fmla="*/ 6725 h 401"/>
                <a:gd name="T32" fmla="*/ 69052 w 248"/>
                <a:gd name="T33" fmla="*/ 6725 h 401"/>
                <a:gd name="T34" fmla="*/ 81493 w 248"/>
                <a:gd name="T35" fmla="*/ 6584 h 401"/>
                <a:gd name="T36" fmla="*/ 92502 w 248"/>
                <a:gd name="T37" fmla="*/ 6340 h 401"/>
                <a:gd name="T38" fmla="*/ 101075 w 248"/>
                <a:gd name="T39" fmla="*/ 6004 h 401"/>
                <a:gd name="T40" fmla="*/ 110122 w 248"/>
                <a:gd name="T41" fmla="*/ 5510 h 401"/>
                <a:gd name="T42" fmla="*/ 117266 w 248"/>
                <a:gd name="T43" fmla="*/ 4992 h 401"/>
                <a:gd name="T44" fmla="*/ 122775 w 248"/>
                <a:gd name="T45" fmla="*/ 4385 h 401"/>
                <a:gd name="T46" fmla="*/ 124143 w 248"/>
                <a:gd name="T47" fmla="*/ 3704 h 401"/>
                <a:gd name="T48" fmla="*/ 124143 w 248"/>
                <a:gd name="T49" fmla="*/ 3057 h 401"/>
                <a:gd name="T50" fmla="*/ 122775 w 248"/>
                <a:gd name="T51" fmla="*/ 2402 h 401"/>
                <a:gd name="T52" fmla="*/ 117266 w 248"/>
                <a:gd name="T53" fmla="*/ 1788 h 401"/>
                <a:gd name="T54" fmla="*/ 110122 w 248"/>
                <a:gd name="T55" fmla="*/ 1256 h 401"/>
                <a:gd name="T56" fmla="*/ 101075 w 248"/>
                <a:gd name="T57" fmla="*/ 784 h 401"/>
                <a:gd name="T58" fmla="*/ 92502 w 248"/>
                <a:gd name="T59" fmla="*/ 415 h 401"/>
                <a:gd name="T60" fmla="*/ 81493 w 248"/>
                <a:gd name="T61" fmla="*/ 166 h 401"/>
                <a:gd name="T62" fmla="*/ 69052 w 248"/>
                <a:gd name="T63" fmla="*/ 3 h 4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8"/>
                <a:gd name="T97" fmla="*/ 0 h 401"/>
                <a:gd name="T98" fmla="*/ 248 w 248"/>
                <a:gd name="T99" fmla="*/ 401 h 4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8" h="401">
                  <a:moveTo>
                    <a:pt x="124" y="0"/>
                  </a:moveTo>
                  <a:lnTo>
                    <a:pt x="114" y="3"/>
                  </a:lnTo>
                  <a:lnTo>
                    <a:pt x="99" y="3"/>
                  </a:lnTo>
                  <a:lnTo>
                    <a:pt x="89" y="10"/>
                  </a:lnTo>
                  <a:lnTo>
                    <a:pt x="78" y="18"/>
                  </a:lnTo>
                  <a:lnTo>
                    <a:pt x="64" y="25"/>
                  </a:lnTo>
                  <a:lnTo>
                    <a:pt x="57" y="35"/>
                  </a:lnTo>
                  <a:lnTo>
                    <a:pt x="46" y="46"/>
                  </a:lnTo>
                  <a:lnTo>
                    <a:pt x="35" y="60"/>
                  </a:lnTo>
                  <a:lnTo>
                    <a:pt x="28" y="74"/>
                  </a:lnTo>
                  <a:lnTo>
                    <a:pt x="21" y="89"/>
                  </a:lnTo>
                  <a:lnTo>
                    <a:pt x="14" y="106"/>
                  </a:lnTo>
                  <a:lnTo>
                    <a:pt x="11" y="124"/>
                  </a:lnTo>
                  <a:lnTo>
                    <a:pt x="7" y="142"/>
                  </a:lnTo>
                  <a:lnTo>
                    <a:pt x="4" y="160"/>
                  </a:lnTo>
                  <a:lnTo>
                    <a:pt x="0" y="181"/>
                  </a:lnTo>
                  <a:lnTo>
                    <a:pt x="0" y="199"/>
                  </a:lnTo>
                  <a:lnTo>
                    <a:pt x="0" y="220"/>
                  </a:lnTo>
                  <a:lnTo>
                    <a:pt x="4" y="241"/>
                  </a:lnTo>
                  <a:lnTo>
                    <a:pt x="7" y="259"/>
                  </a:lnTo>
                  <a:lnTo>
                    <a:pt x="11" y="277"/>
                  </a:lnTo>
                  <a:lnTo>
                    <a:pt x="14" y="295"/>
                  </a:lnTo>
                  <a:lnTo>
                    <a:pt x="21" y="312"/>
                  </a:lnTo>
                  <a:lnTo>
                    <a:pt x="28" y="326"/>
                  </a:lnTo>
                  <a:lnTo>
                    <a:pt x="35" y="341"/>
                  </a:lnTo>
                  <a:lnTo>
                    <a:pt x="46" y="355"/>
                  </a:lnTo>
                  <a:lnTo>
                    <a:pt x="57" y="366"/>
                  </a:lnTo>
                  <a:lnTo>
                    <a:pt x="64" y="376"/>
                  </a:lnTo>
                  <a:lnTo>
                    <a:pt x="78" y="383"/>
                  </a:lnTo>
                  <a:lnTo>
                    <a:pt x="89" y="390"/>
                  </a:lnTo>
                  <a:lnTo>
                    <a:pt x="99" y="394"/>
                  </a:lnTo>
                  <a:lnTo>
                    <a:pt x="114" y="398"/>
                  </a:lnTo>
                  <a:lnTo>
                    <a:pt x="124" y="401"/>
                  </a:lnTo>
                  <a:lnTo>
                    <a:pt x="138" y="398"/>
                  </a:lnTo>
                  <a:lnTo>
                    <a:pt x="149" y="394"/>
                  </a:lnTo>
                  <a:lnTo>
                    <a:pt x="163" y="390"/>
                  </a:lnTo>
                  <a:lnTo>
                    <a:pt x="174" y="383"/>
                  </a:lnTo>
                  <a:lnTo>
                    <a:pt x="184" y="376"/>
                  </a:lnTo>
                  <a:lnTo>
                    <a:pt x="195" y="366"/>
                  </a:lnTo>
                  <a:lnTo>
                    <a:pt x="202" y="355"/>
                  </a:lnTo>
                  <a:lnTo>
                    <a:pt x="213" y="341"/>
                  </a:lnTo>
                  <a:lnTo>
                    <a:pt x="220" y="326"/>
                  </a:lnTo>
                  <a:lnTo>
                    <a:pt x="227" y="312"/>
                  </a:lnTo>
                  <a:lnTo>
                    <a:pt x="234" y="295"/>
                  </a:lnTo>
                  <a:lnTo>
                    <a:pt x="238" y="277"/>
                  </a:lnTo>
                  <a:lnTo>
                    <a:pt x="245" y="259"/>
                  </a:lnTo>
                  <a:lnTo>
                    <a:pt x="245" y="241"/>
                  </a:lnTo>
                  <a:lnTo>
                    <a:pt x="248" y="220"/>
                  </a:lnTo>
                  <a:lnTo>
                    <a:pt x="248" y="199"/>
                  </a:lnTo>
                  <a:lnTo>
                    <a:pt x="248" y="181"/>
                  </a:lnTo>
                  <a:lnTo>
                    <a:pt x="245" y="160"/>
                  </a:lnTo>
                  <a:lnTo>
                    <a:pt x="245" y="142"/>
                  </a:lnTo>
                  <a:lnTo>
                    <a:pt x="238" y="124"/>
                  </a:lnTo>
                  <a:lnTo>
                    <a:pt x="234" y="106"/>
                  </a:lnTo>
                  <a:lnTo>
                    <a:pt x="227" y="89"/>
                  </a:lnTo>
                  <a:lnTo>
                    <a:pt x="220" y="74"/>
                  </a:lnTo>
                  <a:lnTo>
                    <a:pt x="213" y="60"/>
                  </a:lnTo>
                  <a:lnTo>
                    <a:pt x="202" y="46"/>
                  </a:lnTo>
                  <a:lnTo>
                    <a:pt x="195" y="35"/>
                  </a:lnTo>
                  <a:lnTo>
                    <a:pt x="184" y="25"/>
                  </a:lnTo>
                  <a:lnTo>
                    <a:pt x="174" y="18"/>
                  </a:lnTo>
                  <a:lnTo>
                    <a:pt x="163" y="10"/>
                  </a:lnTo>
                  <a:lnTo>
                    <a:pt x="149" y="3"/>
                  </a:lnTo>
                  <a:lnTo>
                    <a:pt x="138" y="3"/>
                  </a:lnTo>
                  <a:lnTo>
                    <a:pt x="124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1" name="Rectangle 52">
              <a:extLst>
                <a:ext uri="{FF2B5EF4-FFF2-40B4-BE49-F238E27FC236}">
                  <a16:creationId xmlns:a16="http://schemas.microsoft.com/office/drawing/2014/main" id="{10CCE0EA-2518-47CD-8979-F2F51A3AB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8" y="2460"/>
              <a:ext cx="123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99" b="1">
                  <a:solidFill>
                    <a:srgbClr val="000000"/>
                  </a:solidFill>
                  <a:latin typeface="Calibri" panose="020F0502020204030204"/>
                </a:rPr>
                <a:t>h</a:t>
              </a:r>
              <a:endParaRPr lang="en-US" altLang="zh-CN" sz="2699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2" name="Rectangle 53">
              <a:extLst>
                <a:ext uri="{FF2B5EF4-FFF2-40B4-BE49-F238E27FC236}">
                  <a16:creationId xmlns:a16="http://schemas.microsoft.com/office/drawing/2014/main" id="{1F33DADF-F53D-466D-B1C4-92E5C9358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501"/>
              <a:ext cx="45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b="1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endParaRPr lang="en-US" altLang="zh-CN" sz="1800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73" name="Rectangle 58">
            <a:extLst>
              <a:ext uri="{FF2B5EF4-FFF2-40B4-BE49-F238E27FC236}">
                <a16:creationId xmlns:a16="http://schemas.microsoft.com/office/drawing/2014/main" id="{6D05E03E-8613-4BD6-900E-6D23CEF72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492" y="2865028"/>
            <a:ext cx="67310" cy="353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300" b="1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altLang="zh-CN" sz="1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Line 61">
            <a:extLst>
              <a:ext uri="{FF2B5EF4-FFF2-40B4-BE49-F238E27FC236}">
                <a16:creationId xmlns:a16="http://schemas.microsoft.com/office/drawing/2014/main" id="{45ED85CF-9445-401E-AD5B-FE6D227A3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1219" y="2967652"/>
            <a:ext cx="624191" cy="431800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5" name="Line 62">
            <a:extLst>
              <a:ext uri="{FF2B5EF4-FFF2-40B4-BE49-F238E27FC236}">
                <a16:creationId xmlns:a16="http://schemas.microsoft.com/office/drawing/2014/main" id="{67A9271A-F23E-49D0-AA09-A5EE05BC8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2215" y="2937488"/>
            <a:ext cx="555555" cy="409487"/>
          </a:xfrm>
          <a:prstGeom prst="line">
            <a:avLst/>
          </a:prstGeom>
          <a:noFill/>
          <a:ln w="38100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6" name="Line 98">
            <a:extLst>
              <a:ext uri="{FF2B5EF4-FFF2-40B4-BE49-F238E27FC236}">
                <a16:creationId xmlns:a16="http://schemas.microsoft.com/office/drawing/2014/main" id="{21043592-9C97-4FC7-A389-D49407C3F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9332" y="3675677"/>
            <a:ext cx="624191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Line 100">
            <a:extLst>
              <a:ext uri="{FF2B5EF4-FFF2-40B4-BE49-F238E27FC236}">
                <a16:creationId xmlns:a16="http://schemas.microsoft.com/office/drawing/2014/main" id="{E7E65960-107B-44FD-865E-8F53D7E2EC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17756" y="3713777"/>
            <a:ext cx="624192" cy="431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78" name="Group 105">
            <a:extLst>
              <a:ext uri="{FF2B5EF4-FFF2-40B4-BE49-F238E27FC236}">
                <a16:creationId xmlns:a16="http://schemas.microsoft.com/office/drawing/2014/main" id="{D3784583-EDA5-4201-AC2F-93C6622DD278}"/>
              </a:ext>
            </a:extLst>
          </p:cNvPr>
          <p:cNvGrpSpPr>
            <a:grpSpLocks/>
          </p:cNvGrpSpPr>
          <p:nvPr/>
        </p:nvGrpSpPr>
        <p:grpSpPr bwMode="auto">
          <a:xfrm>
            <a:off x="4330009" y="4145575"/>
            <a:ext cx="733838" cy="1587705"/>
            <a:chOff x="1459" y="2752"/>
            <a:chExt cx="465" cy="785"/>
          </a:xfrm>
        </p:grpSpPr>
        <p:sp>
          <p:nvSpPr>
            <p:cNvPr id="79" name="Rectangle 106">
              <a:extLst>
                <a:ext uri="{FF2B5EF4-FFF2-40B4-BE49-F238E27FC236}">
                  <a16:creationId xmlns:a16="http://schemas.microsoft.com/office/drawing/2014/main" id="{D3AF6140-61E9-4AAD-9787-6E9651C28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178"/>
              <a:ext cx="187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99" b="1" dirty="0">
                  <a:solidFill>
                    <a:srgbClr val="000000"/>
                  </a:solidFill>
                  <a:latin typeface="Calibri" panose="020F0502020204030204"/>
                </a:rPr>
                <a:t>T</a:t>
              </a:r>
              <a:r>
                <a:rPr lang="en-US" altLang="zh-CN" sz="3699" b="1" baseline="-25000" dirty="0">
                  <a:solidFill>
                    <a:srgbClr val="000000"/>
                  </a:solidFill>
                  <a:latin typeface="Calibri" panose="020F0502020204030204"/>
                </a:rPr>
                <a:t>1</a:t>
              </a:r>
              <a:endParaRPr lang="en-US" altLang="zh-CN" sz="3699" b="1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0" name="Freeform 107">
              <a:extLst>
                <a:ext uri="{FF2B5EF4-FFF2-40B4-BE49-F238E27FC236}">
                  <a16:creationId xmlns:a16="http://schemas.microsoft.com/office/drawing/2014/main" id="{6547BB26-6612-406C-8AFF-A370E6B8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" y="2752"/>
              <a:ext cx="341" cy="402"/>
            </a:xfrm>
            <a:custGeom>
              <a:avLst/>
              <a:gdLst>
                <a:gd name="T0" fmla="*/ 110 w 248"/>
                <a:gd name="T1" fmla="*/ 4 h 402"/>
                <a:gd name="T2" fmla="*/ 85 w 248"/>
                <a:gd name="T3" fmla="*/ 11 h 402"/>
                <a:gd name="T4" fmla="*/ 64 w 248"/>
                <a:gd name="T5" fmla="*/ 25 h 402"/>
                <a:gd name="T6" fmla="*/ 42 w 248"/>
                <a:gd name="T7" fmla="*/ 47 h 402"/>
                <a:gd name="T8" fmla="*/ 28 w 248"/>
                <a:gd name="T9" fmla="*/ 75 h 402"/>
                <a:gd name="T10" fmla="*/ 14 w 248"/>
                <a:gd name="T11" fmla="*/ 107 h 402"/>
                <a:gd name="T12" fmla="*/ 3 w 248"/>
                <a:gd name="T13" fmla="*/ 143 h 402"/>
                <a:gd name="T14" fmla="*/ 0 w 248"/>
                <a:gd name="T15" fmla="*/ 182 h 402"/>
                <a:gd name="T16" fmla="*/ 0 w 248"/>
                <a:gd name="T17" fmla="*/ 221 h 402"/>
                <a:gd name="T18" fmla="*/ 3 w 248"/>
                <a:gd name="T19" fmla="*/ 260 h 402"/>
                <a:gd name="T20" fmla="*/ 14 w 248"/>
                <a:gd name="T21" fmla="*/ 295 h 402"/>
                <a:gd name="T22" fmla="*/ 28 w 248"/>
                <a:gd name="T23" fmla="*/ 327 h 402"/>
                <a:gd name="T24" fmla="*/ 42 w 248"/>
                <a:gd name="T25" fmla="*/ 356 h 402"/>
                <a:gd name="T26" fmla="*/ 64 w 248"/>
                <a:gd name="T27" fmla="*/ 377 h 402"/>
                <a:gd name="T28" fmla="*/ 85 w 248"/>
                <a:gd name="T29" fmla="*/ 391 h 402"/>
                <a:gd name="T30" fmla="*/ 110 w 248"/>
                <a:gd name="T31" fmla="*/ 398 h 402"/>
                <a:gd name="T32" fmla="*/ 134 w 248"/>
                <a:gd name="T33" fmla="*/ 398 h 402"/>
                <a:gd name="T34" fmla="*/ 159 w 248"/>
                <a:gd name="T35" fmla="*/ 391 h 402"/>
                <a:gd name="T36" fmla="*/ 181 w 248"/>
                <a:gd name="T37" fmla="*/ 377 h 402"/>
                <a:gd name="T38" fmla="*/ 202 w 248"/>
                <a:gd name="T39" fmla="*/ 356 h 402"/>
                <a:gd name="T40" fmla="*/ 220 w 248"/>
                <a:gd name="T41" fmla="*/ 327 h 402"/>
                <a:gd name="T42" fmla="*/ 230 w 248"/>
                <a:gd name="T43" fmla="*/ 295 h 402"/>
                <a:gd name="T44" fmla="*/ 241 w 248"/>
                <a:gd name="T45" fmla="*/ 260 h 402"/>
                <a:gd name="T46" fmla="*/ 244 w 248"/>
                <a:gd name="T47" fmla="*/ 221 h 402"/>
                <a:gd name="T48" fmla="*/ 244 w 248"/>
                <a:gd name="T49" fmla="*/ 182 h 402"/>
                <a:gd name="T50" fmla="*/ 241 w 248"/>
                <a:gd name="T51" fmla="*/ 143 h 402"/>
                <a:gd name="T52" fmla="*/ 230 w 248"/>
                <a:gd name="T53" fmla="*/ 107 h 402"/>
                <a:gd name="T54" fmla="*/ 220 w 248"/>
                <a:gd name="T55" fmla="*/ 75 h 402"/>
                <a:gd name="T56" fmla="*/ 202 w 248"/>
                <a:gd name="T57" fmla="*/ 47 h 402"/>
                <a:gd name="T58" fmla="*/ 181 w 248"/>
                <a:gd name="T59" fmla="*/ 25 h 402"/>
                <a:gd name="T60" fmla="*/ 159 w 248"/>
                <a:gd name="T61" fmla="*/ 11 h 402"/>
                <a:gd name="T62" fmla="*/ 134 w 248"/>
                <a:gd name="T63" fmla="*/ 4 h 4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8"/>
                <a:gd name="T97" fmla="*/ 0 h 402"/>
                <a:gd name="T98" fmla="*/ 248 w 248"/>
                <a:gd name="T99" fmla="*/ 402 h 4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8" h="402">
                  <a:moveTo>
                    <a:pt x="124" y="0"/>
                  </a:moveTo>
                  <a:lnTo>
                    <a:pt x="110" y="4"/>
                  </a:lnTo>
                  <a:lnTo>
                    <a:pt x="99" y="4"/>
                  </a:lnTo>
                  <a:lnTo>
                    <a:pt x="85" y="11"/>
                  </a:lnTo>
                  <a:lnTo>
                    <a:pt x="74" y="18"/>
                  </a:lnTo>
                  <a:lnTo>
                    <a:pt x="64" y="25"/>
                  </a:lnTo>
                  <a:lnTo>
                    <a:pt x="53" y="36"/>
                  </a:lnTo>
                  <a:lnTo>
                    <a:pt x="42" y="47"/>
                  </a:lnTo>
                  <a:lnTo>
                    <a:pt x="35" y="61"/>
                  </a:lnTo>
                  <a:lnTo>
                    <a:pt x="28" y="75"/>
                  </a:lnTo>
                  <a:lnTo>
                    <a:pt x="21" y="89"/>
                  </a:lnTo>
                  <a:lnTo>
                    <a:pt x="14" y="107"/>
                  </a:lnTo>
                  <a:lnTo>
                    <a:pt x="7" y="125"/>
                  </a:lnTo>
                  <a:lnTo>
                    <a:pt x="3" y="143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0" y="199"/>
                  </a:lnTo>
                  <a:lnTo>
                    <a:pt x="0" y="221"/>
                  </a:lnTo>
                  <a:lnTo>
                    <a:pt x="0" y="242"/>
                  </a:lnTo>
                  <a:lnTo>
                    <a:pt x="3" y="260"/>
                  </a:lnTo>
                  <a:lnTo>
                    <a:pt x="7" y="277"/>
                  </a:lnTo>
                  <a:lnTo>
                    <a:pt x="14" y="295"/>
                  </a:lnTo>
                  <a:lnTo>
                    <a:pt x="21" y="313"/>
                  </a:lnTo>
                  <a:lnTo>
                    <a:pt x="28" y="327"/>
                  </a:lnTo>
                  <a:lnTo>
                    <a:pt x="35" y="341"/>
                  </a:lnTo>
                  <a:lnTo>
                    <a:pt x="42" y="356"/>
                  </a:lnTo>
                  <a:lnTo>
                    <a:pt x="53" y="366"/>
                  </a:lnTo>
                  <a:lnTo>
                    <a:pt x="64" y="377"/>
                  </a:lnTo>
                  <a:lnTo>
                    <a:pt x="74" y="384"/>
                  </a:lnTo>
                  <a:lnTo>
                    <a:pt x="85" y="391"/>
                  </a:lnTo>
                  <a:lnTo>
                    <a:pt x="99" y="395"/>
                  </a:lnTo>
                  <a:lnTo>
                    <a:pt x="110" y="398"/>
                  </a:lnTo>
                  <a:lnTo>
                    <a:pt x="124" y="402"/>
                  </a:lnTo>
                  <a:lnTo>
                    <a:pt x="134" y="398"/>
                  </a:lnTo>
                  <a:lnTo>
                    <a:pt x="149" y="395"/>
                  </a:lnTo>
                  <a:lnTo>
                    <a:pt x="159" y="391"/>
                  </a:lnTo>
                  <a:lnTo>
                    <a:pt x="170" y="384"/>
                  </a:lnTo>
                  <a:lnTo>
                    <a:pt x="181" y="377"/>
                  </a:lnTo>
                  <a:lnTo>
                    <a:pt x="191" y="366"/>
                  </a:lnTo>
                  <a:lnTo>
                    <a:pt x="202" y="356"/>
                  </a:lnTo>
                  <a:lnTo>
                    <a:pt x="209" y="341"/>
                  </a:lnTo>
                  <a:lnTo>
                    <a:pt x="220" y="327"/>
                  </a:lnTo>
                  <a:lnTo>
                    <a:pt x="227" y="313"/>
                  </a:lnTo>
                  <a:lnTo>
                    <a:pt x="230" y="295"/>
                  </a:lnTo>
                  <a:lnTo>
                    <a:pt x="237" y="277"/>
                  </a:lnTo>
                  <a:lnTo>
                    <a:pt x="241" y="260"/>
                  </a:lnTo>
                  <a:lnTo>
                    <a:pt x="244" y="242"/>
                  </a:lnTo>
                  <a:lnTo>
                    <a:pt x="244" y="221"/>
                  </a:lnTo>
                  <a:lnTo>
                    <a:pt x="248" y="199"/>
                  </a:lnTo>
                  <a:lnTo>
                    <a:pt x="244" y="182"/>
                  </a:lnTo>
                  <a:lnTo>
                    <a:pt x="244" y="160"/>
                  </a:lnTo>
                  <a:lnTo>
                    <a:pt x="241" y="143"/>
                  </a:lnTo>
                  <a:lnTo>
                    <a:pt x="237" y="125"/>
                  </a:lnTo>
                  <a:lnTo>
                    <a:pt x="230" y="107"/>
                  </a:lnTo>
                  <a:lnTo>
                    <a:pt x="227" y="89"/>
                  </a:lnTo>
                  <a:lnTo>
                    <a:pt x="220" y="75"/>
                  </a:lnTo>
                  <a:lnTo>
                    <a:pt x="209" y="61"/>
                  </a:lnTo>
                  <a:lnTo>
                    <a:pt x="202" y="47"/>
                  </a:lnTo>
                  <a:lnTo>
                    <a:pt x="191" y="36"/>
                  </a:lnTo>
                  <a:lnTo>
                    <a:pt x="181" y="25"/>
                  </a:lnTo>
                  <a:lnTo>
                    <a:pt x="170" y="18"/>
                  </a:lnTo>
                  <a:lnTo>
                    <a:pt x="159" y="11"/>
                  </a:lnTo>
                  <a:lnTo>
                    <a:pt x="149" y="4"/>
                  </a:lnTo>
                  <a:lnTo>
                    <a:pt x="134" y="4"/>
                  </a:lnTo>
                  <a:lnTo>
                    <a:pt x="124" y="0"/>
                  </a:lnTo>
                </a:path>
              </a:pathLst>
            </a:custGeom>
            <a:noFill/>
            <a:ln w="3022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1" name="Rectangle 108">
              <a:extLst>
                <a:ext uri="{FF2B5EF4-FFF2-40B4-BE49-F238E27FC236}">
                  <a16:creationId xmlns:a16="http://schemas.microsoft.com/office/drawing/2014/main" id="{29C29803-D257-408A-9308-AB6F14132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841"/>
              <a:ext cx="3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99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endParaRPr lang="en-US" altLang="zh-CN" sz="1800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2" name="Rectangle 109">
              <a:extLst>
                <a:ext uri="{FF2B5EF4-FFF2-40B4-BE49-F238E27FC236}">
                  <a16:creationId xmlns:a16="http://schemas.microsoft.com/office/drawing/2014/main" id="{02A105AC-DC1B-46D9-93AF-4D01936FD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2810"/>
              <a:ext cx="407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Calibri" panose="020F0502020204030204"/>
                </a:rPr>
                <a:t>h-1</a:t>
              </a:r>
            </a:p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Calibri" panose="020F0502020204030204"/>
                </a:rPr>
                <a:t>/h</a:t>
              </a:r>
              <a:endParaRPr lang="en-US" altLang="zh-CN" sz="1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83" name="Group 110">
            <a:extLst>
              <a:ext uri="{FF2B5EF4-FFF2-40B4-BE49-F238E27FC236}">
                <a16:creationId xmlns:a16="http://schemas.microsoft.com/office/drawing/2014/main" id="{CF92B7F9-B5FA-4B58-B951-5F55F08EAFAC}"/>
              </a:ext>
            </a:extLst>
          </p:cNvPr>
          <p:cNvGrpSpPr>
            <a:grpSpLocks/>
          </p:cNvGrpSpPr>
          <p:nvPr/>
        </p:nvGrpSpPr>
        <p:grpSpPr bwMode="auto">
          <a:xfrm>
            <a:off x="5967702" y="4112240"/>
            <a:ext cx="670587" cy="1473201"/>
            <a:chOff x="2157" y="2763"/>
            <a:chExt cx="471" cy="928"/>
          </a:xfrm>
        </p:grpSpPr>
        <p:sp>
          <p:nvSpPr>
            <p:cNvPr id="84" name="Rectangle 111">
              <a:extLst>
                <a:ext uri="{FF2B5EF4-FFF2-40B4-BE49-F238E27FC236}">
                  <a16:creationId xmlns:a16="http://schemas.microsoft.com/office/drawing/2014/main" id="{EF6C2E0B-A679-40E0-ADBA-89B4780D0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3332"/>
              <a:ext cx="415" cy="3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699" b="1">
                  <a:solidFill>
                    <a:srgbClr val="000000"/>
                  </a:solidFill>
                  <a:latin typeface="Calibri" panose="020F0502020204030204"/>
                </a:rPr>
                <a:t>T</a:t>
              </a:r>
              <a:r>
                <a:rPr lang="en-US" altLang="zh-CN" sz="3699" b="1" baseline="-25000">
                  <a:solidFill>
                    <a:srgbClr val="000000"/>
                  </a:solidFill>
                  <a:latin typeface="Calibri" panose="020F0502020204030204"/>
                </a:rPr>
                <a:t>2</a:t>
              </a:r>
              <a:endParaRPr lang="en-US" altLang="zh-CN" sz="3699" b="1" baseline="-250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5" name="Rectangle 112">
              <a:extLst>
                <a:ext uri="{FF2B5EF4-FFF2-40B4-BE49-F238E27FC236}">
                  <a16:creationId xmlns:a16="http://schemas.microsoft.com/office/drawing/2014/main" id="{7AA9D1EA-25CB-465B-ABE0-B70D0E659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3264"/>
              <a:ext cx="3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endParaRPr lang="en-US" altLang="zh-CN" sz="1800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6" name="Freeform 113">
              <a:extLst>
                <a:ext uri="{FF2B5EF4-FFF2-40B4-BE49-F238E27FC236}">
                  <a16:creationId xmlns:a16="http://schemas.microsoft.com/office/drawing/2014/main" id="{215844F4-8452-420B-B6C0-C7DDE3C7D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7" y="2763"/>
              <a:ext cx="342" cy="533"/>
            </a:xfrm>
            <a:custGeom>
              <a:avLst/>
              <a:gdLst>
                <a:gd name="T0" fmla="*/ 114 w 248"/>
                <a:gd name="T1" fmla="*/ 0 h 408"/>
                <a:gd name="T2" fmla="*/ 89 w 248"/>
                <a:gd name="T3" fmla="*/ 7 h 408"/>
                <a:gd name="T4" fmla="*/ 64 w 248"/>
                <a:gd name="T5" fmla="*/ 21 h 408"/>
                <a:gd name="T6" fmla="*/ 46 w 248"/>
                <a:gd name="T7" fmla="*/ 46 h 408"/>
                <a:gd name="T8" fmla="*/ 29 w 248"/>
                <a:gd name="T9" fmla="*/ 71 h 408"/>
                <a:gd name="T10" fmla="*/ 14 w 248"/>
                <a:gd name="T11" fmla="*/ 107 h 408"/>
                <a:gd name="T12" fmla="*/ 7 w 248"/>
                <a:gd name="T13" fmla="*/ 142 h 408"/>
                <a:gd name="T14" fmla="*/ 0 w 248"/>
                <a:gd name="T15" fmla="*/ 181 h 408"/>
                <a:gd name="T16" fmla="*/ 0 w 248"/>
                <a:gd name="T17" fmla="*/ 224 h 408"/>
                <a:gd name="T18" fmla="*/ 7 w 248"/>
                <a:gd name="T19" fmla="*/ 263 h 408"/>
                <a:gd name="T20" fmla="*/ 14 w 248"/>
                <a:gd name="T21" fmla="*/ 298 h 408"/>
                <a:gd name="T22" fmla="*/ 29 w 248"/>
                <a:gd name="T23" fmla="*/ 334 h 408"/>
                <a:gd name="T24" fmla="*/ 46 w 248"/>
                <a:gd name="T25" fmla="*/ 359 h 408"/>
                <a:gd name="T26" fmla="*/ 64 w 248"/>
                <a:gd name="T27" fmla="*/ 384 h 408"/>
                <a:gd name="T28" fmla="*/ 89 w 248"/>
                <a:gd name="T29" fmla="*/ 398 h 408"/>
                <a:gd name="T30" fmla="*/ 114 w 248"/>
                <a:gd name="T31" fmla="*/ 405 h 408"/>
                <a:gd name="T32" fmla="*/ 139 w 248"/>
                <a:gd name="T33" fmla="*/ 405 h 408"/>
                <a:gd name="T34" fmla="*/ 163 w 248"/>
                <a:gd name="T35" fmla="*/ 398 h 408"/>
                <a:gd name="T36" fmla="*/ 185 w 248"/>
                <a:gd name="T37" fmla="*/ 384 h 408"/>
                <a:gd name="T38" fmla="*/ 202 w 248"/>
                <a:gd name="T39" fmla="*/ 359 h 408"/>
                <a:gd name="T40" fmla="*/ 220 w 248"/>
                <a:gd name="T41" fmla="*/ 334 h 408"/>
                <a:gd name="T42" fmla="*/ 234 w 248"/>
                <a:gd name="T43" fmla="*/ 298 h 408"/>
                <a:gd name="T44" fmla="*/ 245 w 248"/>
                <a:gd name="T45" fmla="*/ 263 h 408"/>
                <a:gd name="T46" fmla="*/ 248 w 248"/>
                <a:gd name="T47" fmla="*/ 224 h 408"/>
                <a:gd name="T48" fmla="*/ 248 w 248"/>
                <a:gd name="T49" fmla="*/ 181 h 408"/>
                <a:gd name="T50" fmla="*/ 245 w 248"/>
                <a:gd name="T51" fmla="*/ 142 h 408"/>
                <a:gd name="T52" fmla="*/ 234 w 248"/>
                <a:gd name="T53" fmla="*/ 107 h 408"/>
                <a:gd name="T54" fmla="*/ 220 w 248"/>
                <a:gd name="T55" fmla="*/ 71 h 408"/>
                <a:gd name="T56" fmla="*/ 202 w 248"/>
                <a:gd name="T57" fmla="*/ 46 h 408"/>
                <a:gd name="T58" fmla="*/ 185 w 248"/>
                <a:gd name="T59" fmla="*/ 21 h 408"/>
                <a:gd name="T60" fmla="*/ 163 w 248"/>
                <a:gd name="T61" fmla="*/ 7 h 408"/>
                <a:gd name="T62" fmla="*/ 139 w 248"/>
                <a:gd name="T63" fmla="*/ 0 h 40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8"/>
                <a:gd name="T97" fmla="*/ 0 h 408"/>
                <a:gd name="T98" fmla="*/ 248 w 248"/>
                <a:gd name="T99" fmla="*/ 408 h 40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8" h="408">
                  <a:moveTo>
                    <a:pt x="124" y="0"/>
                  </a:moveTo>
                  <a:lnTo>
                    <a:pt x="114" y="0"/>
                  </a:lnTo>
                  <a:lnTo>
                    <a:pt x="100" y="4"/>
                  </a:lnTo>
                  <a:lnTo>
                    <a:pt x="89" y="7"/>
                  </a:lnTo>
                  <a:lnTo>
                    <a:pt x="78" y="14"/>
                  </a:lnTo>
                  <a:lnTo>
                    <a:pt x="64" y="21"/>
                  </a:lnTo>
                  <a:lnTo>
                    <a:pt x="57" y="32"/>
                  </a:lnTo>
                  <a:lnTo>
                    <a:pt x="46" y="46"/>
                  </a:lnTo>
                  <a:lnTo>
                    <a:pt x="36" y="57"/>
                  </a:lnTo>
                  <a:lnTo>
                    <a:pt x="29" y="71"/>
                  </a:lnTo>
                  <a:lnTo>
                    <a:pt x="22" y="89"/>
                  </a:lnTo>
                  <a:lnTo>
                    <a:pt x="14" y="107"/>
                  </a:lnTo>
                  <a:lnTo>
                    <a:pt x="11" y="124"/>
                  </a:lnTo>
                  <a:lnTo>
                    <a:pt x="7" y="142"/>
                  </a:lnTo>
                  <a:lnTo>
                    <a:pt x="4" y="160"/>
                  </a:lnTo>
                  <a:lnTo>
                    <a:pt x="0" y="181"/>
                  </a:lnTo>
                  <a:lnTo>
                    <a:pt x="0" y="203"/>
                  </a:lnTo>
                  <a:lnTo>
                    <a:pt x="0" y="224"/>
                  </a:lnTo>
                  <a:lnTo>
                    <a:pt x="4" y="245"/>
                  </a:lnTo>
                  <a:lnTo>
                    <a:pt x="7" y="263"/>
                  </a:lnTo>
                  <a:lnTo>
                    <a:pt x="11" y="281"/>
                  </a:lnTo>
                  <a:lnTo>
                    <a:pt x="14" y="298"/>
                  </a:lnTo>
                  <a:lnTo>
                    <a:pt x="22" y="316"/>
                  </a:lnTo>
                  <a:lnTo>
                    <a:pt x="29" y="334"/>
                  </a:lnTo>
                  <a:lnTo>
                    <a:pt x="36" y="348"/>
                  </a:lnTo>
                  <a:lnTo>
                    <a:pt x="46" y="359"/>
                  </a:lnTo>
                  <a:lnTo>
                    <a:pt x="57" y="373"/>
                  </a:lnTo>
                  <a:lnTo>
                    <a:pt x="64" y="384"/>
                  </a:lnTo>
                  <a:lnTo>
                    <a:pt x="78" y="391"/>
                  </a:lnTo>
                  <a:lnTo>
                    <a:pt x="89" y="398"/>
                  </a:lnTo>
                  <a:lnTo>
                    <a:pt x="100" y="401"/>
                  </a:lnTo>
                  <a:lnTo>
                    <a:pt x="114" y="405"/>
                  </a:lnTo>
                  <a:lnTo>
                    <a:pt x="124" y="408"/>
                  </a:lnTo>
                  <a:lnTo>
                    <a:pt x="139" y="405"/>
                  </a:lnTo>
                  <a:lnTo>
                    <a:pt x="149" y="401"/>
                  </a:lnTo>
                  <a:lnTo>
                    <a:pt x="163" y="398"/>
                  </a:lnTo>
                  <a:lnTo>
                    <a:pt x="174" y="391"/>
                  </a:lnTo>
                  <a:lnTo>
                    <a:pt x="185" y="384"/>
                  </a:lnTo>
                  <a:lnTo>
                    <a:pt x="195" y="373"/>
                  </a:lnTo>
                  <a:lnTo>
                    <a:pt x="202" y="359"/>
                  </a:lnTo>
                  <a:lnTo>
                    <a:pt x="213" y="348"/>
                  </a:lnTo>
                  <a:lnTo>
                    <a:pt x="220" y="334"/>
                  </a:lnTo>
                  <a:lnTo>
                    <a:pt x="227" y="316"/>
                  </a:lnTo>
                  <a:lnTo>
                    <a:pt x="234" y="298"/>
                  </a:lnTo>
                  <a:lnTo>
                    <a:pt x="238" y="281"/>
                  </a:lnTo>
                  <a:lnTo>
                    <a:pt x="245" y="263"/>
                  </a:lnTo>
                  <a:lnTo>
                    <a:pt x="245" y="245"/>
                  </a:lnTo>
                  <a:lnTo>
                    <a:pt x="248" y="224"/>
                  </a:lnTo>
                  <a:lnTo>
                    <a:pt x="248" y="203"/>
                  </a:lnTo>
                  <a:lnTo>
                    <a:pt x="248" y="181"/>
                  </a:lnTo>
                  <a:lnTo>
                    <a:pt x="245" y="160"/>
                  </a:lnTo>
                  <a:lnTo>
                    <a:pt x="245" y="142"/>
                  </a:lnTo>
                  <a:lnTo>
                    <a:pt x="238" y="124"/>
                  </a:lnTo>
                  <a:lnTo>
                    <a:pt x="234" y="107"/>
                  </a:lnTo>
                  <a:lnTo>
                    <a:pt x="227" y="89"/>
                  </a:lnTo>
                  <a:lnTo>
                    <a:pt x="220" y="71"/>
                  </a:lnTo>
                  <a:lnTo>
                    <a:pt x="213" y="57"/>
                  </a:lnTo>
                  <a:lnTo>
                    <a:pt x="202" y="46"/>
                  </a:lnTo>
                  <a:lnTo>
                    <a:pt x="195" y="32"/>
                  </a:lnTo>
                  <a:lnTo>
                    <a:pt x="185" y="21"/>
                  </a:lnTo>
                  <a:lnTo>
                    <a:pt x="174" y="14"/>
                  </a:lnTo>
                  <a:lnTo>
                    <a:pt x="163" y="7"/>
                  </a:lnTo>
                  <a:lnTo>
                    <a:pt x="149" y="4"/>
                  </a:lnTo>
                  <a:lnTo>
                    <a:pt x="139" y="0"/>
                  </a:lnTo>
                  <a:lnTo>
                    <a:pt x="124" y="0"/>
                  </a:lnTo>
                </a:path>
              </a:pathLst>
            </a:custGeom>
            <a:noFill/>
            <a:ln w="3022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7" name="Rectangle 114">
              <a:extLst>
                <a:ext uri="{FF2B5EF4-FFF2-40B4-BE49-F238E27FC236}">
                  <a16:creationId xmlns:a16="http://schemas.microsoft.com/office/drawing/2014/main" id="{98ABD5C2-CEB7-4063-B1B1-FF39AEE03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2844"/>
              <a:ext cx="14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Calibri" panose="020F0502020204030204"/>
                </a:rPr>
                <a:t>h/</a:t>
              </a:r>
            </a:p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Calibri" panose="020F0502020204030204"/>
                </a:rPr>
                <a:t>h-1</a:t>
              </a:r>
              <a:endParaRPr lang="en-US" altLang="zh-CN" sz="1800" b="1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8" name="Rectangle 115">
              <a:extLst>
                <a:ext uri="{FF2B5EF4-FFF2-40B4-BE49-F238E27FC236}">
                  <a16:creationId xmlns:a16="http://schemas.microsoft.com/office/drawing/2014/main" id="{DEEFCBBA-BEF8-42A4-AF19-7583DE28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788"/>
              <a:ext cx="3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b="1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endParaRPr lang="en-US" altLang="zh-CN" sz="1800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9" name="Rectangle 116">
              <a:extLst>
                <a:ext uri="{FF2B5EF4-FFF2-40B4-BE49-F238E27FC236}">
                  <a16:creationId xmlns:a16="http://schemas.microsoft.com/office/drawing/2014/main" id="{9FCE10FC-E3ED-439C-8ACF-6D6A0A8F6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" y="2920"/>
              <a:ext cx="3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300" b="1">
                  <a:solidFill>
                    <a:srgbClr val="000000"/>
                  </a:solidFill>
                  <a:latin typeface="Calibri" panose="020F0502020204030204"/>
                </a:rPr>
                <a:t> </a:t>
              </a:r>
              <a:endParaRPr lang="en-US" altLang="zh-CN" sz="1800" b="1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91" name="AutoShape 119">
            <a:extLst>
              <a:ext uri="{FF2B5EF4-FFF2-40B4-BE49-F238E27FC236}">
                <a16:creationId xmlns:a16="http://schemas.microsoft.com/office/drawing/2014/main" id="{9F4D307E-B34F-4EBC-923E-D364DCD21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457" y="1683934"/>
            <a:ext cx="2304218" cy="576263"/>
          </a:xfrm>
          <a:prstGeom prst="wedgeRoundRectCallout">
            <a:avLst>
              <a:gd name="adj1" fmla="val -50375"/>
              <a:gd name="adj2" fmla="val 152829"/>
              <a:gd name="adj3" fmla="val 16667"/>
            </a:avLst>
          </a:prstGeom>
          <a:solidFill>
            <a:srgbClr val="CCECFF"/>
          </a:solidFill>
          <a:ln w="19050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marL="457098" marR="0" lvl="0" indent="-45709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2" name="Rectangle 120">
            <a:extLst>
              <a:ext uri="{FF2B5EF4-FFF2-40B4-BE49-F238E27FC236}">
                <a16:creationId xmlns:a16="http://schemas.microsoft.com/office/drawing/2014/main" id="{7D459AF1-CCBB-4BA8-AEAA-D6B18818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490" y="1745547"/>
            <a:ext cx="2011698" cy="49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457098" marR="0" lvl="0" indent="-45709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199" b="1" kern="0" dirty="0">
                <a:solidFill>
                  <a:srgbClr val="44546A"/>
                </a:solidFill>
                <a:latin typeface="Calibri" panose="020F0502020204030204"/>
              </a:rPr>
              <a:t>1</a:t>
            </a:r>
            <a:r>
              <a:rPr lang="en-US" altLang="zh-CN" sz="3199" b="1" kern="0" baseline="30000" dirty="0">
                <a:solidFill>
                  <a:srgbClr val="44546A"/>
                </a:solidFill>
                <a:latin typeface="Calibri" panose="020F0502020204030204"/>
              </a:rPr>
              <a:t>st</a:t>
            </a:r>
            <a:r>
              <a:rPr lang="en-US" altLang="zh-CN" sz="3199" b="1" kern="0" dirty="0">
                <a:solidFill>
                  <a:srgbClr val="44546A"/>
                </a:solidFill>
                <a:latin typeface="Calibri" panose="020F0502020204030204"/>
              </a:rPr>
              <a:t> Rotation</a:t>
            </a:r>
            <a:endParaRPr kumimoji="0" lang="zh-CN" altLang="en-US" sz="3199" b="1" i="0" u="none" strike="noStrike" kern="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62D8995F-3E38-41AB-9273-6140C4D9B466}"/>
              </a:ext>
            </a:extLst>
          </p:cNvPr>
          <p:cNvGrpSpPr/>
          <p:nvPr/>
        </p:nvGrpSpPr>
        <p:grpSpPr>
          <a:xfrm>
            <a:off x="4645264" y="3042265"/>
            <a:ext cx="973698" cy="861443"/>
            <a:chOff x="2143763" y="3497263"/>
            <a:chExt cx="973698" cy="861443"/>
          </a:xfrm>
        </p:grpSpPr>
        <p:sp>
          <p:nvSpPr>
            <p:cNvPr id="95" name="Oval 101">
              <a:extLst>
                <a:ext uri="{FF2B5EF4-FFF2-40B4-BE49-F238E27FC236}">
                  <a16:creationId xmlns:a16="http://schemas.microsoft.com/office/drawing/2014/main" id="{54B49040-434A-49DF-ADDB-0BD056268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461" y="3843336"/>
              <a:ext cx="468000" cy="468000"/>
            </a:xfrm>
            <a:prstGeom prst="ellipse">
              <a:avLst/>
            </a:prstGeom>
            <a:solidFill>
              <a:sysClr val="window" lastClr="FFFFFF"/>
            </a:solidFill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6" name="Text Box 102">
              <a:extLst>
                <a:ext uri="{FF2B5EF4-FFF2-40B4-BE49-F238E27FC236}">
                  <a16:creationId xmlns:a16="http://schemas.microsoft.com/office/drawing/2014/main" id="{53162A54-BCDA-4578-ADB5-7D90480679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779" y="3788957"/>
              <a:ext cx="395204" cy="446169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1</a:t>
              </a:r>
            </a:p>
          </p:txBody>
        </p:sp>
        <p:sp>
          <p:nvSpPr>
            <p:cNvPr id="97" name="Text Box 103">
              <a:extLst>
                <a:ext uri="{FF2B5EF4-FFF2-40B4-BE49-F238E27FC236}">
                  <a16:creationId xmlns:a16="http://schemas.microsoft.com/office/drawing/2014/main" id="{F766E87C-A02C-44D9-8AF7-C0B926BFD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763" y="3497263"/>
              <a:ext cx="504182" cy="861443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799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c</a:t>
              </a:r>
            </a:p>
          </p:txBody>
        </p:sp>
      </p:grpSp>
      <p:sp>
        <p:nvSpPr>
          <p:cNvPr id="98" name="Text Box 104">
            <a:extLst>
              <a:ext uri="{FF2B5EF4-FFF2-40B4-BE49-F238E27FC236}">
                <a16:creationId xmlns:a16="http://schemas.microsoft.com/office/drawing/2014/main" id="{ECCEF598-4301-4359-8A13-ED271A4E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91" y="3333921"/>
            <a:ext cx="1192453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dirty="0">
                <a:solidFill>
                  <a:srgbClr val="954F72"/>
                </a:solidFill>
                <a:latin typeface="Calibri" panose="020F0502020204030204"/>
              </a:rPr>
              <a:t>or -1</a:t>
            </a: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B2B4254C-8F47-4D96-BE52-8A413FC2145E}"/>
              </a:ext>
            </a:extLst>
          </p:cNvPr>
          <p:cNvGrpSpPr/>
          <p:nvPr/>
        </p:nvGrpSpPr>
        <p:grpSpPr>
          <a:xfrm>
            <a:off x="5938077" y="2216258"/>
            <a:ext cx="914785" cy="922530"/>
            <a:chOff x="3436576" y="2671256"/>
            <a:chExt cx="914785" cy="922530"/>
          </a:xfrm>
        </p:grpSpPr>
        <p:sp>
          <p:nvSpPr>
            <p:cNvPr id="100" name="Rectangle 59">
              <a:extLst>
                <a:ext uri="{FF2B5EF4-FFF2-40B4-BE49-F238E27FC236}">
                  <a16:creationId xmlns:a16="http://schemas.microsoft.com/office/drawing/2014/main" id="{FB75847A-74B2-411A-BD71-330D4AEB6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874" y="2671256"/>
              <a:ext cx="296487" cy="66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9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rPr>
                <a:t>b</a:t>
              </a:r>
              <a:endParaRPr kumimoji="0" lang="en-US" altLang="zh-CN" sz="42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1" name="Freeform 60">
              <a:extLst>
                <a:ext uri="{FF2B5EF4-FFF2-40B4-BE49-F238E27FC236}">
                  <a16:creationId xmlns:a16="http://schemas.microsoft.com/office/drawing/2014/main" id="{F98A699E-9D51-4CD8-909E-0854893D4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576" y="3125786"/>
              <a:ext cx="468000" cy="468000"/>
            </a:xfrm>
            <a:custGeom>
              <a:avLst/>
              <a:gdLst>
                <a:gd name="T0" fmla="*/ 2147483647 w 167"/>
                <a:gd name="T1" fmla="*/ 0 h 167"/>
                <a:gd name="T2" fmla="*/ 2147483647 w 167"/>
                <a:gd name="T3" fmla="*/ 0 h 167"/>
                <a:gd name="T4" fmla="*/ 2147483647 w 167"/>
                <a:gd name="T5" fmla="*/ 2147483647 h 167"/>
                <a:gd name="T6" fmla="*/ 2147483647 w 167"/>
                <a:gd name="T7" fmla="*/ 2147483647 h 167"/>
                <a:gd name="T8" fmla="*/ 2147483647 w 167"/>
                <a:gd name="T9" fmla="*/ 2147483647 h 167"/>
                <a:gd name="T10" fmla="*/ 2147483647 w 167"/>
                <a:gd name="T11" fmla="*/ 2147483647 h 167"/>
                <a:gd name="T12" fmla="*/ 2147483647 w 167"/>
                <a:gd name="T13" fmla="*/ 2147483647 h 167"/>
                <a:gd name="T14" fmla="*/ 2147483647 w 167"/>
                <a:gd name="T15" fmla="*/ 2147483647 h 167"/>
                <a:gd name="T16" fmla="*/ 0 w 167"/>
                <a:gd name="T17" fmla="*/ 2147483647 h 167"/>
                <a:gd name="T18" fmla="*/ 2147483647 w 167"/>
                <a:gd name="T19" fmla="*/ 2147483647 h 167"/>
                <a:gd name="T20" fmla="*/ 2147483647 w 167"/>
                <a:gd name="T21" fmla="*/ 2147483647 h 167"/>
                <a:gd name="T22" fmla="*/ 2147483647 w 167"/>
                <a:gd name="T23" fmla="*/ 2147483647 h 167"/>
                <a:gd name="T24" fmla="*/ 2147483647 w 167"/>
                <a:gd name="T25" fmla="*/ 2147483647 h 167"/>
                <a:gd name="T26" fmla="*/ 2147483647 w 167"/>
                <a:gd name="T27" fmla="*/ 2147483647 h 167"/>
                <a:gd name="T28" fmla="*/ 2147483647 w 167"/>
                <a:gd name="T29" fmla="*/ 2147483647 h 167"/>
                <a:gd name="T30" fmla="*/ 2147483647 w 167"/>
                <a:gd name="T31" fmla="*/ 2147483647 h 167"/>
                <a:gd name="T32" fmla="*/ 2147483647 w 167"/>
                <a:gd name="T33" fmla="*/ 2147483647 h 167"/>
                <a:gd name="T34" fmla="*/ 2147483647 w 167"/>
                <a:gd name="T35" fmla="*/ 2147483647 h 167"/>
                <a:gd name="T36" fmla="*/ 2147483647 w 167"/>
                <a:gd name="T37" fmla="*/ 2147483647 h 167"/>
                <a:gd name="T38" fmla="*/ 2147483647 w 167"/>
                <a:gd name="T39" fmla="*/ 2147483647 h 167"/>
                <a:gd name="T40" fmla="*/ 2147483647 w 167"/>
                <a:gd name="T41" fmla="*/ 2147483647 h 167"/>
                <a:gd name="T42" fmla="*/ 2147483647 w 167"/>
                <a:gd name="T43" fmla="*/ 2147483647 h 167"/>
                <a:gd name="T44" fmla="*/ 2147483647 w 167"/>
                <a:gd name="T45" fmla="*/ 2147483647 h 167"/>
                <a:gd name="T46" fmla="*/ 2147483647 w 167"/>
                <a:gd name="T47" fmla="*/ 2147483647 h 167"/>
                <a:gd name="T48" fmla="*/ 2147483647 w 167"/>
                <a:gd name="T49" fmla="*/ 2147483647 h 167"/>
                <a:gd name="T50" fmla="*/ 2147483647 w 167"/>
                <a:gd name="T51" fmla="*/ 2147483647 h 167"/>
                <a:gd name="T52" fmla="*/ 2147483647 w 167"/>
                <a:gd name="T53" fmla="*/ 2147483647 h 167"/>
                <a:gd name="T54" fmla="*/ 2147483647 w 167"/>
                <a:gd name="T55" fmla="*/ 2147483647 h 167"/>
                <a:gd name="T56" fmla="*/ 2147483647 w 167"/>
                <a:gd name="T57" fmla="*/ 2147483647 h 167"/>
                <a:gd name="T58" fmla="*/ 2147483647 w 167"/>
                <a:gd name="T59" fmla="*/ 2147483647 h 167"/>
                <a:gd name="T60" fmla="*/ 2147483647 w 167"/>
                <a:gd name="T61" fmla="*/ 2147483647 h 167"/>
                <a:gd name="T62" fmla="*/ 2147483647 w 167"/>
                <a:gd name="T63" fmla="*/ 0 h 167"/>
                <a:gd name="T64" fmla="*/ 2147483647 w 167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7"/>
                <a:gd name="T100" fmla="*/ 0 h 167"/>
                <a:gd name="T101" fmla="*/ 167 w 167"/>
                <a:gd name="T102" fmla="*/ 167 h 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7" h="167">
                  <a:moveTo>
                    <a:pt x="85" y="0"/>
                  </a:moveTo>
                  <a:lnTo>
                    <a:pt x="67" y="0"/>
                  </a:lnTo>
                  <a:lnTo>
                    <a:pt x="53" y="4"/>
                  </a:lnTo>
                  <a:lnTo>
                    <a:pt x="39" y="14"/>
                  </a:lnTo>
                  <a:lnTo>
                    <a:pt x="25" y="21"/>
                  </a:lnTo>
                  <a:lnTo>
                    <a:pt x="14" y="36"/>
                  </a:lnTo>
                  <a:lnTo>
                    <a:pt x="7" y="50"/>
                  </a:lnTo>
                  <a:lnTo>
                    <a:pt x="4" y="64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7" y="114"/>
                  </a:lnTo>
                  <a:lnTo>
                    <a:pt x="14" y="128"/>
                  </a:lnTo>
                  <a:lnTo>
                    <a:pt x="25" y="142"/>
                  </a:lnTo>
                  <a:lnTo>
                    <a:pt x="39" y="153"/>
                  </a:lnTo>
                  <a:lnTo>
                    <a:pt x="53" y="160"/>
                  </a:lnTo>
                  <a:lnTo>
                    <a:pt x="67" y="163"/>
                  </a:lnTo>
                  <a:lnTo>
                    <a:pt x="85" y="167"/>
                  </a:lnTo>
                  <a:lnTo>
                    <a:pt x="103" y="163"/>
                  </a:lnTo>
                  <a:lnTo>
                    <a:pt x="117" y="160"/>
                  </a:lnTo>
                  <a:lnTo>
                    <a:pt x="131" y="153"/>
                  </a:lnTo>
                  <a:lnTo>
                    <a:pt x="142" y="142"/>
                  </a:lnTo>
                  <a:lnTo>
                    <a:pt x="153" y="128"/>
                  </a:lnTo>
                  <a:lnTo>
                    <a:pt x="163" y="114"/>
                  </a:lnTo>
                  <a:lnTo>
                    <a:pt x="167" y="100"/>
                  </a:lnTo>
                  <a:lnTo>
                    <a:pt x="167" y="82"/>
                  </a:lnTo>
                  <a:lnTo>
                    <a:pt x="167" y="64"/>
                  </a:lnTo>
                  <a:lnTo>
                    <a:pt x="163" y="50"/>
                  </a:lnTo>
                  <a:lnTo>
                    <a:pt x="153" y="36"/>
                  </a:lnTo>
                  <a:lnTo>
                    <a:pt x="142" y="21"/>
                  </a:lnTo>
                  <a:lnTo>
                    <a:pt x="131" y="14"/>
                  </a:lnTo>
                  <a:lnTo>
                    <a:pt x="117" y="4"/>
                  </a:lnTo>
                  <a:lnTo>
                    <a:pt x="103" y="0"/>
                  </a:lnTo>
                  <a:lnTo>
                    <a:pt x="85" y="0"/>
                  </a:lnTo>
                </a:path>
              </a:pathLst>
            </a:custGeom>
            <a:solidFill>
              <a:sysClr val="window" lastClr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2" name="Rectangle 57">
              <a:extLst>
                <a:ext uri="{FF2B5EF4-FFF2-40B4-BE49-F238E27FC236}">
                  <a16:creationId xmlns:a16="http://schemas.microsoft.com/office/drawing/2014/main" id="{1DF4C44E-2EE2-493F-B5F0-947161495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3916" y="3227191"/>
              <a:ext cx="380862" cy="2769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rPr>
                <a:t>-1</a:t>
              </a:r>
              <a:endPara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A09CFDE0-61DE-465B-8DEF-7AAC9A306D2F}"/>
              </a:ext>
            </a:extLst>
          </p:cNvPr>
          <p:cNvGrpSpPr/>
          <p:nvPr/>
        </p:nvGrpSpPr>
        <p:grpSpPr>
          <a:xfrm>
            <a:off x="4433674" y="1642091"/>
            <a:ext cx="984103" cy="813850"/>
            <a:chOff x="1932173" y="2097089"/>
            <a:chExt cx="984103" cy="813850"/>
          </a:xfrm>
        </p:grpSpPr>
        <p:sp>
          <p:nvSpPr>
            <p:cNvPr id="104" name="Text Box 117">
              <a:extLst>
                <a:ext uri="{FF2B5EF4-FFF2-40B4-BE49-F238E27FC236}">
                  <a16:creationId xmlns:a16="http://schemas.microsoft.com/office/drawing/2014/main" id="{A36674AE-5BA1-4C81-96DA-7A8A51E1D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670" y="2097089"/>
              <a:ext cx="518606" cy="78451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99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a</a:t>
              </a:r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90EE899C-79EB-4B62-B6EE-CFDC8D737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2173" y="2442939"/>
              <a:ext cx="468000" cy="468000"/>
            </a:xfrm>
            <a:custGeom>
              <a:avLst/>
              <a:gdLst>
                <a:gd name="T0" fmla="*/ 2147483647 w 167"/>
                <a:gd name="T1" fmla="*/ 0 h 167"/>
                <a:gd name="T2" fmla="*/ 2147483647 w 167"/>
                <a:gd name="T3" fmla="*/ 0 h 167"/>
                <a:gd name="T4" fmla="*/ 2147483647 w 167"/>
                <a:gd name="T5" fmla="*/ 2147483647 h 167"/>
                <a:gd name="T6" fmla="*/ 2147483647 w 167"/>
                <a:gd name="T7" fmla="*/ 2147483647 h 167"/>
                <a:gd name="T8" fmla="*/ 2147483647 w 167"/>
                <a:gd name="T9" fmla="*/ 2147483647 h 167"/>
                <a:gd name="T10" fmla="*/ 2147483647 w 167"/>
                <a:gd name="T11" fmla="*/ 2147483647 h 167"/>
                <a:gd name="T12" fmla="*/ 2147483647 w 167"/>
                <a:gd name="T13" fmla="*/ 2147483647 h 167"/>
                <a:gd name="T14" fmla="*/ 2147483647 w 167"/>
                <a:gd name="T15" fmla="*/ 2147483647 h 167"/>
                <a:gd name="T16" fmla="*/ 0 w 167"/>
                <a:gd name="T17" fmla="*/ 2147483647 h 167"/>
                <a:gd name="T18" fmla="*/ 2147483647 w 167"/>
                <a:gd name="T19" fmla="*/ 2147483647 h 167"/>
                <a:gd name="T20" fmla="*/ 2147483647 w 167"/>
                <a:gd name="T21" fmla="*/ 2147483647 h 167"/>
                <a:gd name="T22" fmla="*/ 2147483647 w 167"/>
                <a:gd name="T23" fmla="*/ 2147483647 h 167"/>
                <a:gd name="T24" fmla="*/ 2147483647 w 167"/>
                <a:gd name="T25" fmla="*/ 2147483647 h 167"/>
                <a:gd name="T26" fmla="*/ 2147483647 w 167"/>
                <a:gd name="T27" fmla="*/ 2147483647 h 167"/>
                <a:gd name="T28" fmla="*/ 2147483647 w 167"/>
                <a:gd name="T29" fmla="*/ 2147483647 h 167"/>
                <a:gd name="T30" fmla="*/ 2147483647 w 167"/>
                <a:gd name="T31" fmla="*/ 2147483647 h 167"/>
                <a:gd name="T32" fmla="*/ 2147483647 w 167"/>
                <a:gd name="T33" fmla="*/ 2147483647 h 167"/>
                <a:gd name="T34" fmla="*/ 2147483647 w 167"/>
                <a:gd name="T35" fmla="*/ 2147483647 h 167"/>
                <a:gd name="T36" fmla="*/ 2147483647 w 167"/>
                <a:gd name="T37" fmla="*/ 2147483647 h 167"/>
                <a:gd name="T38" fmla="*/ 2147483647 w 167"/>
                <a:gd name="T39" fmla="*/ 2147483647 h 167"/>
                <a:gd name="T40" fmla="*/ 2147483647 w 167"/>
                <a:gd name="T41" fmla="*/ 2147483647 h 167"/>
                <a:gd name="T42" fmla="*/ 2147483647 w 167"/>
                <a:gd name="T43" fmla="*/ 2147483647 h 167"/>
                <a:gd name="T44" fmla="*/ 2147483647 w 167"/>
                <a:gd name="T45" fmla="*/ 2147483647 h 167"/>
                <a:gd name="T46" fmla="*/ 2147483647 w 167"/>
                <a:gd name="T47" fmla="*/ 2147483647 h 167"/>
                <a:gd name="T48" fmla="*/ 2147483647 w 167"/>
                <a:gd name="T49" fmla="*/ 2147483647 h 167"/>
                <a:gd name="T50" fmla="*/ 2147483647 w 167"/>
                <a:gd name="T51" fmla="*/ 2147483647 h 167"/>
                <a:gd name="T52" fmla="*/ 2147483647 w 167"/>
                <a:gd name="T53" fmla="*/ 2147483647 h 167"/>
                <a:gd name="T54" fmla="*/ 2147483647 w 167"/>
                <a:gd name="T55" fmla="*/ 2147483647 h 167"/>
                <a:gd name="T56" fmla="*/ 2147483647 w 167"/>
                <a:gd name="T57" fmla="*/ 2147483647 h 167"/>
                <a:gd name="T58" fmla="*/ 2147483647 w 167"/>
                <a:gd name="T59" fmla="*/ 2147483647 h 167"/>
                <a:gd name="T60" fmla="*/ 2147483647 w 167"/>
                <a:gd name="T61" fmla="*/ 2147483647 h 167"/>
                <a:gd name="T62" fmla="*/ 2147483647 w 167"/>
                <a:gd name="T63" fmla="*/ 0 h 167"/>
                <a:gd name="T64" fmla="*/ 2147483647 w 167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7"/>
                <a:gd name="T100" fmla="*/ 0 h 167"/>
                <a:gd name="T101" fmla="*/ 167 w 167"/>
                <a:gd name="T102" fmla="*/ 167 h 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7" h="167">
                  <a:moveTo>
                    <a:pt x="85" y="0"/>
                  </a:moveTo>
                  <a:lnTo>
                    <a:pt x="67" y="0"/>
                  </a:lnTo>
                  <a:lnTo>
                    <a:pt x="53" y="4"/>
                  </a:lnTo>
                  <a:lnTo>
                    <a:pt x="39" y="14"/>
                  </a:lnTo>
                  <a:lnTo>
                    <a:pt x="25" y="21"/>
                  </a:lnTo>
                  <a:lnTo>
                    <a:pt x="14" y="36"/>
                  </a:lnTo>
                  <a:lnTo>
                    <a:pt x="7" y="50"/>
                  </a:lnTo>
                  <a:lnTo>
                    <a:pt x="4" y="64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7" y="114"/>
                  </a:lnTo>
                  <a:lnTo>
                    <a:pt x="14" y="128"/>
                  </a:lnTo>
                  <a:lnTo>
                    <a:pt x="25" y="142"/>
                  </a:lnTo>
                  <a:lnTo>
                    <a:pt x="39" y="153"/>
                  </a:lnTo>
                  <a:lnTo>
                    <a:pt x="53" y="160"/>
                  </a:lnTo>
                  <a:lnTo>
                    <a:pt x="67" y="163"/>
                  </a:lnTo>
                  <a:lnTo>
                    <a:pt x="85" y="167"/>
                  </a:lnTo>
                  <a:lnTo>
                    <a:pt x="103" y="163"/>
                  </a:lnTo>
                  <a:lnTo>
                    <a:pt x="117" y="160"/>
                  </a:lnTo>
                  <a:lnTo>
                    <a:pt x="131" y="153"/>
                  </a:lnTo>
                  <a:lnTo>
                    <a:pt x="142" y="142"/>
                  </a:lnTo>
                  <a:lnTo>
                    <a:pt x="153" y="128"/>
                  </a:lnTo>
                  <a:lnTo>
                    <a:pt x="163" y="114"/>
                  </a:lnTo>
                  <a:lnTo>
                    <a:pt x="167" y="100"/>
                  </a:lnTo>
                  <a:lnTo>
                    <a:pt x="167" y="82"/>
                  </a:lnTo>
                  <a:lnTo>
                    <a:pt x="167" y="64"/>
                  </a:lnTo>
                  <a:lnTo>
                    <a:pt x="163" y="50"/>
                  </a:lnTo>
                  <a:lnTo>
                    <a:pt x="153" y="36"/>
                  </a:lnTo>
                  <a:lnTo>
                    <a:pt x="142" y="21"/>
                  </a:lnTo>
                  <a:lnTo>
                    <a:pt x="131" y="14"/>
                  </a:lnTo>
                  <a:lnTo>
                    <a:pt x="117" y="4"/>
                  </a:lnTo>
                  <a:lnTo>
                    <a:pt x="103" y="0"/>
                  </a:lnTo>
                  <a:lnTo>
                    <a:pt x="85" y="0"/>
                  </a:lnTo>
                </a:path>
              </a:pathLst>
            </a:custGeom>
            <a:solidFill>
              <a:sysClr val="window" lastClr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06" name="Rectangle 44">
              <a:extLst>
                <a:ext uri="{FF2B5EF4-FFF2-40B4-BE49-F238E27FC236}">
                  <a16:creationId xmlns:a16="http://schemas.microsoft.com/office/drawing/2014/main" id="{43018F1E-7FB8-4422-8D5E-FE79BD4A3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718" y="2427064"/>
              <a:ext cx="253215" cy="415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</a:rPr>
                <a:t> 2</a:t>
              </a:r>
              <a:endParaRPr kumimoji="0" lang="en-US" altLang="zh-CN" sz="26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107" name="Line 98">
            <a:extLst>
              <a:ext uri="{FF2B5EF4-FFF2-40B4-BE49-F238E27FC236}">
                <a16:creationId xmlns:a16="http://schemas.microsoft.com/office/drawing/2014/main" id="{63DB6240-A723-462A-A8F1-F34E6DC04E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59052" y="3675678"/>
            <a:ext cx="553133" cy="42703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Line 98">
            <a:extLst>
              <a:ext uri="{FF2B5EF4-FFF2-40B4-BE49-F238E27FC236}">
                <a16:creationId xmlns:a16="http://schemas.microsoft.com/office/drawing/2014/main" id="{362BF3ED-850B-4CD5-8C64-3EE96A3EF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3507" y="2981789"/>
            <a:ext cx="478650" cy="43000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121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 L 0.06511 -0.1020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-511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11111E-6 L 0.0513 -0.1104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-5532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0.06211 -0.09954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4977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6198 0.1194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597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85185E-6 L 0.06354 0.12454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622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22222E-6 L 0.06966 0.09838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490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74" grpId="0" animBg="1"/>
      <p:bldP spid="75" grpId="0" animBg="1"/>
      <p:bldP spid="76" grpId="0" animBg="1"/>
      <p:bldP spid="77" grpId="0" animBg="1"/>
      <p:bldP spid="107" grpId="0" animBg="1"/>
      <p:bldP spid="108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5EBBC-CEA1-42AE-A190-A0EF0A872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RL (2</a:t>
            </a:r>
            <a:r>
              <a:rPr lang="en-US" altLang="zh-CN" baseline="30000" dirty="0"/>
              <a:t>nd</a:t>
            </a:r>
            <a:r>
              <a:rPr lang="en-US" altLang="zh-CN" dirty="0"/>
              <a:t> Rotation)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F7AE39-363E-404E-A341-5696B8BFDB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127</a:t>
            </a:fld>
            <a:endParaRPr lang="en-US" altLang="zh-CN"/>
          </a:p>
        </p:txBody>
      </p:sp>
      <p:sp>
        <p:nvSpPr>
          <p:cNvPr id="57" name="Line 8">
            <a:extLst>
              <a:ext uri="{FF2B5EF4-FFF2-40B4-BE49-F238E27FC236}">
                <a16:creationId xmlns:a16="http://schemas.microsoft.com/office/drawing/2014/main" id="{9B8944AA-0B9A-4BDC-8F03-65EB73093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663" y="2767014"/>
            <a:ext cx="719406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8" name="Rectangle 10">
            <a:extLst>
              <a:ext uri="{FF2B5EF4-FFF2-40B4-BE49-F238E27FC236}">
                <a16:creationId xmlns:a16="http://schemas.microsoft.com/office/drawing/2014/main" id="{DC323C30-0405-4A6F-A2F1-B44F5BB5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992" y="4037737"/>
            <a:ext cx="28533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Calibri Light" panose="020F0302020204030204"/>
              </a:rPr>
              <a:t>-1</a:t>
            </a:r>
            <a:endParaRPr lang="en-US" altLang="zh-CN" sz="2800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59" name="Rectangle 13">
            <a:extLst>
              <a:ext uri="{FF2B5EF4-FFF2-40B4-BE49-F238E27FC236}">
                <a16:creationId xmlns:a16="http://schemas.microsoft.com/office/drawing/2014/main" id="{4A42609B-3310-4DB4-A147-CFBDEA0E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327" y="2853069"/>
            <a:ext cx="171482" cy="415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699" b="1" dirty="0">
                <a:solidFill>
                  <a:srgbClr val="000000"/>
                </a:solidFill>
                <a:latin typeface="Calibri Light" panose="020F0302020204030204"/>
              </a:rPr>
              <a:t>2</a:t>
            </a:r>
            <a:endParaRPr lang="en-US" altLang="zh-CN" sz="2699" b="1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60" name="Line 16">
            <a:extLst>
              <a:ext uri="{FF2B5EF4-FFF2-40B4-BE49-F238E27FC236}">
                <a16:creationId xmlns:a16="http://schemas.microsoft.com/office/drawing/2014/main" id="{BF07A3FD-83FD-4D2A-972E-FDC5E9806F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9176" y="3136902"/>
            <a:ext cx="958504" cy="2873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311B437-73AA-4C25-8F9F-E090C1ED7396}"/>
              </a:ext>
            </a:extLst>
          </p:cNvPr>
          <p:cNvGrpSpPr/>
          <p:nvPr/>
        </p:nvGrpSpPr>
        <p:grpSpPr>
          <a:xfrm>
            <a:off x="3300075" y="2171576"/>
            <a:ext cx="1573422" cy="2800328"/>
            <a:chOff x="3300075" y="2171576"/>
            <a:chExt cx="1573422" cy="2800328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578AFE4-9D85-4836-96D7-1F937C4655A0}"/>
                </a:ext>
              </a:extLst>
            </p:cNvPr>
            <p:cNvGrpSpPr/>
            <p:nvPr/>
          </p:nvGrpSpPr>
          <p:grpSpPr>
            <a:xfrm>
              <a:off x="4257897" y="2171576"/>
              <a:ext cx="615600" cy="1172975"/>
              <a:chOff x="4257897" y="2171576"/>
              <a:chExt cx="615600" cy="1172975"/>
            </a:xfrm>
          </p:grpSpPr>
          <p:sp>
            <p:nvSpPr>
              <p:cNvPr id="73" name="Rectangle 14">
                <a:extLst>
                  <a:ext uri="{FF2B5EF4-FFF2-40B4-BE49-F238E27FC236}">
                    <a16:creationId xmlns:a16="http://schemas.microsoft.com/office/drawing/2014/main" id="{A6CB343F-D570-4167-8FB0-9CD459328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897" y="2171576"/>
                <a:ext cx="254819" cy="661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indent="-45709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4299" b="1" dirty="0">
                    <a:solidFill>
                      <a:srgbClr val="000000"/>
                    </a:solidFill>
                    <a:latin typeface="Calibri Light" panose="020F0302020204030204"/>
                  </a:rPr>
                  <a:t>a</a:t>
                </a:r>
                <a:endParaRPr lang="en-US" altLang="zh-CN" sz="4299" b="1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3653FDB6-3323-4D86-BBD1-61544A093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5497" y="2876551"/>
                <a:ext cx="468000" cy="468000"/>
              </a:xfrm>
              <a:custGeom>
                <a:avLst/>
                <a:gdLst>
                  <a:gd name="T0" fmla="*/ 2147483647 w 167"/>
                  <a:gd name="T1" fmla="*/ 0 h 167"/>
                  <a:gd name="T2" fmla="*/ 2147483647 w 167"/>
                  <a:gd name="T3" fmla="*/ 0 h 167"/>
                  <a:gd name="T4" fmla="*/ 2147483647 w 167"/>
                  <a:gd name="T5" fmla="*/ 2147483647 h 167"/>
                  <a:gd name="T6" fmla="*/ 2147483647 w 167"/>
                  <a:gd name="T7" fmla="*/ 2147483647 h 167"/>
                  <a:gd name="T8" fmla="*/ 2147483647 w 167"/>
                  <a:gd name="T9" fmla="*/ 2147483647 h 167"/>
                  <a:gd name="T10" fmla="*/ 2147483647 w 167"/>
                  <a:gd name="T11" fmla="*/ 2147483647 h 167"/>
                  <a:gd name="T12" fmla="*/ 2147483647 w 167"/>
                  <a:gd name="T13" fmla="*/ 2147483647 h 167"/>
                  <a:gd name="T14" fmla="*/ 2147483647 w 167"/>
                  <a:gd name="T15" fmla="*/ 2147483647 h 167"/>
                  <a:gd name="T16" fmla="*/ 0 w 167"/>
                  <a:gd name="T17" fmla="*/ 2147483647 h 167"/>
                  <a:gd name="T18" fmla="*/ 2147483647 w 167"/>
                  <a:gd name="T19" fmla="*/ 2147483647 h 167"/>
                  <a:gd name="T20" fmla="*/ 2147483647 w 167"/>
                  <a:gd name="T21" fmla="*/ 2147483647 h 167"/>
                  <a:gd name="T22" fmla="*/ 2147483647 w 167"/>
                  <a:gd name="T23" fmla="*/ 2147483647 h 167"/>
                  <a:gd name="T24" fmla="*/ 2147483647 w 167"/>
                  <a:gd name="T25" fmla="*/ 2147483647 h 167"/>
                  <a:gd name="T26" fmla="*/ 2147483647 w 167"/>
                  <a:gd name="T27" fmla="*/ 2147483647 h 167"/>
                  <a:gd name="T28" fmla="*/ 2147483647 w 167"/>
                  <a:gd name="T29" fmla="*/ 2147483647 h 167"/>
                  <a:gd name="T30" fmla="*/ 2147483647 w 167"/>
                  <a:gd name="T31" fmla="*/ 2147483647 h 167"/>
                  <a:gd name="T32" fmla="*/ 2147483647 w 167"/>
                  <a:gd name="T33" fmla="*/ 2147483647 h 167"/>
                  <a:gd name="T34" fmla="*/ 2147483647 w 167"/>
                  <a:gd name="T35" fmla="*/ 2147483647 h 167"/>
                  <a:gd name="T36" fmla="*/ 2147483647 w 167"/>
                  <a:gd name="T37" fmla="*/ 2147483647 h 167"/>
                  <a:gd name="T38" fmla="*/ 2147483647 w 167"/>
                  <a:gd name="T39" fmla="*/ 2147483647 h 167"/>
                  <a:gd name="T40" fmla="*/ 2147483647 w 167"/>
                  <a:gd name="T41" fmla="*/ 2147483647 h 167"/>
                  <a:gd name="T42" fmla="*/ 2147483647 w 167"/>
                  <a:gd name="T43" fmla="*/ 2147483647 h 167"/>
                  <a:gd name="T44" fmla="*/ 2147483647 w 167"/>
                  <a:gd name="T45" fmla="*/ 2147483647 h 167"/>
                  <a:gd name="T46" fmla="*/ 2147483647 w 167"/>
                  <a:gd name="T47" fmla="*/ 2147483647 h 167"/>
                  <a:gd name="T48" fmla="*/ 2147483647 w 167"/>
                  <a:gd name="T49" fmla="*/ 2147483647 h 167"/>
                  <a:gd name="T50" fmla="*/ 2147483647 w 167"/>
                  <a:gd name="T51" fmla="*/ 2147483647 h 167"/>
                  <a:gd name="T52" fmla="*/ 2147483647 w 167"/>
                  <a:gd name="T53" fmla="*/ 2147483647 h 167"/>
                  <a:gd name="T54" fmla="*/ 2147483647 w 167"/>
                  <a:gd name="T55" fmla="*/ 2147483647 h 167"/>
                  <a:gd name="T56" fmla="*/ 2147483647 w 167"/>
                  <a:gd name="T57" fmla="*/ 2147483647 h 167"/>
                  <a:gd name="T58" fmla="*/ 2147483647 w 167"/>
                  <a:gd name="T59" fmla="*/ 2147483647 h 167"/>
                  <a:gd name="T60" fmla="*/ 2147483647 w 167"/>
                  <a:gd name="T61" fmla="*/ 2147483647 h 167"/>
                  <a:gd name="T62" fmla="*/ 2147483647 w 167"/>
                  <a:gd name="T63" fmla="*/ 0 h 167"/>
                  <a:gd name="T64" fmla="*/ 2147483647 w 167"/>
                  <a:gd name="T65" fmla="*/ 0 h 1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67"/>
                  <a:gd name="T100" fmla="*/ 0 h 167"/>
                  <a:gd name="T101" fmla="*/ 167 w 167"/>
                  <a:gd name="T102" fmla="*/ 167 h 16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67" h="167">
                    <a:moveTo>
                      <a:pt x="85" y="0"/>
                    </a:moveTo>
                    <a:lnTo>
                      <a:pt x="67" y="0"/>
                    </a:lnTo>
                    <a:lnTo>
                      <a:pt x="53" y="4"/>
                    </a:lnTo>
                    <a:lnTo>
                      <a:pt x="39" y="14"/>
                    </a:lnTo>
                    <a:lnTo>
                      <a:pt x="25" y="21"/>
                    </a:lnTo>
                    <a:lnTo>
                      <a:pt x="14" y="36"/>
                    </a:lnTo>
                    <a:lnTo>
                      <a:pt x="7" y="50"/>
                    </a:lnTo>
                    <a:lnTo>
                      <a:pt x="4" y="64"/>
                    </a:lnTo>
                    <a:lnTo>
                      <a:pt x="0" y="82"/>
                    </a:lnTo>
                    <a:lnTo>
                      <a:pt x="4" y="100"/>
                    </a:lnTo>
                    <a:lnTo>
                      <a:pt x="7" y="114"/>
                    </a:lnTo>
                    <a:lnTo>
                      <a:pt x="14" y="128"/>
                    </a:lnTo>
                    <a:lnTo>
                      <a:pt x="25" y="142"/>
                    </a:lnTo>
                    <a:lnTo>
                      <a:pt x="39" y="153"/>
                    </a:lnTo>
                    <a:lnTo>
                      <a:pt x="53" y="160"/>
                    </a:lnTo>
                    <a:lnTo>
                      <a:pt x="67" y="163"/>
                    </a:lnTo>
                    <a:lnTo>
                      <a:pt x="85" y="167"/>
                    </a:lnTo>
                    <a:lnTo>
                      <a:pt x="103" y="163"/>
                    </a:lnTo>
                    <a:lnTo>
                      <a:pt x="117" y="160"/>
                    </a:lnTo>
                    <a:lnTo>
                      <a:pt x="131" y="153"/>
                    </a:lnTo>
                    <a:lnTo>
                      <a:pt x="142" y="142"/>
                    </a:lnTo>
                    <a:lnTo>
                      <a:pt x="153" y="128"/>
                    </a:lnTo>
                    <a:lnTo>
                      <a:pt x="163" y="114"/>
                    </a:lnTo>
                    <a:lnTo>
                      <a:pt x="167" y="100"/>
                    </a:lnTo>
                    <a:lnTo>
                      <a:pt x="167" y="82"/>
                    </a:lnTo>
                    <a:lnTo>
                      <a:pt x="167" y="64"/>
                    </a:lnTo>
                    <a:lnTo>
                      <a:pt x="163" y="50"/>
                    </a:lnTo>
                    <a:lnTo>
                      <a:pt x="153" y="36"/>
                    </a:lnTo>
                    <a:lnTo>
                      <a:pt x="142" y="21"/>
                    </a:lnTo>
                    <a:lnTo>
                      <a:pt x="131" y="14"/>
                    </a:lnTo>
                    <a:lnTo>
                      <a:pt x="117" y="4"/>
                    </a:lnTo>
                    <a:lnTo>
                      <a:pt x="103" y="0"/>
                    </a:lnTo>
                    <a:lnTo>
                      <a:pt x="85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121889" tIns="60944" rIns="121889" bIns="60944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p:grpSp>
        <p:sp>
          <p:nvSpPr>
            <p:cNvPr id="66" name="Line 20">
              <a:extLst>
                <a:ext uri="{FF2B5EF4-FFF2-40B4-BE49-F238E27FC236}">
                  <a16:creationId xmlns:a16="http://schemas.microsoft.com/office/drawing/2014/main" id="{BDE29925-6FFC-4F8B-A52B-C02955BD80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05488" y="3162302"/>
              <a:ext cx="508190" cy="4429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67" name="Group 21">
              <a:extLst>
                <a:ext uri="{FF2B5EF4-FFF2-40B4-BE49-F238E27FC236}">
                  <a16:creationId xmlns:a16="http://schemas.microsoft.com/office/drawing/2014/main" id="{2D218026-7B4E-43E6-9F7A-B7048F27B2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075" y="3549410"/>
              <a:ext cx="740226" cy="1422494"/>
              <a:chOff x="2386" y="2409"/>
              <a:chExt cx="490" cy="1111"/>
            </a:xfrm>
          </p:grpSpPr>
          <p:sp>
            <p:nvSpPr>
              <p:cNvPr id="68" name="Rectangle 22">
                <a:extLst>
                  <a:ext uri="{FF2B5EF4-FFF2-40B4-BE49-F238E27FC236}">
                    <a16:creationId xmlns:a16="http://schemas.microsoft.com/office/drawing/2014/main" id="{67E67F55-CC34-4903-9646-57F8C2638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0" y="3003"/>
                <a:ext cx="294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indent="-45709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4299" b="1">
                    <a:solidFill>
                      <a:srgbClr val="000000"/>
                    </a:solidFill>
                    <a:latin typeface="Calibri Light" panose="020F0302020204030204"/>
                  </a:rPr>
                  <a:t>T</a:t>
                </a:r>
                <a:r>
                  <a:rPr lang="en-US" altLang="zh-CN" sz="4299" b="1" baseline="-25000">
                    <a:solidFill>
                      <a:srgbClr val="000000"/>
                    </a:solidFill>
                    <a:latin typeface="Calibri Light" panose="020F0302020204030204"/>
                  </a:rPr>
                  <a:t>0</a:t>
                </a:r>
                <a:endParaRPr lang="en-US" altLang="zh-CN" sz="4299" b="1" baseline="-2500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69" name="Rectangle 23">
                <a:extLst>
                  <a:ext uri="{FF2B5EF4-FFF2-40B4-BE49-F238E27FC236}">
                    <a16:creationId xmlns:a16="http://schemas.microsoft.com/office/drawing/2014/main" id="{1BEAEF7B-C1BF-48E6-BF43-A851F914B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2455"/>
                <a:ext cx="52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indent="-45709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699">
                    <a:solidFill>
                      <a:srgbClr val="000000"/>
                    </a:solidFill>
                    <a:latin typeface="Calibri Light" panose="020F0302020204030204"/>
                  </a:rPr>
                  <a:t> </a:t>
                </a:r>
                <a:endParaRPr lang="en-US" altLang="zh-CN" sz="1800" b="1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70" name="Freeform 24">
                <a:extLst>
                  <a:ext uri="{FF2B5EF4-FFF2-40B4-BE49-F238E27FC236}">
                    <a16:creationId xmlns:a16="http://schemas.microsoft.com/office/drawing/2014/main" id="{701F365D-4CB6-4272-B984-ABA9F37115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" y="2409"/>
                <a:ext cx="354" cy="599"/>
              </a:xfrm>
              <a:custGeom>
                <a:avLst/>
                <a:gdLst>
                  <a:gd name="T0" fmla="*/ 56969 w 248"/>
                  <a:gd name="T1" fmla="*/ 3 h 401"/>
                  <a:gd name="T2" fmla="*/ 44429 w 248"/>
                  <a:gd name="T3" fmla="*/ 166 h 401"/>
                  <a:gd name="T4" fmla="*/ 32039 w 248"/>
                  <a:gd name="T5" fmla="*/ 415 h 401"/>
                  <a:gd name="T6" fmla="*/ 23037 w 248"/>
                  <a:gd name="T7" fmla="*/ 784 h 401"/>
                  <a:gd name="T8" fmla="*/ 14011 w 248"/>
                  <a:gd name="T9" fmla="*/ 1256 h 401"/>
                  <a:gd name="T10" fmla="*/ 6782 w 248"/>
                  <a:gd name="T11" fmla="*/ 1788 h 401"/>
                  <a:gd name="T12" fmla="*/ 3438 w 248"/>
                  <a:gd name="T13" fmla="*/ 2402 h 401"/>
                  <a:gd name="T14" fmla="*/ 0 w 248"/>
                  <a:gd name="T15" fmla="*/ 3057 h 401"/>
                  <a:gd name="T16" fmla="*/ 0 w 248"/>
                  <a:gd name="T17" fmla="*/ 3704 h 401"/>
                  <a:gd name="T18" fmla="*/ 3438 w 248"/>
                  <a:gd name="T19" fmla="*/ 4385 h 401"/>
                  <a:gd name="T20" fmla="*/ 6782 w 248"/>
                  <a:gd name="T21" fmla="*/ 4992 h 401"/>
                  <a:gd name="T22" fmla="*/ 14011 w 248"/>
                  <a:gd name="T23" fmla="*/ 5510 h 401"/>
                  <a:gd name="T24" fmla="*/ 23037 w 248"/>
                  <a:gd name="T25" fmla="*/ 6004 h 401"/>
                  <a:gd name="T26" fmla="*/ 32039 w 248"/>
                  <a:gd name="T27" fmla="*/ 6340 h 401"/>
                  <a:gd name="T28" fmla="*/ 44429 w 248"/>
                  <a:gd name="T29" fmla="*/ 6584 h 401"/>
                  <a:gd name="T30" fmla="*/ 56969 w 248"/>
                  <a:gd name="T31" fmla="*/ 6725 h 401"/>
                  <a:gd name="T32" fmla="*/ 69052 w 248"/>
                  <a:gd name="T33" fmla="*/ 6725 h 401"/>
                  <a:gd name="T34" fmla="*/ 81493 w 248"/>
                  <a:gd name="T35" fmla="*/ 6584 h 401"/>
                  <a:gd name="T36" fmla="*/ 92502 w 248"/>
                  <a:gd name="T37" fmla="*/ 6340 h 401"/>
                  <a:gd name="T38" fmla="*/ 101075 w 248"/>
                  <a:gd name="T39" fmla="*/ 6004 h 401"/>
                  <a:gd name="T40" fmla="*/ 110122 w 248"/>
                  <a:gd name="T41" fmla="*/ 5510 h 401"/>
                  <a:gd name="T42" fmla="*/ 117266 w 248"/>
                  <a:gd name="T43" fmla="*/ 4992 h 401"/>
                  <a:gd name="T44" fmla="*/ 122775 w 248"/>
                  <a:gd name="T45" fmla="*/ 4385 h 401"/>
                  <a:gd name="T46" fmla="*/ 124143 w 248"/>
                  <a:gd name="T47" fmla="*/ 3704 h 401"/>
                  <a:gd name="T48" fmla="*/ 124143 w 248"/>
                  <a:gd name="T49" fmla="*/ 3057 h 401"/>
                  <a:gd name="T50" fmla="*/ 122775 w 248"/>
                  <a:gd name="T51" fmla="*/ 2402 h 401"/>
                  <a:gd name="T52" fmla="*/ 117266 w 248"/>
                  <a:gd name="T53" fmla="*/ 1788 h 401"/>
                  <a:gd name="T54" fmla="*/ 110122 w 248"/>
                  <a:gd name="T55" fmla="*/ 1256 h 401"/>
                  <a:gd name="T56" fmla="*/ 101075 w 248"/>
                  <a:gd name="T57" fmla="*/ 784 h 401"/>
                  <a:gd name="T58" fmla="*/ 92502 w 248"/>
                  <a:gd name="T59" fmla="*/ 415 h 401"/>
                  <a:gd name="T60" fmla="*/ 81493 w 248"/>
                  <a:gd name="T61" fmla="*/ 166 h 401"/>
                  <a:gd name="T62" fmla="*/ 69052 w 248"/>
                  <a:gd name="T63" fmla="*/ 3 h 4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8"/>
                  <a:gd name="T97" fmla="*/ 0 h 401"/>
                  <a:gd name="T98" fmla="*/ 248 w 248"/>
                  <a:gd name="T99" fmla="*/ 401 h 40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8" h="401">
                    <a:moveTo>
                      <a:pt x="124" y="0"/>
                    </a:moveTo>
                    <a:lnTo>
                      <a:pt x="114" y="3"/>
                    </a:lnTo>
                    <a:lnTo>
                      <a:pt x="99" y="3"/>
                    </a:lnTo>
                    <a:lnTo>
                      <a:pt x="89" y="10"/>
                    </a:lnTo>
                    <a:lnTo>
                      <a:pt x="78" y="18"/>
                    </a:lnTo>
                    <a:lnTo>
                      <a:pt x="64" y="25"/>
                    </a:lnTo>
                    <a:lnTo>
                      <a:pt x="57" y="35"/>
                    </a:lnTo>
                    <a:lnTo>
                      <a:pt x="46" y="46"/>
                    </a:lnTo>
                    <a:lnTo>
                      <a:pt x="35" y="60"/>
                    </a:lnTo>
                    <a:lnTo>
                      <a:pt x="28" y="74"/>
                    </a:lnTo>
                    <a:lnTo>
                      <a:pt x="21" y="89"/>
                    </a:lnTo>
                    <a:lnTo>
                      <a:pt x="14" y="106"/>
                    </a:lnTo>
                    <a:lnTo>
                      <a:pt x="11" y="124"/>
                    </a:lnTo>
                    <a:lnTo>
                      <a:pt x="7" y="142"/>
                    </a:lnTo>
                    <a:lnTo>
                      <a:pt x="4" y="160"/>
                    </a:lnTo>
                    <a:lnTo>
                      <a:pt x="0" y="181"/>
                    </a:lnTo>
                    <a:lnTo>
                      <a:pt x="0" y="199"/>
                    </a:lnTo>
                    <a:lnTo>
                      <a:pt x="0" y="220"/>
                    </a:lnTo>
                    <a:lnTo>
                      <a:pt x="4" y="241"/>
                    </a:lnTo>
                    <a:lnTo>
                      <a:pt x="7" y="259"/>
                    </a:lnTo>
                    <a:lnTo>
                      <a:pt x="11" y="277"/>
                    </a:lnTo>
                    <a:lnTo>
                      <a:pt x="14" y="295"/>
                    </a:lnTo>
                    <a:lnTo>
                      <a:pt x="21" y="312"/>
                    </a:lnTo>
                    <a:lnTo>
                      <a:pt x="28" y="326"/>
                    </a:lnTo>
                    <a:lnTo>
                      <a:pt x="35" y="341"/>
                    </a:lnTo>
                    <a:lnTo>
                      <a:pt x="46" y="355"/>
                    </a:lnTo>
                    <a:lnTo>
                      <a:pt x="57" y="366"/>
                    </a:lnTo>
                    <a:lnTo>
                      <a:pt x="64" y="376"/>
                    </a:lnTo>
                    <a:lnTo>
                      <a:pt x="78" y="383"/>
                    </a:lnTo>
                    <a:lnTo>
                      <a:pt x="89" y="390"/>
                    </a:lnTo>
                    <a:lnTo>
                      <a:pt x="99" y="394"/>
                    </a:lnTo>
                    <a:lnTo>
                      <a:pt x="114" y="398"/>
                    </a:lnTo>
                    <a:lnTo>
                      <a:pt x="124" y="401"/>
                    </a:lnTo>
                    <a:lnTo>
                      <a:pt x="138" y="398"/>
                    </a:lnTo>
                    <a:lnTo>
                      <a:pt x="149" y="394"/>
                    </a:lnTo>
                    <a:lnTo>
                      <a:pt x="163" y="390"/>
                    </a:lnTo>
                    <a:lnTo>
                      <a:pt x="174" y="383"/>
                    </a:lnTo>
                    <a:lnTo>
                      <a:pt x="184" y="376"/>
                    </a:lnTo>
                    <a:lnTo>
                      <a:pt x="195" y="366"/>
                    </a:lnTo>
                    <a:lnTo>
                      <a:pt x="202" y="355"/>
                    </a:lnTo>
                    <a:lnTo>
                      <a:pt x="213" y="341"/>
                    </a:lnTo>
                    <a:lnTo>
                      <a:pt x="220" y="326"/>
                    </a:lnTo>
                    <a:lnTo>
                      <a:pt x="227" y="312"/>
                    </a:lnTo>
                    <a:lnTo>
                      <a:pt x="234" y="295"/>
                    </a:lnTo>
                    <a:lnTo>
                      <a:pt x="238" y="277"/>
                    </a:lnTo>
                    <a:lnTo>
                      <a:pt x="245" y="259"/>
                    </a:lnTo>
                    <a:lnTo>
                      <a:pt x="245" y="241"/>
                    </a:lnTo>
                    <a:lnTo>
                      <a:pt x="248" y="220"/>
                    </a:lnTo>
                    <a:lnTo>
                      <a:pt x="248" y="199"/>
                    </a:lnTo>
                    <a:lnTo>
                      <a:pt x="248" y="181"/>
                    </a:lnTo>
                    <a:lnTo>
                      <a:pt x="245" y="160"/>
                    </a:lnTo>
                    <a:lnTo>
                      <a:pt x="245" y="142"/>
                    </a:lnTo>
                    <a:lnTo>
                      <a:pt x="238" y="124"/>
                    </a:lnTo>
                    <a:lnTo>
                      <a:pt x="234" y="106"/>
                    </a:lnTo>
                    <a:lnTo>
                      <a:pt x="227" y="89"/>
                    </a:lnTo>
                    <a:lnTo>
                      <a:pt x="220" y="74"/>
                    </a:lnTo>
                    <a:lnTo>
                      <a:pt x="213" y="60"/>
                    </a:lnTo>
                    <a:lnTo>
                      <a:pt x="202" y="46"/>
                    </a:lnTo>
                    <a:lnTo>
                      <a:pt x="195" y="35"/>
                    </a:lnTo>
                    <a:lnTo>
                      <a:pt x="184" y="25"/>
                    </a:lnTo>
                    <a:lnTo>
                      <a:pt x="174" y="18"/>
                    </a:lnTo>
                    <a:lnTo>
                      <a:pt x="163" y="10"/>
                    </a:lnTo>
                    <a:lnTo>
                      <a:pt x="149" y="3"/>
                    </a:lnTo>
                    <a:lnTo>
                      <a:pt x="138" y="3"/>
                    </a:lnTo>
                    <a:lnTo>
                      <a:pt x="124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71" name="Rectangle 25">
                <a:extLst>
                  <a:ext uri="{FF2B5EF4-FFF2-40B4-BE49-F238E27FC236}">
                    <a16:creationId xmlns:a16="http://schemas.microsoft.com/office/drawing/2014/main" id="{A7A7D420-DA71-46BA-88B9-78BA364C7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" y="2442"/>
                <a:ext cx="117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indent="-45709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699" b="1" dirty="0">
                    <a:solidFill>
                      <a:srgbClr val="000000"/>
                    </a:solidFill>
                    <a:latin typeface="Calibri Light" panose="020F0302020204030204"/>
                  </a:rPr>
                  <a:t>h</a:t>
                </a:r>
                <a:endParaRPr lang="en-US" altLang="zh-CN" sz="2699" b="1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  <p:sp>
            <p:nvSpPr>
              <p:cNvPr id="72" name="Rectangle 26">
                <a:extLst>
                  <a:ext uri="{FF2B5EF4-FFF2-40B4-BE49-F238E27FC236}">
                    <a16:creationId xmlns:a16="http://schemas.microsoft.com/office/drawing/2014/main" id="{D1B4BD31-B73E-49DD-9EBE-E8528FFF3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2501"/>
                <a:ext cx="44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indent="-457098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300" b="1">
                    <a:solidFill>
                      <a:srgbClr val="000000"/>
                    </a:solidFill>
                    <a:latin typeface="Calibri Light" panose="020F0302020204030204"/>
                  </a:rPr>
                  <a:t> </a:t>
                </a:r>
                <a:endParaRPr lang="en-US" altLang="zh-CN" sz="1800" b="1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p:grpSp>
      </p:grpSp>
      <p:sp>
        <p:nvSpPr>
          <p:cNvPr id="75" name="Line 27">
            <a:extLst>
              <a:ext uri="{FF2B5EF4-FFF2-40B4-BE49-F238E27FC236}">
                <a16:creationId xmlns:a16="http://schemas.microsoft.com/office/drawing/2014/main" id="{6C246523-63BE-480A-BA6F-A9B1D4E8D7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3342" y="3772007"/>
            <a:ext cx="386821" cy="36025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76" name="Group 32">
            <a:extLst>
              <a:ext uri="{FF2B5EF4-FFF2-40B4-BE49-F238E27FC236}">
                <a16:creationId xmlns:a16="http://schemas.microsoft.com/office/drawing/2014/main" id="{6C986020-9E0E-4414-B5DE-0AC7DA1169CA}"/>
              </a:ext>
            </a:extLst>
          </p:cNvPr>
          <p:cNvGrpSpPr>
            <a:grpSpLocks/>
          </p:cNvGrpSpPr>
          <p:nvPr/>
        </p:nvGrpSpPr>
        <p:grpSpPr bwMode="auto">
          <a:xfrm>
            <a:off x="5150015" y="4122741"/>
            <a:ext cx="687665" cy="1412876"/>
            <a:chOff x="1462" y="2752"/>
            <a:chExt cx="325" cy="890"/>
          </a:xfrm>
        </p:grpSpPr>
        <p:sp>
          <p:nvSpPr>
            <p:cNvPr id="77" name="Rectangle 33">
              <a:extLst>
                <a:ext uri="{FF2B5EF4-FFF2-40B4-BE49-F238E27FC236}">
                  <a16:creationId xmlns:a16="http://schemas.microsoft.com/office/drawing/2014/main" id="{765CEFEE-30A2-4251-A862-10A31AB2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3225"/>
              <a:ext cx="210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4299" b="1">
                  <a:solidFill>
                    <a:srgbClr val="000000"/>
                  </a:solidFill>
                  <a:latin typeface="Calibri Light" panose="020F0302020204030204"/>
                </a:rPr>
                <a:t>T</a:t>
              </a:r>
              <a:r>
                <a:rPr lang="en-US" altLang="zh-CN" sz="4299" b="1" baseline="-25000">
                  <a:solidFill>
                    <a:srgbClr val="000000"/>
                  </a:solidFill>
                  <a:latin typeface="Calibri Light" panose="020F0302020204030204"/>
                </a:rPr>
                <a:t>1</a:t>
              </a:r>
              <a:endParaRPr lang="en-US" altLang="zh-CN" sz="4299" b="1" baseline="-2500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C995822A-82BF-4A1E-977A-386D93113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2752"/>
              <a:ext cx="239" cy="443"/>
            </a:xfrm>
            <a:custGeom>
              <a:avLst/>
              <a:gdLst>
                <a:gd name="T0" fmla="*/ 110 w 248"/>
                <a:gd name="T1" fmla="*/ 4 h 402"/>
                <a:gd name="T2" fmla="*/ 85 w 248"/>
                <a:gd name="T3" fmla="*/ 11 h 402"/>
                <a:gd name="T4" fmla="*/ 64 w 248"/>
                <a:gd name="T5" fmla="*/ 25 h 402"/>
                <a:gd name="T6" fmla="*/ 42 w 248"/>
                <a:gd name="T7" fmla="*/ 47 h 402"/>
                <a:gd name="T8" fmla="*/ 28 w 248"/>
                <a:gd name="T9" fmla="*/ 75 h 402"/>
                <a:gd name="T10" fmla="*/ 14 w 248"/>
                <a:gd name="T11" fmla="*/ 107 h 402"/>
                <a:gd name="T12" fmla="*/ 3 w 248"/>
                <a:gd name="T13" fmla="*/ 143 h 402"/>
                <a:gd name="T14" fmla="*/ 0 w 248"/>
                <a:gd name="T15" fmla="*/ 182 h 402"/>
                <a:gd name="T16" fmla="*/ 0 w 248"/>
                <a:gd name="T17" fmla="*/ 221 h 402"/>
                <a:gd name="T18" fmla="*/ 3 w 248"/>
                <a:gd name="T19" fmla="*/ 260 h 402"/>
                <a:gd name="T20" fmla="*/ 14 w 248"/>
                <a:gd name="T21" fmla="*/ 295 h 402"/>
                <a:gd name="T22" fmla="*/ 28 w 248"/>
                <a:gd name="T23" fmla="*/ 327 h 402"/>
                <a:gd name="T24" fmla="*/ 42 w 248"/>
                <a:gd name="T25" fmla="*/ 356 h 402"/>
                <a:gd name="T26" fmla="*/ 64 w 248"/>
                <a:gd name="T27" fmla="*/ 377 h 402"/>
                <a:gd name="T28" fmla="*/ 85 w 248"/>
                <a:gd name="T29" fmla="*/ 391 h 402"/>
                <a:gd name="T30" fmla="*/ 110 w 248"/>
                <a:gd name="T31" fmla="*/ 398 h 402"/>
                <a:gd name="T32" fmla="*/ 134 w 248"/>
                <a:gd name="T33" fmla="*/ 398 h 402"/>
                <a:gd name="T34" fmla="*/ 159 w 248"/>
                <a:gd name="T35" fmla="*/ 391 h 402"/>
                <a:gd name="T36" fmla="*/ 181 w 248"/>
                <a:gd name="T37" fmla="*/ 377 h 402"/>
                <a:gd name="T38" fmla="*/ 202 w 248"/>
                <a:gd name="T39" fmla="*/ 356 h 402"/>
                <a:gd name="T40" fmla="*/ 220 w 248"/>
                <a:gd name="T41" fmla="*/ 327 h 402"/>
                <a:gd name="T42" fmla="*/ 230 w 248"/>
                <a:gd name="T43" fmla="*/ 295 h 402"/>
                <a:gd name="T44" fmla="*/ 241 w 248"/>
                <a:gd name="T45" fmla="*/ 260 h 402"/>
                <a:gd name="T46" fmla="*/ 244 w 248"/>
                <a:gd name="T47" fmla="*/ 221 h 402"/>
                <a:gd name="T48" fmla="*/ 244 w 248"/>
                <a:gd name="T49" fmla="*/ 182 h 402"/>
                <a:gd name="T50" fmla="*/ 241 w 248"/>
                <a:gd name="T51" fmla="*/ 143 h 402"/>
                <a:gd name="T52" fmla="*/ 230 w 248"/>
                <a:gd name="T53" fmla="*/ 107 h 402"/>
                <a:gd name="T54" fmla="*/ 220 w 248"/>
                <a:gd name="T55" fmla="*/ 75 h 402"/>
                <a:gd name="T56" fmla="*/ 202 w 248"/>
                <a:gd name="T57" fmla="*/ 47 h 402"/>
                <a:gd name="T58" fmla="*/ 181 w 248"/>
                <a:gd name="T59" fmla="*/ 25 h 402"/>
                <a:gd name="T60" fmla="*/ 159 w 248"/>
                <a:gd name="T61" fmla="*/ 11 h 402"/>
                <a:gd name="T62" fmla="*/ 134 w 248"/>
                <a:gd name="T63" fmla="*/ 4 h 40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48"/>
                <a:gd name="T97" fmla="*/ 0 h 402"/>
                <a:gd name="T98" fmla="*/ 248 w 248"/>
                <a:gd name="T99" fmla="*/ 402 h 40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48" h="402">
                  <a:moveTo>
                    <a:pt x="124" y="0"/>
                  </a:moveTo>
                  <a:lnTo>
                    <a:pt x="110" y="4"/>
                  </a:lnTo>
                  <a:lnTo>
                    <a:pt x="99" y="4"/>
                  </a:lnTo>
                  <a:lnTo>
                    <a:pt x="85" y="11"/>
                  </a:lnTo>
                  <a:lnTo>
                    <a:pt x="74" y="18"/>
                  </a:lnTo>
                  <a:lnTo>
                    <a:pt x="64" y="25"/>
                  </a:lnTo>
                  <a:lnTo>
                    <a:pt x="53" y="36"/>
                  </a:lnTo>
                  <a:lnTo>
                    <a:pt x="42" y="47"/>
                  </a:lnTo>
                  <a:lnTo>
                    <a:pt x="35" y="61"/>
                  </a:lnTo>
                  <a:lnTo>
                    <a:pt x="28" y="75"/>
                  </a:lnTo>
                  <a:lnTo>
                    <a:pt x="21" y="89"/>
                  </a:lnTo>
                  <a:lnTo>
                    <a:pt x="14" y="107"/>
                  </a:lnTo>
                  <a:lnTo>
                    <a:pt x="7" y="125"/>
                  </a:lnTo>
                  <a:lnTo>
                    <a:pt x="3" y="143"/>
                  </a:lnTo>
                  <a:lnTo>
                    <a:pt x="0" y="160"/>
                  </a:lnTo>
                  <a:lnTo>
                    <a:pt x="0" y="182"/>
                  </a:lnTo>
                  <a:lnTo>
                    <a:pt x="0" y="199"/>
                  </a:lnTo>
                  <a:lnTo>
                    <a:pt x="0" y="221"/>
                  </a:lnTo>
                  <a:lnTo>
                    <a:pt x="0" y="242"/>
                  </a:lnTo>
                  <a:lnTo>
                    <a:pt x="3" y="260"/>
                  </a:lnTo>
                  <a:lnTo>
                    <a:pt x="7" y="277"/>
                  </a:lnTo>
                  <a:lnTo>
                    <a:pt x="14" y="295"/>
                  </a:lnTo>
                  <a:lnTo>
                    <a:pt x="21" y="313"/>
                  </a:lnTo>
                  <a:lnTo>
                    <a:pt x="28" y="327"/>
                  </a:lnTo>
                  <a:lnTo>
                    <a:pt x="35" y="341"/>
                  </a:lnTo>
                  <a:lnTo>
                    <a:pt x="42" y="356"/>
                  </a:lnTo>
                  <a:lnTo>
                    <a:pt x="53" y="366"/>
                  </a:lnTo>
                  <a:lnTo>
                    <a:pt x="64" y="377"/>
                  </a:lnTo>
                  <a:lnTo>
                    <a:pt x="74" y="384"/>
                  </a:lnTo>
                  <a:lnTo>
                    <a:pt x="85" y="391"/>
                  </a:lnTo>
                  <a:lnTo>
                    <a:pt x="99" y="395"/>
                  </a:lnTo>
                  <a:lnTo>
                    <a:pt x="110" y="398"/>
                  </a:lnTo>
                  <a:lnTo>
                    <a:pt x="124" y="402"/>
                  </a:lnTo>
                  <a:lnTo>
                    <a:pt x="134" y="398"/>
                  </a:lnTo>
                  <a:lnTo>
                    <a:pt x="149" y="395"/>
                  </a:lnTo>
                  <a:lnTo>
                    <a:pt x="159" y="391"/>
                  </a:lnTo>
                  <a:lnTo>
                    <a:pt x="170" y="384"/>
                  </a:lnTo>
                  <a:lnTo>
                    <a:pt x="181" y="377"/>
                  </a:lnTo>
                  <a:lnTo>
                    <a:pt x="191" y="366"/>
                  </a:lnTo>
                  <a:lnTo>
                    <a:pt x="202" y="356"/>
                  </a:lnTo>
                  <a:lnTo>
                    <a:pt x="209" y="341"/>
                  </a:lnTo>
                  <a:lnTo>
                    <a:pt x="220" y="327"/>
                  </a:lnTo>
                  <a:lnTo>
                    <a:pt x="227" y="313"/>
                  </a:lnTo>
                  <a:lnTo>
                    <a:pt x="230" y="295"/>
                  </a:lnTo>
                  <a:lnTo>
                    <a:pt x="237" y="277"/>
                  </a:lnTo>
                  <a:lnTo>
                    <a:pt x="241" y="260"/>
                  </a:lnTo>
                  <a:lnTo>
                    <a:pt x="244" y="242"/>
                  </a:lnTo>
                  <a:lnTo>
                    <a:pt x="244" y="221"/>
                  </a:lnTo>
                  <a:lnTo>
                    <a:pt x="248" y="199"/>
                  </a:lnTo>
                  <a:lnTo>
                    <a:pt x="244" y="182"/>
                  </a:lnTo>
                  <a:lnTo>
                    <a:pt x="244" y="160"/>
                  </a:lnTo>
                  <a:lnTo>
                    <a:pt x="241" y="143"/>
                  </a:lnTo>
                  <a:lnTo>
                    <a:pt x="237" y="125"/>
                  </a:lnTo>
                  <a:lnTo>
                    <a:pt x="230" y="107"/>
                  </a:lnTo>
                  <a:lnTo>
                    <a:pt x="227" y="89"/>
                  </a:lnTo>
                  <a:lnTo>
                    <a:pt x="220" y="75"/>
                  </a:lnTo>
                  <a:lnTo>
                    <a:pt x="209" y="61"/>
                  </a:lnTo>
                  <a:lnTo>
                    <a:pt x="202" y="47"/>
                  </a:lnTo>
                  <a:lnTo>
                    <a:pt x="191" y="36"/>
                  </a:lnTo>
                  <a:lnTo>
                    <a:pt x="181" y="25"/>
                  </a:lnTo>
                  <a:lnTo>
                    <a:pt x="170" y="18"/>
                  </a:lnTo>
                  <a:lnTo>
                    <a:pt x="159" y="11"/>
                  </a:lnTo>
                  <a:lnTo>
                    <a:pt x="149" y="4"/>
                  </a:lnTo>
                  <a:lnTo>
                    <a:pt x="134" y="4"/>
                  </a:lnTo>
                  <a:lnTo>
                    <a:pt x="124" y="0"/>
                  </a:lnTo>
                </a:path>
              </a:pathLst>
            </a:custGeom>
            <a:noFill/>
            <a:ln w="30226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79" name="Rectangle 35">
              <a:extLst>
                <a:ext uri="{FF2B5EF4-FFF2-40B4-BE49-F238E27FC236}">
                  <a16:creationId xmlns:a16="http://schemas.microsoft.com/office/drawing/2014/main" id="{5635421C-22DD-4A2E-A2A0-21D2A61F7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2841"/>
              <a:ext cx="3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699">
                  <a:solidFill>
                    <a:srgbClr val="000000"/>
                  </a:solidFill>
                  <a:latin typeface="Calibri Light" panose="020F0302020204030204"/>
                </a:rPr>
                <a:t> </a:t>
              </a:r>
              <a:endParaRPr lang="en-US" altLang="zh-CN" sz="1800" b="1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80" name="Rectangle 36">
              <a:extLst>
                <a:ext uri="{FF2B5EF4-FFF2-40B4-BE49-F238E27FC236}">
                  <a16:creationId xmlns:a16="http://schemas.microsoft.com/office/drawing/2014/main" id="{9C7AF12D-A4BD-44DD-8717-28BD8C7A6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" y="2802"/>
              <a:ext cx="293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Calibri Light" panose="020F0302020204030204"/>
                </a:rPr>
                <a:t>h-1</a:t>
              </a:r>
            </a:p>
            <a:p>
              <a:pPr marL="457098" indent="-457098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Calibri Light" panose="020F0302020204030204"/>
                </a:rPr>
                <a:t>/h</a:t>
              </a:r>
              <a:endParaRPr lang="en-US" altLang="zh-CN" sz="1800" b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</p:grpSp>
      <p:sp>
        <p:nvSpPr>
          <p:cNvPr id="81" name="Text Box 29">
            <a:extLst>
              <a:ext uri="{FF2B5EF4-FFF2-40B4-BE49-F238E27FC236}">
                <a16:creationId xmlns:a16="http://schemas.microsoft.com/office/drawing/2014/main" id="{8E2336BB-FB8A-403A-86FF-01295C05E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2464" y="3357008"/>
            <a:ext cx="468000" cy="468000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 Light" panose="020F0302020204030204"/>
              </a:rPr>
              <a:t>1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C716051D-68FD-441D-BFF4-349C60C6CFFE}"/>
              </a:ext>
            </a:extLst>
          </p:cNvPr>
          <p:cNvGrpSpPr/>
          <p:nvPr/>
        </p:nvGrpSpPr>
        <p:grpSpPr>
          <a:xfrm>
            <a:off x="5718801" y="3009240"/>
            <a:ext cx="2137639" cy="3089927"/>
            <a:chOff x="5718801" y="3009240"/>
            <a:chExt cx="2137639" cy="3089927"/>
          </a:xfrm>
        </p:grpSpPr>
        <p:sp>
          <p:nvSpPr>
            <p:cNvPr id="83" name="Oval 28">
              <a:extLst>
                <a:ext uri="{FF2B5EF4-FFF2-40B4-BE49-F238E27FC236}">
                  <a16:creationId xmlns:a16="http://schemas.microsoft.com/office/drawing/2014/main" id="{9DEDFF6A-129F-4F1E-8C28-966334376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8801" y="3372890"/>
              <a:ext cx="468000" cy="468000"/>
            </a:xfrm>
            <a:prstGeom prst="ellipse">
              <a:avLst/>
            </a:prstGeom>
            <a:noFill/>
            <a:ln w="38100" algn="ctr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lIns="121889" tIns="60944" rIns="121889" bIns="60944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4" name="Rectangle 11">
              <a:extLst>
                <a:ext uri="{FF2B5EF4-FFF2-40B4-BE49-F238E27FC236}">
                  <a16:creationId xmlns:a16="http://schemas.microsoft.com/office/drawing/2014/main" id="{079C1ED2-1020-45FC-9E07-F5CBA7F42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7903" y="3851274"/>
              <a:ext cx="280461" cy="66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9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b</a:t>
              </a:r>
              <a:endParaRPr kumimoji="0" lang="en-US" altLang="zh-CN" sz="4299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3D413528-36C3-4EFF-9F3C-348D0E486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452" y="4008248"/>
              <a:ext cx="468000" cy="468000"/>
            </a:xfrm>
            <a:custGeom>
              <a:avLst/>
              <a:gdLst>
                <a:gd name="T0" fmla="*/ 2147483647 w 167"/>
                <a:gd name="T1" fmla="*/ 0 h 167"/>
                <a:gd name="T2" fmla="*/ 2147483647 w 167"/>
                <a:gd name="T3" fmla="*/ 0 h 167"/>
                <a:gd name="T4" fmla="*/ 2147483647 w 167"/>
                <a:gd name="T5" fmla="*/ 2147483647 h 167"/>
                <a:gd name="T6" fmla="*/ 2147483647 w 167"/>
                <a:gd name="T7" fmla="*/ 2147483647 h 167"/>
                <a:gd name="T8" fmla="*/ 2147483647 w 167"/>
                <a:gd name="T9" fmla="*/ 2147483647 h 167"/>
                <a:gd name="T10" fmla="*/ 2147483647 w 167"/>
                <a:gd name="T11" fmla="*/ 2147483647 h 167"/>
                <a:gd name="T12" fmla="*/ 2147483647 w 167"/>
                <a:gd name="T13" fmla="*/ 2147483647 h 167"/>
                <a:gd name="T14" fmla="*/ 2147483647 w 167"/>
                <a:gd name="T15" fmla="*/ 2147483647 h 167"/>
                <a:gd name="T16" fmla="*/ 0 w 167"/>
                <a:gd name="T17" fmla="*/ 2147483647 h 167"/>
                <a:gd name="T18" fmla="*/ 2147483647 w 167"/>
                <a:gd name="T19" fmla="*/ 2147483647 h 167"/>
                <a:gd name="T20" fmla="*/ 2147483647 w 167"/>
                <a:gd name="T21" fmla="*/ 2147483647 h 167"/>
                <a:gd name="T22" fmla="*/ 2147483647 w 167"/>
                <a:gd name="T23" fmla="*/ 2147483647 h 167"/>
                <a:gd name="T24" fmla="*/ 2147483647 w 167"/>
                <a:gd name="T25" fmla="*/ 2147483647 h 167"/>
                <a:gd name="T26" fmla="*/ 2147483647 w 167"/>
                <a:gd name="T27" fmla="*/ 2147483647 h 167"/>
                <a:gd name="T28" fmla="*/ 2147483647 w 167"/>
                <a:gd name="T29" fmla="*/ 2147483647 h 167"/>
                <a:gd name="T30" fmla="*/ 2147483647 w 167"/>
                <a:gd name="T31" fmla="*/ 2147483647 h 167"/>
                <a:gd name="T32" fmla="*/ 2147483647 w 167"/>
                <a:gd name="T33" fmla="*/ 2147483647 h 167"/>
                <a:gd name="T34" fmla="*/ 2147483647 w 167"/>
                <a:gd name="T35" fmla="*/ 2147483647 h 167"/>
                <a:gd name="T36" fmla="*/ 2147483647 w 167"/>
                <a:gd name="T37" fmla="*/ 2147483647 h 167"/>
                <a:gd name="T38" fmla="*/ 2147483647 w 167"/>
                <a:gd name="T39" fmla="*/ 2147483647 h 167"/>
                <a:gd name="T40" fmla="*/ 2147483647 w 167"/>
                <a:gd name="T41" fmla="*/ 2147483647 h 167"/>
                <a:gd name="T42" fmla="*/ 2147483647 w 167"/>
                <a:gd name="T43" fmla="*/ 2147483647 h 167"/>
                <a:gd name="T44" fmla="*/ 2147483647 w 167"/>
                <a:gd name="T45" fmla="*/ 2147483647 h 167"/>
                <a:gd name="T46" fmla="*/ 2147483647 w 167"/>
                <a:gd name="T47" fmla="*/ 2147483647 h 167"/>
                <a:gd name="T48" fmla="*/ 2147483647 w 167"/>
                <a:gd name="T49" fmla="*/ 2147483647 h 167"/>
                <a:gd name="T50" fmla="*/ 2147483647 w 167"/>
                <a:gd name="T51" fmla="*/ 2147483647 h 167"/>
                <a:gd name="T52" fmla="*/ 2147483647 w 167"/>
                <a:gd name="T53" fmla="*/ 2147483647 h 167"/>
                <a:gd name="T54" fmla="*/ 2147483647 w 167"/>
                <a:gd name="T55" fmla="*/ 2147483647 h 167"/>
                <a:gd name="T56" fmla="*/ 2147483647 w 167"/>
                <a:gd name="T57" fmla="*/ 2147483647 h 167"/>
                <a:gd name="T58" fmla="*/ 2147483647 w 167"/>
                <a:gd name="T59" fmla="*/ 2147483647 h 167"/>
                <a:gd name="T60" fmla="*/ 2147483647 w 167"/>
                <a:gd name="T61" fmla="*/ 2147483647 h 167"/>
                <a:gd name="T62" fmla="*/ 2147483647 w 167"/>
                <a:gd name="T63" fmla="*/ 0 h 167"/>
                <a:gd name="T64" fmla="*/ 2147483647 w 167"/>
                <a:gd name="T65" fmla="*/ 0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67"/>
                <a:gd name="T100" fmla="*/ 0 h 167"/>
                <a:gd name="T101" fmla="*/ 167 w 167"/>
                <a:gd name="T102" fmla="*/ 167 h 1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67" h="167">
                  <a:moveTo>
                    <a:pt x="85" y="0"/>
                  </a:moveTo>
                  <a:lnTo>
                    <a:pt x="67" y="0"/>
                  </a:lnTo>
                  <a:lnTo>
                    <a:pt x="53" y="4"/>
                  </a:lnTo>
                  <a:lnTo>
                    <a:pt x="39" y="14"/>
                  </a:lnTo>
                  <a:lnTo>
                    <a:pt x="25" y="21"/>
                  </a:lnTo>
                  <a:lnTo>
                    <a:pt x="14" y="36"/>
                  </a:lnTo>
                  <a:lnTo>
                    <a:pt x="7" y="50"/>
                  </a:lnTo>
                  <a:lnTo>
                    <a:pt x="4" y="64"/>
                  </a:lnTo>
                  <a:lnTo>
                    <a:pt x="0" y="82"/>
                  </a:lnTo>
                  <a:lnTo>
                    <a:pt x="4" y="100"/>
                  </a:lnTo>
                  <a:lnTo>
                    <a:pt x="7" y="114"/>
                  </a:lnTo>
                  <a:lnTo>
                    <a:pt x="14" y="128"/>
                  </a:lnTo>
                  <a:lnTo>
                    <a:pt x="25" y="142"/>
                  </a:lnTo>
                  <a:lnTo>
                    <a:pt x="39" y="153"/>
                  </a:lnTo>
                  <a:lnTo>
                    <a:pt x="53" y="160"/>
                  </a:lnTo>
                  <a:lnTo>
                    <a:pt x="67" y="163"/>
                  </a:lnTo>
                  <a:lnTo>
                    <a:pt x="85" y="167"/>
                  </a:lnTo>
                  <a:lnTo>
                    <a:pt x="103" y="163"/>
                  </a:lnTo>
                  <a:lnTo>
                    <a:pt x="117" y="160"/>
                  </a:lnTo>
                  <a:lnTo>
                    <a:pt x="131" y="153"/>
                  </a:lnTo>
                  <a:lnTo>
                    <a:pt x="142" y="142"/>
                  </a:lnTo>
                  <a:lnTo>
                    <a:pt x="153" y="128"/>
                  </a:lnTo>
                  <a:lnTo>
                    <a:pt x="163" y="114"/>
                  </a:lnTo>
                  <a:lnTo>
                    <a:pt x="167" y="100"/>
                  </a:lnTo>
                  <a:lnTo>
                    <a:pt x="167" y="82"/>
                  </a:lnTo>
                  <a:lnTo>
                    <a:pt x="167" y="64"/>
                  </a:lnTo>
                  <a:lnTo>
                    <a:pt x="163" y="50"/>
                  </a:lnTo>
                  <a:lnTo>
                    <a:pt x="153" y="36"/>
                  </a:lnTo>
                  <a:lnTo>
                    <a:pt x="142" y="21"/>
                  </a:lnTo>
                  <a:lnTo>
                    <a:pt x="131" y="14"/>
                  </a:lnTo>
                  <a:lnTo>
                    <a:pt x="117" y="4"/>
                  </a:lnTo>
                  <a:lnTo>
                    <a:pt x="103" y="0"/>
                  </a:lnTo>
                  <a:lnTo>
                    <a:pt x="85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86" name="Text Box 30">
              <a:extLst>
                <a:ext uri="{FF2B5EF4-FFF2-40B4-BE49-F238E27FC236}">
                  <a16:creationId xmlns:a16="http://schemas.microsoft.com/office/drawing/2014/main" id="{09089140-1996-4A43-9741-E9542F2FD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123" y="3009240"/>
              <a:ext cx="476938" cy="784516"/>
            </a:xfrm>
            <a:prstGeom prst="rect">
              <a:avLst/>
            </a:prstGeom>
            <a:noFill/>
            <a:ln w="38100" cmpd="dbl" algn="ctr">
              <a:noFill/>
              <a:miter lim="800000"/>
              <a:headEnd/>
              <a:tailEnd/>
            </a:ln>
          </p:spPr>
          <p:txBody>
            <a:bodyPr wrap="none" lIns="121889" tIns="60944" rIns="121889" bIns="60944">
              <a:spAutoFit/>
            </a:bodyPr>
            <a:lstStyle/>
            <a:p>
              <a:pPr marL="457098" marR="0" lvl="0" indent="-457098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299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 Light" panose="020F0302020204030204"/>
                </a:rPr>
                <a:t>c</a:t>
              </a:r>
            </a:p>
          </p:txBody>
        </p:sp>
        <p:grpSp>
          <p:nvGrpSpPr>
            <p:cNvPr id="87" name="Group 37">
              <a:extLst>
                <a:ext uri="{FF2B5EF4-FFF2-40B4-BE49-F238E27FC236}">
                  <a16:creationId xmlns:a16="http://schemas.microsoft.com/office/drawing/2014/main" id="{E2A81DD8-638F-4FD3-BE2B-6D0F1DB96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1761" y="4680039"/>
              <a:ext cx="874679" cy="1418652"/>
              <a:chOff x="2386" y="2227"/>
              <a:chExt cx="579" cy="1108"/>
            </a:xfrm>
          </p:grpSpPr>
          <p:sp>
            <p:nvSpPr>
              <p:cNvPr id="96" name="Rectangle 38">
                <a:extLst>
                  <a:ext uri="{FF2B5EF4-FFF2-40B4-BE49-F238E27FC236}">
                    <a16:creationId xmlns:a16="http://schemas.microsoft.com/office/drawing/2014/main" id="{96C512E2-5881-456E-8CA6-12AA6B92F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" y="2818"/>
                <a:ext cx="294" cy="5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marR="0" lvl="0" indent="-457098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299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T</a:t>
                </a:r>
                <a:r>
                  <a:rPr kumimoji="0" lang="en-US" altLang="zh-CN" sz="4299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3</a:t>
                </a:r>
                <a:endParaRPr kumimoji="0" lang="en-US" altLang="zh-CN" sz="4299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7" name="Rectangle 39">
                <a:extLst>
                  <a:ext uri="{FF2B5EF4-FFF2-40B4-BE49-F238E27FC236}">
                    <a16:creationId xmlns:a16="http://schemas.microsoft.com/office/drawing/2014/main" id="{EB03A40E-76E4-44A6-985B-53E9531C7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2455"/>
                <a:ext cx="52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marR="0" lvl="0" indent="-457098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99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 </a:t>
                </a:r>
                <a:endPara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8" name="Freeform 40">
                <a:extLst>
                  <a:ext uri="{FF2B5EF4-FFF2-40B4-BE49-F238E27FC236}">
                    <a16:creationId xmlns:a16="http://schemas.microsoft.com/office/drawing/2014/main" id="{B0F4BDF5-AF9E-4BDF-864F-8C29861E2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1" y="2227"/>
                <a:ext cx="374" cy="624"/>
              </a:xfrm>
              <a:custGeom>
                <a:avLst/>
                <a:gdLst>
                  <a:gd name="T0" fmla="*/ 56969 w 248"/>
                  <a:gd name="T1" fmla="*/ 3 h 401"/>
                  <a:gd name="T2" fmla="*/ 44429 w 248"/>
                  <a:gd name="T3" fmla="*/ 166 h 401"/>
                  <a:gd name="T4" fmla="*/ 32039 w 248"/>
                  <a:gd name="T5" fmla="*/ 415 h 401"/>
                  <a:gd name="T6" fmla="*/ 23037 w 248"/>
                  <a:gd name="T7" fmla="*/ 784 h 401"/>
                  <a:gd name="T8" fmla="*/ 14011 w 248"/>
                  <a:gd name="T9" fmla="*/ 1256 h 401"/>
                  <a:gd name="T10" fmla="*/ 6782 w 248"/>
                  <a:gd name="T11" fmla="*/ 1788 h 401"/>
                  <a:gd name="T12" fmla="*/ 3438 w 248"/>
                  <a:gd name="T13" fmla="*/ 2402 h 401"/>
                  <a:gd name="T14" fmla="*/ 0 w 248"/>
                  <a:gd name="T15" fmla="*/ 3057 h 401"/>
                  <a:gd name="T16" fmla="*/ 0 w 248"/>
                  <a:gd name="T17" fmla="*/ 3704 h 401"/>
                  <a:gd name="T18" fmla="*/ 3438 w 248"/>
                  <a:gd name="T19" fmla="*/ 4385 h 401"/>
                  <a:gd name="T20" fmla="*/ 6782 w 248"/>
                  <a:gd name="T21" fmla="*/ 4992 h 401"/>
                  <a:gd name="T22" fmla="*/ 14011 w 248"/>
                  <a:gd name="T23" fmla="*/ 5510 h 401"/>
                  <a:gd name="T24" fmla="*/ 23037 w 248"/>
                  <a:gd name="T25" fmla="*/ 6004 h 401"/>
                  <a:gd name="T26" fmla="*/ 32039 w 248"/>
                  <a:gd name="T27" fmla="*/ 6340 h 401"/>
                  <a:gd name="T28" fmla="*/ 44429 w 248"/>
                  <a:gd name="T29" fmla="*/ 6584 h 401"/>
                  <a:gd name="T30" fmla="*/ 56969 w 248"/>
                  <a:gd name="T31" fmla="*/ 6725 h 401"/>
                  <a:gd name="T32" fmla="*/ 69052 w 248"/>
                  <a:gd name="T33" fmla="*/ 6725 h 401"/>
                  <a:gd name="T34" fmla="*/ 81493 w 248"/>
                  <a:gd name="T35" fmla="*/ 6584 h 401"/>
                  <a:gd name="T36" fmla="*/ 92502 w 248"/>
                  <a:gd name="T37" fmla="*/ 6340 h 401"/>
                  <a:gd name="T38" fmla="*/ 101075 w 248"/>
                  <a:gd name="T39" fmla="*/ 6004 h 401"/>
                  <a:gd name="T40" fmla="*/ 110122 w 248"/>
                  <a:gd name="T41" fmla="*/ 5510 h 401"/>
                  <a:gd name="T42" fmla="*/ 117266 w 248"/>
                  <a:gd name="T43" fmla="*/ 4992 h 401"/>
                  <a:gd name="T44" fmla="*/ 122775 w 248"/>
                  <a:gd name="T45" fmla="*/ 4385 h 401"/>
                  <a:gd name="T46" fmla="*/ 124143 w 248"/>
                  <a:gd name="T47" fmla="*/ 3704 h 401"/>
                  <a:gd name="T48" fmla="*/ 124143 w 248"/>
                  <a:gd name="T49" fmla="*/ 3057 h 401"/>
                  <a:gd name="T50" fmla="*/ 122775 w 248"/>
                  <a:gd name="T51" fmla="*/ 2402 h 401"/>
                  <a:gd name="T52" fmla="*/ 117266 w 248"/>
                  <a:gd name="T53" fmla="*/ 1788 h 401"/>
                  <a:gd name="T54" fmla="*/ 110122 w 248"/>
                  <a:gd name="T55" fmla="*/ 1256 h 401"/>
                  <a:gd name="T56" fmla="*/ 101075 w 248"/>
                  <a:gd name="T57" fmla="*/ 784 h 401"/>
                  <a:gd name="T58" fmla="*/ 92502 w 248"/>
                  <a:gd name="T59" fmla="*/ 415 h 401"/>
                  <a:gd name="T60" fmla="*/ 81493 w 248"/>
                  <a:gd name="T61" fmla="*/ 166 h 401"/>
                  <a:gd name="T62" fmla="*/ 69052 w 248"/>
                  <a:gd name="T63" fmla="*/ 3 h 4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8"/>
                  <a:gd name="T97" fmla="*/ 0 h 401"/>
                  <a:gd name="T98" fmla="*/ 248 w 248"/>
                  <a:gd name="T99" fmla="*/ 401 h 40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8" h="401">
                    <a:moveTo>
                      <a:pt x="124" y="0"/>
                    </a:moveTo>
                    <a:lnTo>
                      <a:pt x="114" y="3"/>
                    </a:lnTo>
                    <a:lnTo>
                      <a:pt x="99" y="3"/>
                    </a:lnTo>
                    <a:lnTo>
                      <a:pt x="89" y="10"/>
                    </a:lnTo>
                    <a:lnTo>
                      <a:pt x="78" y="18"/>
                    </a:lnTo>
                    <a:lnTo>
                      <a:pt x="64" y="25"/>
                    </a:lnTo>
                    <a:lnTo>
                      <a:pt x="57" y="35"/>
                    </a:lnTo>
                    <a:lnTo>
                      <a:pt x="46" y="46"/>
                    </a:lnTo>
                    <a:lnTo>
                      <a:pt x="35" y="60"/>
                    </a:lnTo>
                    <a:lnTo>
                      <a:pt x="28" y="74"/>
                    </a:lnTo>
                    <a:lnTo>
                      <a:pt x="21" y="89"/>
                    </a:lnTo>
                    <a:lnTo>
                      <a:pt x="14" y="106"/>
                    </a:lnTo>
                    <a:lnTo>
                      <a:pt x="11" y="124"/>
                    </a:lnTo>
                    <a:lnTo>
                      <a:pt x="7" y="142"/>
                    </a:lnTo>
                    <a:lnTo>
                      <a:pt x="4" y="160"/>
                    </a:lnTo>
                    <a:lnTo>
                      <a:pt x="0" y="181"/>
                    </a:lnTo>
                    <a:lnTo>
                      <a:pt x="0" y="199"/>
                    </a:lnTo>
                    <a:lnTo>
                      <a:pt x="0" y="220"/>
                    </a:lnTo>
                    <a:lnTo>
                      <a:pt x="4" y="241"/>
                    </a:lnTo>
                    <a:lnTo>
                      <a:pt x="7" y="259"/>
                    </a:lnTo>
                    <a:lnTo>
                      <a:pt x="11" y="277"/>
                    </a:lnTo>
                    <a:lnTo>
                      <a:pt x="14" y="295"/>
                    </a:lnTo>
                    <a:lnTo>
                      <a:pt x="21" y="312"/>
                    </a:lnTo>
                    <a:lnTo>
                      <a:pt x="28" y="326"/>
                    </a:lnTo>
                    <a:lnTo>
                      <a:pt x="35" y="341"/>
                    </a:lnTo>
                    <a:lnTo>
                      <a:pt x="46" y="355"/>
                    </a:lnTo>
                    <a:lnTo>
                      <a:pt x="57" y="366"/>
                    </a:lnTo>
                    <a:lnTo>
                      <a:pt x="64" y="376"/>
                    </a:lnTo>
                    <a:lnTo>
                      <a:pt x="78" y="383"/>
                    </a:lnTo>
                    <a:lnTo>
                      <a:pt x="89" y="390"/>
                    </a:lnTo>
                    <a:lnTo>
                      <a:pt x="99" y="394"/>
                    </a:lnTo>
                    <a:lnTo>
                      <a:pt x="114" y="398"/>
                    </a:lnTo>
                    <a:lnTo>
                      <a:pt x="124" y="401"/>
                    </a:lnTo>
                    <a:lnTo>
                      <a:pt x="138" y="398"/>
                    </a:lnTo>
                    <a:lnTo>
                      <a:pt x="149" y="394"/>
                    </a:lnTo>
                    <a:lnTo>
                      <a:pt x="163" y="390"/>
                    </a:lnTo>
                    <a:lnTo>
                      <a:pt x="174" y="383"/>
                    </a:lnTo>
                    <a:lnTo>
                      <a:pt x="184" y="376"/>
                    </a:lnTo>
                    <a:lnTo>
                      <a:pt x="195" y="366"/>
                    </a:lnTo>
                    <a:lnTo>
                      <a:pt x="202" y="355"/>
                    </a:lnTo>
                    <a:lnTo>
                      <a:pt x="213" y="341"/>
                    </a:lnTo>
                    <a:lnTo>
                      <a:pt x="220" y="326"/>
                    </a:lnTo>
                    <a:lnTo>
                      <a:pt x="227" y="312"/>
                    </a:lnTo>
                    <a:lnTo>
                      <a:pt x="234" y="295"/>
                    </a:lnTo>
                    <a:lnTo>
                      <a:pt x="238" y="277"/>
                    </a:lnTo>
                    <a:lnTo>
                      <a:pt x="245" y="259"/>
                    </a:lnTo>
                    <a:lnTo>
                      <a:pt x="245" y="241"/>
                    </a:lnTo>
                    <a:lnTo>
                      <a:pt x="248" y="220"/>
                    </a:lnTo>
                    <a:lnTo>
                      <a:pt x="248" y="199"/>
                    </a:lnTo>
                    <a:lnTo>
                      <a:pt x="248" y="181"/>
                    </a:lnTo>
                    <a:lnTo>
                      <a:pt x="245" y="160"/>
                    </a:lnTo>
                    <a:lnTo>
                      <a:pt x="245" y="142"/>
                    </a:lnTo>
                    <a:lnTo>
                      <a:pt x="238" y="124"/>
                    </a:lnTo>
                    <a:lnTo>
                      <a:pt x="234" y="106"/>
                    </a:lnTo>
                    <a:lnTo>
                      <a:pt x="227" y="89"/>
                    </a:lnTo>
                    <a:lnTo>
                      <a:pt x="220" y="74"/>
                    </a:lnTo>
                    <a:lnTo>
                      <a:pt x="213" y="60"/>
                    </a:lnTo>
                    <a:lnTo>
                      <a:pt x="202" y="46"/>
                    </a:lnTo>
                    <a:lnTo>
                      <a:pt x="195" y="35"/>
                    </a:lnTo>
                    <a:lnTo>
                      <a:pt x="184" y="25"/>
                    </a:lnTo>
                    <a:lnTo>
                      <a:pt x="174" y="18"/>
                    </a:lnTo>
                    <a:lnTo>
                      <a:pt x="163" y="10"/>
                    </a:lnTo>
                    <a:lnTo>
                      <a:pt x="149" y="3"/>
                    </a:lnTo>
                    <a:lnTo>
                      <a:pt x="138" y="3"/>
                    </a:lnTo>
                    <a:lnTo>
                      <a:pt x="124" y="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9" name="Rectangle 41">
                <a:extLst>
                  <a:ext uri="{FF2B5EF4-FFF2-40B4-BE49-F238E27FC236}">
                    <a16:creationId xmlns:a16="http://schemas.microsoft.com/office/drawing/2014/main" id="{E2BE3536-4900-448E-8348-6E90812FBD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2390"/>
                <a:ext cx="117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marR="0" lvl="0" indent="-457098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99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h</a:t>
                </a:r>
                <a:endParaRPr kumimoji="0" lang="en-US" altLang="zh-CN" sz="2699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00" name="Rectangle 42">
                <a:extLst>
                  <a:ext uri="{FF2B5EF4-FFF2-40B4-BE49-F238E27FC236}">
                    <a16:creationId xmlns:a16="http://schemas.microsoft.com/office/drawing/2014/main" id="{AF4A92E9-53BE-41D9-B623-83F93E83F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8" y="2501"/>
                <a:ext cx="44" cy="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marR="0" lvl="0" indent="-457098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 </a:t>
                </a:r>
                <a:endPara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</p:grpSp>
        <p:grpSp>
          <p:nvGrpSpPr>
            <p:cNvPr id="88" name="Group 44">
              <a:extLst>
                <a:ext uri="{FF2B5EF4-FFF2-40B4-BE49-F238E27FC236}">
                  <a16:creationId xmlns:a16="http://schemas.microsoft.com/office/drawing/2014/main" id="{78E369D1-9350-4DB6-8AFC-EDD9501E7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0898" y="4727567"/>
              <a:ext cx="837898" cy="1371600"/>
              <a:chOff x="2344" y="2706"/>
              <a:chExt cx="396" cy="864"/>
            </a:xfrm>
          </p:grpSpPr>
          <p:sp>
            <p:nvSpPr>
              <p:cNvPr id="92" name="Rectangle 45">
                <a:extLst>
                  <a:ext uri="{FF2B5EF4-FFF2-40B4-BE49-F238E27FC236}">
                    <a16:creationId xmlns:a16="http://schemas.microsoft.com/office/drawing/2014/main" id="{F60C0D07-CCDA-4B6B-B2E2-3394A3720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7" y="3153"/>
                <a:ext cx="210" cy="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marR="0" lvl="0" indent="-457098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299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T</a:t>
                </a:r>
                <a:r>
                  <a:rPr kumimoji="0" lang="en-US" altLang="zh-CN" sz="4299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2</a:t>
                </a:r>
                <a:endParaRPr kumimoji="0" lang="en-US" altLang="zh-CN" sz="4299" b="1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3" name="Rectangle 46">
                <a:extLst>
                  <a:ext uri="{FF2B5EF4-FFF2-40B4-BE49-F238E27FC236}">
                    <a16:creationId xmlns:a16="http://schemas.microsoft.com/office/drawing/2014/main" id="{6BFB16BD-A86D-4D95-AEDB-192A467E23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6" y="3264"/>
                <a:ext cx="3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457098" marR="0" lvl="0" indent="-457098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 </a:t>
                </a:r>
                <a:endPara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4" name="Freeform 47">
                <a:extLst>
                  <a:ext uri="{FF2B5EF4-FFF2-40B4-BE49-F238E27FC236}">
                    <a16:creationId xmlns:a16="http://schemas.microsoft.com/office/drawing/2014/main" id="{9488790F-F23A-44C9-882F-E1FC9FA1B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2706"/>
                <a:ext cx="232" cy="462"/>
              </a:xfrm>
              <a:custGeom>
                <a:avLst/>
                <a:gdLst>
                  <a:gd name="T0" fmla="*/ 114 w 248"/>
                  <a:gd name="T1" fmla="*/ 0 h 408"/>
                  <a:gd name="T2" fmla="*/ 89 w 248"/>
                  <a:gd name="T3" fmla="*/ 7 h 408"/>
                  <a:gd name="T4" fmla="*/ 64 w 248"/>
                  <a:gd name="T5" fmla="*/ 21 h 408"/>
                  <a:gd name="T6" fmla="*/ 46 w 248"/>
                  <a:gd name="T7" fmla="*/ 46 h 408"/>
                  <a:gd name="T8" fmla="*/ 29 w 248"/>
                  <a:gd name="T9" fmla="*/ 71 h 408"/>
                  <a:gd name="T10" fmla="*/ 14 w 248"/>
                  <a:gd name="T11" fmla="*/ 107 h 408"/>
                  <a:gd name="T12" fmla="*/ 7 w 248"/>
                  <a:gd name="T13" fmla="*/ 142 h 408"/>
                  <a:gd name="T14" fmla="*/ 0 w 248"/>
                  <a:gd name="T15" fmla="*/ 181 h 408"/>
                  <a:gd name="T16" fmla="*/ 0 w 248"/>
                  <a:gd name="T17" fmla="*/ 224 h 408"/>
                  <a:gd name="T18" fmla="*/ 7 w 248"/>
                  <a:gd name="T19" fmla="*/ 263 h 408"/>
                  <a:gd name="T20" fmla="*/ 14 w 248"/>
                  <a:gd name="T21" fmla="*/ 298 h 408"/>
                  <a:gd name="T22" fmla="*/ 29 w 248"/>
                  <a:gd name="T23" fmla="*/ 334 h 408"/>
                  <a:gd name="T24" fmla="*/ 46 w 248"/>
                  <a:gd name="T25" fmla="*/ 359 h 408"/>
                  <a:gd name="T26" fmla="*/ 64 w 248"/>
                  <a:gd name="T27" fmla="*/ 384 h 408"/>
                  <a:gd name="T28" fmla="*/ 89 w 248"/>
                  <a:gd name="T29" fmla="*/ 398 h 408"/>
                  <a:gd name="T30" fmla="*/ 114 w 248"/>
                  <a:gd name="T31" fmla="*/ 405 h 408"/>
                  <a:gd name="T32" fmla="*/ 139 w 248"/>
                  <a:gd name="T33" fmla="*/ 405 h 408"/>
                  <a:gd name="T34" fmla="*/ 163 w 248"/>
                  <a:gd name="T35" fmla="*/ 398 h 408"/>
                  <a:gd name="T36" fmla="*/ 185 w 248"/>
                  <a:gd name="T37" fmla="*/ 384 h 408"/>
                  <a:gd name="T38" fmla="*/ 202 w 248"/>
                  <a:gd name="T39" fmla="*/ 359 h 408"/>
                  <a:gd name="T40" fmla="*/ 220 w 248"/>
                  <a:gd name="T41" fmla="*/ 334 h 408"/>
                  <a:gd name="T42" fmla="*/ 234 w 248"/>
                  <a:gd name="T43" fmla="*/ 298 h 408"/>
                  <a:gd name="T44" fmla="*/ 245 w 248"/>
                  <a:gd name="T45" fmla="*/ 263 h 408"/>
                  <a:gd name="T46" fmla="*/ 248 w 248"/>
                  <a:gd name="T47" fmla="*/ 224 h 408"/>
                  <a:gd name="T48" fmla="*/ 248 w 248"/>
                  <a:gd name="T49" fmla="*/ 181 h 408"/>
                  <a:gd name="T50" fmla="*/ 245 w 248"/>
                  <a:gd name="T51" fmla="*/ 142 h 408"/>
                  <a:gd name="T52" fmla="*/ 234 w 248"/>
                  <a:gd name="T53" fmla="*/ 107 h 408"/>
                  <a:gd name="T54" fmla="*/ 220 w 248"/>
                  <a:gd name="T55" fmla="*/ 71 h 408"/>
                  <a:gd name="T56" fmla="*/ 202 w 248"/>
                  <a:gd name="T57" fmla="*/ 46 h 408"/>
                  <a:gd name="T58" fmla="*/ 185 w 248"/>
                  <a:gd name="T59" fmla="*/ 21 h 408"/>
                  <a:gd name="T60" fmla="*/ 163 w 248"/>
                  <a:gd name="T61" fmla="*/ 7 h 408"/>
                  <a:gd name="T62" fmla="*/ 139 w 248"/>
                  <a:gd name="T63" fmla="*/ 0 h 40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48"/>
                  <a:gd name="T97" fmla="*/ 0 h 408"/>
                  <a:gd name="T98" fmla="*/ 248 w 248"/>
                  <a:gd name="T99" fmla="*/ 408 h 40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48" h="408">
                    <a:moveTo>
                      <a:pt x="124" y="0"/>
                    </a:moveTo>
                    <a:lnTo>
                      <a:pt x="114" y="0"/>
                    </a:lnTo>
                    <a:lnTo>
                      <a:pt x="100" y="4"/>
                    </a:lnTo>
                    <a:lnTo>
                      <a:pt x="89" y="7"/>
                    </a:lnTo>
                    <a:lnTo>
                      <a:pt x="78" y="14"/>
                    </a:lnTo>
                    <a:lnTo>
                      <a:pt x="64" y="21"/>
                    </a:lnTo>
                    <a:lnTo>
                      <a:pt x="57" y="32"/>
                    </a:lnTo>
                    <a:lnTo>
                      <a:pt x="46" y="46"/>
                    </a:lnTo>
                    <a:lnTo>
                      <a:pt x="36" y="57"/>
                    </a:lnTo>
                    <a:lnTo>
                      <a:pt x="29" y="71"/>
                    </a:lnTo>
                    <a:lnTo>
                      <a:pt x="22" y="89"/>
                    </a:lnTo>
                    <a:lnTo>
                      <a:pt x="14" y="107"/>
                    </a:lnTo>
                    <a:lnTo>
                      <a:pt x="11" y="124"/>
                    </a:lnTo>
                    <a:lnTo>
                      <a:pt x="7" y="142"/>
                    </a:lnTo>
                    <a:lnTo>
                      <a:pt x="4" y="160"/>
                    </a:lnTo>
                    <a:lnTo>
                      <a:pt x="0" y="181"/>
                    </a:lnTo>
                    <a:lnTo>
                      <a:pt x="0" y="203"/>
                    </a:lnTo>
                    <a:lnTo>
                      <a:pt x="0" y="224"/>
                    </a:lnTo>
                    <a:lnTo>
                      <a:pt x="4" y="245"/>
                    </a:lnTo>
                    <a:lnTo>
                      <a:pt x="7" y="263"/>
                    </a:lnTo>
                    <a:lnTo>
                      <a:pt x="11" y="281"/>
                    </a:lnTo>
                    <a:lnTo>
                      <a:pt x="14" y="298"/>
                    </a:lnTo>
                    <a:lnTo>
                      <a:pt x="22" y="316"/>
                    </a:lnTo>
                    <a:lnTo>
                      <a:pt x="29" y="334"/>
                    </a:lnTo>
                    <a:lnTo>
                      <a:pt x="36" y="348"/>
                    </a:lnTo>
                    <a:lnTo>
                      <a:pt x="46" y="359"/>
                    </a:lnTo>
                    <a:lnTo>
                      <a:pt x="57" y="373"/>
                    </a:lnTo>
                    <a:lnTo>
                      <a:pt x="64" y="384"/>
                    </a:lnTo>
                    <a:lnTo>
                      <a:pt x="78" y="391"/>
                    </a:lnTo>
                    <a:lnTo>
                      <a:pt x="89" y="398"/>
                    </a:lnTo>
                    <a:lnTo>
                      <a:pt x="100" y="401"/>
                    </a:lnTo>
                    <a:lnTo>
                      <a:pt x="114" y="405"/>
                    </a:lnTo>
                    <a:lnTo>
                      <a:pt x="124" y="408"/>
                    </a:lnTo>
                    <a:lnTo>
                      <a:pt x="139" y="405"/>
                    </a:lnTo>
                    <a:lnTo>
                      <a:pt x="149" y="401"/>
                    </a:lnTo>
                    <a:lnTo>
                      <a:pt x="163" y="398"/>
                    </a:lnTo>
                    <a:lnTo>
                      <a:pt x="174" y="391"/>
                    </a:lnTo>
                    <a:lnTo>
                      <a:pt x="185" y="384"/>
                    </a:lnTo>
                    <a:lnTo>
                      <a:pt x="195" y="373"/>
                    </a:lnTo>
                    <a:lnTo>
                      <a:pt x="202" y="359"/>
                    </a:lnTo>
                    <a:lnTo>
                      <a:pt x="213" y="348"/>
                    </a:lnTo>
                    <a:lnTo>
                      <a:pt x="220" y="334"/>
                    </a:lnTo>
                    <a:lnTo>
                      <a:pt x="227" y="316"/>
                    </a:lnTo>
                    <a:lnTo>
                      <a:pt x="234" y="298"/>
                    </a:lnTo>
                    <a:lnTo>
                      <a:pt x="238" y="281"/>
                    </a:lnTo>
                    <a:lnTo>
                      <a:pt x="245" y="263"/>
                    </a:lnTo>
                    <a:lnTo>
                      <a:pt x="245" y="245"/>
                    </a:lnTo>
                    <a:lnTo>
                      <a:pt x="248" y="224"/>
                    </a:lnTo>
                    <a:lnTo>
                      <a:pt x="248" y="203"/>
                    </a:lnTo>
                    <a:lnTo>
                      <a:pt x="248" y="181"/>
                    </a:lnTo>
                    <a:lnTo>
                      <a:pt x="245" y="160"/>
                    </a:lnTo>
                    <a:lnTo>
                      <a:pt x="245" y="142"/>
                    </a:lnTo>
                    <a:lnTo>
                      <a:pt x="238" y="124"/>
                    </a:lnTo>
                    <a:lnTo>
                      <a:pt x="234" y="107"/>
                    </a:lnTo>
                    <a:lnTo>
                      <a:pt x="227" y="89"/>
                    </a:lnTo>
                    <a:lnTo>
                      <a:pt x="220" y="71"/>
                    </a:lnTo>
                    <a:lnTo>
                      <a:pt x="213" y="57"/>
                    </a:lnTo>
                    <a:lnTo>
                      <a:pt x="202" y="46"/>
                    </a:lnTo>
                    <a:lnTo>
                      <a:pt x="195" y="32"/>
                    </a:lnTo>
                    <a:lnTo>
                      <a:pt x="185" y="21"/>
                    </a:lnTo>
                    <a:lnTo>
                      <a:pt x="174" y="14"/>
                    </a:lnTo>
                    <a:lnTo>
                      <a:pt x="163" y="7"/>
                    </a:lnTo>
                    <a:lnTo>
                      <a:pt x="149" y="4"/>
                    </a:lnTo>
                    <a:lnTo>
                      <a:pt x="139" y="0"/>
                    </a:lnTo>
                    <a:lnTo>
                      <a:pt x="124" y="0"/>
                    </a:lnTo>
                  </a:path>
                </a:pathLst>
              </a:custGeom>
              <a:noFill/>
              <a:ln w="30226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5" name="Rectangle 48">
                <a:extLst>
                  <a:ext uri="{FF2B5EF4-FFF2-40B4-BE49-F238E27FC236}">
                    <a16:creationId xmlns:a16="http://schemas.microsoft.com/office/drawing/2014/main" id="{4475437C-581A-417E-BC1A-D00ED26AD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2" y="2731"/>
                <a:ext cx="348" cy="3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pPr marL="457098" marR="0" lvl="0" indent="-457098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h/</a:t>
                </a:r>
              </a:p>
              <a:p>
                <a:pPr marL="457098" marR="0" lvl="0" indent="-457098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 Light" panose="020F0302020204030204"/>
                  </a:rPr>
                  <a:t>h-1</a:t>
                </a:r>
                <a:endPara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</p:grpSp>
        <p:sp>
          <p:nvSpPr>
            <p:cNvPr id="89" name="Line 51">
              <a:extLst>
                <a:ext uri="{FF2B5EF4-FFF2-40B4-BE49-F238E27FC236}">
                  <a16:creationId xmlns:a16="http://schemas.microsoft.com/office/drawing/2014/main" id="{34DEA7DE-BE2F-40CA-BC40-75D114CF4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9482" y="4388455"/>
              <a:ext cx="356536" cy="34705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0" name="Line 52">
              <a:extLst>
                <a:ext uri="{FF2B5EF4-FFF2-40B4-BE49-F238E27FC236}">
                  <a16:creationId xmlns:a16="http://schemas.microsoft.com/office/drawing/2014/main" id="{6F16FAD1-90C7-4F92-8644-2FC5C493BE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2620" y="3716204"/>
              <a:ext cx="683439" cy="321534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91" name="Line 53">
              <a:extLst>
                <a:ext uri="{FF2B5EF4-FFF2-40B4-BE49-F238E27FC236}">
                  <a16:creationId xmlns:a16="http://schemas.microsoft.com/office/drawing/2014/main" id="{7C545A0F-C89C-4EC3-99A0-F22080691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58061" y="4440047"/>
              <a:ext cx="197528" cy="279896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lIns="121889" tIns="60944" rIns="121889" bIns="60944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</p:grpSp>
      <p:sp>
        <p:nvSpPr>
          <p:cNvPr id="102" name="AutoShape 55">
            <a:extLst>
              <a:ext uri="{FF2B5EF4-FFF2-40B4-BE49-F238E27FC236}">
                <a16:creationId xmlns:a16="http://schemas.microsoft.com/office/drawing/2014/main" id="{C571FE32-81AC-4C0A-9C0A-4E3CAFA1A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042" y="1668815"/>
            <a:ext cx="2494649" cy="720725"/>
          </a:xfrm>
          <a:prstGeom prst="wedgeRoundRectCallout">
            <a:avLst>
              <a:gd name="adj1" fmla="val -66556"/>
              <a:gd name="adj2" fmla="val 151182"/>
              <a:gd name="adj3" fmla="val 16667"/>
            </a:avLst>
          </a:prstGeom>
          <a:solidFill>
            <a:srgbClr val="CCECFF"/>
          </a:solidFill>
          <a:ln w="19050" algn="ctr">
            <a:solidFill>
              <a:sysClr val="windowText" lastClr="000000"/>
            </a:solidFill>
            <a:miter lim="800000"/>
            <a:headEnd/>
            <a:tailEnd/>
          </a:ln>
        </p:spPr>
        <p:txBody>
          <a:bodyPr/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zh-CN" sz="1800" b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6145C766-CD4A-4CC7-A9EC-7702C603E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067" y="1779870"/>
            <a:ext cx="2077492" cy="492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marR="0" lvl="0" indent="-45709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199" b="1" kern="0" dirty="0">
                <a:solidFill>
                  <a:srgbClr val="44546A"/>
                </a:solidFill>
                <a:latin typeface="Calibri" panose="020F0502020204030204"/>
              </a:rPr>
              <a:t>2</a:t>
            </a:r>
            <a:r>
              <a:rPr lang="en-US" altLang="zh-CN" sz="3199" b="1" kern="0" baseline="30000" dirty="0">
                <a:solidFill>
                  <a:srgbClr val="44546A"/>
                </a:solidFill>
                <a:latin typeface="Calibri" panose="020F0502020204030204"/>
              </a:rPr>
              <a:t>nd</a:t>
            </a:r>
            <a:r>
              <a:rPr lang="en-US" altLang="zh-CN" sz="3199" b="1" kern="0" dirty="0">
                <a:solidFill>
                  <a:srgbClr val="44546A"/>
                </a:solidFill>
                <a:latin typeface="Calibri" panose="020F0502020204030204"/>
              </a:rPr>
              <a:t> Rotation</a:t>
            </a:r>
            <a:endParaRPr lang="zh-CN" altLang="en-US" sz="3199" b="1" kern="0" dirty="0">
              <a:solidFill>
                <a:srgbClr val="44546A"/>
              </a:solidFill>
              <a:latin typeface="Calibri" panose="020F0502020204030204"/>
            </a:endParaRPr>
          </a:p>
        </p:txBody>
      </p:sp>
      <p:sp>
        <p:nvSpPr>
          <p:cNvPr id="104" name="AutoShape 57">
            <a:extLst>
              <a:ext uri="{FF2B5EF4-FFF2-40B4-BE49-F238E27FC236}">
                <a16:creationId xmlns:a16="http://schemas.microsoft.com/office/drawing/2014/main" id="{8FDEFFFF-A3CF-42D9-AE7B-869E34BE916E}"/>
              </a:ext>
            </a:extLst>
          </p:cNvPr>
          <p:cNvSpPr>
            <a:spLocks noChangeArrowheads="1"/>
          </p:cNvSpPr>
          <p:nvPr/>
        </p:nvSpPr>
        <p:spPr bwMode="auto">
          <a:xfrm rot="6455552">
            <a:off x="5216364" y="2144089"/>
            <a:ext cx="480309" cy="1339062"/>
          </a:xfrm>
          <a:prstGeom prst="curvedRightArrow">
            <a:avLst>
              <a:gd name="adj1" fmla="val 49956"/>
              <a:gd name="adj2" fmla="val 99912"/>
              <a:gd name="adj3" fmla="val 33333"/>
            </a:avLst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 Light" panose="020F0302020204030204"/>
            </a:endParaRPr>
          </a:p>
        </p:txBody>
      </p: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9EA4DCE-8041-41CA-AE5F-DFB5B9B6D1C9}"/>
              </a:ext>
            </a:extLst>
          </p:cNvPr>
          <p:cNvCxnSpPr/>
          <p:nvPr/>
        </p:nvCxnSpPr>
        <p:spPr>
          <a:xfrm>
            <a:off x="4019550" y="3937000"/>
            <a:ext cx="260826" cy="26511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35314C3-506B-40DB-8B5D-C2B49F9209CE}"/>
              </a:ext>
            </a:extLst>
          </p:cNvPr>
          <p:cNvCxnSpPr/>
          <p:nvPr/>
        </p:nvCxnSpPr>
        <p:spPr>
          <a:xfrm flipV="1">
            <a:off x="3920715" y="3159884"/>
            <a:ext cx="513867" cy="44600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7" name="Rectangle 56">
            <a:extLst>
              <a:ext uri="{FF2B5EF4-FFF2-40B4-BE49-F238E27FC236}">
                <a16:creationId xmlns:a16="http://schemas.microsoft.com/office/drawing/2014/main" id="{AD5ABB84-E4C5-4906-9A72-30476EAE3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729" y="2844745"/>
            <a:ext cx="286872" cy="4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199" b="1" dirty="0">
                <a:solidFill>
                  <a:srgbClr val="CC0000"/>
                </a:solidFill>
                <a:latin typeface="Calibri" panose="020F0502020204030204"/>
              </a:rPr>
              <a:t>0</a:t>
            </a:r>
            <a:r>
              <a:rPr lang="en-US" altLang="zh-CN" sz="2699" b="1" dirty="0">
                <a:solidFill>
                  <a:srgbClr val="000000"/>
                </a:solidFill>
                <a:latin typeface="Calibri" panose="020F0502020204030204"/>
              </a:rPr>
              <a:t> </a:t>
            </a:r>
            <a:endParaRPr lang="en-US" altLang="zh-CN" sz="2699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AutoShape 57">
            <a:extLst>
              <a:ext uri="{FF2B5EF4-FFF2-40B4-BE49-F238E27FC236}">
                <a16:creationId xmlns:a16="http://schemas.microsoft.com/office/drawing/2014/main" id="{3E0AB635-119D-4D85-BC3F-BE77D60D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8773" y="4518492"/>
            <a:ext cx="4524397" cy="1089660"/>
          </a:xfrm>
          <a:prstGeom prst="wedgeRoundRectCallout">
            <a:avLst>
              <a:gd name="adj1" fmla="val -4685"/>
              <a:gd name="adj2" fmla="val 27338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ED7D31"/>
            </a:solidFill>
            <a:prstDash val="solid"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457098" marR="0" lvl="0" indent="-45709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000000"/>
                </a:solidFill>
                <a:latin typeface="Calibri" panose="020F0502020204030204"/>
              </a:rPr>
              <a:t>bf(a) =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-1</a:t>
            </a:r>
            <a:r>
              <a:rPr lang="zh-CN" altLang="en-US" sz="3200" kern="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latin typeface="Calibri" panose="020F0502020204030204"/>
              </a:rPr>
              <a:t>or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</a:p>
          <a:p>
            <a:pPr marL="457098" marR="0" lvl="0" indent="-457098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bf(b)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r>
              <a:rPr lang="zh-CN" altLang="en-US" sz="3200" kern="0" dirty="0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zh-CN" sz="3200" kern="0" dirty="0">
                <a:solidFill>
                  <a:srgbClr val="000000"/>
                </a:solidFill>
                <a:latin typeface="Calibri" panose="020F0502020204030204"/>
              </a:rPr>
              <a:t>or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42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33333E-6 L -0.06537 0.1039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" y="51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7 L -0.10586 -0.0713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-356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-0.08385 0.0050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 animBg="1"/>
      <p:bldP spid="75" grpId="0" animBg="1"/>
      <p:bldP spid="81" grpId="0"/>
      <p:bldP spid="104" grpId="0" animBg="1"/>
      <p:bldP spid="104" grpId="1" animBg="1"/>
      <p:bldP spid="107" grpId="0"/>
      <p:bldP spid="108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41918-05FD-496E-855D-C45C92C4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 More Operations!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1F611-31FE-48C8-8E38-B939E2691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Can we terminate at </a:t>
            </a:r>
            <a:r>
              <a:rPr lang="en-US" altLang="zh-CN" sz="2000" dirty="0">
                <a:solidFill>
                  <a:srgbClr val="0070C0"/>
                </a:solidFill>
              </a:rPr>
              <a:t>node a</a:t>
            </a:r>
            <a:r>
              <a:rPr lang="en-US" altLang="zh-CN" sz="2000" dirty="0"/>
              <a:t> (the deepest node that volatiles AVL property)?</a:t>
            </a:r>
          </a:p>
          <a:p>
            <a:r>
              <a:rPr lang="en-US" altLang="zh-CN" sz="2000" dirty="0"/>
              <a:t>Sure, because the subtree rooted by </a:t>
            </a:r>
            <a:r>
              <a:rPr lang="en-US" altLang="zh-CN" sz="2000" dirty="0">
                <a:solidFill>
                  <a:srgbClr val="0070C0"/>
                </a:solidFill>
              </a:rPr>
              <a:t>a</a:t>
            </a:r>
            <a:r>
              <a:rPr lang="en-US" altLang="zh-CN" sz="2000" dirty="0"/>
              <a:t> has the same height after rotation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C66707-F2EE-4C69-97D4-D25158EF0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128</a:t>
            </a:fld>
            <a:endParaRPr lang="en-US" altLang="zh-CN" dirty="0"/>
          </a:p>
        </p:txBody>
      </p:sp>
      <p:sp>
        <p:nvSpPr>
          <p:cNvPr id="6" name="Oval 65">
            <a:extLst>
              <a:ext uri="{FF2B5EF4-FFF2-40B4-BE49-F238E27FC236}">
                <a16:creationId xmlns:a16="http://schemas.microsoft.com/office/drawing/2014/main" id="{6D08980C-28A1-40AA-83EB-128354D27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789" y="3413224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Text Box 66">
            <a:extLst>
              <a:ext uri="{FF2B5EF4-FFF2-40B4-BE49-F238E27FC236}">
                <a16:creationId xmlns:a16="http://schemas.microsoft.com/office/drawing/2014/main" id="{4DBEEFD3-633B-4860-AF9E-EA4321995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004" y="3375678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CN" sz="19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Text Box 67">
            <a:extLst>
              <a:ext uri="{FF2B5EF4-FFF2-40B4-BE49-F238E27FC236}">
                <a16:creationId xmlns:a16="http://schemas.microsoft.com/office/drawing/2014/main" id="{2BECE898-6061-41E9-965A-5A1C094EF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6721" y="3174171"/>
            <a:ext cx="404856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a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68">
            <a:extLst>
              <a:ext uri="{FF2B5EF4-FFF2-40B4-BE49-F238E27FC236}">
                <a16:creationId xmlns:a16="http://schemas.microsoft.com/office/drawing/2014/main" id="{BA874FA6-33C2-4B11-A107-1787216B17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7866" y="3687861"/>
            <a:ext cx="478290" cy="499111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Line 69">
            <a:extLst>
              <a:ext uri="{FF2B5EF4-FFF2-40B4-BE49-F238E27FC236}">
                <a16:creationId xmlns:a16="http://schemas.microsoft.com/office/drawing/2014/main" id="{23F30496-7DC6-43C5-8279-914F346021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2977" y="3675161"/>
            <a:ext cx="447489" cy="48438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Line 76">
            <a:extLst>
              <a:ext uri="{FF2B5EF4-FFF2-40B4-BE49-F238E27FC236}">
                <a16:creationId xmlns:a16="http://schemas.microsoft.com/office/drawing/2014/main" id="{475F9E51-76A5-4BDD-9CD7-2ACF99794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8780" y="5202392"/>
            <a:ext cx="153410" cy="39660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Oval 77">
            <a:extLst>
              <a:ext uri="{FF2B5EF4-FFF2-40B4-BE49-F238E27FC236}">
                <a16:creationId xmlns:a16="http://schemas.microsoft.com/office/drawing/2014/main" id="{7BB603E0-6C00-453C-9D0A-71B5109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154" y="4145062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0" name="Text Box 78">
            <a:extLst>
              <a:ext uri="{FF2B5EF4-FFF2-40B4-BE49-F238E27FC236}">
                <a16:creationId xmlns:a16="http://schemas.microsoft.com/office/drawing/2014/main" id="{16753240-6C64-4561-AE8A-F228FA4B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917" y="4095591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-1</a:t>
            </a:r>
          </a:p>
        </p:txBody>
      </p:sp>
      <p:sp>
        <p:nvSpPr>
          <p:cNvPr id="22" name="Text Box 79">
            <a:extLst>
              <a:ext uri="{FF2B5EF4-FFF2-40B4-BE49-F238E27FC236}">
                <a16:creationId xmlns:a16="http://schemas.microsoft.com/office/drawing/2014/main" id="{B9E4AA60-ADD3-420C-9847-02CD5852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13" y="4032631"/>
            <a:ext cx="425695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" name="Oval 80">
            <a:extLst>
              <a:ext uri="{FF2B5EF4-FFF2-40B4-BE49-F238E27FC236}">
                <a16:creationId xmlns:a16="http://schemas.microsoft.com/office/drawing/2014/main" id="{F7C20132-A777-4731-9818-D6A84B5DF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153" y="4869566"/>
            <a:ext cx="535925" cy="723895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" name="Text Box 82">
            <a:extLst>
              <a:ext uri="{FF2B5EF4-FFF2-40B4-BE49-F238E27FC236}">
                <a16:creationId xmlns:a16="http://schemas.microsoft.com/office/drawing/2014/main" id="{179DA56E-74B0-4019-B0C7-92B1A0BE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571" y="5710096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73BEE81F-5AD9-4BFB-BCF6-EE90ED286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16" y="4911824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Text Box 85">
            <a:extLst>
              <a:ext uri="{FF2B5EF4-FFF2-40B4-BE49-F238E27FC236}">
                <a16:creationId xmlns:a16="http://schemas.microsoft.com/office/drawing/2014/main" id="{CB748E5B-EBE1-46F4-9175-16F0146B1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4926" y="4516792"/>
            <a:ext cx="40004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32" name="Line 86">
            <a:extLst>
              <a:ext uri="{FF2B5EF4-FFF2-40B4-BE49-F238E27FC236}">
                <a16:creationId xmlns:a16="http://schemas.microsoft.com/office/drawing/2014/main" id="{7ADAB5C5-45B8-4200-966C-CB22D94789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5493" y="4441925"/>
            <a:ext cx="444691" cy="47688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4" name="Line 87">
            <a:extLst>
              <a:ext uri="{FF2B5EF4-FFF2-40B4-BE49-F238E27FC236}">
                <a16:creationId xmlns:a16="http://schemas.microsoft.com/office/drawing/2014/main" id="{90F580B2-F8ED-4229-B547-6E2C87D9F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013" y="4412735"/>
            <a:ext cx="538558" cy="50607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6" name="Oval 80">
            <a:extLst>
              <a:ext uri="{FF2B5EF4-FFF2-40B4-BE49-F238E27FC236}">
                <a16:creationId xmlns:a16="http://schemas.microsoft.com/office/drawing/2014/main" id="{D3C2B1AE-C290-4F7D-AD97-B107D996A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184" y="5593462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Text Box 82">
            <a:extLst>
              <a:ext uri="{FF2B5EF4-FFF2-40B4-BE49-F238E27FC236}">
                <a16:creationId xmlns:a16="http://schemas.microsoft.com/office/drawing/2014/main" id="{66DEF135-9924-440E-8640-0807E324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1372" y="5709463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40" name="Oval 80">
            <a:extLst>
              <a:ext uri="{FF2B5EF4-FFF2-40B4-BE49-F238E27FC236}">
                <a16:creationId xmlns:a16="http://schemas.microsoft.com/office/drawing/2014/main" id="{D44BA017-34E1-4C6A-A31F-3EE526E75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8348" y="5593462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Text Box 82">
            <a:extLst>
              <a:ext uri="{FF2B5EF4-FFF2-40B4-BE49-F238E27FC236}">
                <a16:creationId xmlns:a16="http://schemas.microsoft.com/office/drawing/2014/main" id="{025982AE-503C-4CDB-83FE-362DDB933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052" y="5666448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 dirty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44" name="Line 76">
            <a:extLst>
              <a:ext uri="{FF2B5EF4-FFF2-40B4-BE49-F238E27FC236}">
                <a16:creationId xmlns:a16="http://schemas.microsoft.com/office/drawing/2014/main" id="{1F47A6EF-B91F-4636-AFB5-932582DD6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3201" y="5234196"/>
            <a:ext cx="185274" cy="35926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6" name="Oval 80">
            <a:extLst>
              <a:ext uri="{FF2B5EF4-FFF2-40B4-BE49-F238E27FC236}">
                <a16:creationId xmlns:a16="http://schemas.microsoft.com/office/drawing/2014/main" id="{303C199A-9EAF-42F5-B8D1-0E34FCE6B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374" y="4161130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8" name="Text Box 82">
            <a:extLst>
              <a:ext uri="{FF2B5EF4-FFF2-40B4-BE49-F238E27FC236}">
                <a16:creationId xmlns:a16="http://schemas.microsoft.com/office/drawing/2014/main" id="{B27DE3E2-4526-4F08-AE65-1BD3D864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674" y="4860536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C3C2D37-2E1F-42F6-94C7-223174C2EA82}"/>
              </a:ext>
            </a:extLst>
          </p:cNvPr>
          <p:cNvSpPr/>
          <p:nvPr/>
        </p:nvSpPr>
        <p:spPr>
          <a:xfrm>
            <a:off x="7382679" y="5046847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810C0A8-C862-483D-8AED-86D7327B44E6}"/>
              </a:ext>
            </a:extLst>
          </p:cNvPr>
          <p:cNvSpPr/>
          <p:nvPr/>
        </p:nvSpPr>
        <p:spPr>
          <a:xfrm>
            <a:off x="5520711" y="5661625"/>
            <a:ext cx="49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CFE5D2D-E21C-4D74-B7A8-86BAAE0EA5C9}"/>
              </a:ext>
            </a:extLst>
          </p:cNvPr>
          <p:cNvSpPr/>
          <p:nvPr/>
        </p:nvSpPr>
        <p:spPr>
          <a:xfrm>
            <a:off x="6213201" y="5638818"/>
            <a:ext cx="618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/h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A691632-7F8A-4F3B-A070-1706E15E6975}"/>
              </a:ext>
            </a:extLst>
          </p:cNvPr>
          <p:cNvSpPr/>
          <p:nvPr/>
        </p:nvSpPr>
        <p:spPr>
          <a:xfrm>
            <a:off x="5119561" y="4336219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1CDA217E-63EC-4AFD-9BC4-8D6F3931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34" y="2217455"/>
            <a:ext cx="4030639" cy="86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  <a:t>Before insertion:</a:t>
            </a:r>
            <a:b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  <a:t>height h+2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Text Box 78">
            <a:extLst>
              <a:ext uri="{FF2B5EF4-FFF2-40B4-BE49-F238E27FC236}">
                <a16:creationId xmlns:a16="http://schemas.microsoft.com/office/drawing/2014/main" id="{5D69E8A8-78F0-48D1-B0E6-8456B6E33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633" y="4860423"/>
            <a:ext cx="1563042" cy="41546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srgbClr val="FF0000"/>
                </a:solidFill>
                <a:latin typeface="Calibri" panose="020F0502020204030204"/>
              </a:rPr>
              <a:t>-1 or 1</a:t>
            </a:r>
          </a:p>
        </p:txBody>
      </p:sp>
      <p:sp>
        <p:nvSpPr>
          <p:cNvPr id="64" name="Line 68">
            <a:extLst>
              <a:ext uri="{FF2B5EF4-FFF2-40B4-BE49-F238E27FC236}">
                <a16:creationId xmlns:a16="http://schemas.microsoft.com/office/drawing/2014/main" id="{CBEC8028-CA0E-4B13-8AA8-EAF35462E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6934" y="3023514"/>
            <a:ext cx="865330" cy="384388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prstDash val="sys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AB86B0-67B2-4A6B-847D-E427A4E3D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482" y="4235343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Text Box 67">
            <a:extLst>
              <a:ext uri="{FF2B5EF4-FFF2-40B4-BE49-F238E27FC236}">
                <a16:creationId xmlns:a16="http://schemas.microsoft.com/office/drawing/2014/main" id="{591634BE-4753-4E80-AACE-2AAC7AD64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9473" y="3969764"/>
            <a:ext cx="404856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72" name="Line 68">
            <a:extLst>
              <a:ext uri="{FF2B5EF4-FFF2-40B4-BE49-F238E27FC236}">
                <a16:creationId xmlns:a16="http://schemas.microsoft.com/office/drawing/2014/main" id="{C95D6B4E-D23F-4F34-884A-D3C44B8E4F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87569" y="4550498"/>
            <a:ext cx="230126" cy="427641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4" name="Line 69">
            <a:extLst>
              <a:ext uri="{FF2B5EF4-FFF2-40B4-BE49-F238E27FC236}">
                <a16:creationId xmlns:a16="http://schemas.microsoft.com/office/drawing/2014/main" id="{41F402B3-A4BB-4D4C-BB17-C61F24BDF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71200" y="3882160"/>
            <a:ext cx="343729" cy="385959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6" name="Line 76">
            <a:extLst>
              <a:ext uri="{FF2B5EF4-FFF2-40B4-BE49-F238E27FC236}">
                <a16:creationId xmlns:a16="http://schemas.microsoft.com/office/drawing/2014/main" id="{8A93922B-C2F2-4442-BCA5-5B847B004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70273" y="4515251"/>
            <a:ext cx="185274" cy="51633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83827D1-DBB7-4BBF-95C3-B57083D7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617" y="4253635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2" name="Text Box 79">
            <a:extLst>
              <a:ext uri="{FF2B5EF4-FFF2-40B4-BE49-F238E27FC236}">
                <a16:creationId xmlns:a16="http://schemas.microsoft.com/office/drawing/2014/main" id="{9F45C362-A583-4D07-B46F-9A8DADB15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476" y="4141204"/>
            <a:ext cx="425695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Oval 80">
            <a:extLst>
              <a:ext uri="{FF2B5EF4-FFF2-40B4-BE49-F238E27FC236}">
                <a16:creationId xmlns:a16="http://schemas.microsoft.com/office/drawing/2014/main" id="{C4010A42-F7AE-481B-839B-8906A794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616" y="4978139"/>
            <a:ext cx="535925" cy="723895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6" name="Text Box 82">
            <a:extLst>
              <a:ext uri="{FF2B5EF4-FFF2-40B4-BE49-F238E27FC236}">
                <a16:creationId xmlns:a16="http://schemas.microsoft.com/office/drawing/2014/main" id="{390E6D24-F607-4CBB-9C20-FC3219B57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2660" y="5725175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88" name="Oval 83">
            <a:extLst>
              <a:ext uri="{FF2B5EF4-FFF2-40B4-BE49-F238E27FC236}">
                <a16:creationId xmlns:a16="http://schemas.microsoft.com/office/drawing/2014/main" id="{7DE98DBC-CA17-433A-ABDD-1DAEA4D8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4503" y="3555569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0" name="Text Box 85">
            <a:extLst>
              <a:ext uri="{FF2B5EF4-FFF2-40B4-BE49-F238E27FC236}">
                <a16:creationId xmlns:a16="http://schemas.microsoft.com/office/drawing/2014/main" id="{E51DE388-2D70-4C54-8C37-44F73D04A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4646" y="3213237"/>
            <a:ext cx="40004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92" name="Line 86">
            <a:extLst>
              <a:ext uri="{FF2B5EF4-FFF2-40B4-BE49-F238E27FC236}">
                <a16:creationId xmlns:a16="http://schemas.microsoft.com/office/drawing/2014/main" id="{EC17CD2E-E811-447B-BF17-E6AF78957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11176" y="3882160"/>
            <a:ext cx="306330" cy="385959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4" name="Line 87">
            <a:extLst>
              <a:ext uri="{FF2B5EF4-FFF2-40B4-BE49-F238E27FC236}">
                <a16:creationId xmlns:a16="http://schemas.microsoft.com/office/drawing/2014/main" id="{73E31ED7-BE7B-4493-8795-65FB72C65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38476" y="4521308"/>
            <a:ext cx="538558" cy="50607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6" name="Oval 80">
            <a:extLst>
              <a:ext uri="{FF2B5EF4-FFF2-40B4-BE49-F238E27FC236}">
                <a16:creationId xmlns:a16="http://schemas.microsoft.com/office/drawing/2014/main" id="{353A2F7A-E449-4A01-8CEB-9740921FB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923" y="5049337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8" name="Text Box 82">
            <a:extLst>
              <a:ext uri="{FF2B5EF4-FFF2-40B4-BE49-F238E27FC236}">
                <a16:creationId xmlns:a16="http://schemas.microsoft.com/office/drawing/2014/main" id="{002F08DD-634A-4F2E-BF54-0CC9FDD0E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5923" y="5738122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1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Oval 80">
            <a:extLst>
              <a:ext uri="{FF2B5EF4-FFF2-40B4-BE49-F238E27FC236}">
                <a16:creationId xmlns:a16="http://schemas.microsoft.com/office/drawing/2014/main" id="{318846CA-FC8B-45F5-801C-211F8B31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236" y="5046447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2" name="Text Box 82">
            <a:extLst>
              <a:ext uri="{FF2B5EF4-FFF2-40B4-BE49-F238E27FC236}">
                <a16:creationId xmlns:a16="http://schemas.microsoft.com/office/drawing/2014/main" id="{5FEF5E1E-84C5-4358-8E91-2506ACB5A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1236" y="5735232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2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Line 76">
            <a:extLst>
              <a:ext uri="{FF2B5EF4-FFF2-40B4-BE49-F238E27FC236}">
                <a16:creationId xmlns:a16="http://schemas.microsoft.com/office/drawing/2014/main" id="{D9BE92B2-AEE3-4A00-B298-7F39C6115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31286" y="4613999"/>
            <a:ext cx="83641" cy="46602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6" name="Oval 80">
            <a:extLst>
              <a:ext uri="{FF2B5EF4-FFF2-40B4-BE49-F238E27FC236}">
                <a16:creationId xmlns:a16="http://schemas.microsoft.com/office/drawing/2014/main" id="{120D0763-793E-4BFA-ACFA-9F28CC57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547" y="4925061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8" name="Text Box 82">
            <a:extLst>
              <a:ext uri="{FF2B5EF4-FFF2-40B4-BE49-F238E27FC236}">
                <a16:creationId xmlns:a16="http://schemas.microsoft.com/office/drawing/2014/main" id="{68EBEF23-4566-4BB0-82CA-304A6B62F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1714" y="5710096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9B8B89A-C503-496E-AF89-DBDDBB0CE21C}"/>
              </a:ext>
            </a:extLst>
          </p:cNvPr>
          <p:cNvSpPr/>
          <p:nvPr/>
        </p:nvSpPr>
        <p:spPr>
          <a:xfrm>
            <a:off x="11157142" y="515542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F073F6B6-74C1-48F7-847B-C7DDF91DFE18}"/>
              </a:ext>
            </a:extLst>
          </p:cNvPr>
          <p:cNvSpPr/>
          <p:nvPr/>
        </p:nvSpPr>
        <p:spPr>
          <a:xfrm>
            <a:off x="9524450" y="5117500"/>
            <a:ext cx="4940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C6A19D4-B976-4201-9888-7D527A539809}"/>
              </a:ext>
            </a:extLst>
          </p:cNvPr>
          <p:cNvSpPr/>
          <p:nvPr/>
        </p:nvSpPr>
        <p:spPr>
          <a:xfrm>
            <a:off x="10196089" y="5091803"/>
            <a:ext cx="6184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/h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7A03CF0-BE1A-4A04-8DBF-A32DAA68805F}"/>
              </a:ext>
            </a:extLst>
          </p:cNvPr>
          <p:cNvSpPr/>
          <p:nvPr/>
        </p:nvSpPr>
        <p:spPr>
          <a:xfrm>
            <a:off x="8778602" y="5080019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0" name="Line 68">
            <a:extLst>
              <a:ext uri="{FF2B5EF4-FFF2-40B4-BE49-F238E27FC236}">
                <a16:creationId xmlns:a16="http://schemas.microsoft.com/office/drawing/2014/main" id="{2973A174-D9F6-4FF1-92A5-7DD5CB8EA0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75143" y="3132087"/>
            <a:ext cx="751583" cy="411610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prstDash val="sys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2" name="Oval 65">
            <a:extLst>
              <a:ext uri="{FF2B5EF4-FFF2-40B4-BE49-F238E27FC236}">
                <a16:creationId xmlns:a16="http://schemas.microsoft.com/office/drawing/2014/main" id="{904B9CCE-8E21-4850-B031-0AFDEB9BB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727" y="3454068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4" name="Text Box 66">
            <a:extLst>
              <a:ext uri="{FF2B5EF4-FFF2-40B4-BE49-F238E27FC236}">
                <a16:creationId xmlns:a16="http://schemas.microsoft.com/office/drawing/2014/main" id="{D36F253A-192B-4B35-88DB-F3B873CAE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942" y="3416522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126" name="Text Box 67">
            <a:extLst>
              <a:ext uri="{FF2B5EF4-FFF2-40B4-BE49-F238E27FC236}">
                <a16:creationId xmlns:a16="http://schemas.microsoft.com/office/drawing/2014/main" id="{BC218424-78AD-4ED3-817B-E81591D06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3659" y="3215015"/>
            <a:ext cx="404856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a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8" name="Line 68">
            <a:extLst>
              <a:ext uri="{FF2B5EF4-FFF2-40B4-BE49-F238E27FC236}">
                <a16:creationId xmlns:a16="http://schemas.microsoft.com/office/drawing/2014/main" id="{2016DE93-D789-4852-9101-550AAD7F67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4804" y="3728705"/>
            <a:ext cx="478290" cy="499111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0" name="Line 69">
            <a:extLst>
              <a:ext uri="{FF2B5EF4-FFF2-40B4-BE49-F238E27FC236}">
                <a16:creationId xmlns:a16="http://schemas.microsoft.com/office/drawing/2014/main" id="{3FE64F96-E149-41C6-A3F4-65A12C120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915" y="3716005"/>
            <a:ext cx="447489" cy="48438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2" name="Line 76">
            <a:extLst>
              <a:ext uri="{FF2B5EF4-FFF2-40B4-BE49-F238E27FC236}">
                <a16:creationId xmlns:a16="http://schemas.microsoft.com/office/drawing/2014/main" id="{7CA31524-96DA-4FEA-A835-11D2F1116F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5718" y="5243236"/>
            <a:ext cx="153410" cy="396607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4" name="Oval 77">
            <a:extLst>
              <a:ext uri="{FF2B5EF4-FFF2-40B4-BE49-F238E27FC236}">
                <a16:creationId xmlns:a16="http://schemas.microsoft.com/office/drawing/2014/main" id="{347C89C9-091B-408D-A3BF-D02F018CB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092" y="4185906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6" name="Text Box 78">
            <a:extLst>
              <a:ext uri="{FF2B5EF4-FFF2-40B4-BE49-F238E27FC236}">
                <a16:creationId xmlns:a16="http://schemas.microsoft.com/office/drawing/2014/main" id="{714E9BC7-084F-470A-AB0F-F1E4E2CB3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855" y="4136435"/>
            <a:ext cx="600916" cy="415398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900" b="1" dirty="0">
                <a:solidFill>
                  <a:prstClr val="black"/>
                </a:solidFill>
                <a:latin typeface="Calibri" panose="020F0502020204030204"/>
              </a:rPr>
              <a:t>0</a:t>
            </a:r>
          </a:p>
        </p:txBody>
      </p:sp>
      <p:sp>
        <p:nvSpPr>
          <p:cNvPr id="138" name="Text Box 79">
            <a:extLst>
              <a:ext uri="{FF2B5EF4-FFF2-40B4-BE49-F238E27FC236}">
                <a16:creationId xmlns:a16="http://schemas.microsoft.com/office/drawing/2014/main" id="{92C4B838-6CB9-4630-A8D1-613629EFD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951" y="4073475"/>
            <a:ext cx="425695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b</a:t>
            </a:r>
            <a:endParaRPr lang="en-US" altLang="zh-CN" sz="21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0" name="Oval 80">
            <a:extLst>
              <a:ext uri="{FF2B5EF4-FFF2-40B4-BE49-F238E27FC236}">
                <a16:creationId xmlns:a16="http://schemas.microsoft.com/office/drawing/2014/main" id="{DAEEC86F-4ECF-4EF4-8738-3A27E9F35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091" y="4910410"/>
            <a:ext cx="535925" cy="723895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2" name="Text Box 82">
            <a:extLst>
              <a:ext uri="{FF2B5EF4-FFF2-40B4-BE49-F238E27FC236}">
                <a16:creationId xmlns:a16="http://schemas.microsoft.com/office/drawing/2014/main" id="{E2CF8799-BC62-417B-870B-BBA15C41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509" y="5750940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3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4" name="Oval 83">
            <a:extLst>
              <a:ext uri="{FF2B5EF4-FFF2-40B4-BE49-F238E27FC236}">
                <a16:creationId xmlns:a16="http://schemas.microsoft.com/office/drawing/2014/main" id="{F0D8A5DA-FAF4-438A-8555-A11CF7FDE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54" y="4952668"/>
            <a:ext cx="360000" cy="360363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6" name="Text Box 85">
            <a:extLst>
              <a:ext uri="{FF2B5EF4-FFF2-40B4-BE49-F238E27FC236}">
                <a16:creationId xmlns:a16="http://schemas.microsoft.com/office/drawing/2014/main" id="{4BA4B225-6D6D-4467-8E0D-EEB471E90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864" y="4557636"/>
            <a:ext cx="400047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 dirty="0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148" name="Line 86">
            <a:extLst>
              <a:ext uri="{FF2B5EF4-FFF2-40B4-BE49-F238E27FC236}">
                <a16:creationId xmlns:a16="http://schemas.microsoft.com/office/drawing/2014/main" id="{099B1636-442D-4286-9207-7DC3B17F47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2431" y="4482769"/>
            <a:ext cx="444691" cy="47688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0" name="Line 87">
            <a:extLst>
              <a:ext uri="{FF2B5EF4-FFF2-40B4-BE49-F238E27FC236}">
                <a16:creationId xmlns:a16="http://schemas.microsoft.com/office/drawing/2014/main" id="{56B5C894-FB80-4CF0-8873-E731D0B65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0951" y="4453579"/>
            <a:ext cx="538558" cy="506076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2" name="Oval 80">
            <a:extLst>
              <a:ext uri="{FF2B5EF4-FFF2-40B4-BE49-F238E27FC236}">
                <a16:creationId xmlns:a16="http://schemas.microsoft.com/office/drawing/2014/main" id="{3E97A73E-0379-4765-9026-9E706996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122" y="5634306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4" name="Oval 80">
            <a:extLst>
              <a:ext uri="{FF2B5EF4-FFF2-40B4-BE49-F238E27FC236}">
                <a16:creationId xmlns:a16="http://schemas.microsoft.com/office/drawing/2014/main" id="{08457D0E-56F3-4439-B224-51D3ABA2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286" y="5634306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6" name="Line 76">
            <a:extLst>
              <a:ext uri="{FF2B5EF4-FFF2-40B4-BE49-F238E27FC236}">
                <a16:creationId xmlns:a16="http://schemas.microsoft.com/office/drawing/2014/main" id="{CC53A0DB-EFEB-4079-A021-8E1F97D04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139" y="5275040"/>
            <a:ext cx="185274" cy="359265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8" name="Oval 80">
            <a:extLst>
              <a:ext uri="{FF2B5EF4-FFF2-40B4-BE49-F238E27FC236}">
                <a16:creationId xmlns:a16="http://schemas.microsoft.com/office/drawing/2014/main" id="{6027E3CC-26C2-45CC-919B-E87DB97C2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12" y="4201974"/>
            <a:ext cx="494991" cy="726366"/>
          </a:xfrm>
          <a:prstGeom prst="ellipse">
            <a:avLst/>
          </a:prstGeom>
          <a:noFill/>
          <a:ln w="28575" algn="ctr">
            <a:solidFill>
              <a:sysClr val="windowText" lastClr="000000"/>
            </a:solidFill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0" name="Text Box 82">
            <a:extLst>
              <a:ext uri="{FF2B5EF4-FFF2-40B4-BE49-F238E27FC236}">
                <a16:creationId xmlns:a16="http://schemas.microsoft.com/office/drawing/2014/main" id="{C54A5874-2A53-489B-8A5B-17BEF322E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612" y="4901380"/>
            <a:ext cx="561951" cy="446244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100" b="1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altLang="zh-CN" sz="2100" b="1" baseline="-25000">
                <a:solidFill>
                  <a:prstClr val="black"/>
                </a:solidFill>
                <a:latin typeface="Calibri" panose="020F0502020204030204"/>
              </a:rPr>
              <a:t>0</a:t>
            </a:r>
            <a:endParaRPr lang="en-US" altLang="zh-CN" sz="2100" b="1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820B01C6-AD37-485A-98F9-978310B475DD}"/>
              </a:ext>
            </a:extLst>
          </p:cNvPr>
          <p:cNvSpPr/>
          <p:nvPr/>
        </p:nvSpPr>
        <p:spPr>
          <a:xfrm>
            <a:off x="3669617" y="5087691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907F27EA-776C-4E7E-B482-5D50D42190F3}"/>
              </a:ext>
            </a:extLst>
          </p:cNvPr>
          <p:cNvSpPr/>
          <p:nvPr/>
        </p:nvSpPr>
        <p:spPr>
          <a:xfrm>
            <a:off x="1808594" y="5827852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  <a:endParaRPr lang="zh-CN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4FE2EB1-D74C-4947-B96A-03D36E2EB179}"/>
              </a:ext>
            </a:extLst>
          </p:cNvPr>
          <p:cNvSpPr/>
          <p:nvPr/>
        </p:nvSpPr>
        <p:spPr>
          <a:xfrm>
            <a:off x="2501084" y="5805045"/>
            <a:ext cx="6184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Calibri" panose="020F0502020204030204"/>
              </a:rPr>
              <a:t>h-1</a:t>
            </a: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A80782B3-6933-4FF6-89B8-0A25EBF8481D}"/>
              </a:ext>
            </a:extLst>
          </p:cNvPr>
          <p:cNvSpPr/>
          <p:nvPr/>
        </p:nvSpPr>
        <p:spPr>
          <a:xfrm>
            <a:off x="1406499" y="4377063"/>
            <a:ext cx="56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prstClr val="black"/>
                </a:solidFill>
                <a:latin typeface="Calibri" panose="020F0502020204030204"/>
              </a:rPr>
              <a:t>h</a:t>
            </a: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2" name="Line 68">
            <a:extLst>
              <a:ext uri="{FF2B5EF4-FFF2-40B4-BE49-F238E27FC236}">
                <a16:creationId xmlns:a16="http://schemas.microsoft.com/office/drawing/2014/main" id="{9785B96B-A9F9-4BAB-BA6B-8780336EF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3872" y="3064358"/>
            <a:ext cx="865330" cy="384388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prstDash val="sysDash"/>
            <a:round/>
            <a:headEnd/>
            <a:tailE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4" name="Text Box 4">
            <a:extLst>
              <a:ext uri="{FF2B5EF4-FFF2-40B4-BE49-F238E27FC236}">
                <a16:creationId xmlns:a16="http://schemas.microsoft.com/office/drawing/2014/main" id="{4D97A76D-9292-40D0-A3CC-D9C505F11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788" y="2236676"/>
            <a:ext cx="4836109" cy="86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  <a:t>After Insertion but before rotation:</a:t>
            </a:r>
            <a:b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  <a:t>height h+3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6" name="Text Box 4">
            <a:extLst>
              <a:ext uri="{FF2B5EF4-FFF2-40B4-BE49-F238E27FC236}">
                <a16:creationId xmlns:a16="http://schemas.microsoft.com/office/drawing/2014/main" id="{16B7815B-3DB8-454F-8055-D4241FA65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1668" y="2233679"/>
            <a:ext cx="3266518" cy="86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  <a:t>After rotation:</a:t>
            </a:r>
            <a:b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</a:br>
            <a:r>
              <a:rPr lang="en-US" altLang="zh-CN" sz="2400" b="1" dirty="0">
                <a:solidFill>
                  <a:srgbClr val="FF0000"/>
                </a:solidFill>
                <a:cs typeface="Times New Roman" pitchFamily="18" charset="0"/>
              </a:rPr>
              <a:t>height h+2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78" name="Text Box 4">
            <a:extLst>
              <a:ext uri="{FF2B5EF4-FFF2-40B4-BE49-F238E27FC236}">
                <a16:creationId xmlns:a16="http://schemas.microsoft.com/office/drawing/2014/main" id="{ABD75C54-6C5E-451B-BF79-030F72BF0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160" y="3372211"/>
            <a:ext cx="898438" cy="61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9" tIns="60944" rIns="121889" bIns="609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199" b="1" dirty="0">
                <a:solidFill>
                  <a:srgbClr val="0070C0"/>
                </a:solidFill>
                <a:cs typeface="Times New Roman" pitchFamily="18" charset="0"/>
              </a:rPr>
              <a:t>RL</a:t>
            </a:r>
            <a:endParaRPr lang="zh-CN" altLang="en-US" sz="3199" b="1" dirty="0">
              <a:solidFill>
                <a:srgbClr val="0070C0"/>
              </a:solidFill>
            </a:endParaRPr>
          </a:p>
        </p:txBody>
      </p:sp>
      <p:sp>
        <p:nvSpPr>
          <p:cNvPr id="179" name="箭头: 右 178">
            <a:extLst>
              <a:ext uri="{FF2B5EF4-FFF2-40B4-BE49-F238E27FC236}">
                <a16:creationId xmlns:a16="http://schemas.microsoft.com/office/drawing/2014/main" id="{DD68898B-2258-477E-A3A5-EAFC1D1136E6}"/>
              </a:ext>
            </a:extLst>
          </p:cNvPr>
          <p:cNvSpPr/>
          <p:nvPr/>
        </p:nvSpPr>
        <p:spPr>
          <a:xfrm>
            <a:off x="4088016" y="4095591"/>
            <a:ext cx="553567" cy="518407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1" name="箭头: 右 180">
            <a:extLst>
              <a:ext uri="{FF2B5EF4-FFF2-40B4-BE49-F238E27FC236}">
                <a16:creationId xmlns:a16="http://schemas.microsoft.com/office/drawing/2014/main" id="{649097C3-F788-45AA-A5F2-A8BEBF34DCBE}"/>
              </a:ext>
            </a:extLst>
          </p:cNvPr>
          <p:cNvSpPr/>
          <p:nvPr/>
        </p:nvSpPr>
        <p:spPr>
          <a:xfrm>
            <a:off x="8136816" y="4117859"/>
            <a:ext cx="553567" cy="518407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3929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D673-DE72-4017-A87C-5841B4C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435D8-A4C2-4BBF-B682-DFFD3474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following words into an empty AVL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1DB8A-EF17-4B9B-9325-1986B96D6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129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B7E63-2222-460F-9C67-D69ED1727341}"/>
              </a:ext>
            </a:extLst>
          </p:cNvPr>
          <p:cNvSpPr txBox="1"/>
          <p:nvPr/>
        </p:nvSpPr>
        <p:spPr>
          <a:xfrm>
            <a:off x="1256867" y="2057400"/>
            <a:ext cx="96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kern="0" dirty="0">
                <a:latin typeface="Times New Roman" pitchFamily="18" charset="0"/>
              </a:rPr>
              <a:t>cup 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cop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copy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hit</a:t>
            </a:r>
            <a:r>
              <a:rPr lang="en-US" altLang="zh-CN" sz="4400" kern="0" dirty="0">
                <a:latin typeface="宋体" pitchFamily="2" charset="-122"/>
              </a:rPr>
              <a:t>,</a:t>
            </a:r>
            <a:r>
              <a:rPr lang="en-US" altLang="zh-CN" sz="4400" kern="0" dirty="0">
                <a:latin typeface="Times New Roman" pitchFamily="18" charset="0"/>
              </a:rPr>
              <a:t>  hi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>
                <a:latin typeface="Times New Roman" pitchFamily="18" charset="0"/>
              </a:rPr>
              <a:t>his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 err="1">
                <a:latin typeface="Times New Roman" pitchFamily="18" charset="0"/>
              </a:rPr>
              <a:t>hia</a:t>
            </a:r>
            <a:r>
              <a:rPr lang="en-US" altLang="zh-CN" sz="4400" kern="0" dirty="0"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960D4F17-8854-452E-90C5-D7799A6D6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077" y="3384402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58FFB1C-B3EF-4874-B6C9-0A053A30A0BD}"/>
              </a:ext>
            </a:extLst>
          </p:cNvPr>
          <p:cNvGrpSpPr/>
          <p:nvPr/>
        </p:nvGrpSpPr>
        <p:grpSpPr>
          <a:xfrm>
            <a:off x="4941965" y="3043616"/>
            <a:ext cx="379711" cy="685801"/>
            <a:chOff x="4671218" y="2508666"/>
            <a:chExt cx="379711" cy="685801"/>
          </a:xfrm>
        </p:grpSpPr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B832AEF4-F6D3-4A82-A797-37F94208B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218" y="2834104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CB0195A4-7757-4FD9-97A3-648FDCF54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856" y="2508666"/>
              <a:ext cx="3590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>
                  <a:solidFill>
                    <a:srgbClr val="000000"/>
                  </a:solidFill>
                  <a:latin typeface="Times New Roman" pitchFamily="18" charset="0"/>
                </a:rPr>
                <a:t>cup</a:t>
              </a:r>
              <a:endParaRPr lang="en-US" altLang="zh-CN" sz="1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36" name="Line 11">
            <a:extLst>
              <a:ext uri="{FF2B5EF4-FFF2-40B4-BE49-F238E27FC236}">
                <a16:creationId xmlns:a16="http://schemas.microsoft.com/office/drawing/2014/main" id="{F2261048-C7F5-48A5-B2CB-01D5BDAFF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2209" y="3652682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E8D6E498-8619-4692-8A7B-BF7FFAFEF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635" y="5045372"/>
            <a:ext cx="5778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67C1CB0E-49FD-4BFE-BADA-44D5B9E6B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3460" y="4280197"/>
            <a:ext cx="57785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7232CE11-61FC-4E4B-AB30-6959D4FE7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685" y="4351635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40" name="AutoShape 33">
            <a:extLst>
              <a:ext uri="{FF2B5EF4-FFF2-40B4-BE49-F238E27FC236}">
                <a16:creationId xmlns:a16="http://schemas.microsoft.com/office/drawing/2014/main" id="{39D4918A-89A4-4044-96F3-24B829F82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982318"/>
            <a:ext cx="3474892" cy="1093788"/>
          </a:xfrm>
          <a:prstGeom prst="wedgeRoundRectCallout">
            <a:avLst>
              <a:gd name="adj1" fmla="val -26581"/>
              <a:gd name="adj2" fmla="val 50686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  <a:headEnd/>
            <a:tailEnd/>
          </a:ln>
          <a:effectLst/>
        </p:spPr>
        <p:txBody>
          <a:bodyPr/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  <a:cs typeface="+mn-cs"/>
              </a:rPr>
              <a:t>After inserting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cida Fax"/>
                <a:ea typeface="微软雅黑"/>
                <a:cs typeface="+mn-cs"/>
              </a:rPr>
              <a:t>copy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/>
                <a:cs typeface="+mn-cs"/>
              </a:rPr>
              <a:t>: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Fax"/>
                <a:ea typeface="微软雅黑"/>
                <a:cs typeface="+mn-cs"/>
              </a:rPr>
              <a:t>LR double rotation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Fax"/>
              <a:ea typeface="微软雅黑"/>
              <a:cs typeface="+mn-cs"/>
            </a:endParaRPr>
          </a:p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1" name="AutoShape 38">
            <a:extLst>
              <a:ext uri="{FF2B5EF4-FFF2-40B4-BE49-F238E27FC236}">
                <a16:creationId xmlns:a16="http://schemas.microsoft.com/office/drawing/2014/main" id="{0872C1E5-D9D1-4A25-9BF9-E40004C370B0}"/>
              </a:ext>
            </a:extLst>
          </p:cNvPr>
          <p:cNvSpPr>
            <a:spLocks noChangeArrowheads="1"/>
          </p:cNvSpPr>
          <p:nvPr/>
        </p:nvSpPr>
        <p:spPr bwMode="auto">
          <a:xfrm rot="14046846">
            <a:off x="4527801" y="4535668"/>
            <a:ext cx="1152525" cy="438150"/>
          </a:xfrm>
          <a:prstGeom prst="curvedUpArrow">
            <a:avLst>
              <a:gd name="adj1" fmla="val 46715"/>
              <a:gd name="adj2" fmla="val 105217"/>
              <a:gd name="adj3" fmla="val 57310"/>
            </a:avLst>
          </a:prstGeom>
          <a:solidFill>
            <a:srgbClr val="0563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Rectangle 8">
            <a:extLst>
              <a:ext uri="{FF2B5EF4-FFF2-40B4-BE49-F238E27FC236}">
                <a16:creationId xmlns:a16="http://schemas.microsoft.com/office/drawing/2014/main" id="{C6697A15-5DE5-4D1A-B5B2-6DE3CDFD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4652" y="4496588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D6D298A-3477-4DC0-B904-8DE813060D78}"/>
              </a:ext>
            </a:extLst>
          </p:cNvPr>
          <p:cNvGrpSpPr/>
          <p:nvPr/>
        </p:nvGrpSpPr>
        <p:grpSpPr>
          <a:xfrm>
            <a:off x="4043353" y="4129384"/>
            <a:ext cx="366887" cy="685801"/>
            <a:chOff x="3772606" y="3594434"/>
            <a:chExt cx="366887" cy="685801"/>
          </a:xfrm>
        </p:grpSpPr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A1A2C398-8EB4-4705-8EF7-241BD788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B5FE257B-E816-4827-8C38-3769E3BE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346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46" name="Line 11">
            <a:extLst>
              <a:ext uri="{FF2B5EF4-FFF2-40B4-BE49-F238E27FC236}">
                <a16:creationId xmlns:a16="http://schemas.microsoft.com/office/drawing/2014/main" id="{CCEBBD24-4272-4443-B686-24F3B4FF2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7991" y="4762344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1B8FAE72-3CDF-447E-B8B9-846B663D3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857" y="5606436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5794BF2-200B-41D6-8C84-1EB221DBB271}"/>
              </a:ext>
            </a:extLst>
          </p:cNvPr>
          <p:cNvGrpSpPr/>
          <p:nvPr/>
        </p:nvGrpSpPr>
        <p:grpSpPr>
          <a:xfrm>
            <a:off x="4925558" y="5239232"/>
            <a:ext cx="482303" cy="685801"/>
            <a:chOff x="4654811" y="4704282"/>
            <a:chExt cx="482303" cy="685801"/>
          </a:xfrm>
        </p:grpSpPr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4C0932EC-BEEC-4D63-9B7E-2BCCB9654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153CB83F-2E2D-46C3-8C49-D1DDB575C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copy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51" name="Rectangle 8">
            <a:extLst>
              <a:ext uri="{FF2B5EF4-FFF2-40B4-BE49-F238E27FC236}">
                <a16:creationId xmlns:a16="http://schemas.microsoft.com/office/drawing/2014/main" id="{7A172167-773A-4D4E-899A-DE8D7A3B7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4983" y="3391557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84265A9A-1E39-4D5C-8C00-6F88DFB4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546" y="3399443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3" name="Rectangle 8">
            <a:extLst>
              <a:ext uri="{FF2B5EF4-FFF2-40B4-BE49-F238E27FC236}">
                <a16:creationId xmlns:a16="http://schemas.microsoft.com/office/drawing/2014/main" id="{ED8D5A80-F92B-4ED0-B366-6B1C54670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403" y="4468613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D768CB4F-287C-495C-8999-8E914FA716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2590" y="4776390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5" name="AutoShape 38">
            <a:extLst>
              <a:ext uri="{FF2B5EF4-FFF2-40B4-BE49-F238E27FC236}">
                <a16:creationId xmlns:a16="http://schemas.microsoft.com/office/drawing/2014/main" id="{A5A76340-C1D8-42EC-B68D-1FBA67C30B3A}"/>
              </a:ext>
            </a:extLst>
          </p:cNvPr>
          <p:cNvSpPr>
            <a:spLocks noChangeArrowheads="1"/>
          </p:cNvSpPr>
          <p:nvPr/>
        </p:nvSpPr>
        <p:spPr bwMode="auto">
          <a:xfrm rot="8011380" flipH="1">
            <a:off x="3711742" y="3379385"/>
            <a:ext cx="1193802" cy="453550"/>
          </a:xfrm>
          <a:prstGeom prst="curvedUpArrow">
            <a:avLst>
              <a:gd name="adj1" fmla="val 54993"/>
              <a:gd name="adj2" fmla="val 105217"/>
              <a:gd name="adj3" fmla="val 57310"/>
            </a:avLst>
          </a:prstGeom>
          <a:solidFill>
            <a:srgbClr val="0563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C42B550E-FB85-4DBB-B00D-50E4235982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2925" y="3647228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5093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-0.06562 0.16528 " pathEditMode="relative" rAng="0" ptsTypes="AA">
                                      <p:cBhvr>
                                        <p:cTn id="7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1" y="826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139 L -0.0724 -0.16042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8102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62 0.16528 L -4.58333E-6 -3.33333E-6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826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09 -0.16181 L 0.00091 -0.32153 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7986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711 0.16181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5" y="8079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6" grpId="0" animBg="1"/>
      <p:bldP spid="40" grpId="0" animBg="1"/>
      <p:bldP spid="41" grpId="0" animBg="1"/>
      <p:bldP spid="41" grpId="1" animBg="1"/>
      <p:bldP spid="42" grpId="0"/>
      <p:bldP spid="42" grpId="1"/>
      <p:bldP spid="46" grpId="0" animBg="1"/>
      <p:bldP spid="46" grpId="1" animBg="1"/>
      <p:bldP spid="47" grpId="0"/>
      <p:bldP spid="47" grpId="1"/>
      <p:bldP spid="51" grpId="0"/>
      <p:bldP spid="51" grpId="1"/>
      <p:bldP spid="52" grpId="0"/>
      <p:bldP spid="52" grpId="1"/>
      <p:bldP spid="53" grpId="0"/>
      <p:bldP spid="53" grpId="1"/>
      <p:bldP spid="54" grpId="0" animBg="1"/>
      <p:bldP spid="54" grpId="1" animBg="1"/>
      <p:bldP spid="55" grpId="0" animBg="1"/>
      <p:bldP spid="55" grpId="1" animBg="1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/>
              <a:t>Binary Trees: Five Basic Forms </a:t>
            </a:r>
            <a:endParaRPr lang="zh-CN" altLang="en-US"/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2840436" y="3884770"/>
            <a:ext cx="360363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5258475" y="3636962"/>
            <a:ext cx="3603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7649880" y="3573462"/>
            <a:ext cx="360362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椭圆 8"/>
          <p:cNvSpPr>
            <a:spLocks noChangeArrowheads="1"/>
          </p:cNvSpPr>
          <p:nvPr/>
        </p:nvSpPr>
        <p:spPr bwMode="auto">
          <a:xfrm>
            <a:off x="10661645" y="3573462"/>
            <a:ext cx="360363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椭圆 9"/>
          <p:cNvSpPr>
            <a:spLocks noChangeArrowheads="1"/>
          </p:cNvSpPr>
          <p:nvPr/>
        </p:nvSpPr>
        <p:spPr bwMode="auto">
          <a:xfrm>
            <a:off x="4826675" y="4573587"/>
            <a:ext cx="360362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椭圆 10"/>
          <p:cNvSpPr>
            <a:spLocks noChangeArrowheads="1"/>
          </p:cNvSpPr>
          <p:nvPr/>
        </p:nvSpPr>
        <p:spPr bwMode="auto">
          <a:xfrm>
            <a:off x="8153118" y="4510087"/>
            <a:ext cx="360363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椭圆 11"/>
          <p:cNvSpPr>
            <a:spLocks noChangeArrowheads="1"/>
          </p:cNvSpPr>
          <p:nvPr/>
        </p:nvSpPr>
        <p:spPr bwMode="auto">
          <a:xfrm>
            <a:off x="10229845" y="4510087"/>
            <a:ext cx="360363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椭圆 12"/>
          <p:cNvSpPr>
            <a:spLocks noChangeArrowheads="1"/>
          </p:cNvSpPr>
          <p:nvPr/>
        </p:nvSpPr>
        <p:spPr bwMode="auto">
          <a:xfrm>
            <a:off x="11237907" y="4510087"/>
            <a:ext cx="360362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>
              <a:defRPr/>
            </a:pPr>
            <a:endParaRPr kumimoji="1"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8" name="直线连接符 17"/>
          <p:cNvCxnSpPr>
            <a:cxnSpLocks noChangeShapeType="1"/>
            <a:stCxn id="7" idx="3"/>
            <a:endCxn id="10" idx="7"/>
          </p:cNvCxnSpPr>
          <p:nvPr/>
        </p:nvCxnSpPr>
        <p:spPr bwMode="auto">
          <a:xfrm flipH="1">
            <a:off x="5134650" y="4005262"/>
            <a:ext cx="176212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线连接符 19"/>
          <p:cNvCxnSpPr>
            <a:cxnSpLocks noChangeShapeType="1"/>
            <a:stCxn id="8" idx="5"/>
            <a:endCxn id="11" idx="1"/>
          </p:cNvCxnSpPr>
          <p:nvPr/>
        </p:nvCxnSpPr>
        <p:spPr bwMode="auto">
          <a:xfrm>
            <a:off x="7957856" y="3941762"/>
            <a:ext cx="249237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线连接符 22"/>
          <p:cNvCxnSpPr>
            <a:cxnSpLocks noChangeShapeType="1"/>
            <a:stCxn id="9" idx="3"/>
            <a:endCxn id="12" idx="7"/>
          </p:cNvCxnSpPr>
          <p:nvPr/>
        </p:nvCxnSpPr>
        <p:spPr bwMode="auto">
          <a:xfrm flipH="1">
            <a:off x="10537820" y="3941762"/>
            <a:ext cx="176213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线连接符 26"/>
          <p:cNvCxnSpPr>
            <a:cxnSpLocks noChangeShapeType="1"/>
            <a:stCxn id="9" idx="5"/>
            <a:endCxn id="13" idx="1"/>
          </p:cNvCxnSpPr>
          <p:nvPr/>
        </p:nvCxnSpPr>
        <p:spPr bwMode="auto">
          <a:xfrm>
            <a:off x="10969620" y="3941762"/>
            <a:ext cx="320675" cy="684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AB5D6E9-F56D-4EC5-A0B9-73E525B50102}"/>
              </a:ext>
            </a:extLst>
          </p:cNvPr>
          <p:cNvSpPr txBox="1"/>
          <p:nvPr/>
        </p:nvSpPr>
        <p:spPr>
          <a:xfrm>
            <a:off x="-159001" y="2213947"/>
            <a:ext cx="2840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Empty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Node</a:t>
            </a:r>
            <a:endParaRPr lang="zh-CN" altLang="en-US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BCF0A9-73F0-4896-9C53-13E1B73D0406}"/>
              </a:ext>
            </a:extLst>
          </p:cNvPr>
          <p:cNvSpPr txBox="1"/>
          <p:nvPr/>
        </p:nvSpPr>
        <p:spPr>
          <a:xfrm>
            <a:off x="1600200" y="2209800"/>
            <a:ext cx="2840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No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Subtrees</a:t>
            </a:r>
            <a:endParaRPr lang="zh-CN" altLang="en-US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6A7DF5-7EE3-405F-8269-F331579DA2D5}"/>
              </a:ext>
            </a:extLst>
          </p:cNvPr>
          <p:cNvSpPr txBox="1"/>
          <p:nvPr/>
        </p:nvSpPr>
        <p:spPr>
          <a:xfrm>
            <a:off x="3962400" y="2209800"/>
            <a:ext cx="2840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Only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Left Subtree</a:t>
            </a:r>
            <a:endParaRPr lang="zh-CN" altLang="en-US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D2C630-4A17-4F70-B8B2-0E71F6D5ADFC}"/>
              </a:ext>
            </a:extLst>
          </p:cNvPr>
          <p:cNvSpPr txBox="1"/>
          <p:nvPr/>
        </p:nvSpPr>
        <p:spPr>
          <a:xfrm>
            <a:off x="6477000" y="2212822"/>
            <a:ext cx="2840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Only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Right Subtree</a:t>
            </a:r>
            <a:endParaRPr lang="zh-CN" altLang="en-US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1CD21D-F538-4E70-8A70-DD4D5DE41930}"/>
              </a:ext>
            </a:extLst>
          </p:cNvPr>
          <p:cNvSpPr txBox="1"/>
          <p:nvPr/>
        </p:nvSpPr>
        <p:spPr>
          <a:xfrm>
            <a:off x="9366404" y="2209800"/>
            <a:ext cx="28408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With</a:t>
            </a:r>
          </a:p>
          <a:p>
            <a:pPr algn="ctr"/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Two Subtrees</a:t>
            </a:r>
            <a:endParaRPr lang="zh-CN" altLang="en-US" sz="28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1" name="幻灯片编号占位符 3">
            <a:extLst>
              <a:ext uri="{FF2B5EF4-FFF2-40B4-BE49-F238E27FC236}">
                <a16:creationId xmlns:a16="http://schemas.microsoft.com/office/drawing/2014/main" id="{32480A1C-5899-4BA0-BE90-B2C3890D4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476856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D673-DE72-4017-A87C-5841B4C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435D8-A4C2-4BBF-B682-DFFD3474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following words into an empty AVL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1DB8A-EF17-4B9B-9325-1986B96D6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B7E63-2222-460F-9C67-D69ED1727341}"/>
              </a:ext>
            </a:extLst>
          </p:cNvPr>
          <p:cNvSpPr txBox="1"/>
          <p:nvPr/>
        </p:nvSpPr>
        <p:spPr>
          <a:xfrm>
            <a:off x="1256867" y="2057400"/>
            <a:ext cx="96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kern="0" dirty="0">
                <a:latin typeface="Times New Roman" pitchFamily="18" charset="0"/>
              </a:rPr>
              <a:t>cup 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cop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copy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hit</a:t>
            </a:r>
            <a:r>
              <a:rPr lang="en-US" altLang="zh-CN" sz="4400" kern="0" dirty="0">
                <a:latin typeface="宋体" pitchFamily="2" charset="-122"/>
              </a:rPr>
              <a:t>,</a:t>
            </a:r>
            <a:r>
              <a:rPr lang="en-US" altLang="zh-CN" sz="4400" kern="0" dirty="0">
                <a:latin typeface="Times New Roman" pitchFamily="18" charset="0"/>
              </a:rPr>
              <a:t>  hi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>
                <a:latin typeface="Times New Roman" pitchFamily="18" charset="0"/>
              </a:rPr>
              <a:t>his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 err="1">
                <a:latin typeface="Times New Roman" pitchFamily="18" charset="0"/>
              </a:rPr>
              <a:t>hia</a:t>
            </a:r>
            <a:r>
              <a:rPr lang="en-US" altLang="zh-CN" sz="4400" kern="0" dirty="0"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88" name="Rectangle 4">
            <a:extLst>
              <a:ext uri="{FF2B5EF4-FFF2-40B4-BE49-F238E27FC236}">
                <a16:creationId xmlns:a16="http://schemas.microsoft.com/office/drawing/2014/main" id="{E11B8DB4-B621-4FEE-BC10-70F256CA1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138" y="2591724"/>
            <a:ext cx="698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9" name="Rectangle 8">
            <a:extLst>
              <a:ext uri="{FF2B5EF4-FFF2-40B4-BE49-F238E27FC236}">
                <a16:creationId xmlns:a16="http://schemas.microsoft.com/office/drawing/2014/main" id="{F589D041-A0C8-4B57-BEB1-B6F4927C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988" y="2650461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1F6ABF98-4576-4E35-A4D4-661ABEF15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674" y="3102978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82B7527-F452-4BFE-8A26-F0B72CE82278}"/>
              </a:ext>
            </a:extLst>
          </p:cNvPr>
          <p:cNvGrpSpPr/>
          <p:nvPr/>
        </p:nvGrpSpPr>
        <p:grpSpPr>
          <a:xfrm>
            <a:off x="5105562" y="2762192"/>
            <a:ext cx="482303" cy="685801"/>
            <a:chOff x="4671218" y="2508666"/>
            <a:chExt cx="482303" cy="685801"/>
          </a:xfrm>
        </p:grpSpPr>
        <p:sp>
          <p:nvSpPr>
            <p:cNvPr id="92" name="Oval 6">
              <a:extLst>
                <a:ext uri="{FF2B5EF4-FFF2-40B4-BE49-F238E27FC236}">
                  <a16:creationId xmlns:a16="http://schemas.microsoft.com/office/drawing/2014/main" id="{0D3AD3D1-51D3-4EF6-95AD-AB2497563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218" y="2834104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">
              <a:extLst>
                <a:ext uri="{FF2B5EF4-FFF2-40B4-BE49-F238E27FC236}">
                  <a16:creationId xmlns:a16="http://schemas.microsoft.com/office/drawing/2014/main" id="{1CFFF4BB-E9E6-47A6-9C71-88EBF7682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856" y="2508666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copy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94" name="Line 11">
            <a:extLst>
              <a:ext uri="{FF2B5EF4-FFF2-40B4-BE49-F238E27FC236}">
                <a16:creationId xmlns:a16="http://schemas.microsoft.com/office/drawing/2014/main" id="{9E90FA11-C1E9-4ABD-9717-DA8016BD7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5806" y="3371258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F343059C-7B11-4FCC-B404-E807E37F8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82" y="4070211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6" name="Rectangle 8">
            <a:extLst>
              <a:ext uri="{FF2B5EF4-FFF2-40B4-BE49-F238E27FC236}">
                <a16:creationId xmlns:a16="http://schemas.microsoft.com/office/drawing/2014/main" id="{C373C6E6-E672-4250-8012-F95924AFE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249" y="4215164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84013BF-31FC-4BAB-B9A2-5902E7BB6051}"/>
              </a:ext>
            </a:extLst>
          </p:cNvPr>
          <p:cNvGrpSpPr/>
          <p:nvPr/>
        </p:nvGrpSpPr>
        <p:grpSpPr>
          <a:xfrm>
            <a:off x="4206950" y="3847960"/>
            <a:ext cx="366887" cy="685801"/>
            <a:chOff x="3772606" y="3594434"/>
            <a:chExt cx="366887" cy="685801"/>
          </a:xfrm>
        </p:grpSpPr>
        <p:sp>
          <p:nvSpPr>
            <p:cNvPr id="98" name="Oval 6">
              <a:extLst>
                <a:ext uri="{FF2B5EF4-FFF2-40B4-BE49-F238E27FC236}">
                  <a16:creationId xmlns:a16="http://schemas.microsoft.com/office/drawing/2014/main" id="{946F59F9-8A0A-49CD-81AE-A0F33D97D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">
              <a:extLst>
                <a:ext uri="{FF2B5EF4-FFF2-40B4-BE49-F238E27FC236}">
                  <a16:creationId xmlns:a16="http://schemas.microsoft.com/office/drawing/2014/main" id="{9DE5897D-A0E3-4066-AE29-8B32C58E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346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0" name="Rectangle 8">
            <a:extLst>
              <a:ext uri="{FF2B5EF4-FFF2-40B4-BE49-F238E27FC236}">
                <a16:creationId xmlns:a16="http://schemas.microsoft.com/office/drawing/2014/main" id="{39880101-6326-4CD9-B3AE-A6B8E9D85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45" y="4233070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870897D4-2944-4DD9-8A09-A3F09A83E3E9}"/>
              </a:ext>
            </a:extLst>
          </p:cNvPr>
          <p:cNvGrpSpPr/>
          <p:nvPr/>
        </p:nvGrpSpPr>
        <p:grpSpPr>
          <a:xfrm>
            <a:off x="5976746" y="3865866"/>
            <a:ext cx="379711" cy="685801"/>
            <a:chOff x="4654811" y="4704282"/>
            <a:chExt cx="379711" cy="685801"/>
          </a:xfrm>
        </p:grpSpPr>
        <p:sp>
          <p:nvSpPr>
            <p:cNvPr id="102" name="Oval 6">
              <a:extLst>
                <a:ext uri="{FF2B5EF4-FFF2-40B4-BE49-F238E27FC236}">
                  <a16:creationId xmlns:a16="http://schemas.microsoft.com/office/drawing/2014/main" id="{EBD8BACD-1142-498E-AC92-7395A2F84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2851E49C-5572-4034-96E6-26293A229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3590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cup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4" name="Line 11">
            <a:extLst>
              <a:ext uri="{FF2B5EF4-FFF2-40B4-BE49-F238E27FC236}">
                <a16:creationId xmlns:a16="http://schemas.microsoft.com/office/drawing/2014/main" id="{6C574E4E-3C1A-4CF7-99C0-78DC843C9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36522" y="3365804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5" name="Rectangle 8">
            <a:extLst>
              <a:ext uri="{FF2B5EF4-FFF2-40B4-BE49-F238E27FC236}">
                <a16:creationId xmlns:a16="http://schemas.microsoft.com/office/drawing/2014/main" id="{73EBB24E-9CF4-4AC8-95CF-E19537C25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253" y="5363736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8D2B273B-DE51-4DAD-9FB5-18ECDFEFFBC1}"/>
              </a:ext>
            </a:extLst>
          </p:cNvPr>
          <p:cNvGrpSpPr/>
          <p:nvPr/>
        </p:nvGrpSpPr>
        <p:grpSpPr>
          <a:xfrm>
            <a:off x="6806192" y="5012006"/>
            <a:ext cx="360363" cy="685801"/>
            <a:chOff x="4654811" y="4704282"/>
            <a:chExt cx="360363" cy="685801"/>
          </a:xfrm>
        </p:grpSpPr>
        <p:sp>
          <p:nvSpPr>
            <p:cNvPr id="107" name="Oval 6">
              <a:extLst>
                <a:ext uri="{FF2B5EF4-FFF2-40B4-BE49-F238E27FC236}">
                  <a16:creationId xmlns:a16="http://schemas.microsoft.com/office/drawing/2014/main" id="{29861955-E8AE-4F1C-8AD4-69EECCCB7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09D126A-4C29-4A12-B828-C90304A2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2693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hit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9" name="Line 11">
            <a:extLst>
              <a:ext uri="{FF2B5EF4-FFF2-40B4-BE49-F238E27FC236}">
                <a16:creationId xmlns:a16="http://schemas.microsoft.com/office/drawing/2014/main" id="{9C4DFC27-15AA-463D-AE11-768AD2F912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5508" y="4512900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Line 11">
            <a:extLst>
              <a:ext uri="{FF2B5EF4-FFF2-40B4-BE49-F238E27FC236}">
                <a16:creationId xmlns:a16="http://schemas.microsoft.com/office/drawing/2014/main" id="{5CBF3A4C-83F1-42C9-BBA6-A89543A7D4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5649912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tangle 8">
            <a:extLst>
              <a:ext uri="{FF2B5EF4-FFF2-40B4-BE49-F238E27FC236}">
                <a16:creationId xmlns:a16="http://schemas.microsoft.com/office/drawing/2014/main" id="{45B7E267-3CB7-4C63-A747-7BA5F924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991" y="6486746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1FAC42F-9E36-4B20-8DA5-66B5F33388BD}"/>
              </a:ext>
            </a:extLst>
          </p:cNvPr>
          <p:cNvGrpSpPr/>
          <p:nvPr/>
        </p:nvGrpSpPr>
        <p:grpSpPr>
          <a:xfrm>
            <a:off x="5937692" y="6119542"/>
            <a:ext cx="360363" cy="685801"/>
            <a:chOff x="3772606" y="3594434"/>
            <a:chExt cx="360363" cy="685801"/>
          </a:xfrm>
        </p:grpSpPr>
        <p:sp>
          <p:nvSpPr>
            <p:cNvPr id="113" name="Oval 6">
              <a:extLst>
                <a:ext uri="{FF2B5EF4-FFF2-40B4-BE49-F238E27FC236}">
                  <a16:creationId xmlns:a16="http://schemas.microsoft.com/office/drawing/2014/main" id="{62C2B937-8E4B-4B0D-BC19-22CEFD1A4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9">
              <a:extLst>
                <a:ext uri="{FF2B5EF4-FFF2-40B4-BE49-F238E27FC236}">
                  <a16:creationId xmlns:a16="http://schemas.microsoft.com/office/drawing/2014/main" id="{53462EBC-1F17-43D0-81FF-D8ECB274B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192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15" name="Rectangle 8">
            <a:extLst>
              <a:ext uri="{FF2B5EF4-FFF2-40B4-BE49-F238E27FC236}">
                <a16:creationId xmlns:a16="http://schemas.microsoft.com/office/drawing/2014/main" id="{9CE77C49-3A90-462B-86C5-93F10956A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907" y="310297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6" name="Rectangle 8">
            <a:extLst>
              <a:ext uri="{FF2B5EF4-FFF2-40B4-BE49-F238E27FC236}">
                <a16:creationId xmlns:a16="http://schemas.microsoft.com/office/drawing/2014/main" id="{9C36FF13-842F-4081-A7B3-1EFC37FF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954" y="4225758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7" name="Rectangle 8">
            <a:extLst>
              <a:ext uri="{FF2B5EF4-FFF2-40B4-BE49-F238E27FC236}">
                <a16:creationId xmlns:a16="http://schemas.microsoft.com/office/drawing/2014/main" id="{5971FD72-9E31-4CDB-86CB-E0741DD4D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045" y="4223168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8" name="Rectangle 8">
            <a:extLst>
              <a:ext uri="{FF2B5EF4-FFF2-40B4-BE49-F238E27FC236}">
                <a16:creationId xmlns:a16="http://schemas.microsoft.com/office/drawing/2014/main" id="{B9C53B8A-9120-49C6-BC08-D75C38912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674" y="3102976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40469FB6-4AE8-4F63-B66C-3D842049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273" y="5355863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100" grpId="0"/>
      <p:bldP spid="105" grpId="0"/>
      <p:bldP spid="105" grpId="1"/>
      <p:bldP spid="109" grpId="0" animBg="1"/>
      <p:bldP spid="110" grpId="0" animBg="1"/>
      <p:bldP spid="111" grpId="0"/>
      <p:bldP spid="115" grpId="0"/>
      <p:bldP spid="115" grpId="1"/>
      <p:bldP spid="116" grpId="0"/>
      <p:bldP spid="116" grpId="1"/>
      <p:bldP spid="117" grpId="0"/>
      <p:bldP spid="118" grpId="0"/>
      <p:bldP spid="11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D673-DE72-4017-A87C-5841B4C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Example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CC0819B-3D92-44C8-94BB-C9C3CDC8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following words into an empty AVL Tree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1DB8A-EF17-4B9B-9325-1986B96D6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B7E63-2222-460F-9C67-D69ED1727341}"/>
              </a:ext>
            </a:extLst>
          </p:cNvPr>
          <p:cNvSpPr txBox="1"/>
          <p:nvPr/>
        </p:nvSpPr>
        <p:spPr>
          <a:xfrm>
            <a:off x="1256867" y="2057400"/>
            <a:ext cx="96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kern="0" dirty="0">
                <a:latin typeface="Times New Roman" pitchFamily="18" charset="0"/>
              </a:rPr>
              <a:t>cup 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cop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copy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hit</a:t>
            </a:r>
            <a:r>
              <a:rPr lang="en-US" altLang="zh-CN" sz="4400" kern="0" dirty="0">
                <a:latin typeface="宋体" pitchFamily="2" charset="-122"/>
              </a:rPr>
              <a:t>,</a:t>
            </a:r>
            <a:r>
              <a:rPr lang="en-US" altLang="zh-CN" sz="4400" kern="0" dirty="0">
                <a:latin typeface="Times New Roman" pitchFamily="18" charset="0"/>
              </a:rPr>
              <a:t>  hi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>
                <a:latin typeface="Times New Roman" pitchFamily="18" charset="0"/>
              </a:rPr>
              <a:t>his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 err="1">
                <a:latin typeface="Times New Roman" pitchFamily="18" charset="0"/>
              </a:rPr>
              <a:t>hia</a:t>
            </a:r>
            <a:r>
              <a:rPr lang="en-US" altLang="zh-CN" sz="4400" kern="0" dirty="0"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83" name="Rectangle 8">
            <a:extLst>
              <a:ext uri="{FF2B5EF4-FFF2-40B4-BE49-F238E27FC236}">
                <a16:creationId xmlns:a16="http://schemas.microsoft.com/office/drawing/2014/main" id="{D1F95B81-4E23-4699-B3D6-DB3134B88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054" y="2620986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F18E5775-AB22-4ED0-B7EF-47B2046016CD}"/>
              </a:ext>
            </a:extLst>
          </p:cNvPr>
          <p:cNvGrpSpPr/>
          <p:nvPr/>
        </p:nvGrpSpPr>
        <p:grpSpPr>
          <a:xfrm>
            <a:off x="4943628" y="2732717"/>
            <a:ext cx="482303" cy="685801"/>
            <a:chOff x="4671218" y="2508666"/>
            <a:chExt cx="482303" cy="685801"/>
          </a:xfrm>
        </p:grpSpPr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643CED92-7062-4BE9-A0FF-5768A1733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218" y="2834104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6" name="Rectangle 9">
              <a:extLst>
                <a:ext uri="{FF2B5EF4-FFF2-40B4-BE49-F238E27FC236}">
                  <a16:creationId xmlns:a16="http://schemas.microsoft.com/office/drawing/2014/main" id="{7F97973E-8B44-4950-B7F8-DCFF6ED8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856" y="2508666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copy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87" name="Line 11">
            <a:extLst>
              <a:ext uri="{FF2B5EF4-FFF2-40B4-BE49-F238E27FC236}">
                <a16:creationId xmlns:a16="http://schemas.microsoft.com/office/drawing/2014/main" id="{64A8114B-754A-4B00-985B-C3B10F5CBD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3872" y="3341783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Rectangle 28">
            <a:extLst>
              <a:ext uri="{FF2B5EF4-FFF2-40B4-BE49-F238E27FC236}">
                <a16:creationId xmlns:a16="http://schemas.microsoft.com/office/drawing/2014/main" id="{41B034F6-B881-43BC-B8D0-ED08ECD26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348" y="4040736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89" name="AutoShape 33">
            <a:extLst>
              <a:ext uri="{FF2B5EF4-FFF2-40B4-BE49-F238E27FC236}">
                <a16:creationId xmlns:a16="http://schemas.microsoft.com/office/drawing/2014/main" id="{B6AF4565-93E2-41F7-8879-F866F2E9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065" y="4909439"/>
            <a:ext cx="2664170" cy="620341"/>
          </a:xfrm>
          <a:prstGeom prst="roundRect">
            <a:avLst>
              <a:gd name="adj" fmla="val 33502"/>
            </a:avLst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rPr>
              <a:t>RL double rotation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8">
            <a:extLst>
              <a:ext uri="{FF2B5EF4-FFF2-40B4-BE49-F238E27FC236}">
                <a16:creationId xmlns:a16="http://schemas.microsoft.com/office/drawing/2014/main" id="{50AA99F9-5F49-4C02-BFFA-065710AA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315" y="418568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8A3B40C-2D9F-473B-8073-EB61D81A73CC}"/>
              </a:ext>
            </a:extLst>
          </p:cNvPr>
          <p:cNvGrpSpPr/>
          <p:nvPr/>
        </p:nvGrpSpPr>
        <p:grpSpPr>
          <a:xfrm>
            <a:off x="4045016" y="3818485"/>
            <a:ext cx="366887" cy="685801"/>
            <a:chOff x="3772606" y="3594434"/>
            <a:chExt cx="366887" cy="685801"/>
          </a:xfrm>
        </p:grpSpPr>
        <p:sp>
          <p:nvSpPr>
            <p:cNvPr id="92" name="Oval 6">
              <a:extLst>
                <a:ext uri="{FF2B5EF4-FFF2-40B4-BE49-F238E27FC236}">
                  <a16:creationId xmlns:a16="http://schemas.microsoft.com/office/drawing/2014/main" id="{7C4F16CE-B3AA-4209-8A0A-559F80A8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">
              <a:extLst>
                <a:ext uri="{FF2B5EF4-FFF2-40B4-BE49-F238E27FC236}">
                  <a16:creationId xmlns:a16="http://schemas.microsoft.com/office/drawing/2014/main" id="{25E4D8BA-4B00-4A28-B6C6-A91453F19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346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10588C09-797B-47ED-B127-9638431EDE31}"/>
              </a:ext>
            </a:extLst>
          </p:cNvPr>
          <p:cNvGrpSpPr/>
          <p:nvPr/>
        </p:nvGrpSpPr>
        <p:grpSpPr>
          <a:xfrm>
            <a:off x="5814812" y="3836391"/>
            <a:ext cx="379711" cy="685801"/>
            <a:chOff x="4654811" y="4704282"/>
            <a:chExt cx="379711" cy="685801"/>
          </a:xfrm>
        </p:grpSpPr>
        <p:sp>
          <p:nvSpPr>
            <p:cNvPr id="95" name="Oval 6">
              <a:extLst>
                <a:ext uri="{FF2B5EF4-FFF2-40B4-BE49-F238E27FC236}">
                  <a16:creationId xmlns:a16="http://schemas.microsoft.com/office/drawing/2014/main" id="{F98CEF85-6184-4C7E-BBE4-9F99F309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id="{E1BDF581-B079-4AB6-AF0F-90B4F5441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3590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cup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97" name="Line 11">
            <a:extLst>
              <a:ext uri="{FF2B5EF4-FFF2-40B4-BE49-F238E27FC236}">
                <a16:creationId xmlns:a16="http://schemas.microsoft.com/office/drawing/2014/main" id="{C6F5853E-28F2-4D3B-936E-A8F655416B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4588" y="3336329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8A378EFF-D8A9-471F-85DF-A2E62DC694BE}"/>
              </a:ext>
            </a:extLst>
          </p:cNvPr>
          <p:cNvGrpSpPr/>
          <p:nvPr/>
        </p:nvGrpSpPr>
        <p:grpSpPr>
          <a:xfrm>
            <a:off x="6644258" y="4982531"/>
            <a:ext cx="360363" cy="685801"/>
            <a:chOff x="4654811" y="4704282"/>
            <a:chExt cx="360363" cy="685801"/>
          </a:xfrm>
        </p:grpSpPr>
        <p:sp>
          <p:nvSpPr>
            <p:cNvPr id="99" name="Oval 6">
              <a:extLst>
                <a:ext uri="{FF2B5EF4-FFF2-40B4-BE49-F238E27FC236}">
                  <a16:creationId xmlns:a16="http://schemas.microsoft.com/office/drawing/2014/main" id="{A67D3B8E-80B0-4D6B-82D2-7C00BD16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">
              <a:extLst>
                <a:ext uri="{FF2B5EF4-FFF2-40B4-BE49-F238E27FC236}">
                  <a16:creationId xmlns:a16="http://schemas.microsoft.com/office/drawing/2014/main" id="{C3A9843C-E313-4D52-B839-7D6E12E98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2693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hit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1" name="Line 11">
            <a:extLst>
              <a:ext uri="{FF2B5EF4-FFF2-40B4-BE49-F238E27FC236}">
                <a16:creationId xmlns:a16="http://schemas.microsoft.com/office/drawing/2014/main" id="{E49CA1BF-1C60-4F51-A86E-F215870700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3574" y="4483425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2" name="Line 11">
            <a:extLst>
              <a:ext uri="{FF2B5EF4-FFF2-40B4-BE49-F238E27FC236}">
                <a16:creationId xmlns:a16="http://schemas.microsoft.com/office/drawing/2014/main" id="{C53EA746-C9FA-441D-A70E-4435A44F32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6466" y="5620437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77EE6B58-97A9-4818-BF0E-378D6ADADE4A}"/>
              </a:ext>
            </a:extLst>
          </p:cNvPr>
          <p:cNvGrpSpPr/>
          <p:nvPr/>
        </p:nvGrpSpPr>
        <p:grpSpPr>
          <a:xfrm>
            <a:off x="5775758" y="6090067"/>
            <a:ext cx="360363" cy="685801"/>
            <a:chOff x="3772606" y="3594434"/>
            <a:chExt cx="360363" cy="685801"/>
          </a:xfrm>
        </p:grpSpPr>
        <p:sp>
          <p:nvSpPr>
            <p:cNvPr id="104" name="Oval 6">
              <a:extLst>
                <a:ext uri="{FF2B5EF4-FFF2-40B4-BE49-F238E27FC236}">
                  <a16:creationId xmlns:a16="http://schemas.microsoft.com/office/drawing/2014/main" id="{AD0491BD-C3A6-4FEF-8396-97509CF2C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9">
              <a:extLst>
                <a:ext uri="{FF2B5EF4-FFF2-40B4-BE49-F238E27FC236}">
                  <a16:creationId xmlns:a16="http://schemas.microsoft.com/office/drawing/2014/main" id="{2C17C295-1CD7-4E36-ABFE-9E22135E0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192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6" name="AutoShape 38">
            <a:extLst>
              <a:ext uri="{FF2B5EF4-FFF2-40B4-BE49-F238E27FC236}">
                <a16:creationId xmlns:a16="http://schemas.microsoft.com/office/drawing/2014/main" id="{BFE38B90-132D-41B8-8DB1-01440BF8A8F3}"/>
              </a:ext>
            </a:extLst>
          </p:cNvPr>
          <p:cNvSpPr>
            <a:spLocks noChangeArrowheads="1"/>
          </p:cNvSpPr>
          <p:nvPr/>
        </p:nvSpPr>
        <p:spPr bwMode="auto">
          <a:xfrm rot="7798353" flipH="1">
            <a:off x="5677413" y="5360864"/>
            <a:ext cx="994642" cy="450836"/>
          </a:xfrm>
          <a:prstGeom prst="curvedUpArrow">
            <a:avLst>
              <a:gd name="adj1" fmla="val 46715"/>
              <a:gd name="adj2" fmla="val 105217"/>
              <a:gd name="adj3" fmla="val 57310"/>
            </a:avLst>
          </a:prstGeom>
          <a:solidFill>
            <a:srgbClr val="0563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7" name="Line 11">
            <a:extLst>
              <a:ext uri="{FF2B5EF4-FFF2-40B4-BE49-F238E27FC236}">
                <a16:creationId xmlns:a16="http://schemas.microsoft.com/office/drawing/2014/main" id="{7D1D38E3-B91F-4EF4-82FC-AF9DE181EF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4200" y="5620436"/>
            <a:ext cx="643507" cy="87243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8" name="Line 11">
            <a:extLst>
              <a:ext uri="{FF2B5EF4-FFF2-40B4-BE49-F238E27FC236}">
                <a16:creationId xmlns:a16="http://schemas.microsoft.com/office/drawing/2014/main" id="{8099AA50-A06F-430F-B097-4A23542EA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1726" y="4482578"/>
            <a:ext cx="645440" cy="8688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9" name="AutoShape 38">
            <a:extLst>
              <a:ext uri="{FF2B5EF4-FFF2-40B4-BE49-F238E27FC236}">
                <a16:creationId xmlns:a16="http://schemas.microsoft.com/office/drawing/2014/main" id="{C8C71110-A1B4-4B3C-ADD1-781B8B0320DD}"/>
              </a:ext>
            </a:extLst>
          </p:cNvPr>
          <p:cNvSpPr>
            <a:spLocks noChangeArrowheads="1"/>
          </p:cNvSpPr>
          <p:nvPr/>
        </p:nvSpPr>
        <p:spPr bwMode="auto">
          <a:xfrm rot="14171756">
            <a:off x="6297967" y="4206949"/>
            <a:ext cx="1152525" cy="438150"/>
          </a:xfrm>
          <a:prstGeom prst="curvedUpArrow">
            <a:avLst>
              <a:gd name="adj1" fmla="val 46715"/>
              <a:gd name="adj2" fmla="val 105217"/>
              <a:gd name="adj3" fmla="val 57310"/>
            </a:avLst>
          </a:prstGeom>
          <a:solidFill>
            <a:srgbClr val="0563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1145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07136 -0.16134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80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6835 0.17014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7201 0.1645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7" y="821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3.7037E-7 L 0.07239 0.17014 " pathEditMode="relative" rAng="0" ptsTypes="AA">
                                      <p:cBhvr>
                                        <p:cTn id="34" dur="1000" spd="-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0" y="849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57 -0.16134 L 0.00404 -0.3284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6" grpId="0" animBg="1"/>
      <p:bldP spid="107" grpId="0" animBg="1"/>
      <p:bldP spid="107" grpId="1" animBg="1"/>
      <p:bldP spid="108" grpId="0" animBg="1"/>
      <p:bldP spid="109" grpId="0" animBg="1"/>
      <p:bldP spid="109" grpI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D673-DE72-4017-A87C-5841B4C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435D8-A4C2-4BBF-B682-DFFD3474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following words into an empty AVL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1DB8A-EF17-4B9B-9325-1986B96D6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B7E63-2222-460F-9C67-D69ED1727341}"/>
              </a:ext>
            </a:extLst>
          </p:cNvPr>
          <p:cNvSpPr txBox="1"/>
          <p:nvPr/>
        </p:nvSpPr>
        <p:spPr>
          <a:xfrm>
            <a:off x="1256867" y="2057400"/>
            <a:ext cx="96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kern="0" dirty="0">
                <a:latin typeface="Times New Roman" pitchFamily="18" charset="0"/>
              </a:rPr>
              <a:t>cup 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cop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copy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hit</a:t>
            </a:r>
            <a:r>
              <a:rPr lang="en-US" altLang="zh-CN" sz="4400" kern="0" dirty="0">
                <a:latin typeface="宋体" pitchFamily="2" charset="-122"/>
              </a:rPr>
              <a:t>,</a:t>
            </a:r>
            <a:r>
              <a:rPr lang="en-US" altLang="zh-CN" sz="4400" kern="0" dirty="0">
                <a:latin typeface="Times New Roman" pitchFamily="18" charset="0"/>
              </a:rPr>
              <a:t>  hi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>
                <a:latin typeface="Times New Roman" pitchFamily="18" charset="0"/>
              </a:rPr>
              <a:t>his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 err="1">
                <a:latin typeface="Times New Roman" pitchFamily="18" charset="0"/>
              </a:rPr>
              <a:t>hia</a:t>
            </a:r>
            <a:r>
              <a:rPr lang="en-US" altLang="zh-CN" sz="4400" kern="0" dirty="0"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91" name="Rectangle 4">
            <a:extLst>
              <a:ext uri="{FF2B5EF4-FFF2-40B4-BE49-F238E27FC236}">
                <a16:creationId xmlns:a16="http://schemas.microsoft.com/office/drawing/2014/main" id="{8A57C8C4-92F9-4CB7-9339-9D3E7549F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138" y="2597308"/>
            <a:ext cx="698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16C36128-F769-495B-9B2C-1C1B146A1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7988" y="2656045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0806BDEB-3E75-41E4-9D3F-79B2631CC812}"/>
              </a:ext>
            </a:extLst>
          </p:cNvPr>
          <p:cNvGrpSpPr/>
          <p:nvPr/>
        </p:nvGrpSpPr>
        <p:grpSpPr>
          <a:xfrm>
            <a:off x="4724562" y="2767776"/>
            <a:ext cx="482303" cy="685801"/>
            <a:chOff x="4671218" y="2508666"/>
            <a:chExt cx="482303" cy="685801"/>
          </a:xfrm>
        </p:grpSpPr>
        <p:sp>
          <p:nvSpPr>
            <p:cNvPr id="94" name="Oval 6">
              <a:extLst>
                <a:ext uri="{FF2B5EF4-FFF2-40B4-BE49-F238E27FC236}">
                  <a16:creationId xmlns:a16="http://schemas.microsoft.com/office/drawing/2014/main" id="{79A6FC31-DEEB-4BDA-BD40-62DBD7CFA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218" y="2834104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">
              <a:extLst>
                <a:ext uri="{FF2B5EF4-FFF2-40B4-BE49-F238E27FC236}">
                  <a16:creationId xmlns:a16="http://schemas.microsoft.com/office/drawing/2014/main" id="{9496A4B3-25CF-4F77-89F9-9DFE1268E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1856" y="2508666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copy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96" name="Line 11">
            <a:extLst>
              <a:ext uri="{FF2B5EF4-FFF2-40B4-BE49-F238E27FC236}">
                <a16:creationId xmlns:a16="http://schemas.microsoft.com/office/drawing/2014/main" id="{F67D4FAD-8B8C-4891-9E30-236919550C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34806" y="3376842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Rectangle 28">
            <a:extLst>
              <a:ext uri="{FF2B5EF4-FFF2-40B4-BE49-F238E27FC236}">
                <a16:creationId xmlns:a16="http://schemas.microsoft.com/office/drawing/2014/main" id="{22938DEF-B5F1-4EDF-ADAD-41F0C253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282" y="4075795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8" name="Rectangle 8">
            <a:extLst>
              <a:ext uri="{FF2B5EF4-FFF2-40B4-BE49-F238E27FC236}">
                <a16:creationId xmlns:a16="http://schemas.microsoft.com/office/drawing/2014/main" id="{3E37EC4B-705D-4D11-B6CB-2A5C38A14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249" y="4220748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95CEEEFA-B614-41DD-B23E-1FD6DC76CF22}"/>
              </a:ext>
            </a:extLst>
          </p:cNvPr>
          <p:cNvGrpSpPr/>
          <p:nvPr/>
        </p:nvGrpSpPr>
        <p:grpSpPr>
          <a:xfrm>
            <a:off x="3825950" y="3853544"/>
            <a:ext cx="366887" cy="685801"/>
            <a:chOff x="3772606" y="3594434"/>
            <a:chExt cx="366887" cy="685801"/>
          </a:xfrm>
        </p:grpSpPr>
        <p:sp>
          <p:nvSpPr>
            <p:cNvPr id="100" name="Oval 6">
              <a:extLst>
                <a:ext uri="{FF2B5EF4-FFF2-40B4-BE49-F238E27FC236}">
                  <a16:creationId xmlns:a16="http://schemas.microsoft.com/office/drawing/2014/main" id="{733F7CBE-00B2-45B0-97CA-F1D3F5D81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9">
              <a:extLst>
                <a:ext uri="{FF2B5EF4-FFF2-40B4-BE49-F238E27FC236}">
                  <a16:creationId xmlns:a16="http://schemas.microsoft.com/office/drawing/2014/main" id="{7D204106-827F-4394-9BCF-02738A87A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346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073FE7A-585D-40AB-A450-78F3A394E2AF}"/>
              </a:ext>
            </a:extLst>
          </p:cNvPr>
          <p:cNvGrpSpPr/>
          <p:nvPr/>
        </p:nvGrpSpPr>
        <p:grpSpPr>
          <a:xfrm>
            <a:off x="4705214" y="5017590"/>
            <a:ext cx="379711" cy="685801"/>
            <a:chOff x="4654811" y="4704282"/>
            <a:chExt cx="379711" cy="685801"/>
          </a:xfrm>
        </p:grpSpPr>
        <p:sp>
          <p:nvSpPr>
            <p:cNvPr id="103" name="Oval 6">
              <a:extLst>
                <a:ext uri="{FF2B5EF4-FFF2-40B4-BE49-F238E27FC236}">
                  <a16:creationId xmlns:a16="http://schemas.microsoft.com/office/drawing/2014/main" id="{239BE644-5A14-4C1C-ADC0-C4F6A6AC5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9">
              <a:extLst>
                <a:ext uri="{FF2B5EF4-FFF2-40B4-BE49-F238E27FC236}">
                  <a16:creationId xmlns:a16="http://schemas.microsoft.com/office/drawing/2014/main" id="{E31C7175-5CBA-4DD3-B3B7-F14417EE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3590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cup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5" name="Line 11">
            <a:extLst>
              <a:ext uri="{FF2B5EF4-FFF2-40B4-BE49-F238E27FC236}">
                <a16:creationId xmlns:a16="http://schemas.microsoft.com/office/drawing/2014/main" id="{842253EE-0BC4-42D6-8266-963F7AD449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55522" y="3371388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CD73572F-2349-4755-8FFC-2859B3089ED1}"/>
              </a:ext>
            </a:extLst>
          </p:cNvPr>
          <p:cNvGrpSpPr/>
          <p:nvPr/>
        </p:nvGrpSpPr>
        <p:grpSpPr>
          <a:xfrm>
            <a:off x="6425192" y="5017590"/>
            <a:ext cx="360363" cy="685801"/>
            <a:chOff x="4654811" y="4704282"/>
            <a:chExt cx="360363" cy="685801"/>
          </a:xfrm>
        </p:grpSpPr>
        <p:sp>
          <p:nvSpPr>
            <p:cNvPr id="107" name="Oval 6">
              <a:extLst>
                <a:ext uri="{FF2B5EF4-FFF2-40B4-BE49-F238E27FC236}">
                  <a16:creationId xmlns:a16="http://schemas.microsoft.com/office/drawing/2014/main" id="{EE43D8DA-6E6D-445F-88BC-DA94FE90D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F0CDB3B8-5357-4556-BAA1-183CA5BDD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2693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hit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9" name="Line 11">
            <a:extLst>
              <a:ext uri="{FF2B5EF4-FFF2-40B4-BE49-F238E27FC236}">
                <a16:creationId xmlns:a16="http://schemas.microsoft.com/office/drawing/2014/main" id="{6CDFADE3-FBE2-49A2-BA8A-8A4FADDF13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4508" y="4518484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0" name="Line 11">
            <a:extLst>
              <a:ext uri="{FF2B5EF4-FFF2-40B4-BE49-F238E27FC236}">
                <a16:creationId xmlns:a16="http://schemas.microsoft.com/office/drawing/2014/main" id="{F767CB8B-4BF8-4ED7-9CF8-4CBAA2FF3B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5655496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2A003E4B-8399-4DCE-9C8C-27E177825903}"/>
              </a:ext>
            </a:extLst>
          </p:cNvPr>
          <p:cNvGrpSpPr/>
          <p:nvPr/>
        </p:nvGrpSpPr>
        <p:grpSpPr>
          <a:xfrm>
            <a:off x="5546836" y="3897047"/>
            <a:ext cx="360363" cy="685801"/>
            <a:chOff x="3772606" y="3594434"/>
            <a:chExt cx="360363" cy="685801"/>
          </a:xfrm>
        </p:grpSpPr>
        <p:sp>
          <p:nvSpPr>
            <p:cNvPr id="112" name="Oval 6">
              <a:extLst>
                <a:ext uri="{FF2B5EF4-FFF2-40B4-BE49-F238E27FC236}">
                  <a16:creationId xmlns:a16="http://schemas.microsoft.com/office/drawing/2014/main" id="{819DFE49-C3C0-4012-B430-5836180A2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9">
              <a:extLst>
                <a:ext uri="{FF2B5EF4-FFF2-40B4-BE49-F238E27FC236}">
                  <a16:creationId xmlns:a16="http://schemas.microsoft.com/office/drawing/2014/main" id="{1615CD1F-0AAB-4789-9A61-03D18120D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192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14" name="Line 11">
            <a:extLst>
              <a:ext uri="{FF2B5EF4-FFF2-40B4-BE49-F238E27FC236}">
                <a16:creationId xmlns:a16="http://schemas.microsoft.com/office/drawing/2014/main" id="{691553A6-17CC-4B63-A823-FB2268D154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660" y="4543511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2B4498D-CF08-4C5D-93FD-4D76B0AA45A5}"/>
              </a:ext>
            </a:extLst>
          </p:cNvPr>
          <p:cNvGrpSpPr/>
          <p:nvPr/>
        </p:nvGrpSpPr>
        <p:grpSpPr>
          <a:xfrm>
            <a:off x="5562464" y="6116288"/>
            <a:ext cx="360363" cy="685801"/>
            <a:chOff x="4654811" y="4704282"/>
            <a:chExt cx="360363" cy="685801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39442B47-D4E5-4E6B-8398-B5BF68E0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9">
              <a:extLst>
                <a:ext uri="{FF2B5EF4-FFF2-40B4-BE49-F238E27FC236}">
                  <a16:creationId xmlns:a16="http://schemas.microsoft.com/office/drawing/2014/main" id="{8FFC26B9-7224-4770-A916-5EC53A32E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his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18" name="Rectangle 8">
            <a:extLst>
              <a:ext uri="{FF2B5EF4-FFF2-40B4-BE49-F238E27FC236}">
                <a16:creationId xmlns:a16="http://schemas.microsoft.com/office/drawing/2014/main" id="{56742900-3F81-4815-BACA-2F33B90C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902" y="311510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19" name="Rectangle 8">
            <a:extLst>
              <a:ext uri="{FF2B5EF4-FFF2-40B4-BE49-F238E27FC236}">
                <a16:creationId xmlns:a16="http://schemas.microsoft.com/office/drawing/2014/main" id="{8B6A6A69-6BBB-4A12-A798-50CD0345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151" y="4239390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20" name="Rectangle 8">
            <a:extLst>
              <a:ext uri="{FF2B5EF4-FFF2-40B4-BE49-F238E27FC236}">
                <a16:creationId xmlns:a16="http://schemas.microsoft.com/office/drawing/2014/main" id="{3D6FF2A4-7E11-45C1-95E4-9741B6CA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75" y="534283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21" name="Rectangle 8">
            <a:extLst>
              <a:ext uri="{FF2B5EF4-FFF2-40B4-BE49-F238E27FC236}">
                <a16:creationId xmlns:a16="http://schemas.microsoft.com/office/drawing/2014/main" id="{89E229AC-430D-4CA6-AA42-5877BFA2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253" y="5342836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22" name="Rectangle 8">
            <a:extLst>
              <a:ext uri="{FF2B5EF4-FFF2-40B4-BE49-F238E27FC236}">
                <a16:creationId xmlns:a16="http://schemas.microsoft.com/office/drawing/2014/main" id="{A63C7889-1A4F-4AC7-8EC7-AEF21E42A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659" y="6468018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23" name="Rectangle 8">
            <a:extLst>
              <a:ext uri="{FF2B5EF4-FFF2-40B4-BE49-F238E27FC236}">
                <a16:creationId xmlns:a16="http://schemas.microsoft.com/office/drawing/2014/main" id="{194B7947-2EE4-4413-B5D9-E9DF312D4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9902" y="311510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24" name="Rectangle 8">
            <a:extLst>
              <a:ext uri="{FF2B5EF4-FFF2-40B4-BE49-F238E27FC236}">
                <a16:creationId xmlns:a16="http://schemas.microsoft.com/office/drawing/2014/main" id="{ED9425D1-B9FF-4248-BB55-104C5485C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234" y="4248777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4F96B586-8F76-4241-961E-7E7BB3E5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6808" y="5340763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1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8" grpId="0"/>
      <p:bldP spid="119" grpId="0"/>
      <p:bldP spid="121" grpId="0"/>
      <p:bldP spid="122" grpId="0"/>
      <p:bldP spid="123" grpId="0"/>
      <p:bldP spid="124" grpId="0"/>
      <p:bldP spid="12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D673-DE72-4017-A87C-5841B4C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435D8-A4C2-4BBF-B682-DFFD3474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following words into an empty AVL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1DB8A-EF17-4B9B-9325-1986B96D6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133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B7E63-2222-460F-9C67-D69ED1727341}"/>
              </a:ext>
            </a:extLst>
          </p:cNvPr>
          <p:cNvSpPr txBox="1"/>
          <p:nvPr/>
        </p:nvSpPr>
        <p:spPr>
          <a:xfrm>
            <a:off x="1256867" y="2057400"/>
            <a:ext cx="96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kern="0" dirty="0">
                <a:latin typeface="Times New Roman" pitchFamily="18" charset="0"/>
              </a:rPr>
              <a:t>cup 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cop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copy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hit</a:t>
            </a:r>
            <a:r>
              <a:rPr lang="en-US" altLang="zh-CN" sz="4400" kern="0" dirty="0">
                <a:latin typeface="宋体" pitchFamily="2" charset="-122"/>
              </a:rPr>
              <a:t>,</a:t>
            </a:r>
            <a:r>
              <a:rPr lang="en-US" altLang="zh-CN" sz="4400" kern="0" dirty="0">
                <a:latin typeface="Times New Roman" pitchFamily="18" charset="0"/>
              </a:rPr>
              <a:t>  hi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>
                <a:latin typeface="Times New Roman" pitchFamily="18" charset="0"/>
              </a:rPr>
              <a:t>his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 err="1">
                <a:latin typeface="Times New Roman" pitchFamily="18" charset="0"/>
              </a:rPr>
              <a:t>hia</a:t>
            </a:r>
            <a:r>
              <a:rPr lang="en-US" altLang="zh-CN" sz="4400" kern="0" dirty="0"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91" name="Rectangle 28">
            <a:extLst>
              <a:ext uri="{FF2B5EF4-FFF2-40B4-BE49-F238E27FC236}">
                <a16:creationId xmlns:a16="http://schemas.microsoft.com/office/drawing/2014/main" id="{E542BEA8-7F31-4518-BD9A-15156659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619" y="4090614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2" name="AutoShape 33">
            <a:extLst>
              <a:ext uri="{FF2B5EF4-FFF2-40B4-BE49-F238E27FC236}">
                <a16:creationId xmlns:a16="http://schemas.microsoft.com/office/drawing/2014/main" id="{0DB202B6-F01B-47B8-AFFE-0077159C4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547" y="3350167"/>
            <a:ext cx="2639226" cy="602435"/>
          </a:xfrm>
          <a:prstGeom prst="roundRect">
            <a:avLst>
              <a:gd name="adj" fmla="val 30965"/>
            </a:avLst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rPr>
              <a:t>RR single rotation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FD98C5E7-7403-4ADA-AB3C-3EA46FB95C39}"/>
              </a:ext>
            </a:extLst>
          </p:cNvPr>
          <p:cNvGrpSpPr/>
          <p:nvPr/>
        </p:nvGrpSpPr>
        <p:grpSpPr>
          <a:xfrm>
            <a:off x="3928287" y="2782595"/>
            <a:ext cx="1380915" cy="1771569"/>
            <a:chOff x="3383312" y="1956406"/>
            <a:chExt cx="1380915" cy="1771569"/>
          </a:xfrm>
        </p:grpSpPr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694ACC16-38F1-4D44-A8C8-583DB5E04C5D}"/>
                </a:ext>
              </a:extLst>
            </p:cNvPr>
            <p:cNvGrpSpPr/>
            <p:nvPr/>
          </p:nvGrpSpPr>
          <p:grpSpPr>
            <a:xfrm>
              <a:off x="4281924" y="1956406"/>
              <a:ext cx="482303" cy="685801"/>
              <a:chOff x="4671218" y="2508666"/>
              <a:chExt cx="482303" cy="685801"/>
            </a:xfrm>
          </p:grpSpPr>
          <p:sp>
            <p:nvSpPr>
              <p:cNvPr id="100" name="Oval 6">
                <a:extLst>
                  <a:ext uri="{FF2B5EF4-FFF2-40B4-BE49-F238E27FC236}">
                    <a16:creationId xmlns:a16="http://schemas.microsoft.com/office/drawing/2014/main" id="{345FAA6C-81D4-4443-9E5E-FB88FC7EF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1218" y="2834104"/>
                <a:ext cx="360363" cy="360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4005ABC9-F885-465D-B4AE-8FD864C82B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856" y="2508666"/>
                <a:ext cx="461665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</a:rPr>
                  <a:t>copy</a:t>
                </a:r>
                <a:endParaRPr lang="en-US" altLang="zh-CN" sz="1800" b="1" dirty="0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95" name="Line 11">
              <a:extLst>
                <a:ext uri="{FF2B5EF4-FFF2-40B4-BE49-F238E27FC236}">
                  <a16:creationId xmlns:a16="http://schemas.microsoft.com/office/drawing/2014/main" id="{3A596087-A627-4991-9813-48FB023A7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2168" y="2565472"/>
              <a:ext cx="622300" cy="8429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1D144481-F859-4A62-BA2D-743E840E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4611" y="3409378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0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FD5B3E3D-6885-4D1D-AA27-07B6B92E8E90}"/>
                </a:ext>
              </a:extLst>
            </p:cNvPr>
            <p:cNvGrpSpPr/>
            <p:nvPr/>
          </p:nvGrpSpPr>
          <p:grpSpPr>
            <a:xfrm>
              <a:off x="3383312" y="3042174"/>
              <a:ext cx="366887" cy="685801"/>
              <a:chOff x="3772606" y="3594434"/>
              <a:chExt cx="366887" cy="685801"/>
            </a:xfrm>
          </p:grpSpPr>
          <p:sp>
            <p:nvSpPr>
              <p:cNvPr id="98" name="Oval 6">
                <a:extLst>
                  <a:ext uri="{FF2B5EF4-FFF2-40B4-BE49-F238E27FC236}">
                    <a16:creationId xmlns:a16="http://schemas.microsoft.com/office/drawing/2014/main" id="{DE00E838-BAD7-4392-B075-1928A4561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2606" y="3919872"/>
                <a:ext cx="360363" cy="360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Rectangle 9">
                <a:extLst>
                  <a:ext uri="{FF2B5EF4-FFF2-40B4-BE49-F238E27FC236}">
                    <a16:creationId xmlns:a16="http://schemas.microsoft.com/office/drawing/2014/main" id="{0B40AB23-4777-4878-8946-9E0F25DB7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3244" y="3594434"/>
                <a:ext cx="34624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</a:rPr>
                  <a:t>cop</a:t>
                </a:r>
                <a:endParaRPr lang="en-US" altLang="zh-CN" sz="1800" b="1" dirty="0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</p:grpSp>
      </p:grpSp>
      <p:sp>
        <p:nvSpPr>
          <p:cNvPr id="102" name="Line 11">
            <a:extLst>
              <a:ext uri="{FF2B5EF4-FFF2-40B4-BE49-F238E27FC236}">
                <a16:creationId xmlns:a16="http://schemas.microsoft.com/office/drawing/2014/main" id="{AF7EAEC2-E532-4BA7-920E-69ECC5526E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57859" y="3386207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Line 11">
            <a:extLst>
              <a:ext uri="{FF2B5EF4-FFF2-40B4-BE49-F238E27FC236}">
                <a16:creationId xmlns:a16="http://schemas.microsoft.com/office/drawing/2014/main" id="{62A0980B-F835-4C33-A526-0C4753C954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4997" y="4558330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AutoShape 38">
            <a:extLst>
              <a:ext uri="{FF2B5EF4-FFF2-40B4-BE49-F238E27FC236}">
                <a16:creationId xmlns:a16="http://schemas.microsoft.com/office/drawing/2014/main" id="{31DAE835-2635-4D4E-B991-7858E76C8CA0}"/>
              </a:ext>
            </a:extLst>
          </p:cNvPr>
          <p:cNvSpPr>
            <a:spLocks noChangeArrowheads="1"/>
          </p:cNvSpPr>
          <p:nvPr/>
        </p:nvSpPr>
        <p:spPr bwMode="auto">
          <a:xfrm rot="13934941">
            <a:off x="5221029" y="3301310"/>
            <a:ext cx="1152525" cy="438150"/>
          </a:xfrm>
          <a:prstGeom prst="curvedUpArrow">
            <a:avLst>
              <a:gd name="adj1" fmla="val 46715"/>
              <a:gd name="adj2" fmla="val 105217"/>
              <a:gd name="adj3" fmla="val 57310"/>
            </a:avLst>
          </a:prstGeom>
          <a:solidFill>
            <a:srgbClr val="0563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EFF68000-512D-4AB4-80FD-402EB1FDBC52}"/>
              </a:ext>
            </a:extLst>
          </p:cNvPr>
          <p:cNvGrpSpPr/>
          <p:nvPr/>
        </p:nvGrpSpPr>
        <p:grpSpPr>
          <a:xfrm>
            <a:off x="4807551" y="5032409"/>
            <a:ext cx="379711" cy="685801"/>
            <a:chOff x="4262576" y="4206220"/>
            <a:chExt cx="379711" cy="685801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3C8E2EF-7A45-4BA0-90BF-06F1F7A30EF3}"/>
                </a:ext>
              </a:extLst>
            </p:cNvPr>
            <p:cNvGrpSpPr/>
            <p:nvPr/>
          </p:nvGrpSpPr>
          <p:grpSpPr>
            <a:xfrm>
              <a:off x="4262576" y="4206220"/>
              <a:ext cx="379711" cy="685801"/>
              <a:chOff x="4654811" y="4704282"/>
              <a:chExt cx="379711" cy="685801"/>
            </a:xfrm>
          </p:grpSpPr>
          <p:sp>
            <p:nvSpPr>
              <p:cNvPr id="108" name="Oval 6">
                <a:extLst>
                  <a:ext uri="{FF2B5EF4-FFF2-40B4-BE49-F238E27FC236}">
                    <a16:creationId xmlns:a16="http://schemas.microsoft.com/office/drawing/2014/main" id="{E65CE1B1-5E50-48E9-989D-76EBD60F9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4811" y="5029720"/>
                <a:ext cx="360363" cy="360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9" name="Rectangle 9">
                <a:extLst>
                  <a:ext uri="{FF2B5EF4-FFF2-40B4-BE49-F238E27FC236}">
                    <a16:creationId xmlns:a16="http://schemas.microsoft.com/office/drawing/2014/main" id="{C4C733D7-2BBF-4A82-B79F-BDA3E697B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449" y="4704282"/>
                <a:ext cx="35907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</a:rPr>
                  <a:t>cup</a:t>
                </a:r>
                <a:endParaRPr lang="en-US" altLang="zh-CN" sz="1800" b="1" dirty="0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07" name="Rectangle 8">
              <a:extLst>
                <a:ext uri="{FF2B5EF4-FFF2-40B4-BE49-F238E27FC236}">
                  <a16:creationId xmlns:a16="http://schemas.microsoft.com/office/drawing/2014/main" id="{EF32DDD0-A7E9-44CF-A6C8-486739538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37" y="4531467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0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FF028F44-8BCE-4D72-81EC-7E44C8998414}"/>
              </a:ext>
            </a:extLst>
          </p:cNvPr>
          <p:cNvGrpSpPr/>
          <p:nvPr/>
        </p:nvGrpSpPr>
        <p:grpSpPr>
          <a:xfrm>
            <a:off x="5649173" y="4031160"/>
            <a:ext cx="1238719" cy="2785748"/>
            <a:chOff x="5104198" y="3204971"/>
            <a:chExt cx="1238719" cy="278574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9C0890F4-E13D-4EBE-A00B-95A8C3B5126C}"/>
                </a:ext>
              </a:extLst>
            </p:cNvPr>
            <p:cNvGrpSpPr/>
            <p:nvPr/>
          </p:nvGrpSpPr>
          <p:grpSpPr>
            <a:xfrm>
              <a:off x="5104198" y="3204971"/>
              <a:ext cx="1238719" cy="2785748"/>
              <a:chOff x="5104198" y="3204971"/>
              <a:chExt cx="1238719" cy="2785748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CD33BFA7-7223-4C6C-9DDC-18FB359B0DE5}"/>
                  </a:ext>
                </a:extLst>
              </p:cNvPr>
              <p:cNvGrpSpPr/>
              <p:nvPr/>
            </p:nvGrpSpPr>
            <p:grpSpPr>
              <a:xfrm>
                <a:off x="5982554" y="4206220"/>
                <a:ext cx="360363" cy="685801"/>
                <a:chOff x="4654811" y="4704282"/>
                <a:chExt cx="360363" cy="685801"/>
              </a:xfrm>
            </p:grpSpPr>
            <p:sp>
              <p:nvSpPr>
                <p:cNvPr id="122" name="Oval 6">
                  <a:extLst>
                    <a:ext uri="{FF2B5EF4-FFF2-40B4-BE49-F238E27FC236}">
                      <a16:creationId xmlns:a16="http://schemas.microsoft.com/office/drawing/2014/main" id="{6E33368C-3B0D-49E6-B40E-678FB6763F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4811" y="5029720"/>
                  <a:ext cx="360363" cy="3603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8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3" name="Rectangle 9">
                  <a:extLst>
                    <a:ext uri="{FF2B5EF4-FFF2-40B4-BE49-F238E27FC236}">
                      <a16:creationId xmlns:a16="http://schemas.microsoft.com/office/drawing/2014/main" id="{B0BFEB43-0A85-4DEA-BE1E-298738374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5449" y="4704282"/>
                  <a:ext cx="269304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ct val="20000"/>
                    </a:spcBef>
                    <a:spcAft>
                      <a:spcPts val="0"/>
                    </a:spcAft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hit</a:t>
                  </a:r>
                  <a:endParaRPr lang="en-US" altLang="zh-CN" sz="1800" b="1" dirty="0">
                    <a:solidFill>
                      <a:prstClr val="black"/>
                    </a:solidFill>
                    <a:latin typeface="Tahoma" pitchFamily="34" charset="0"/>
                  </a:endParaRPr>
                </a:p>
              </p:txBody>
            </p:sp>
          </p:grpSp>
          <p:sp>
            <p:nvSpPr>
              <p:cNvPr id="114" name="Line 11">
                <a:extLst>
                  <a:ext uri="{FF2B5EF4-FFF2-40B4-BE49-F238E27FC236}">
                    <a16:creationId xmlns:a16="http://schemas.microsoft.com/office/drawing/2014/main" id="{2AAB1EDE-3C92-4A54-BD09-AE3EB3815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421870" y="3707114"/>
                <a:ext cx="622300" cy="8429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5" name="Line 11">
                <a:extLst>
                  <a:ext uri="{FF2B5EF4-FFF2-40B4-BE49-F238E27FC236}">
                    <a16:creationId xmlns:a16="http://schemas.microsoft.com/office/drawing/2014/main" id="{895B6D36-F83C-40CE-89BE-563452C2E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24762" y="4844126"/>
                <a:ext cx="622300" cy="84296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523BA41F-37C8-4FF6-9F22-2558EBFAD0F8}"/>
                  </a:ext>
                </a:extLst>
              </p:cNvPr>
              <p:cNvGrpSpPr/>
              <p:nvPr/>
            </p:nvGrpSpPr>
            <p:grpSpPr>
              <a:xfrm>
                <a:off x="5104198" y="3204971"/>
                <a:ext cx="605624" cy="566507"/>
                <a:chOff x="3772606" y="3713728"/>
                <a:chExt cx="605624" cy="566507"/>
              </a:xfrm>
            </p:grpSpPr>
            <p:sp>
              <p:nvSpPr>
                <p:cNvPr id="120" name="Oval 6">
                  <a:extLst>
                    <a:ext uri="{FF2B5EF4-FFF2-40B4-BE49-F238E27FC236}">
                      <a16:creationId xmlns:a16="http://schemas.microsoft.com/office/drawing/2014/main" id="{2B2E172F-B5C0-475B-AD4E-5E1D27F68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72606" y="3919872"/>
                  <a:ext cx="360363" cy="3603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8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21" name="Rectangle 9">
                  <a:extLst>
                    <a:ext uri="{FF2B5EF4-FFF2-40B4-BE49-F238E27FC236}">
                      <a16:creationId xmlns:a16="http://schemas.microsoft.com/office/drawing/2014/main" id="{B9EEFB0C-A7AC-4594-BB12-3C5ADC77F6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85870" y="3713728"/>
                  <a:ext cx="192360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ct val="20000"/>
                    </a:spcBef>
                    <a:spcAft>
                      <a:spcPts val="0"/>
                    </a:spcAft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hi</a:t>
                  </a:r>
                  <a:endParaRPr lang="en-US" altLang="zh-CN" sz="1800" b="1" dirty="0">
                    <a:solidFill>
                      <a:prstClr val="black"/>
                    </a:solidFill>
                    <a:latin typeface="Tahoma" pitchFamily="34" charset="0"/>
                  </a:endParaRPr>
                </a:p>
              </p:txBody>
            </p:sp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D67DB0AB-B575-41D7-9C92-0BCCF3A126D2}"/>
                  </a:ext>
                </a:extLst>
              </p:cNvPr>
              <p:cNvGrpSpPr/>
              <p:nvPr/>
            </p:nvGrpSpPr>
            <p:grpSpPr>
              <a:xfrm>
                <a:off x="5119826" y="5304918"/>
                <a:ext cx="360363" cy="685801"/>
                <a:chOff x="4654811" y="4704282"/>
                <a:chExt cx="360363" cy="685801"/>
              </a:xfrm>
            </p:grpSpPr>
            <p:sp>
              <p:nvSpPr>
                <p:cNvPr id="118" name="Oval 6">
                  <a:extLst>
                    <a:ext uri="{FF2B5EF4-FFF2-40B4-BE49-F238E27FC236}">
                      <a16:creationId xmlns:a16="http://schemas.microsoft.com/office/drawing/2014/main" id="{FCB1E9DC-D853-4561-B709-EC562E2269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4811" y="5029720"/>
                  <a:ext cx="360363" cy="3603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 sz="180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9" name="Rectangle 9">
                  <a:extLst>
                    <a:ext uri="{FF2B5EF4-FFF2-40B4-BE49-F238E27FC236}">
                      <a16:creationId xmlns:a16="http://schemas.microsoft.com/office/drawing/2014/main" id="{531B4C13-62AD-43B7-A834-DE15C6FFE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5449" y="4704282"/>
                  <a:ext cx="282129" cy="2769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algn="l">
                    <a:spcBef>
                      <a:spcPct val="0"/>
                    </a:spcBef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eaLnBrk="1" fontAlgn="auto" hangingPunct="1">
                    <a:spcBef>
                      <a:spcPct val="20000"/>
                    </a:spcBef>
                    <a:spcAft>
                      <a:spcPts val="0"/>
                    </a:spcAft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his</a:t>
                  </a:r>
                  <a:endParaRPr lang="en-US" altLang="zh-CN" sz="1800" b="1" dirty="0">
                    <a:solidFill>
                      <a:prstClr val="black"/>
                    </a:solidFill>
                    <a:latin typeface="Tahoma" pitchFamily="34" charset="0"/>
                  </a:endParaRPr>
                </a:p>
              </p:txBody>
            </p:sp>
          </p:grpSp>
        </p:grpSp>
        <p:sp>
          <p:nvSpPr>
            <p:cNvPr id="112" name="Rectangle 8">
              <a:extLst>
                <a:ext uri="{FF2B5EF4-FFF2-40B4-BE49-F238E27FC236}">
                  <a16:creationId xmlns:a16="http://schemas.microsoft.com/office/drawing/2014/main" id="{5B6284CD-FD1F-445D-933E-594B28186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021" y="5656648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0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24" name="Line 11">
            <a:extLst>
              <a:ext uri="{FF2B5EF4-FFF2-40B4-BE49-F238E27FC236}">
                <a16:creationId xmlns:a16="http://schemas.microsoft.com/office/drawing/2014/main" id="{4F3DC68D-16FF-4833-85A6-F271408C04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67826" y="4533303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Line 11">
            <a:extLst>
              <a:ext uri="{FF2B5EF4-FFF2-40B4-BE49-F238E27FC236}">
                <a16:creationId xmlns:a16="http://schemas.microsoft.com/office/drawing/2014/main" id="{4227D7B3-5709-466B-A9CD-6B4A141515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3580" y="3405804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376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-0.07539 0.1594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76" y="796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0681 -0.16458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1" y="-824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L -0.03998 3.7037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124" grpId="0" animBg="1"/>
      <p:bldP spid="12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D673-DE72-4017-A87C-5841B4C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435D8-A4C2-4BBF-B682-DFFD3474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following words into an empty AVL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1DB8A-EF17-4B9B-9325-1986B96D6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B7E63-2222-460F-9C67-D69ED1727341}"/>
              </a:ext>
            </a:extLst>
          </p:cNvPr>
          <p:cNvSpPr txBox="1"/>
          <p:nvPr/>
        </p:nvSpPr>
        <p:spPr>
          <a:xfrm>
            <a:off x="1256867" y="2057400"/>
            <a:ext cx="96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kern="0" dirty="0">
                <a:latin typeface="Times New Roman" pitchFamily="18" charset="0"/>
              </a:rPr>
              <a:t>cup 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cop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copy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hit</a:t>
            </a:r>
            <a:r>
              <a:rPr lang="en-US" altLang="zh-CN" sz="4400" kern="0" dirty="0">
                <a:latin typeface="宋体" pitchFamily="2" charset="-122"/>
              </a:rPr>
              <a:t>,</a:t>
            </a:r>
            <a:r>
              <a:rPr lang="en-US" altLang="zh-CN" sz="4400" kern="0" dirty="0">
                <a:latin typeface="Times New Roman" pitchFamily="18" charset="0"/>
              </a:rPr>
              <a:t>  hi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>
                <a:latin typeface="Times New Roman" pitchFamily="18" charset="0"/>
              </a:rPr>
              <a:t>his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 err="1">
                <a:latin typeface="Times New Roman" pitchFamily="18" charset="0"/>
              </a:rPr>
              <a:t>hia</a:t>
            </a:r>
            <a:r>
              <a:rPr lang="en-US" altLang="zh-CN" sz="4400" kern="0" dirty="0"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5B066B1C-A2A6-48D1-BD0B-89547BA55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11" y="3983537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b="1">
              <a:latin typeface="Tahoma" pitchFamily="34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AD76D3FA-B00F-4E96-842C-538C1FA946B4}"/>
              </a:ext>
            </a:extLst>
          </p:cNvPr>
          <p:cNvGrpSpPr/>
          <p:nvPr/>
        </p:nvGrpSpPr>
        <p:grpSpPr>
          <a:xfrm>
            <a:off x="3579534" y="3828637"/>
            <a:ext cx="496475" cy="677218"/>
            <a:chOff x="4535106" y="2517249"/>
            <a:chExt cx="496475" cy="677218"/>
          </a:xfrm>
        </p:grpSpPr>
        <p:sp>
          <p:nvSpPr>
            <p:cNvPr id="58" name="Oval 6">
              <a:extLst>
                <a:ext uri="{FF2B5EF4-FFF2-40B4-BE49-F238E27FC236}">
                  <a16:creationId xmlns:a16="http://schemas.microsoft.com/office/drawing/2014/main" id="{544F51E3-0670-409A-A46F-FB2427BE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218" y="2834104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Rectangle 9">
              <a:extLst>
                <a:ext uri="{FF2B5EF4-FFF2-40B4-BE49-F238E27FC236}">
                  <a16:creationId xmlns:a16="http://schemas.microsoft.com/office/drawing/2014/main" id="{386D555A-801C-4735-8863-0DD67E439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106" y="2517249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copy</a:t>
              </a:r>
              <a:endParaRPr lang="en-US" altLang="zh-CN" b="1" dirty="0">
                <a:latin typeface="Tahoma" pitchFamily="34" charset="0"/>
              </a:endParaRPr>
            </a:p>
          </p:txBody>
        </p:sp>
      </p:grpSp>
      <p:sp>
        <p:nvSpPr>
          <p:cNvPr id="60" name="Rectangle 8">
            <a:extLst>
              <a:ext uri="{FF2B5EF4-FFF2-40B4-BE49-F238E27FC236}">
                <a16:creationId xmlns:a16="http://schemas.microsoft.com/office/drawing/2014/main" id="{7845B3ED-7A15-4E16-B4BC-4C26C6507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4740" y="5271315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latin typeface="Tahoma" pitchFamily="34" charset="0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9A4337C-6365-4CB9-9CC3-8DDEE056B2AB}"/>
              </a:ext>
            </a:extLst>
          </p:cNvPr>
          <p:cNvGrpSpPr/>
          <p:nvPr/>
        </p:nvGrpSpPr>
        <p:grpSpPr>
          <a:xfrm>
            <a:off x="3124200" y="4935506"/>
            <a:ext cx="418283" cy="685554"/>
            <a:chOff x="3714686" y="3594681"/>
            <a:chExt cx="418283" cy="685554"/>
          </a:xfrm>
        </p:grpSpPr>
        <p:sp>
          <p:nvSpPr>
            <p:cNvPr id="62" name="Oval 6">
              <a:extLst>
                <a:ext uri="{FF2B5EF4-FFF2-40B4-BE49-F238E27FC236}">
                  <a16:creationId xmlns:a16="http://schemas.microsoft.com/office/drawing/2014/main" id="{0D5B1D8C-F1A2-44E1-9ECE-06346289B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8C1F1825-2A28-4DE6-BEF4-DD88DD606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686" y="3594681"/>
              <a:ext cx="346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</a:t>
              </a:r>
              <a:endParaRPr lang="en-US" altLang="zh-CN" b="1" dirty="0">
                <a:latin typeface="Tahoma" pitchFamily="34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228B8B5D-F53D-401F-958E-285D984B43A7}"/>
              </a:ext>
            </a:extLst>
          </p:cNvPr>
          <p:cNvGrpSpPr/>
          <p:nvPr/>
        </p:nvGrpSpPr>
        <p:grpSpPr>
          <a:xfrm>
            <a:off x="4187285" y="4905086"/>
            <a:ext cx="476697" cy="690330"/>
            <a:chOff x="4262576" y="4201691"/>
            <a:chExt cx="476697" cy="690330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4C52E6D-3052-454B-B3E2-DFA836389041}"/>
                </a:ext>
              </a:extLst>
            </p:cNvPr>
            <p:cNvGrpSpPr/>
            <p:nvPr/>
          </p:nvGrpSpPr>
          <p:grpSpPr>
            <a:xfrm>
              <a:off x="4262576" y="4201691"/>
              <a:ext cx="476697" cy="690330"/>
              <a:chOff x="4654811" y="4699753"/>
              <a:chExt cx="476697" cy="690330"/>
            </a:xfrm>
          </p:grpSpPr>
          <p:sp>
            <p:nvSpPr>
              <p:cNvPr id="67" name="Oval 6">
                <a:extLst>
                  <a:ext uri="{FF2B5EF4-FFF2-40B4-BE49-F238E27FC236}">
                    <a16:creationId xmlns:a16="http://schemas.microsoft.com/office/drawing/2014/main" id="{2D76A3DA-D1F0-4F28-ADAA-4F2BA755F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4811" y="5029720"/>
                <a:ext cx="360363" cy="360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Rectangle 9">
                <a:extLst>
                  <a:ext uri="{FF2B5EF4-FFF2-40B4-BE49-F238E27FC236}">
                    <a16:creationId xmlns:a16="http://schemas.microsoft.com/office/drawing/2014/main" id="{8D25987F-A063-4695-9C2D-24167F836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435" y="4699753"/>
                <a:ext cx="35907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</a:rPr>
                  <a:t>cup</a:t>
                </a:r>
                <a:endParaRPr lang="en-US" altLang="zh-CN" b="1" dirty="0">
                  <a:latin typeface="Tahoma" pitchFamily="34" charset="0"/>
                </a:endParaRPr>
              </a:p>
            </p:txBody>
          </p:sp>
        </p:grp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1E8A0A17-8AC5-4F15-94D6-09FCE69B2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37" y="4531467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000" b="1" dirty="0">
                <a:latin typeface="Tahoma" pitchFamily="34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790B4DC6-6D7E-4A49-933B-E987AF019698}"/>
              </a:ext>
            </a:extLst>
          </p:cNvPr>
          <p:cNvGrpSpPr/>
          <p:nvPr/>
        </p:nvGrpSpPr>
        <p:grpSpPr>
          <a:xfrm>
            <a:off x="5468156" y="3806243"/>
            <a:ext cx="360363" cy="685801"/>
            <a:chOff x="4654811" y="4704282"/>
            <a:chExt cx="360363" cy="685801"/>
          </a:xfrm>
        </p:grpSpPr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147E79A3-D9DC-4A0B-ACB3-7F09D73B6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9">
              <a:extLst>
                <a:ext uri="{FF2B5EF4-FFF2-40B4-BE49-F238E27FC236}">
                  <a16:creationId xmlns:a16="http://schemas.microsoft.com/office/drawing/2014/main" id="{9FEDDADA-105C-45DA-8675-9FF382BBA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2693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hit</a:t>
              </a:r>
              <a:endParaRPr lang="en-US" altLang="zh-CN" b="1" dirty="0">
                <a:latin typeface="Tahoma" pitchFamily="34" charset="0"/>
              </a:endParaRPr>
            </a:p>
          </p:txBody>
        </p:sp>
      </p:grpSp>
      <p:sp>
        <p:nvSpPr>
          <p:cNvPr id="72" name="Line 11">
            <a:extLst>
              <a:ext uri="{FF2B5EF4-FFF2-40B4-BE49-F238E27FC236}">
                <a16:creationId xmlns:a16="http://schemas.microsoft.com/office/drawing/2014/main" id="{CD3F4978-0FA4-4310-954E-15EC5C664C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7472" y="3307137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BF4AE444-8971-4ED4-A9A6-B197FEC259DB}"/>
              </a:ext>
            </a:extLst>
          </p:cNvPr>
          <p:cNvGrpSpPr/>
          <p:nvPr/>
        </p:nvGrpSpPr>
        <p:grpSpPr>
          <a:xfrm>
            <a:off x="4589800" y="2685700"/>
            <a:ext cx="360363" cy="685801"/>
            <a:chOff x="3772606" y="3594434"/>
            <a:chExt cx="360363" cy="685801"/>
          </a:xfrm>
        </p:grpSpPr>
        <p:sp>
          <p:nvSpPr>
            <p:cNvPr id="74" name="Oval 6">
              <a:extLst>
                <a:ext uri="{FF2B5EF4-FFF2-40B4-BE49-F238E27FC236}">
                  <a16:creationId xmlns:a16="http://schemas.microsoft.com/office/drawing/2014/main" id="{E2B29004-15AF-4B0E-85F8-3940A5F9F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9">
              <a:extLst>
                <a:ext uri="{FF2B5EF4-FFF2-40B4-BE49-F238E27FC236}">
                  <a16:creationId xmlns:a16="http://schemas.microsoft.com/office/drawing/2014/main" id="{6B17BDA7-03EB-470D-8239-D224894C7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192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</a:t>
              </a:r>
              <a:endParaRPr lang="en-US" altLang="zh-CN" b="1" dirty="0">
                <a:latin typeface="Tahoma" pitchFamily="34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661EB2C-8FA6-480F-B063-3767B48E776D}"/>
              </a:ext>
            </a:extLst>
          </p:cNvPr>
          <p:cNvGrpSpPr/>
          <p:nvPr/>
        </p:nvGrpSpPr>
        <p:grpSpPr>
          <a:xfrm>
            <a:off x="4922854" y="4954211"/>
            <a:ext cx="360363" cy="653713"/>
            <a:chOff x="4654811" y="4736370"/>
            <a:chExt cx="360363" cy="653713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79F1DE5-D256-4985-9EB1-F89343AB0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AA663080-78DF-4841-8C1F-72FF3D735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21" y="4736370"/>
              <a:ext cx="28212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his</a:t>
              </a:r>
              <a:endParaRPr lang="en-US" altLang="zh-CN" b="1" dirty="0">
                <a:latin typeface="Tahoma" pitchFamily="34" charset="0"/>
              </a:endParaRPr>
            </a:p>
          </p:txBody>
        </p:sp>
      </p:grpSp>
      <p:sp>
        <p:nvSpPr>
          <p:cNvPr id="79" name="Rectangle 8">
            <a:extLst>
              <a:ext uri="{FF2B5EF4-FFF2-40B4-BE49-F238E27FC236}">
                <a16:creationId xmlns:a16="http://schemas.microsoft.com/office/drawing/2014/main" id="{8201FA78-5640-40DE-AFDE-734502D0A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6299" y="5270636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latin typeface="Tahoma" pitchFamily="34" charset="0"/>
            </a:endParaRPr>
          </a:p>
        </p:txBody>
      </p:sp>
      <p:sp>
        <p:nvSpPr>
          <p:cNvPr id="80" name="Line 11">
            <a:extLst>
              <a:ext uri="{FF2B5EF4-FFF2-40B4-BE49-F238E27FC236}">
                <a16:creationId xmlns:a16="http://schemas.microsoft.com/office/drawing/2014/main" id="{FF733682-9032-417F-837B-326A513B7A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49875" y="4426328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1">
            <a:extLst>
              <a:ext uri="{FF2B5EF4-FFF2-40B4-BE49-F238E27FC236}">
                <a16:creationId xmlns:a16="http://schemas.microsoft.com/office/drawing/2014/main" id="{E432A86E-7391-4EBD-957D-DDC8BF5C47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4800" y="3318884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Line 11">
            <a:extLst>
              <a:ext uri="{FF2B5EF4-FFF2-40B4-BE49-F238E27FC236}">
                <a16:creationId xmlns:a16="http://schemas.microsoft.com/office/drawing/2014/main" id="{D970A7FB-BFAC-4AD1-84C1-7A897F1D9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8638" y="4466092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3" name="Line 11">
            <a:extLst>
              <a:ext uri="{FF2B5EF4-FFF2-40B4-BE49-F238E27FC236}">
                <a16:creationId xmlns:a16="http://schemas.microsoft.com/office/drawing/2014/main" id="{CA74BF88-D023-4BAD-8C95-9D6A74E75E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8307" y="4454945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8">
            <a:extLst>
              <a:ext uri="{FF2B5EF4-FFF2-40B4-BE49-F238E27FC236}">
                <a16:creationId xmlns:a16="http://schemas.microsoft.com/office/drawing/2014/main" id="{EEC3C3D7-F2B9-4CAB-A665-3230407AE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1707" y="4157973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latin typeface="Tahoma" pitchFamily="34" charset="0"/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ECE11538-073D-45E0-9696-8A4BB5C5E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618" y="302576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latin typeface="Tahoma" pitchFamily="34" charset="0"/>
            </a:endParaRPr>
          </a:p>
        </p:txBody>
      </p:sp>
      <p:sp>
        <p:nvSpPr>
          <p:cNvPr id="86" name="Rectangle 8">
            <a:extLst>
              <a:ext uri="{FF2B5EF4-FFF2-40B4-BE49-F238E27FC236}">
                <a16:creationId xmlns:a16="http://schemas.microsoft.com/office/drawing/2014/main" id="{AD17764A-E993-41C5-A864-32005834B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825" y="4141967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endParaRPr lang="en-US" altLang="zh-CN" sz="2000" b="1" dirty="0">
              <a:latin typeface="Tahoma" pitchFamily="34" charset="0"/>
            </a:endParaRPr>
          </a:p>
        </p:txBody>
      </p: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D952F705-A315-4AD7-A24E-479556A9AFC5}"/>
              </a:ext>
            </a:extLst>
          </p:cNvPr>
          <p:cNvGrpSpPr/>
          <p:nvPr/>
        </p:nvGrpSpPr>
        <p:grpSpPr>
          <a:xfrm>
            <a:off x="4429964" y="6088378"/>
            <a:ext cx="360363" cy="653713"/>
            <a:chOff x="4654811" y="4736370"/>
            <a:chExt cx="360363" cy="653713"/>
          </a:xfrm>
        </p:grpSpPr>
        <p:sp>
          <p:nvSpPr>
            <p:cNvPr id="88" name="Oval 6">
              <a:extLst>
                <a:ext uri="{FF2B5EF4-FFF2-40B4-BE49-F238E27FC236}">
                  <a16:creationId xmlns:a16="http://schemas.microsoft.com/office/drawing/2014/main" id="{68241C2D-428A-4022-82D8-B72C40A3AA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9">
              <a:extLst>
                <a:ext uri="{FF2B5EF4-FFF2-40B4-BE49-F238E27FC236}">
                  <a16:creationId xmlns:a16="http://schemas.microsoft.com/office/drawing/2014/main" id="{26A5D4AE-8714-49B7-B557-ACBBE5064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121" y="4736370"/>
              <a:ext cx="30777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1800" b="1" dirty="0" err="1">
                  <a:solidFill>
                    <a:srgbClr val="000000"/>
                  </a:solidFill>
                  <a:latin typeface="Times New Roman" pitchFamily="18" charset="0"/>
                </a:rPr>
                <a:t>hia</a:t>
              </a:r>
              <a:endParaRPr lang="en-US" altLang="zh-CN" b="1" dirty="0">
                <a:latin typeface="Tahoma" pitchFamily="34" charset="0"/>
              </a:endParaRPr>
            </a:p>
          </p:txBody>
        </p:sp>
      </p:grpSp>
      <p:sp>
        <p:nvSpPr>
          <p:cNvPr id="90" name="Rectangle 8">
            <a:extLst>
              <a:ext uri="{FF2B5EF4-FFF2-40B4-BE49-F238E27FC236}">
                <a16:creationId xmlns:a16="http://schemas.microsoft.com/office/drawing/2014/main" id="{73627FAD-03F0-4A51-AD85-DAEFF12E8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3409" y="6404803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latin typeface="Tahoma" pitchFamily="34" charset="0"/>
            </a:endParaRPr>
          </a:p>
        </p:txBody>
      </p:sp>
      <p:sp>
        <p:nvSpPr>
          <p:cNvPr id="91" name="Line 11">
            <a:extLst>
              <a:ext uri="{FF2B5EF4-FFF2-40B4-BE49-F238E27FC236}">
                <a16:creationId xmlns:a16="http://schemas.microsoft.com/office/drawing/2014/main" id="{F6CB91CF-31D3-467C-96C6-6B463187D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6480" y="5601003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Rectangle 8">
            <a:extLst>
              <a:ext uri="{FF2B5EF4-FFF2-40B4-BE49-F238E27FC236}">
                <a16:creationId xmlns:a16="http://schemas.microsoft.com/office/drawing/2014/main" id="{3CFD1970-2FC6-44CE-9AA2-C80E06EA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8166" y="3034364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altLang="zh-CN" sz="2000" b="1" dirty="0">
              <a:latin typeface="Tahoma" pitchFamily="34" charset="0"/>
            </a:endParaRPr>
          </a:p>
        </p:txBody>
      </p:sp>
      <p:sp>
        <p:nvSpPr>
          <p:cNvPr id="93" name="Rectangle 8">
            <a:extLst>
              <a:ext uri="{FF2B5EF4-FFF2-40B4-BE49-F238E27FC236}">
                <a16:creationId xmlns:a16="http://schemas.microsoft.com/office/drawing/2014/main" id="{6B57A336-793B-4745-A7A7-FE0E1B0C9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481" y="4157972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-2</a:t>
            </a:r>
            <a:endParaRPr lang="en-US" altLang="zh-CN" sz="2000" b="1" dirty="0">
              <a:latin typeface="Tahoma" pitchFamily="34" charset="0"/>
            </a:endParaRPr>
          </a:p>
        </p:txBody>
      </p:sp>
      <p:sp>
        <p:nvSpPr>
          <p:cNvPr id="94" name="Rectangle 8">
            <a:extLst>
              <a:ext uri="{FF2B5EF4-FFF2-40B4-BE49-F238E27FC236}">
                <a16:creationId xmlns:a16="http://schemas.microsoft.com/office/drawing/2014/main" id="{C55AE545-0C11-48CD-931A-A30A9206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767" y="5261345"/>
            <a:ext cx="2132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endParaRPr lang="en-US" altLang="zh-CN" sz="2000" b="1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5" grpId="0"/>
      <p:bldP spid="86" grpId="0"/>
      <p:bldP spid="90" grpId="0"/>
      <p:bldP spid="91" grpId="0" animBg="1"/>
      <p:bldP spid="92" grpId="0"/>
      <p:bldP spid="93" grpId="0"/>
      <p:bldP spid="94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D673-DE72-4017-A87C-5841B4CB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Complete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435D8-A4C2-4BBF-B682-DFFD3474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Insert following words into an empty AVL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1DB8A-EF17-4B9B-9325-1986B96D6D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6B7E63-2222-460F-9C67-D69ED1727341}"/>
              </a:ext>
            </a:extLst>
          </p:cNvPr>
          <p:cNvSpPr txBox="1"/>
          <p:nvPr/>
        </p:nvSpPr>
        <p:spPr>
          <a:xfrm>
            <a:off x="1256867" y="2057400"/>
            <a:ext cx="9678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kern="0" dirty="0">
                <a:latin typeface="Times New Roman" pitchFamily="18" charset="0"/>
              </a:rPr>
              <a:t>cup 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cop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copy</a:t>
            </a:r>
            <a:r>
              <a:rPr lang="en-US" altLang="zh-CN" sz="4400" kern="0" dirty="0">
                <a:latin typeface="宋体" pitchFamily="2" charset="-122"/>
              </a:rPr>
              <a:t>，</a:t>
            </a:r>
            <a:r>
              <a:rPr lang="en-US" altLang="zh-CN" sz="4400" kern="0" dirty="0">
                <a:latin typeface="Times New Roman" pitchFamily="18" charset="0"/>
              </a:rPr>
              <a:t> hit</a:t>
            </a:r>
            <a:r>
              <a:rPr lang="en-US" altLang="zh-CN" sz="4400" kern="0" dirty="0">
                <a:latin typeface="宋体" pitchFamily="2" charset="-122"/>
              </a:rPr>
              <a:t>,</a:t>
            </a:r>
            <a:r>
              <a:rPr lang="en-US" altLang="zh-CN" sz="4400" kern="0" dirty="0">
                <a:latin typeface="Times New Roman" pitchFamily="18" charset="0"/>
              </a:rPr>
              <a:t>  hi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>
                <a:latin typeface="Times New Roman" pitchFamily="18" charset="0"/>
              </a:rPr>
              <a:t>his</a:t>
            </a:r>
            <a:r>
              <a:rPr lang="en-US" altLang="zh-CN" sz="4400" kern="0" dirty="0">
                <a:latin typeface="宋体" pitchFamily="2" charset="-122"/>
              </a:rPr>
              <a:t>, </a:t>
            </a:r>
            <a:r>
              <a:rPr lang="en-US" altLang="zh-CN" sz="4400" kern="0" dirty="0" err="1">
                <a:latin typeface="Times New Roman" pitchFamily="18" charset="0"/>
              </a:rPr>
              <a:t>hia</a:t>
            </a:r>
            <a:r>
              <a:rPr lang="en-US" altLang="zh-CN" sz="4400" kern="0" dirty="0">
                <a:latin typeface="Times New Roman" pitchFamily="18" charset="0"/>
              </a:rPr>
              <a:t> </a:t>
            </a:r>
            <a:endParaRPr lang="zh-CN" altLang="en-US" dirty="0"/>
          </a:p>
        </p:txBody>
      </p:sp>
      <p:sp>
        <p:nvSpPr>
          <p:cNvPr id="98" name="Rectangle 4">
            <a:extLst>
              <a:ext uri="{FF2B5EF4-FFF2-40B4-BE49-F238E27FC236}">
                <a16:creationId xmlns:a16="http://schemas.microsoft.com/office/drawing/2014/main" id="{D73BFA05-3E87-4432-AF00-DCC60B1A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592" y="2532759"/>
            <a:ext cx="69850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2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DCC17BF3-6B8F-47F9-9849-97759AE27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442" y="2591496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0" name="Rectangle 28">
            <a:extLst>
              <a:ext uri="{FF2B5EF4-FFF2-40B4-BE49-F238E27FC236}">
                <a16:creationId xmlns:a16="http://schemas.microsoft.com/office/drawing/2014/main" id="{F08E4249-1DBA-4DBE-9701-89390D41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736" y="4011246"/>
            <a:ext cx="571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1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1" name="AutoShape 33">
            <a:extLst>
              <a:ext uri="{FF2B5EF4-FFF2-40B4-BE49-F238E27FC236}">
                <a16:creationId xmlns:a16="http://schemas.microsoft.com/office/drawing/2014/main" id="{713A2F37-DC35-4831-B8F9-BB6DDEC76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479" y="3582636"/>
            <a:ext cx="2493540" cy="647392"/>
          </a:xfrm>
          <a:prstGeom prst="roundRect">
            <a:avLst>
              <a:gd name="adj" fmla="val 27189"/>
            </a:avLst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rPr>
              <a:t>LL single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+mn-cs"/>
              </a:rPr>
              <a:t>roration</a:t>
            </a: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9FF746A-F77D-423D-99DA-C3A289BF196B}"/>
              </a:ext>
            </a:extLst>
          </p:cNvPr>
          <p:cNvGrpSpPr/>
          <p:nvPr/>
        </p:nvGrpSpPr>
        <p:grpSpPr>
          <a:xfrm>
            <a:off x="3617759" y="3856346"/>
            <a:ext cx="496475" cy="677218"/>
            <a:chOff x="4535106" y="2517249"/>
            <a:chExt cx="496475" cy="677218"/>
          </a:xfrm>
        </p:grpSpPr>
        <p:sp>
          <p:nvSpPr>
            <p:cNvPr id="103" name="Oval 6">
              <a:extLst>
                <a:ext uri="{FF2B5EF4-FFF2-40B4-BE49-F238E27FC236}">
                  <a16:creationId xmlns:a16="http://schemas.microsoft.com/office/drawing/2014/main" id="{694BD38B-C119-47D4-BA42-1CD41F65E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218" y="2834104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9">
              <a:extLst>
                <a:ext uri="{FF2B5EF4-FFF2-40B4-BE49-F238E27FC236}">
                  <a16:creationId xmlns:a16="http://schemas.microsoft.com/office/drawing/2014/main" id="{0D3C26B4-3813-4B08-B353-8AE1A1EC1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5106" y="2517249"/>
              <a:ext cx="4616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copy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5" name="Rectangle 8">
            <a:extLst>
              <a:ext uri="{FF2B5EF4-FFF2-40B4-BE49-F238E27FC236}">
                <a16:creationId xmlns:a16="http://schemas.microsoft.com/office/drawing/2014/main" id="{6C2C2D26-4961-47ED-BFF9-69FBB791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65" y="5299024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F530F82D-5880-47A8-8FD4-81F2FBD7ADAC}"/>
              </a:ext>
            </a:extLst>
          </p:cNvPr>
          <p:cNvGrpSpPr/>
          <p:nvPr/>
        </p:nvGrpSpPr>
        <p:grpSpPr>
          <a:xfrm>
            <a:off x="3162425" y="4963215"/>
            <a:ext cx="418283" cy="685554"/>
            <a:chOff x="3714686" y="3594681"/>
            <a:chExt cx="418283" cy="685554"/>
          </a:xfrm>
        </p:grpSpPr>
        <p:sp>
          <p:nvSpPr>
            <p:cNvPr id="107" name="Oval 6">
              <a:extLst>
                <a:ext uri="{FF2B5EF4-FFF2-40B4-BE49-F238E27FC236}">
                  <a16:creationId xmlns:a16="http://schemas.microsoft.com/office/drawing/2014/main" id="{FB66F946-BB28-478F-AF5D-745227281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309451E0-42E9-4A4B-8E08-F5B87F957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4686" y="3594681"/>
              <a:ext cx="3462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cop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09" name="AutoShape 38">
            <a:extLst>
              <a:ext uri="{FF2B5EF4-FFF2-40B4-BE49-F238E27FC236}">
                <a16:creationId xmlns:a16="http://schemas.microsoft.com/office/drawing/2014/main" id="{EFD35332-927F-449D-B047-FF1A38EE70D3}"/>
              </a:ext>
            </a:extLst>
          </p:cNvPr>
          <p:cNvSpPr>
            <a:spLocks noChangeArrowheads="1"/>
          </p:cNvSpPr>
          <p:nvPr/>
        </p:nvSpPr>
        <p:spPr bwMode="auto">
          <a:xfrm rot="7539473" flipH="1">
            <a:off x="4421918" y="4233200"/>
            <a:ext cx="1152525" cy="438150"/>
          </a:xfrm>
          <a:prstGeom prst="curvedUpArrow">
            <a:avLst>
              <a:gd name="adj1" fmla="val 46715"/>
              <a:gd name="adj2" fmla="val 105217"/>
              <a:gd name="adj3" fmla="val 57310"/>
            </a:avLst>
          </a:prstGeom>
          <a:solidFill>
            <a:srgbClr val="0563C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0B78DD09-6361-41EE-9815-BA281BEB455F}"/>
              </a:ext>
            </a:extLst>
          </p:cNvPr>
          <p:cNvGrpSpPr/>
          <p:nvPr/>
        </p:nvGrpSpPr>
        <p:grpSpPr>
          <a:xfrm>
            <a:off x="4225510" y="4932795"/>
            <a:ext cx="476697" cy="690330"/>
            <a:chOff x="4262576" y="4201691"/>
            <a:chExt cx="476697" cy="690330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8B8CCC61-3068-4B12-9FA4-A660CF40E6C7}"/>
                </a:ext>
              </a:extLst>
            </p:cNvPr>
            <p:cNvGrpSpPr/>
            <p:nvPr/>
          </p:nvGrpSpPr>
          <p:grpSpPr>
            <a:xfrm>
              <a:off x="4262576" y="4201691"/>
              <a:ext cx="476697" cy="690330"/>
              <a:chOff x="4654811" y="4699753"/>
              <a:chExt cx="476697" cy="690330"/>
            </a:xfrm>
          </p:grpSpPr>
          <p:sp>
            <p:nvSpPr>
              <p:cNvPr id="113" name="Oval 6">
                <a:extLst>
                  <a:ext uri="{FF2B5EF4-FFF2-40B4-BE49-F238E27FC236}">
                    <a16:creationId xmlns:a16="http://schemas.microsoft.com/office/drawing/2014/main" id="{591EF900-9AFF-4516-BAE3-1D0D0FD0B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4811" y="5029720"/>
                <a:ext cx="360363" cy="360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Rectangle 9">
                <a:extLst>
                  <a:ext uri="{FF2B5EF4-FFF2-40B4-BE49-F238E27FC236}">
                    <a16:creationId xmlns:a16="http://schemas.microsoft.com/office/drawing/2014/main" id="{31680EB5-DC6E-484A-9B9F-48488A631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435" y="4699753"/>
                <a:ext cx="359073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</a:rPr>
                  <a:t>cup</a:t>
                </a:r>
                <a:endParaRPr lang="en-US" altLang="zh-CN" sz="1800" b="1" dirty="0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12" name="Rectangle 8">
              <a:extLst>
                <a:ext uri="{FF2B5EF4-FFF2-40B4-BE49-F238E27FC236}">
                  <a16:creationId xmlns:a16="http://schemas.microsoft.com/office/drawing/2014/main" id="{51A65642-614A-4F53-BDFE-06A00709E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37" y="4531467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0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62128A74-A469-4A26-B219-3058AEB696C5}"/>
              </a:ext>
            </a:extLst>
          </p:cNvPr>
          <p:cNvGrpSpPr/>
          <p:nvPr/>
        </p:nvGrpSpPr>
        <p:grpSpPr>
          <a:xfrm>
            <a:off x="5506381" y="3833952"/>
            <a:ext cx="360363" cy="685801"/>
            <a:chOff x="4654811" y="4704282"/>
            <a:chExt cx="360363" cy="685801"/>
          </a:xfrm>
        </p:grpSpPr>
        <p:sp>
          <p:nvSpPr>
            <p:cNvPr id="116" name="Oval 6">
              <a:extLst>
                <a:ext uri="{FF2B5EF4-FFF2-40B4-BE49-F238E27FC236}">
                  <a16:creationId xmlns:a16="http://schemas.microsoft.com/office/drawing/2014/main" id="{CA0B086C-377E-47CE-8221-F987B5C81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811" y="5029720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9">
              <a:extLst>
                <a:ext uri="{FF2B5EF4-FFF2-40B4-BE49-F238E27FC236}">
                  <a16:creationId xmlns:a16="http://schemas.microsoft.com/office/drawing/2014/main" id="{E47ADC88-BAF6-4416-8382-35E0A94C9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49" y="4704282"/>
              <a:ext cx="2693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hit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18" name="Line 11">
            <a:extLst>
              <a:ext uri="{FF2B5EF4-FFF2-40B4-BE49-F238E27FC236}">
                <a16:creationId xmlns:a16="http://schemas.microsoft.com/office/drawing/2014/main" id="{504F6CFC-942A-45CC-88FC-05681FCD035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45697" y="3334846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7F0015CE-A4EB-4E3E-A049-B343CB35D71F}"/>
              </a:ext>
            </a:extLst>
          </p:cNvPr>
          <p:cNvGrpSpPr/>
          <p:nvPr/>
        </p:nvGrpSpPr>
        <p:grpSpPr>
          <a:xfrm>
            <a:off x="4628025" y="2713409"/>
            <a:ext cx="360363" cy="685801"/>
            <a:chOff x="3772606" y="3594434"/>
            <a:chExt cx="360363" cy="685801"/>
          </a:xfrm>
        </p:grpSpPr>
        <p:sp>
          <p:nvSpPr>
            <p:cNvPr id="120" name="Oval 6">
              <a:extLst>
                <a:ext uri="{FF2B5EF4-FFF2-40B4-BE49-F238E27FC236}">
                  <a16:creationId xmlns:a16="http://schemas.microsoft.com/office/drawing/2014/main" id="{475052F6-0894-45BD-A300-9A96BE64F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2606" y="3919872"/>
              <a:ext cx="360363" cy="3603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9">
              <a:extLst>
                <a:ext uri="{FF2B5EF4-FFF2-40B4-BE49-F238E27FC236}">
                  <a16:creationId xmlns:a16="http://schemas.microsoft.com/office/drawing/2014/main" id="{C6EFFB62-6269-4D1E-8651-E92277BF8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244" y="3594434"/>
              <a:ext cx="19236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1800" b="1" dirty="0">
                  <a:solidFill>
                    <a:srgbClr val="000000"/>
                  </a:solidFill>
                  <a:latin typeface="Times New Roman" pitchFamily="18" charset="0"/>
                </a:rPr>
                <a:t>hi</a:t>
              </a:r>
              <a:endParaRPr lang="en-US" altLang="zh-CN" sz="18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122" name="Line 11">
            <a:extLst>
              <a:ext uri="{FF2B5EF4-FFF2-40B4-BE49-F238E27FC236}">
                <a16:creationId xmlns:a16="http://schemas.microsoft.com/office/drawing/2014/main" id="{E1E74562-DB9A-41FF-A8CB-04DB9CDBC5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8100" y="4454037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3" name="Line 11">
            <a:extLst>
              <a:ext uri="{FF2B5EF4-FFF2-40B4-BE49-F238E27FC236}">
                <a16:creationId xmlns:a16="http://schemas.microsoft.com/office/drawing/2014/main" id="{CF88ECC0-535E-4E4E-8A73-48126E9E72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3025" y="3346593"/>
            <a:ext cx="622300" cy="8429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4" name="Line 11">
            <a:extLst>
              <a:ext uri="{FF2B5EF4-FFF2-40B4-BE49-F238E27FC236}">
                <a16:creationId xmlns:a16="http://schemas.microsoft.com/office/drawing/2014/main" id="{CEB75F83-308F-4C52-9A3F-F84BF0FDFD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6863" y="4493801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5" name="Line 11">
            <a:extLst>
              <a:ext uri="{FF2B5EF4-FFF2-40B4-BE49-F238E27FC236}">
                <a16:creationId xmlns:a16="http://schemas.microsoft.com/office/drawing/2014/main" id="{EE9B86F5-8CF1-436B-A119-0641793D75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6532" y="4482654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6" name="Rectangle 8">
            <a:extLst>
              <a:ext uri="{FF2B5EF4-FFF2-40B4-BE49-F238E27FC236}">
                <a16:creationId xmlns:a16="http://schemas.microsoft.com/office/drawing/2014/main" id="{3E0B54A8-D1AD-4EA5-AC52-EC48B7515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932" y="4185682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2857D89-13F0-4A5E-9941-E2DBC3C9E472}"/>
              </a:ext>
            </a:extLst>
          </p:cNvPr>
          <p:cNvGrpSpPr/>
          <p:nvPr/>
        </p:nvGrpSpPr>
        <p:grpSpPr>
          <a:xfrm>
            <a:off x="4468189" y="4981920"/>
            <a:ext cx="853253" cy="1787880"/>
            <a:chOff x="4112097" y="4235099"/>
            <a:chExt cx="853253" cy="1787880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EA7BAEBE-5E29-4E26-BC53-0D33D48A157B}"/>
                </a:ext>
              </a:extLst>
            </p:cNvPr>
            <p:cNvGrpSpPr/>
            <p:nvPr/>
          </p:nvGrpSpPr>
          <p:grpSpPr>
            <a:xfrm>
              <a:off x="4604987" y="4235099"/>
              <a:ext cx="360363" cy="653713"/>
              <a:chOff x="4654811" y="4736370"/>
              <a:chExt cx="360363" cy="653713"/>
            </a:xfrm>
          </p:grpSpPr>
          <p:sp>
            <p:nvSpPr>
              <p:cNvPr id="134" name="Oval 6">
                <a:extLst>
                  <a:ext uri="{FF2B5EF4-FFF2-40B4-BE49-F238E27FC236}">
                    <a16:creationId xmlns:a16="http://schemas.microsoft.com/office/drawing/2014/main" id="{9C9433F7-A362-4559-A316-C2AC2987E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4811" y="5029720"/>
                <a:ext cx="360363" cy="360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Rectangle 9">
                <a:extLst>
                  <a:ext uri="{FF2B5EF4-FFF2-40B4-BE49-F238E27FC236}">
                    <a16:creationId xmlns:a16="http://schemas.microsoft.com/office/drawing/2014/main" id="{AE45E569-3351-4A91-8690-EA891F728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121" y="4736370"/>
                <a:ext cx="282129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imes New Roman" pitchFamily="18" charset="0"/>
                  </a:rPr>
                  <a:t>his</a:t>
                </a:r>
                <a:endParaRPr lang="en-US" altLang="zh-CN" sz="1800" b="1" dirty="0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</p:grp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8CD62601-CC3C-45CF-857F-A81D7792EF06}"/>
                </a:ext>
              </a:extLst>
            </p:cNvPr>
            <p:cNvGrpSpPr/>
            <p:nvPr/>
          </p:nvGrpSpPr>
          <p:grpSpPr>
            <a:xfrm>
              <a:off x="4112097" y="5369266"/>
              <a:ext cx="360363" cy="653713"/>
              <a:chOff x="4654811" y="4736370"/>
              <a:chExt cx="360363" cy="653713"/>
            </a:xfrm>
          </p:grpSpPr>
          <p:sp>
            <p:nvSpPr>
              <p:cNvPr id="132" name="Oval 6">
                <a:extLst>
                  <a:ext uri="{FF2B5EF4-FFF2-40B4-BE49-F238E27FC236}">
                    <a16:creationId xmlns:a16="http://schemas.microsoft.com/office/drawing/2014/main" id="{A9406B38-3C08-497F-A9A1-54819FA82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4811" y="5029720"/>
                <a:ext cx="360363" cy="3603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Rectangle 9">
                <a:extLst>
                  <a:ext uri="{FF2B5EF4-FFF2-40B4-BE49-F238E27FC236}">
                    <a16:creationId xmlns:a16="http://schemas.microsoft.com/office/drawing/2014/main" id="{A4B922E4-77AF-4939-9C25-01BF6B221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121" y="4736370"/>
                <a:ext cx="307777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marL="342900" indent="-342900"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algn="l">
                  <a:spcBef>
                    <a:spcPct val="0"/>
                  </a:spcBef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en-US" altLang="zh-CN" sz="1800" b="1" dirty="0" err="1">
                    <a:solidFill>
                      <a:srgbClr val="000000"/>
                    </a:solidFill>
                    <a:latin typeface="Times New Roman" pitchFamily="18" charset="0"/>
                  </a:rPr>
                  <a:t>hia</a:t>
                </a:r>
                <a:endParaRPr lang="en-US" altLang="zh-CN" sz="1800" b="1" dirty="0">
                  <a:solidFill>
                    <a:prstClr val="black"/>
                  </a:solidFill>
                  <a:latin typeface="Tahoma" pitchFamily="34" charset="0"/>
                </a:endParaRPr>
              </a:p>
            </p:txBody>
          </p:sp>
        </p:grpSp>
        <p:sp>
          <p:nvSpPr>
            <p:cNvPr id="130" name="Rectangle 8">
              <a:extLst>
                <a:ext uri="{FF2B5EF4-FFF2-40B4-BE49-F238E27FC236}">
                  <a16:creationId xmlns:a16="http://schemas.microsoft.com/office/drawing/2014/main" id="{DBA07CA6-064E-4A9E-9EFB-27C04D3D7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5542" y="5685691"/>
              <a:ext cx="12824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342900" indent="-342900"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algn="l">
                <a:spcBef>
                  <a:spcPct val="0"/>
                </a:spcBef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fontAlgn="auto" hangingPunct="1">
                <a:spcBef>
                  <a:spcPct val="20000"/>
                </a:spcBef>
                <a:spcAft>
                  <a:spcPts val="0"/>
                </a:spcAft>
              </a:pPr>
              <a:r>
                <a:rPr lang="en-US" altLang="zh-CN" sz="2000" b="1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altLang="zh-CN" sz="2000" b="1" dirty="0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131" name="Line 11">
              <a:extLst>
                <a:ext uri="{FF2B5EF4-FFF2-40B4-BE49-F238E27FC236}">
                  <a16:creationId xmlns:a16="http://schemas.microsoft.com/office/drawing/2014/main" id="{709782F8-0220-428C-B843-F65C9F4BE7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8613" y="4881891"/>
              <a:ext cx="317446" cy="8243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8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36" name="Line 11">
            <a:extLst>
              <a:ext uri="{FF2B5EF4-FFF2-40B4-BE49-F238E27FC236}">
                <a16:creationId xmlns:a16="http://schemas.microsoft.com/office/drawing/2014/main" id="{8B6478D9-EA42-4C10-94D6-1F948F5E64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7521" y="4493801"/>
            <a:ext cx="317446" cy="82435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7" name="Rectangle 8">
            <a:extLst>
              <a:ext uri="{FF2B5EF4-FFF2-40B4-BE49-F238E27FC236}">
                <a16:creationId xmlns:a16="http://schemas.microsoft.com/office/drawing/2014/main" id="{C2B17331-6978-4FD4-81FF-3BB99E38D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391" y="3063149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38" name="Rectangle 8">
            <a:extLst>
              <a:ext uri="{FF2B5EF4-FFF2-40B4-BE49-F238E27FC236}">
                <a16:creationId xmlns:a16="http://schemas.microsoft.com/office/drawing/2014/main" id="{4F61A0B6-AB5B-425C-BA65-871910A05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090" y="4185682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39" name="Rectangle 8">
            <a:extLst>
              <a:ext uri="{FF2B5EF4-FFF2-40B4-BE49-F238E27FC236}">
                <a16:creationId xmlns:a16="http://schemas.microsoft.com/office/drawing/2014/main" id="{2D7B2154-0A24-4B6B-B0CF-BF18D27A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899" y="5307006"/>
            <a:ext cx="1282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altLang="zh-CN" sz="2000" b="1" dirty="0">
              <a:solidFill>
                <a:prstClr val="black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03997 0.1664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831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0444 -0.1638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25" grpId="0" animBg="1"/>
      <p:bldP spid="136" grpId="0" animBg="1"/>
      <p:bldP spid="137" grpId="0"/>
      <p:bldP spid="138" grpId="0"/>
      <p:bldP spid="139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Concepts of trees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Properties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ADT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Storage Structures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Search Trees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AVL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Concepts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Insertion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Deletion</a:t>
            </a:r>
          </a:p>
          <a:p>
            <a:pPr lvl="1"/>
            <a:r>
              <a:rPr lang="en-US" altLang="zh-CN" sz="3200" dirty="0"/>
              <a:t>Analysis</a:t>
            </a:r>
            <a:endParaRPr lang="zh-CN" altLang="en-US" sz="3200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21BA696-4BEB-4B80-B2DC-D0F7E32AE5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0413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01DB2-B1F2-40B1-B738-73D21684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Deletion Procedure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8052F-9143-49D8-8175-B8992CC94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Step 1</a:t>
            </a:r>
            <a:r>
              <a:rPr lang="en-US" altLang="zh-CN" dirty="0"/>
              <a:t>: delete a node like BST</a:t>
            </a:r>
          </a:p>
          <a:p>
            <a:pPr lvl="1"/>
            <a:r>
              <a:rPr lang="en-US" altLang="zh-CN" dirty="0"/>
              <a:t>If we use method 2 or method 4 to delete 2-children nodes,</a:t>
            </a:r>
          </a:p>
          <a:p>
            <a:pPr lvl="1"/>
            <a:r>
              <a:rPr lang="en-US" altLang="zh-CN" dirty="0"/>
              <a:t>From the </a:t>
            </a:r>
            <a:r>
              <a:rPr lang="en-US" altLang="zh-CN" dirty="0">
                <a:solidFill>
                  <a:srgbClr val="FF0000"/>
                </a:solidFill>
              </a:rPr>
              <a:t>actual</a:t>
            </a:r>
            <a:r>
              <a:rPr lang="en-US" altLang="zh-CN" dirty="0"/>
              <a:t> deleted node to root, height of every node is decreased by </a:t>
            </a:r>
            <a:r>
              <a:rPr lang="en-US" altLang="zh-CN" dirty="0">
                <a:solidFill>
                  <a:srgbClr val="FF0000"/>
                </a:solidFill>
              </a:rPr>
              <a:t>at most 1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Step 2</a:t>
            </a:r>
            <a:r>
              <a:rPr lang="en-US" altLang="zh-CN" dirty="0"/>
              <a:t>: Examine balance factor of </a:t>
            </a:r>
            <a:r>
              <a:rPr lang="en-US" altLang="zh-CN" dirty="0">
                <a:solidFill>
                  <a:srgbClr val="FF0000"/>
                </a:solidFill>
              </a:rPr>
              <a:t>each</a:t>
            </a:r>
            <a:r>
              <a:rPr lang="en-US" altLang="zh-CN" dirty="0"/>
              <a:t> node in the path</a:t>
            </a:r>
          </a:p>
          <a:p>
            <a:pPr lvl="1"/>
            <a:r>
              <a:rPr lang="en-US" altLang="zh-CN" dirty="0"/>
              <a:t>Perform transformation to keep balanced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Iteratively</a:t>
            </a:r>
            <a:r>
              <a:rPr lang="en-US" altLang="zh-CN" dirty="0"/>
              <a:t> update ancestors if height decreases </a:t>
            </a:r>
            <a:r>
              <a:rPr lang="en-US" altLang="zh-CN" dirty="0">
                <a:solidFill>
                  <a:srgbClr val="FF0000"/>
                </a:solidFill>
              </a:rPr>
              <a:t>(by deletion or transformation)</a:t>
            </a:r>
          </a:p>
          <a:p>
            <a:pPr lvl="2"/>
            <a:r>
              <a:rPr lang="en-US" altLang="zh-CN" dirty="0"/>
              <a:t>Travel along the tree to the root</a:t>
            </a:r>
          </a:p>
          <a:p>
            <a:pPr lvl="2"/>
            <a:r>
              <a:rPr lang="en-US" altLang="zh-CN" dirty="0"/>
              <a:t>Until height remains the same at some ancestor</a:t>
            </a:r>
          </a:p>
          <a:p>
            <a:endParaRPr lang="en-US" altLang="zh-CN" dirty="0"/>
          </a:p>
          <a:p>
            <a:r>
              <a:rPr lang="en-US" altLang="zh-CN" dirty="0"/>
              <a:t>There are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en-US" altLang="zh-CN" dirty="0"/>
              <a:t> possible cases </a:t>
            </a:r>
            <a:r>
              <a:rPr lang="en-US" altLang="zh-CN" dirty="0">
                <a:solidFill>
                  <a:srgbClr val="FF0000"/>
                </a:solidFill>
              </a:rPr>
              <a:t>if height decreases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E21DB-A49F-43C8-924D-D00FB3FAA2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8019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9A517-0D07-4350-89B9-2A964461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5FB25-25B9-48DA-BE5B-FB218FAD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Current node: </a:t>
            </a:r>
            <a:r>
              <a:rPr lang="en-US" altLang="zh-CN" sz="2800" dirty="0">
                <a:solidFill>
                  <a:srgbClr val="FF0000"/>
                </a:solidFill>
              </a:rPr>
              <a:t>bf(a) = 0</a:t>
            </a:r>
          </a:p>
          <a:p>
            <a:pPr lvl="1"/>
            <a:r>
              <a:rPr lang="en-US" altLang="zh-CN" sz="2400" dirty="0"/>
              <a:t>|bf(a)| &lt;= 1 after deletion</a:t>
            </a:r>
          </a:p>
          <a:p>
            <a:pPr lvl="1"/>
            <a:r>
              <a:rPr lang="en-US" altLang="zh-CN" sz="2400" dirty="0"/>
              <a:t>Subtree rooted by a remains the height</a:t>
            </a:r>
          </a:p>
          <a:p>
            <a:r>
              <a:rPr lang="en-US" altLang="zh-CN" sz="2800" dirty="0"/>
              <a:t>Operations</a:t>
            </a:r>
          </a:p>
          <a:p>
            <a:pPr lvl="1"/>
            <a:r>
              <a:rPr lang="en-US" altLang="zh-CN" sz="2400" dirty="0"/>
              <a:t>Terminate (because no impacts on ancestors)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2B9B2-ED4E-46BE-AA22-4124893784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138</a:t>
            </a:fld>
            <a:endParaRPr lang="en-US" altLang="zh-CN"/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24E23491-3EA9-4F63-9773-C4CADB57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272" y="3904237"/>
            <a:ext cx="390716" cy="39071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6" name="Oval 29">
            <a:extLst>
              <a:ext uri="{FF2B5EF4-FFF2-40B4-BE49-F238E27FC236}">
                <a16:creationId xmlns:a16="http://schemas.microsoft.com/office/drawing/2014/main" id="{00B8BEA5-E23B-4B74-8B1C-3F0D12274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34" y="4849645"/>
            <a:ext cx="473862" cy="1230726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BC93C5AF-C285-4DC5-A2E2-A48CF403B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557" y="4849645"/>
            <a:ext cx="473862" cy="1230726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8" name="Line 27">
            <a:extLst>
              <a:ext uri="{FF2B5EF4-FFF2-40B4-BE49-F238E27FC236}">
                <a16:creationId xmlns:a16="http://schemas.microsoft.com/office/drawing/2014/main" id="{98106B1B-5BA2-49B9-975B-AEF10C5C2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4832" y="4234281"/>
            <a:ext cx="473862" cy="615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9" name="Line 26">
            <a:extLst>
              <a:ext uri="{FF2B5EF4-FFF2-40B4-BE49-F238E27FC236}">
                <a16:creationId xmlns:a16="http://schemas.microsoft.com/office/drawing/2014/main" id="{E79DF389-7AAE-4619-B33B-D1EB77C14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5626" y="4234281"/>
            <a:ext cx="473862" cy="615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553E533C-6FAC-471C-B789-90C5AB352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2574" y="3947959"/>
            <a:ext cx="236931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75A9E33D-D3B2-4AB5-93D1-39919C21F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3418" y="5260983"/>
            <a:ext cx="236931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0" lang="en-US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F45243B8-6470-42F7-A8DC-FB5055D12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533" y="5330424"/>
            <a:ext cx="622996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13" name="Text Box 22">
            <a:extLst>
              <a:ext uri="{FF2B5EF4-FFF2-40B4-BE49-F238E27FC236}">
                <a16:creationId xmlns:a16="http://schemas.microsoft.com/office/drawing/2014/main" id="{259B7E39-B1CC-4B94-87D3-B2A2D0170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44" y="5567626"/>
            <a:ext cx="1582507" cy="4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endParaRPr kumimoji="0" lang="en-US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66F52029-34E8-401F-8E1A-E9F22C2941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9270" y="5830270"/>
            <a:ext cx="839898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 dirty="0">
              <a:latin typeface="Lucida Fax" panose="02060602050505020204" pitchFamily="18" charset="0"/>
            </a:endParaRPr>
          </a:p>
        </p:txBody>
      </p:sp>
      <p:sp>
        <p:nvSpPr>
          <p:cNvPr id="15" name="Oval 18">
            <a:extLst>
              <a:ext uri="{FF2B5EF4-FFF2-40B4-BE49-F238E27FC236}">
                <a16:creationId xmlns:a16="http://schemas.microsoft.com/office/drawing/2014/main" id="{F5ABFF69-8A2D-4040-BA05-09D1CE23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107" y="3885186"/>
            <a:ext cx="400682" cy="400679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BBA6161A-921B-4695-B4C4-331BCFB03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938" y="4849645"/>
            <a:ext cx="473862" cy="1047142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7214C6-2854-46C0-BFFF-B2E678F3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9594" y="4849645"/>
            <a:ext cx="473862" cy="1230726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F1741038-498F-4B64-B0A0-6C539494E6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11869" y="4234281"/>
            <a:ext cx="469967" cy="615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5DF15F75-471A-4313-881E-3A1D83CA9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2662" y="4234281"/>
            <a:ext cx="473862" cy="615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96ABDB9E-E7C7-4CE4-8B99-E7C5AF37E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5517" y="3946497"/>
            <a:ext cx="236931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E453E108-865B-441A-8665-029E2B498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7627" y="5281269"/>
            <a:ext cx="236931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0" lang="en-US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F4DE141B-0DBD-4A98-8603-7AA5D63D7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9387" y="5244178"/>
            <a:ext cx="473862" cy="263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dirty="0"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h-1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33CAE996-0470-4137-B666-849CE394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34" y="4872224"/>
            <a:ext cx="473862" cy="1001984"/>
          </a:xfrm>
          <a:prstGeom prst="ellips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24" name="AutoShape 106">
            <a:extLst>
              <a:ext uri="{FF2B5EF4-FFF2-40B4-BE49-F238E27FC236}">
                <a16:creationId xmlns:a16="http://schemas.microsoft.com/office/drawing/2014/main" id="{2E8703D7-934A-4186-AC2E-86A48DED8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0787" y="4686819"/>
            <a:ext cx="1025525" cy="381088"/>
          </a:xfrm>
          <a:prstGeom prst="rightArrow">
            <a:avLst>
              <a:gd name="adj1" fmla="val 50000"/>
              <a:gd name="adj2" fmla="val 67292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8220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9232-D1C8-4129-A1D2-2FFF4769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4CD70-10BD-4CB2-BAD7-A1459D0B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Current node: </a:t>
            </a:r>
            <a:r>
              <a:rPr lang="en-US" altLang="zh-CN" sz="2800" dirty="0">
                <a:solidFill>
                  <a:srgbClr val="FF0000"/>
                </a:solidFill>
              </a:rPr>
              <a:t>bf(a) = 1 or -1 </a:t>
            </a:r>
            <a:r>
              <a:rPr lang="en-US" altLang="zh-CN" sz="2800" dirty="0">
                <a:solidFill>
                  <a:srgbClr val="0070C0"/>
                </a:solidFill>
              </a:rPr>
              <a:t>and</a:t>
            </a:r>
            <a:r>
              <a:rPr lang="en-US" altLang="zh-CN" sz="2800" dirty="0"/>
              <a:t> height decreases at </a:t>
            </a:r>
            <a:r>
              <a:rPr lang="en-US" altLang="zh-CN" sz="2800" dirty="0">
                <a:solidFill>
                  <a:srgbClr val="FF0000"/>
                </a:solidFill>
              </a:rPr>
              <a:t>higher</a:t>
            </a:r>
            <a:r>
              <a:rPr lang="en-US" altLang="zh-CN" sz="2800" dirty="0"/>
              <a:t> subtree</a:t>
            </a:r>
          </a:p>
          <a:p>
            <a:r>
              <a:rPr lang="en-US" altLang="zh-CN" sz="2800" dirty="0"/>
              <a:t>Operations</a:t>
            </a:r>
          </a:p>
          <a:p>
            <a:pPr lvl="1"/>
            <a:r>
              <a:rPr lang="en-US" altLang="zh-CN" sz="2400" dirty="0"/>
              <a:t>Continue to process ancestors, because height decreases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24A71A-7C18-4D1C-A8DD-8C6F1D481E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139</a:t>
            </a:fld>
            <a:endParaRPr lang="en-US" altLang="zh-CN"/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DF5ADC0E-DF13-4A8B-856E-5FBCD306E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07" y="4861758"/>
            <a:ext cx="473862" cy="1230726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6" name="Oval 30">
            <a:extLst>
              <a:ext uri="{FF2B5EF4-FFF2-40B4-BE49-F238E27FC236}">
                <a16:creationId xmlns:a16="http://schemas.microsoft.com/office/drawing/2014/main" id="{E8AC2038-3680-44CF-B28A-E03FEE26B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274" y="3849360"/>
            <a:ext cx="447664" cy="44766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DD546E62-56F8-4DF8-8035-022F259ED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8507" y="4861757"/>
            <a:ext cx="473862" cy="143804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8" name="Oval 28">
            <a:extLst>
              <a:ext uri="{FF2B5EF4-FFF2-40B4-BE49-F238E27FC236}">
                <a16:creationId xmlns:a16="http://schemas.microsoft.com/office/drawing/2014/main" id="{23A5A3AD-1AC4-4446-985D-5D13898B6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163" y="4861757"/>
            <a:ext cx="473862" cy="1230726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9" name="Line 27">
            <a:extLst>
              <a:ext uri="{FF2B5EF4-FFF2-40B4-BE49-F238E27FC236}">
                <a16:creationId xmlns:a16="http://schemas.microsoft.com/office/drawing/2014/main" id="{B9035441-B408-41DB-895D-4A2CA2FE9C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5438" y="4246393"/>
            <a:ext cx="473862" cy="615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0" name="Line 26">
            <a:extLst>
              <a:ext uri="{FF2B5EF4-FFF2-40B4-BE49-F238E27FC236}">
                <a16:creationId xmlns:a16="http://schemas.microsoft.com/office/drawing/2014/main" id="{1B406BB9-3B0B-4B13-B589-2F9F79926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6232" y="4246393"/>
            <a:ext cx="473862" cy="615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462EFF9F-329B-49E4-88D6-D9686560F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1719" y="3875013"/>
            <a:ext cx="311123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6BE6AA7F-BD72-4B64-A6F1-0D50684B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024" y="5273095"/>
            <a:ext cx="236931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0" lang="en-US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CA2F5A3C-D6BF-4960-BCB2-E16CBB7B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1738" y="5333974"/>
            <a:ext cx="622996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h+1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3FCFE951-E629-4E05-91A2-448E392E5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315" y="3886056"/>
            <a:ext cx="392619" cy="392616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5" name="Oval 17">
            <a:extLst>
              <a:ext uri="{FF2B5EF4-FFF2-40B4-BE49-F238E27FC236}">
                <a16:creationId xmlns:a16="http://schemas.microsoft.com/office/drawing/2014/main" id="{5081DA5A-3BA0-42B2-A092-E5338AD18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5544" y="4861757"/>
            <a:ext cx="473862" cy="1230726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9CFFA5AD-9B59-4E82-BC8D-6F7E2D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861757"/>
            <a:ext cx="473862" cy="1230726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5010FBD9-65ED-4F5A-ADB4-728ADF8609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2475" y="4246393"/>
            <a:ext cx="469967" cy="615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A5E9B97E-F725-4EC4-971A-B89D5A662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3268" y="4246393"/>
            <a:ext cx="473862" cy="6153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4400">
              <a:latin typeface="Lucida Fax" panose="02060602050505020204" pitchFamily="18" charset="0"/>
            </a:endParaRP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6A5A4B0F-76E4-4554-86F8-17EC826D9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921" y="3934630"/>
            <a:ext cx="236931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51EAB49F-37F9-4202-AD8C-27DE0BFB9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8233" y="5293381"/>
            <a:ext cx="236931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0" lang="en-US" altLang="zh-CN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C21BA034-741A-43BA-9076-C19C408A8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1455" y="5271449"/>
            <a:ext cx="473862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2653EF69-AAD0-490F-A2AB-28965AE40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055" y="4016552"/>
            <a:ext cx="2323520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height decreases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7155944B-0542-4E5E-B2A9-E1419A7F7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072" y="5543269"/>
            <a:ext cx="1582507" cy="4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delete</a:t>
            </a:r>
            <a:endParaRPr kumimoji="0" lang="en-US" altLang="zh-CN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93791BBB-65DA-4C54-B183-2D96C7669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3198" y="5805913"/>
            <a:ext cx="839898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5400" dirty="0">
              <a:latin typeface="Lucida Fax" panose="02060602050505020204" pitchFamily="18" charset="0"/>
            </a:endParaRPr>
          </a:p>
        </p:txBody>
      </p:sp>
      <p:sp>
        <p:nvSpPr>
          <p:cNvPr id="25" name="AutoShape 106">
            <a:extLst>
              <a:ext uri="{FF2B5EF4-FFF2-40B4-BE49-F238E27FC236}">
                <a16:creationId xmlns:a16="http://schemas.microsoft.com/office/drawing/2014/main" id="{4A4DE7CC-082E-4F6D-B27B-EA979D2C3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446" y="4713145"/>
            <a:ext cx="1025525" cy="381088"/>
          </a:xfrm>
          <a:prstGeom prst="rightArrow">
            <a:avLst>
              <a:gd name="adj1" fmla="val 50000"/>
              <a:gd name="adj2" fmla="val 67292"/>
            </a:avLst>
          </a:prstGeom>
          <a:noFill/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77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Binary Trees</a:t>
            </a:r>
            <a:endParaRPr lang="zh-CN" altLang="en-US"/>
          </a:p>
        </p:txBody>
      </p:sp>
      <p:sp>
        <p:nvSpPr>
          <p:cNvPr id="13316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binary trees</a:t>
            </a:r>
          </a:p>
          <a:p>
            <a:pPr lvl="1"/>
            <a:r>
              <a:rPr lang="en-US" altLang="zh-CN" dirty="0"/>
              <a:t>Full</a:t>
            </a:r>
          </a:p>
          <a:p>
            <a:pPr lvl="1"/>
            <a:r>
              <a:rPr lang="en-US" altLang="zh-CN" dirty="0"/>
              <a:t>Complete</a:t>
            </a:r>
          </a:p>
          <a:p>
            <a:pPr lvl="1"/>
            <a:r>
              <a:rPr lang="en-US" altLang="zh-CN" dirty="0"/>
              <a:t>Extended</a:t>
            </a:r>
          </a:p>
          <a:p>
            <a:r>
              <a:rPr lang="en-US" altLang="zh-CN" dirty="0"/>
              <a:t>Properties of binary trees</a:t>
            </a:r>
            <a:endParaRPr lang="zh-CN" altLang="en-US" dirty="0"/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幻灯片编号占位符 3">
            <a:extLst>
              <a:ext uri="{FF2B5EF4-FFF2-40B4-BE49-F238E27FC236}">
                <a16:creationId xmlns:a16="http://schemas.microsoft.com/office/drawing/2014/main" id="{DDF4E230-8512-4A26-9212-0C12F7DDE7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961055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4238A-68CE-4112-B229-E23777B0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DF8E0-72DB-4F82-833B-2708B76E2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Current node: </a:t>
            </a:r>
            <a:r>
              <a:rPr lang="en-US" altLang="zh-CN" sz="2800" dirty="0">
                <a:solidFill>
                  <a:srgbClr val="FF0000"/>
                </a:solidFill>
              </a:rPr>
              <a:t>bf(a) = 1 or -1 </a:t>
            </a:r>
            <a:r>
              <a:rPr lang="en-US" altLang="zh-CN" sz="2800" dirty="0">
                <a:solidFill>
                  <a:srgbClr val="0070C0"/>
                </a:solidFill>
              </a:rPr>
              <a:t>and</a:t>
            </a:r>
            <a:r>
              <a:rPr lang="en-US" altLang="zh-CN" sz="2800" dirty="0"/>
              <a:t> height decreases at </a:t>
            </a:r>
            <a:r>
              <a:rPr lang="en-US" altLang="zh-CN" sz="2800" dirty="0">
                <a:solidFill>
                  <a:srgbClr val="FF0000"/>
                </a:solidFill>
              </a:rPr>
              <a:t>lower</a:t>
            </a:r>
            <a:r>
              <a:rPr lang="en-US" altLang="zh-CN" sz="2800" dirty="0"/>
              <a:t> subtree</a:t>
            </a:r>
          </a:p>
          <a:p>
            <a:pPr lvl="1"/>
            <a:r>
              <a:rPr lang="en-US" altLang="zh-CN" sz="2400" dirty="0"/>
              <a:t>AVL property fails at node </a:t>
            </a:r>
            <a:r>
              <a:rPr lang="en-US" altLang="zh-CN" sz="2400" dirty="0">
                <a:solidFill>
                  <a:srgbClr val="0070C0"/>
                </a:solidFill>
              </a:rPr>
              <a:t>a</a:t>
            </a:r>
          </a:p>
          <a:p>
            <a:r>
              <a:rPr lang="en-US" altLang="zh-CN" sz="2800" dirty="0"/>
              <a:t>Operations</a:t>
            </a:r>
          </a:p>
          <a:p>
            <a:pPr lvl="1"/>
            <a:r>
              <a:rPr lang="en-US" altLang="zh-CN" sz="2400" dirty="0"/>
              <a:t>Need rotation</a:t>
            </a:r>
          </a:p>
          <a:p>
            <a:pPr lvl="1"/>
            <a:r>
              <a:rPr lang="en-US" altLang="zh-CN" sz="2400" dirty="0"/>
              <a:t>Terminate if height remains after rotation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CCD30-E73C-4AF1-BC8E-502F88ECD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274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F6D09-9E35-4066-905B-B9F9DFF4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Possible Sub-Cases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11509-B429-457D-B4AE-79FFDD11A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Node b</a:t>
            </a:r>
            <a:r>
              <a:rPr lang="en-US" altLang="zh-CN" dirty="0"/>
              <a:t>: root of higher subtree of 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01D7D1-79F7-432F-B4CF-F790B6FE8E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141</a:t>
            </a:fld>
            <a:endParaRPr lang="en-US" altLang="zh-CN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0FC869D-AB20-419B-A73D-58E874B19CB3}"/>
              </a:ext>
            </a:extLst>
          </p:cNvPr>
          <p:cNvGrpSpPr/>
          <p:nvPr/>
        </p:nvGrpSpPr>
        <p:grpSpPr>
          <a:xfrm>
            <a:off x="1771061" y="2229745"/>
            <a:ext cx="1365781" cy="2158975"/>
            <a:chOff x="3749050" y="3270319"/>
            <a:chExt cx="1801608" cy="2847914"/>
          </a:xfrm>
        </p:grpSpPr>
        <p:sp>
          <p:nvSpPr>
            <p:cNvPr id="6" name="Oval 49">
              <a:extLst>
                <a:ext uri="{FF2B5EF4-FFF2-40B4-BE49-F238E27FC236}">
                  <a16:creationId xmlns:a16="http://schemas.microsoft.com/office/drawing/2014/main" id="{83F936DF-BFDE-42BE-AC12-5CC503BEB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387" y="4296805"/>
              <a:ext cx="378366" cy="838728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Oval 48">
              <a:extLst>
                <a:ext uri="{FF2B5EF4-FFF2-40B4-BE49-F238E27FC236}">
                  <a16:creationId xmlns:a16="http://schemas.microsoft.com/office/drawing/2014/main" id="{C118BD26-B2EA-4B14-9178-4055CD4D5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223" y="3572143"/>
              <a:ext cx="360000" cy="3600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Oval 47">
              <a:extLst>
                <a:ext uri="{FF2B5EF4-FFF2-40B4-BE49-F238E27FC236}">
                  <a16:creationId xmlns:a16="http://schemas.microsoft.com/office/drawing/2014/main" id="{12DE6C7F-7B74-4014-9CB3-C066EFF38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9050" y="4302601"/>
              <a:ext cx="378366" cy="102211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Oval 46">
              <a:extLst>
                <a:ext uri="{FF2B5EF4-FFF2-40B4-BE49-F238E27FC236}">
                  <a16:creationId xmlns:a16="http://schemas.microsoft.com/office/drawing/2014/main" id="{9DBE5674-FA54-4C15-8A09-7BC4C39D3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224" y="5122394"/>
              <a:ext cx="378366" cy="98270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34596F4A-692C-4AA8-8736-B9D1B385C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7858" y="3811252"/>
              <a:ext cx="378366" cy="4913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Line 44">
              <a:extLst>
                <a:ext uri="{FF2B5EF4-FFF2-40B4-BE49-F238E27FC236}">
                  <a16:creationId xmlns:a16="http://schemas.microsoft.com/office/drawing/2014/main" id="{3DA3795A-DC83-4D56-A528-F1A41D7CE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9105" y="3840513"/>
              <a:ext cx="295636" cy="4804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43">
              <a:extLst>
                <a:ext uri="{FF2B5EF4-FFF2-40B4-BE49-F238E27FC236}">
                  <a16:creationId xmlns:a16="http://schemas.microsoft.com/office/drawing/2014/main" id="{4A40611E-79F6-4393-A18A-8E51F561B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051" y="3632920"/>
              <a:ext cx="189183" cy="32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42">
              <a:extLst>
                <a:ext uri="{FF2B5EF4-FFF2-40B4-BE49-F238E27FC236}">
                  <a16:creationId xmlns:a16="http://schemas.microsoft.com/office/drawing/2014/main" id="{D997C6C8-E016-4022-90A6-0E2B55F8C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8621" y="5450837"/>
              <a:ext cx="189183" cy="328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41">
              <a:extLst>
                <a:ext uri="{FF2B5EF4-FFF2-40B4-BE49-F238E27FC236}">
                  <a16:creationId xmlns:a16="http://schemas.microsoft.com/office/drawing/2014/main" id="{225224D6-B168-464A-8F7D-E48090D82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7935" y="4617906"/>
              <a:ext cx="467702" cy="32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Oval 40">
              <a:extLst>
                <a:ext uri="{FF2B5EF4-FFF2-40B4-BE49-F238E27FC236}">
                  <a16:creationId xmlns:a16="http://schemas.microsoft.com/office/drawing/2014/main" id="{72BA81AE-41B4-4C2C-BBFC-B69ECE49C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292" y="5135532"/>
              <a:ext cx="378366" cy="98270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3BDF202F-F25E-49DB-986D-06EDB9EB3F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4689" y="5463974"/>
              <a:ext cx="189183" cy="32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Oval 38">
              <a:extLst>
                <a:ext uri="{FF2B5EF4-FFF2-40B4-BE49-F238E27FC236}">
                  <a16:creationId xmlns:a16="http://schemas.microsoft.com/office/drawing/2014/main" id="{51388CAE-B4A5-4AA3-8361-487A24964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925" y="4320994"/>
              <a:ext cx="360000" cy="3600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37">
              <a:extLst>
                <a:ext uri="{FF2B5EF4-FFF2-40B4-BE49-F238E27FC236}">
                  <a16:creationId xmlns:a16="http://schemas.microsoft.com/office/drawing/2014/main" id="{D8B2C375-B701-4697-9670-89D967306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266" y="4377472"/>
              <a:ext cx="189183" cy="328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Line 36">
              <a:extLst>
                <a:ext uri="{FF2B5EF4-FFF2-40B4-BE49-F238E27FC236}">
                  <a16:creationId xmlns:a16="http://schemas.microsoft.com/office/drawing/2014/main" id="{7A68A4EF-3A6B-43B3-8543-F8D4AD403D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5407" y="4643837"/>
              <a:ext cx="354718" cy="4785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5E9EDA3C-8939-4D9C-8CFD-8E2DE72FF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9918" y="4670457"/>
              <a:ext cx="274771" cy="46507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6">
              <a:extLst>
                <a:ext uri="{FF2B5EF4-FFF2-40B4-BE49-F238E27FC236}">
                  <a16:creationId xmlns:a16="http://schemas.microsoft.com/office/drawing/2014/main" id="{FD343853-2B8B-4226-B436-034EC6429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749" y="3270319"/>
              <a:ext cx="189183" cy="32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5">
              <a:extLst>
                <a:ext uri="{FF2B5EF4-FFF2-40B4-BE49-F238E27FC236}">
                  <a16:creationId xmlns:a16="http://schemas.microsoft.com/office/drawing/2014/main" id="{FFCC4098-0544-4EB0-9529-D840201F4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855" y="3961364"/>
              <a:ext cx="60308" cy="409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8BDD4C1-BA1C-4E4E-AEE3-47D7140C8250}"/>
              </a:ext>
            </a:extLst>
          </p:cNvPr>
          <p:cNvGrpSpPr/>
          <p:nvPr/>
        </p:nvGrpSpPr>
        <p:grpSpPr>
          <a:xfrm>
            <a:off x="5543232" y="2244988"/>
            <a:ext cx="1490171" cy="2261688"/>
            <a:chOff x="2790430" y="3333756"/>
            <a:chExt cx="1902299" cy="2887190"/>
          </a:xfrm>
        </p:grpSpPr>
        <p:sp>
          <p:nvSpPr>
            <p:cNvPr id="24" name="Oval 49">
              <a:extLst>
                <a:ext uri="{FF2B5EF4-FFF2-40B4-BE49-F238E27FC236}">
                  <a16:creationId xmlns:a16="http://schemas.microsoft.com/office/drawing/2014/main" id="{FF2820CF-D171-4F2C-80C7-8789537BA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008" y="3512612"/>
              <a:ext cx="360000" cy="3600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Oval 47">
              <a:extLst>
                <a:ext uri="{FF2B5EF4-FFF2-40B4-BE49-F238E27FC236}">
                  <a16:creationId xmlns:a16="http://schemas.microsoft.com/office/drawing/2014/main" id="{22CC3C95-C303-4665-9E30-F0462917E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173" y="5179778"/>
              <a:ext cx="487469" cy="85348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Line 45">
              <a:extLst>
                <a:ext uri="{FF2B5EF4-FFF2-40B4-BE49-F238E27FC236}">
                  <a16:creationId xmlns:a16="http://schemas.microsoft.com/office/drawing/2014/main" id="{D8B1F691-44E2-4983-8A9B-6C2EDC0AA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5006" y="3819321"/>
              <a:ext cx="393888" cy="5142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44">
              <a:extLst>
                <a:ext uri="{FF2B5EF4-FFF2-40B4-BE49-F238E27FC236}">
                  <a16:creationId xmlns:a16="http://schemas.microsoft.com/office/drawing/2014/main" id="{19E8269C-2F4F-449D-BAE3-975496532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556" y="3551983"/>
              <a:ext cx="196944" cy="34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Text Box 43">
              <a:extLst>
                <a:ext uri="{FF2B5EF4-FFF2-40B4-BE49-F238E27FC236}">
                  <a16:creationId xmlns:a16="http://schemas.microsoft.com/office/drawing/2014/main" id="{93A0D9C3-71BC-4297-962E-21684603B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766" y="5412997"/>
              <a:ext cx="528575" cy="35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h-1</a:t>
              </a:r>
              <a:endParaRPr kumimoji="0" lang="en-US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Oval 41">
              <a:extLst>
                <a:ext uri="{FF2B5EF4-FFF2-40B4-BE49-F238E27FC236}">
                  <a16:creationId xmlns:a16="http://schemas.microsoft.com/office/drawing/2014/main" id="{86597945-05D8-40C4-8B12-2DA36ABF1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840" y="5197930"/>
              <a:ext cx="393888" cy="1023016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FD3FC310-25EB-4E3F-AE44-BBD136134A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2783" y="5539848"/>
              <a:ext cx="289946" cy="341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Oval 39">
              <a:extLst>
                <a:ext uri="{FF2B5EF4-FFF2-40B4-BE49-F238E27FC236}">
                  <a16:creationId xmlns:a16="http://schemas.microsoft.com/office/drawing/2014/main" id="{B1493690-4852-45DF-B334-DAA213177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509" y="4329994"/>
              <a:ext cx="360000" cy="3600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8">
              <a:extLst>
                <a:ext uri="{FF2B5EF4-FFF2-40B4-BE49-F238E27FC236}">
                  <a16:creationId xmlns:a16="http://schemas.microsoft.com/office/drawing/2014/main" id="{6901AAD0-082B-40E7-B8F9-C4B4BD9D4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1737" y="4377509"/>
              <a:ext cx="196944" cy="34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98862CFD-1D4D-4475-9323-5BC340DCD0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15006" y="4672746"/>
              <a:ext cx="393888" cy="5142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B7F4AC16-FE82-4B87-AF57-6227B4BAA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160" y="4667709"/>
              <a:ext cx="373162" cy="5302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17">
              <a:extLst>
                <a:ext uri="{FF2B5EF4-FFF2-40B4-BE49-F238E27FC236}">
                  <a16:creationId xmlns:a16="http://schemas.microsoft.com/office/drawing/2014/main" id="{1D92BE56-A1E5-4F7E-9DE4-5541FA19F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9335" y="3911619"/>
              <a:ext cx="196944" cy="341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5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15">
              <a:extLst>
                <a:ext uri="{FF2B5EF4-FFF2-40B4-BE49-F238E27FC236}">
                  <a16:creationId xmlns:a16="http://schemas.microsoft.com/office/drawing/2014/main" id="{B024B899-E060-4219-9FAD-A094301E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5446" y="3333756"/>
              <a:ext cx="196944" cy="3419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5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Oval 49">
              <a:extLst>
                <a:ext uri="{FF2B5EF4-FFF2-40B4-BE49-F238E27FC236}">
                  <a16:creationId xmlns:a16="http://schemas.microsoft.com/office/drawing/2014/main" id="{E6794148-E933-4B89-A3A2-16743EE1D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767" y="4341049"/>
              <a:ext cx="378366" cy="838728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Oval 47">
              <a:extLst>
                <a:ext uri="{FF2B5EF4-FFF2-40B4-BE49-F238E27FC236}">
                  <a16:creationId xmlns:a16="http://schemas.microsoft.com/office/drawing/2014/main" id="{87BFE9FB-5462-4395-9B25-D3E618ED1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430" y="4346845"/>
              <a:ext cx="378366" cy="1022115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Line 45">
              <a:extLst>
                <a:ext uri="{FF2B5EF4-FFF2-40B4-BE49-F238E27FC236}">
                  <a16:creationId xmlns:a16="http://schemas.microsoft.com/office/drawing/2014/main" id="{3D63A2C2-F563-45F6-883B-481BDB9ED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238" y="3819322"/>
              <a:ext cx="391746" cy="5275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6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A2CB7A68-79B7-4382-93D6-7B4B6D851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315" y="4662150"/>
              <a:ext cx="467702" cy="32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00FFC87-9B1E-47A5-9535-21E058D3DCEC}"/>
              </a:ext>
            </a:extLst>
          </p:cNvPr>
          <p:cNvGrpSpPr/>
          <p:nvPr/>
        </p:nvGrpSpPr>
        <p:grpSpPr>
          <a:xfrm>
            <a:off x="9306280" y="2037152"/>
            <a:ext cx="1598042" cy="2980036"/>
            <a:chOff x="4969565" y="2610792"/>
            <a:chExt cx="1967297" cy="3668625"/>
          </a:xfrm>
        </p:grpSpPr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FC9B981C-E48F-452C-9852-5B5E2EFFE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475" y="4698534"/>
              <a:ext cx="183226" cy="4758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14774465-9E70-403F-91B8-E996DD9C4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51799" y="4647638"/>
              <a:ext cx="279927" cy="5267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Oval 60">
              <a:extLst>
                <a:ext uri="{FF2B5EF4-FFF2-40B4-BE49-F238E27FC236}">
                  <a16:creationId xmlns:a16="http://schemas.microsoft.com/office/drawing/2014/main" id="{D8FEFAC8-5487-4EA4-AA7B-9C56BE356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565" y="3548816"/>
              <a:ext cx="482235" cy="802404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Oval 59">
              <a:extLst>
                <a:ext uri="{FF2B5EF4-FFF2-40B4-BE49-F238E27FC236}">
                  <a16:creationId xmlns:a16="http://schemas.microsoft.com/office/drawing/2014/main" id="{12324BF9-45EC-4B52-AEAB-00632FF7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5024" y="2828108"/>
              <a:ext cx="360000" cy="3600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6F938C6E-C21F-46BB-AE73-3F60F37F2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78099" y="3072387"/>
              <a:ext cx="366451" cy="4758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Line 55">
              <a:extLst>
                <a:ext uri="{FF2B5EF4-FFF2-40B4-BE49-F238E27FC236}">
                  <a16:creationId xmlns:a16="http://schemas.microsoft.com/office/drawing/2014/main" id="{F9E93BE5-051A-42D2-931F-E1EF1A7F5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9709" y="3120111"/>
              <a:ext cx="238065" cy="4485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4">
              <a:extLst>
                <a:ext uri="{FF2B5EF4-FFF2-40B4-BE49-F238E27FC236}">
                  <a16:creationId xmlns:a16="http://schemas.microsoft.com/office/drawing/2014/main" id="{CFD79A4E-2229-40B4-ADCA-4425623F2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9539" y="2849058"/>
              <a:ext cx="183225" cy="31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53">
              <a:extLst>
                <a:ext uri="{FF2B5EF4-FFF2-40B4-BE49-F238E27FC236}">
                  <a16:creationId xmlns:a16="http://schemas.microsoft.com/office/drawing/2014/main" id="{6871C9A7-D596-4ED1-8FA1-989DC90CF3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9084" y="3833782"/>
              <a:ext cx="452974" cy="31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52">
              <a:extLst>
                <a:ext uri="{FF2B5EF4-FFF2-40B4-BE49-F238E27FC236}">
                  <a16:creationId xmlns:a16="http://schemas.microsoft.com/office/drawing/2014/main" id="{87B809F3-A423-44DC-A188-D287FBB10B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8262" y="4612011"/>
              <a:ext cx="488600" cy="29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h-1</a:t>
              </a:r>
              <a:endPara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Oval 51">
              <a:extLst>
                <a:ext uri="{FF2B5EF4-FFF2-40B4-BE49-F238E27FC236}">
                  <a16:creationId xmlns:a16="http://schemas.microsoft.com/office/drawing/2014/main" id="{703EB200-544E-444A-8519-5628BBB24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7997" y="3553377"/>
              <a:ext cx="360000" cy="3600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50">
              <a:extLst>
                <a:ext uri="{FF2B5EF4-FFF2-40B4-BE49-F238E27FC236}">
                  <a16:creationId xmlns:a16="http://schemas.microsoft.com/office/drawing/2014/main" id="{BD54066B-BD6C-450F-B9FF-87B673AD0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3625" y="3596022"/>
              <a:ext cx="304944" cy="321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Line 49">
              <a:extLst>
                <a:ext uri="{FF2B5EF4-FFF2-40B4-BE49-F238E27FC236}">
                  <a16:creationId xmlns:a16="http://schemas.microsoft.com/office/drawing/2014/main" id="{3678668E-3E14-4BE5-A7F3-BE9881E69B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8891" y="3903390"/>
              <a:ext cx="284673" cy="4478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818CB21C-7EF5-4F7E-8E6A-A01EC3466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4378" y="3879701"/>
              <a:ext cx="212401" cy="4531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5" name="Oval 45">
              <a:extLst>
                <a:ext uri="{FF2B5EF4-FFF2-40B4-BE49-F238E27FC236}">
                  <a16:creationId xmlns:a16="http://schemas.microsoft.com/office/drawing/2014/main" id="{7C0D0D5D-F328-40ED-A393-70590B603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25" y="4360075"/>
              <a:ext cx="360000" cy="36000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43">
              <a:extLst>
                <a:ext uri="{FF2B5EF4-FFF2-40B4-BE49-F238E27FC236}">
                  <a16:creationId xmlns:a16="http://schemas.microsoft.com/office/drawing/2014/main" id="{3C941AE1-14F9-4C3D-B074-0D8914285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1894" y="5327664"/>
              <a:ext cx="534076" cy="95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h-2</a:t>
              </a:r>
              <a:endPara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dirty="0"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h-1</a:t>
              </a:r>
              <a:endPara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Text Box 41">
              <a:extLst>
                <a:ext uri="{FF2B5EF4-FFF2-40B4-BE49-F238E27FC236}">
                  <a16:creationId xmlns:a16="http://schemas.microsoft.com/office/drawing/2014/main" id="{E4E10354-9CA9-40CE-97FF-A8F1110ED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5500" y="5306514"/>
              <a:ext cx="492823" cy="951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h-1</a:t>
              </a:r>
              <a:endParaRPr kumimoji="0" lang="en-US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100" dirty="0">
                  <a:latin typeface="Lucida Fax" panose="02060602050505020204" pitchFamily="18" charset="0"/>
                  <a:ea typeface="微软雅黑" panose="020B0503020204020204" pitchFamily="34" charset="-122"/>
                </a:rPr>
                <a:t>/</a:t>
              </a: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h-2</a:t>
              </a:r>
              <a:endPara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1D512A12-FD6B-4F49-B0BE-EF58F4852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4483" y="2610792"/>
              <a:ext cx="183226" cy="29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5C493D5-9982-49C6-8B7F-1077AEBE3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1151" y="3586458"/>
              <a:ext cx="183225" cy="31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4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38">
              <a:extLst>
                <a:ext uri="{FF2B5EF4-FFF2-40B4-BE49-F238E27FC236}">
                  <a16:creationId xmlns:a16="http://schemas.microsoft.com/office/drawing/2014/main" id="{FE407428-AB56-4F06-B151-132BE5E6C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4730" y="3957260"/>
              <a:ext cx="183225" cy="318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Oval 32">
              <a:extLst>
                <a:ext uri="{FF2B5EF4-FFF2-40B4-BE49-F238E27FC236}">
                  <a16:creationId xmlns:a16="http://schemas.microsoft.com/office/drawing/2014/main" id="{C2958ED2-903D-4FE5-8EDF-D1F8BCB9C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2478" y="4336955"/>
              <a:ext cx="488601" cy="92020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Oval 32">
              <a:extLst>
                <a:ext uri="{FF2B5EF4-FFF2-40B4-BE49-F238E27FC236}">
                  <a16:creationId xmlns:a16="http://schemas.microsoft.com/office/drawing/2014/main" id="{F7877D3A-D448-4A5C-8DCD-6505FF3E4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565" y="3546314"/>
              <a:ext cx="488601" cy="92020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Oval 32">
              <a:extLst>
                <a:ext uri="{FF2B5EF4-FFF2-40B4-BE49-F238E27FC236}">
                  <a16:creationId xmlns:a16="http://schemas.microsoft.com/office/drawing/2014/main" id="{FC19B087-0CD6-486A-B3DF-59FF3FDDA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8066" y="5149486"/>
              <a:ext cx="621848" cy="92020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Oval 32">
              <a:extLst>
                <a:ext uri="{FF2B5EF4-FFF2-40B4-BE49-F238E27FC236}">
                  <a16:creationId xmlns:a16="http://schemas.microsoft.com/office/drawing/2014/main" id="{42C95571-89E7-47F9-8A5A-162F724F4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16" y="5176761"/>
              <a:ext cx="621848" cy="920208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6" name="Text Box 19">
            <a:extLst>
              <a:ext uri="{FF2B5EF4-FFF2-40B4-BE49-F238E27FC236}">
                <a16:creationId xmlns:a16="http://schemas.microsoft.com/office/drawing/2014/main" id="{F0F99969-F05E-435D-BD6F-195E05782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762" y="5228205"/>
            <a:ext cx="2323520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Sub-case 3.1: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kern="0" dirty="0">
                <a:solidFill>
                  <a:srgbClr val="FF0000"/>
                </a:solidFill>
                <a:latin typeface="Arial"/>
                <a:ea typeface="宋体"/>
              </a:rPr>
              <a:t>bf(b) = 0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3F83550B-74AE-4577-9119-4A807ACEF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99" y="5228205"/>
            <a:ext cx="2323520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Sub-case 3.2: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kern="0" dirty="0">
                <a:solidFill>
                  <a:srgbClr val="FF0000"/>
                </a:solidFill>
                <a:latin typeface="Arial"/>
                <a:ea typeface="宋体"/>
              </a:rPr>
              <a:t>bf(b) = bf(a)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332BB418-2C74-4B0E-9E5F-AFCF8C3E1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3169" y="5230622"/>
            <a:ext cx="2323520" cy="41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Sub-case 3.3: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kern="0" dirty="0">
                <a:solidFill>
                  <a:srgbClr val="FF0000"/>
                </a:solidFill>
                <a:latin typeface="Arial"/>
                <a:ea typeface="宋体"/>
              </a:rPr>
              <a:t>bf(b) = -bf(a)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46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BBEB0-0061-43D1-AA10-7823FFDB0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Sub-Case 3.1: Single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EA3A2-FDE3-45CA-9D34-F0113BA0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 a and b</a:t>
            </a:r>
          </a:p>
          <a:p>
            <a:r>
              <a:rPr lang="en-US" altLang="zh-CN" dirty="0"/>
              <a:t>Do not need to examine ancestors</a:t>
            </a:r>
          </a:p>
          <a:p>
            <a:pPr lvl="1"/>
            <a:r>
              <a:rPr lang="en-US" altLang="zh-CN" dirty="0"/>
              <a:t>height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4DEBBC-6ADD-4B37-855F-69CEEF6BA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142</a:t>
            </a:fld>
            <a:endParaRPr lang="en-US" altLang="zh-CN"/>
          </a:p>
        </p:txBody>
      </p:sp>
      <p:sp>
        <p:nvSpPr>
          <p:cNvPr id="79" name="Oval 49">
            <a:extLst>
              <a:ext uri="{FF2B5EF4-FFF2-40B4-BE49-F238E27FC236}">
                <a16:creationId xmlns:a16="http://schemas.microsoft.com/office/drawing/2014/main" id="{BDE719E4-54C4-429E-8A50-BB3D1F74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012" y="4056277"/>
            <a:ext cx="378366" cy="838728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0" name="Oval 48">
            <a:extLst>
              <a:ext uri="{FF2B5EF4-FFF2-40B4-BE49-F238E27FC236}">
                <a16:creationId xmlns:a16="http://schemas.microsoft.com/office/drawing/2014/main" id="{DEA9B2FE-989E-4EA9-987C-85160C216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848" y="3331615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1" name="Oval 47">
            <a:extLst>
              <a:ext uri="{FF2B5EF4-FFF2-40B4-BE49-F238E27FC236}">
                <a16:creationId xmlns:a16="http://schemas.microsoft.com/office/drawing/2014/main" id="{AC79A00A-9897-4A49-94D0-5CD6EE3BE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75" y="4062073"/>
            <a:ext cx="378366" cy="1022115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2" name="Oval 46">
            <a:extLst>
              <a:ext uri="{FF2B5EF4-FFF2-40B4-BE49-F238E27FC236}">
                <a16:creationId xmlns:a16="http://schemas.microsoft.com/office/drawing/2014/main" id="{915161F7-2F9B-43F6-985E-25EE40581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849" y="4881866"/>
            <a:ext cx="378366" cy="98270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3" name="Line 45">
            <a:extLst>
              <a:ext uri="{FF2B5EF4-FFF2-40B4-BE49-F238E27FC236}">
                <a16:creationId xmlns:a16="http://schemas.microsoft.com/office/drawing/2014/main" id="{3676EE40-BB2A-4BA2-A8B9-DF1AFB556E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3483" y="3570724"/>
            <a:ext cx="378366" cy="49134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4" name="Line 44">
            <a:extLst>
              <a:ext uri="{FF2B5EF4-FFF2-40B4-BE49-F238E27FC236}">
                <a16:creationId xmlns:a16="http://schemas.microsoft.com/office/drawing/2014/main" id="{718B9B11-3E4D-491A-85BE-A1CAE01A5C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730" y="3599985"/>
            <a:ext cx="295636" cy="4804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5" name="Text Box 43">
            <a:extLst>
              <a:ext uri="{FF2B5EF4-FFF2-40B4-BE49-F238E27FC236}">
                <a16:creationId xmlns:a16="http://schemas.microsoft.com/office/drawing/2014/main" id="{5EBCAE90-17DC-41C0-8047-F9A12AFDC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676" y="3392392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6" name="Text Box 42">
            <a:extLst>
              <a:ext uri="{FF2B5EF4-FFF2-40B4-BE49-F238E27FC236}">
                <a16:creationId xmlns:a16="http://schemas.microsoft.com/office/drawing/2014/main" id="{C5C69C80-7B77-488D-B372-9E460320D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246" y="5210309"/>
            <a:ext cx="189183" cy="32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7" name="Text Box 41">
            <a:extLst>
              <a:ext uri="{FF2B5EF4-FFF2-40B4-BE49-F238E27FC236}">
                <a16:creationId xmlns:a16="http://schemas.microsoft.com/office/drawing/2014/main" id="{94B05428-842E-4885-A84F-625B4DCE1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560" y="4377378"/>
            <a:ext cx="467702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8" name="Oval 40">
            <a:extLst>
              <a:ext uri="{FF2B5EF4-FFF2-40B4-BE49-F238E27FC236}">
                <a16:creationId xmlns:a16="http://schemas.microsoft.com/office/drawing/2014/main" id="{D8AE2E74-B543-41F9-BD59-CA8A0A12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917" y="4895004"/>
            <a:ext cx="378366" cy="98270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98443807-C837-4017-828C-A8A8CC30D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14" y="5223446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0" name="Oval 38">
            <a:extLst>
              <a:ext uri="{FF2B5EF4-FFF2-40B4-BE49-F238E27FC236}">
                <a16:creationId xmlns:a16="http://schemas.microsoft.com/office/drawing/2014/main" id="{DBE2EFC2-6617-47D1-AF32-E8A66093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550" y="4080466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2EA069E5-882E-468F-B8E6-4F0475C0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891" y="4136944"/>
            <a:ext cx="189183" cy="32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2" name="Line 36">
            <a:extLst>
              <a:ext uri="{FF2B5EF4-FFF2-40B4-BE49-F238E27FC236}">
                <a16:creationId xmlns:a16="http://schemas.microsoft.com/office/drawing/2014/main" id="{FA9F61AD-1551-49C8-8BDA-0C2BC62071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1032" y="4403309"/>
            <a:ext cx="354718" cy="47855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3" name="Line 35">
            <a:extLst>
              <a:ext uri="{FF2B5EF4-FFF2-40B4-BE49-F238E27FC236}">
                <a16:creationId xmlns:a16="http://schemas.microsoft.com/office/drawing/2014/main" id="{B6F11019-A489-45D2-AF1F-88BFAB85A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543" y="4429929"/>
            <a:ext cx="274771" cy="4650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4" name="Text Box 31">
            <a:extLst>
              <a:ext uri="{FF2B5EF4-FFF2-40B4-BE49-F238E27FC236}">
                <a16:creationId xmlns:a16="http://schemas.microsoft.com/office/drawing/2014/main" id="{A609ED63-67E6-4AFB-801E-3EBFCBF67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41" y="3879663"/>
            <a:ext cx="2383321" cy="2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Left Single Rotation</a:t>
            </a:r>
            <a:endParaRPr lang="zh-CN" altLang="en-US" sz="40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95" name="Oval 30">
            <a:extLst>
              <a:ext uri="{FF2B5EF4-FFF2-40B4-BE49-F238E27FC236}">
                <a16:creationId xmlns:a16="http://schemas.microsoft.com/office/drawing/2014/main" id="{9CA9AA28-3706-481E-8D58-C7FF2EEE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059" y="4052741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6" name="Oval 29">
            <a:extLst>
              <a:ext uri="{FF2B5EF4-FFF2-40B4-BE49-F238E27FC236}">
                <a16:creationId xmlns:a16="http://schemas.microsoft.com/office/drawing/2014/main" id="{E144DF2E-BCE1-4984-A720-4CBB605D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295" y="4867305"/>
            <a:ext cx="378366" cy="81979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7" name="Oval 28">
            <a:extLst>
              <a:ext uri="{FF2B5EF4-FFF2-40B4-BE49-F238E27FC236}">
                <a16:creationId xmlns:a16="http://schemas.microsoft.com/office/drawing/2014/main" id="{4CF12F83-9F36-4B59-8A43-5883EF899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881865"/>
            <a:ext cx="378366" cy="98270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8" name="Line 27">
            <a:extLst>
              <a:ext uri="{FF2B5EF4-FFF2-40B4-BE49-F238E27FC236}">
                <a16:creationId xmlns:a16="http://schemas.microsoft.com/office/drawing/2014/main" id="{6B58033C-268D-46A3-A5B8-8A4D4024F1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4478" y="4375956"/>
            <a:ext cx="378366" cy="49134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14938927-7CC8-4DCE-8F5C-FED144636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2027" y="4380719"/>
            <a:ext cx="378366" cy="49134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0" name="Text Box 25">
            <a:extLst>
              <a:ext uri="{FF2B5EF4-FFF2-40B4-BE49-F238E27FC236}">
                <a16:creationId xmlns:a16="http://schemas.microsoft.com/office/drawing/2014/main" id="{47D1FF19-2901-4BD2-8B00-CEB759B5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11" y="4123712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1" name="Text Box 24">
            <a:extLst>
              <a:ext uri="{FF2B5EF4-FFF2-40B4-BE49-F238E27FC236}">
                <a16:creationId xmlns:a16="http://schemas.microsoft.com/office/drawing/2014/main" id="{D18B0C39-95B2-46C7-9317-F16E6C567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3608" y="5232534"/>
            <a:ext cx="189183" cy="32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2" name="Text Box 23">
            <a:extLst>
              <a:ext uri="{FF2B5EF4-FFF2-40B4-BE49-F238E27FC236}">
                <a16:creationId xmlns:a16="http://schemas.microsoft.com/office/drawing/2014/main" id="{02B62FCF-AE88-497B-A6E8-4BE674AF4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961" y="5178879"/>
            <a:ext cx="467702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3" name="Oval 22">
            <a:extLst>
              <a:ext uri="{FF2B5EF4-FFF2-40B4-BE49-F238E27FC236}">
                <a16:creationId xmlns:a16="http://schemas.microsoft.com/office/drawing/2014/main" id="{826A0A9D-7F24-47ED-9BCA-49A243934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759" y="4123712"/>
            <a:ext cx="378366" cy="98270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" name="Text Box 21">
            <a:extLst>
              <a:ext uri="{FF2B5EF4-FFF2-40B4-BE49-F238E27FC236}">
                <a16:creationId xmlns:a16="http://schemas.microsoft.com/office/drawing/2014/main" id="{01C4A66C-4B4E-437B-92AB-1F2457106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156" y="4452154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5" name="Oval 20">
            <a:extLst>
              <a:ext uri="{FF2B5EF4-FFF2-40B4-BE49-F238E27FC236}">
                <a16:creationId xmlns:a16="http://schemas.microsoft.com/office/drawing/2014/main" id="{2B918A85-5C6E-473B-BB4A-2EDAE6C3E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821" y="3306545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6" name="Text Box 19">
            <a:extLst>
              <a:ext uri="{FF2B5EF4-FFF2-40B4-BE49-F238E27FC236}">
                <a16:creationId xmlns:a16="http://schemas.microsoft.com/office/drawing/2014/main" id="{44FF2146-1ABB-4F46-9ADB-F3F5FAD9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708" y="3324824"/>
            <a:ext cx="27911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7" name="Line 18">
            <a:extLst>
              <a:ext uri="{FF2B5EF4-FFF2-40B4-BE49-F238E27FC236}">
                <a16:creationId xmlns:a16="http://schemas.microsoft.com/office/drawing/2014/main" id="{6DE0C1AD-E1CD-4CC8-A50A-2CD2145F82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2027" y="3598177"/>
            <a:ext cx="325084" cy="4861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8" name="Line 17">
            <a:extLst>
              <a:ext uri="{FF2B5EF4-FFF2-40B4-BE49-F238E27FC236}">
                <a16:creationId xmlns:a16="http://schemas.microsoft.com/office/drawing/2014/main" id="{1C1E90EB-13E4-4322-92C6-58CC72491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0580" y="3622210"/>
            <a:ext cx="256393" cy="5369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9" name="Text Box 16">
            <a:extLst>
              <a:ext uri="{FF2B5EF4-FFF2-40B4-BE49-F238E27FC236}">
                <a16:creationId xmlns:a16="http://schemas.microsoft.com/office/drawing/2014/main" id="{C68884A9-D6EC-4698-9D9A-39D32C0C6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374" y="3029791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10" name="Text Box 15">
            <a:extLst>
              <a:ext uri="{FF2B5EF4-FFF2-40B4-BE49-F238E27FC236}">
                <a16:creationId xmlns:a16="http://schemas.microsoft.com/office/drawing/2014/main" id="{AA9F10D4-AFB4-49ED-BAC4-B47E437E4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737" y="3584533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11" name="Text Box 14">
            <a:extLst>
              <a:ext uri="{FF2B5EF4-FFF2-40B4-BE49-F238E27FC236}">
                <a16:creationId xmlns:a16="http://schemas.microsoft.com/office/drawing/2014/main" id="{025BFBEC-4699-4E0C-9839-F8694FF5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19" y="3652877"/>
            <a:ext cx="189183" cy="32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12" name="Text Box 13">
            <a:extLst>
              <a:ext uri="{FF2B5EF4-FFF2-40B4-BE49-F238E27FC236}">
                <a16:creationId xmlns:a16="http://schemas.microsoft.com/office/drawing/2014/main" id="{3AC275EC-9CB4-4A77-85C6-2C2D6A930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027" y="3038764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13" name="AutoShape 106">
            <a:extLst>
              <a:ext uri="{FF2B5EF4-FFF2-40B4-BE49-F238E27FC236}">
                <a16:creationId xmlns:a16="http://schemas.microsoft.com/office/drawing/2014/main" id="{01221E77-F056-475E-A071-7990388D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657" y="4179726"/>
            <a:ext cx="1025525" cy="381088"/>
          </a:xfrm>
          <a:prstGeom prst="rightArrow">
            <a:avLst>
              <a:gd name="adj1" fmla="val 50000"/>
              <a:gd name="adj2" fmla="val 67292"/>
            </a:avLst>
          </a:prstGeom>
          <a:noFill/>
          <a:ln w="317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4" name="Text Box 22">
            <a:extLst>
              <a:ext uri="{FF2B5EF4-FFF2-40B4-BE49-F238E27FC236}">
                <a16:creationId xmlns:a16="http://schemas.microsoft.com/office/drawing/2014/main" id="{9380B3B7-A7C6-413F-9BA9-0667A4C08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152" y="4697938"/>
            <a:ext cx="1582507" cy="4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delete</a:t>
            </a:r>
            <a:endParaRPr lang="en-US" altLang="zh-CN" sz="5400" dirty="0">
              <a:solidFill>
                <a:prstClr val="black"/>
              </a:solidFill>
              <a:latin typeface="Lucida Fax" panose="02060602050505020204" pitchFamily="18" charset="0"/>
            </a:endParaRPr>
          </a:p>
        </p:txBody>
      </p:sp>
      <p:sp>
        <p:nvSpPr>
          <p:cNvPr id="115" name="Line 21">
            <a:extLst>
              <a:ext uri="{FF2B5EF4-FFF2-40B4-BE49-F238E27FC236}">
                <a16:creationId xmlns:a16="http://schemas.microsoft.com/office/drawing/2014/main" id="{7A93D82F-E4E4-4421-875F-6E6C2BB6F5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9278" y="4960582"/>
            <a:ext cx="839898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5400" dirty="0">
              <a:solidFill>
                <a:prstClr val="black"/>
              </a:solidFill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429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0C9E2-9B5B-438C-945D-C7F5EEB2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Sub-Case 3.2: Single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DA6C5-3623-4824-B264-F456D92B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 </a:t>
            </a:r>
            <a:r>
              <a:rPr lang="en-US" altLang="zh-CN" dirty="0">
                <a:solidFill>
                  <a:srgbClr val="0070C0"/>
                </a:solidFill>
              </a:rPr>
              <a:t>a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Need to further examine ancestors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Height: h+2 -&gt; h+1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BDA37-6B6B-4A3D-9CD0-DBAC81CE6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143</a:t>
            </a:fld>
            <a:endParaRPr lang="en-US" altLang="zh-CN"/>
          </a:p>
        </p:txBody>
      </p:sp>
      <p:sp>
        <p:nvSpPr>
          <p:cNvPr id="42" name="Oval 49">
            <a:extLst>
              <a:ext uri="{FF2B5EF4-FFF2-40B4-BE49-F238E27FC236}">
                <a16:creationId xmlns:a16="http://schemas.microsoft.com/office/drawing/2014/main" id="{62265B70-E6E7-4DD1-9020-E66CE431A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012" y="4056277"/>
            <a:ext cx="378366" cy="838728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3" name="Oval 48">
            <a:extLst>
              <a:ext uri="{FF2B5EF4-FFF2-40B4-BE49-F238E27FC236}">
                <a16:creationId xmlns:a16="http://schemas.microsoft.com/office/drawing/2014/main" id="{DFC1FFAE-556A-4054-A421-61D3428BB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848" y="3331615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Oval 47">
            <a:extLst>
              <a:ext uri="{FF2B5EF4-FFF2-40B4-BE49-F238E27FC236}">
                <a16:creationId xmlns:a16="http://schemas.microsoft.com/office/drawing/2014/main" id="{3948D8DC-30A3-41E0-9F2A-A0BCA500E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75" y="4062073"/>
            <a:ext cx="378366" cy="1022115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Oval 46">
            <a:extLst>
              <a:ext uri="{FF2B5EF4-FFF2-40B4-BE49-F238E27FC236}">
                <a16:creationId xmlns:a16="http://schemas.microsoft.com/office/drawing/2014/main" id="{788743A0-0E3E-498F-819C-DEDAE5B93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849" y="4881866"/>
            <a:ext cx="378366" cy="71169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0349277A-4BEB-4C3B-A3AA-D79C89B35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33483" y="3570724"/>
            <a:ext cx="378366" cy="49134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ECC773C9-1B98-48F0-B8BA-884863D7B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4730" y="3599985"/>
            <a:ext cx="295636" cy="4804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8" name="Text Box 43">
            <a:extLst>
              <a:ext uri="{FF2B5EF4-FFF2-40B4-BE49-F238E27FC236}">
                <a16:creationId xmlns:a16="http://schemas.microsoft.com/office/drawing/2014/main" id="{DF4AFB91-B0B5-4574-9338-7D8C5FA4B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676" y="3392392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9" name="Text Box 42">
            <a:extLst>
              <a:ext uri="{FF2B5EF4-FFF2-40B4-BE49-F238E27FC236}">
                <a16:creationId xmlns:a16="http://schemas.microsoft.com/office/drawing/2014/main" id="{49D13262-5F8F-4DC0-916E-9A896DB85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81" y="5128694"/>
            <a:ext cx="467702" cy="29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0" name="Text Box 41">
            <a:extLst>
              <a:ext uri="{FF2B5EF4-FFF2-40B4-BE49-F238E27FC236}">
                <a16:creationId xmlns:a16="http://schemas.microsoft.com/office/drawing/2014/main" id="{594CC31C-1962-4BA2-BBCA-DC1C2F412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560" y="4377378"/>
            <a:ext cx="467702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1" name="Oval 40">
            <a:extLst>
              <a:ext uri="{FF2B5EF4-FFF2-40B4-BE49-F238E27FC236}">
                <a16:creationId xmlns:a16="http://schemas.microsoft.com/office/drawing/2014/main" id="{619D3AF8-FC57-422D-8971-7F30BB6F8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917" y="4895004"/>
            <a:ext cx="378366" cy="98270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2" name="Text Box 39">
            <a:extLst>
              <a:ext uri="{FF2B5EF4-FFF2-40B4-BE49-F238E27FC236}">
                <a16:creationId xmlns:a16="http://schemas.microsoft.com/office/drawing/2014/main" id="{E93B88AB-D668-4EE7-A68A-6024439DA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14" y="5223446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3" name="Oval 38">
            <a:extLst>
              <a:ext uri="{FF2B5EF4-FFF2-40B4-BE49-F238E27FC236}">
                <a16:creationId xmlns:a16="http://schemas.microsoft.com/office/drawing/2014/main" id="{B7034EBF-BB7F-4B02-A598-BBF7D924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550" y="4080466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4" name="Text Box 37">
            <a:extLst>
              <a:ext uri="{FF2B5EF4-FFF2-40B4-BE49-F238E27FC236}">
                <a16:creationId xmlns:a16="http://schemas.microsoft.com/office/drawing/2014/main" id="{A8D6FB68-F13E-44B6-9774-E4088417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891" y="4136944"/>
            <a:ext cx="189183" cy="32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5" name="Line 36">
            <a:extLst>
              <a:ext uri="{FF2B5EF4-FFF2-40B4-BE49-F238E27FC236}">
                <a16:creationId xmlns:a16="http://schemas.microsoft.com/office/drawing/2014/main" id="{ED710BD7-D089-4CE5-BBCB-CC0B474590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01032" y="4403309"/>
            <a:ext cx="354718" cy="47855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6" name="Line 35">
            <a:extLst>
              <a:ext uri="{FF2B5EF4-FFF2-40B4-BE49-F238E27FC236}">
                <a16:creationId xmlns:a16="http://schemas.microsoft.com/office/drawing/2014/main" id="{F903411F-0D94-42D7-88AF-A10DEB95C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5543" y="4429929"/>
            <a:ext cx="274771" cy="4650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8" name="Oval 30">
            <a:extLst>
              <a:ext uri="{FF2B5EF4-FFF2-40B4-BE49-F238E27FC236}">
                <a16:creationId xmlns:a16="http://schemas.microsoft.com/office/drawing/2014/main" id="{711A6950-071A-4683-83A4-6B7EA4BBF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059" y="4052741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9" name="Oval 29">
            <a:extLst>
              <a:ext uri="{FF2B5EF4-FFF2-40B4-BE49-F238E27FC236}">
                <a16:creationId xmlns:a16="http://schemas.microsoft.com/office/drawing/2014/main" id="{2C8F394F-071F-4684-9193-3FB8DCA5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295" y="4867305"/>
            <a:ext cx="378366" cy="81979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1" name="Line 27">
            <a:extLst>
              <a:ext uri="{FF2B5EF4-FFF2-40B4-BE49-F238E27FC236}">
                <a16:creationId xmlns:a16="http://schemas.microsoft.com/office/drawing/2014/main" id="{616D9E1E-2DB0-4250-8ED1-ADB913FA89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4478" y="4375956"/>
            <a:ext cx="378366" cy="49134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Line 26">
            <a:extLst>
              <a:ext uri="{FF2B5EF4-FFF2-40B4-BE49-F238E27FC236}">
                <a16:creationId xmlns:a16="http://schemas.microsoft.com/office/drawing/2014/main" id="{3652A98F-C1CC-41FB-8859-4ABB77EEF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2027" y="4380719"/>
            <a:ext cx="378366" cy="49134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3" name="Text Box 25">
            <a:extLst>
              <a:ext uri="{FF2B5EF4-FFF2-40B4-BE49-F238E27FC236}">
                <a16:creationId xmlns:a16="http://schemas.microsoft.com/office/drawing/2014/main" id="{0FAB682C-A112-41F0-80DE-BC11BAA9F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411" y="4123712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5" name="Text Box 23">
            <a:extLst>
              <a:ext uri="{FF2B5EF4-FFF2-40B4-BE49-F238E27FC236}">
                <a16:creationId xmlns:a16="http://schemas.microsoft.com/office/drawing/2014/main" id="{48E498BA-048F-4578-AE98-93E59F495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6961" y="5178879"/>
            <a:ext cx="467702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6" name="Oval 22">
            <a:extLst>
              <a:ext uri="{FF2B5EF4-FFF2-40B4-BE49-F238E27FC236}">
                <a16:creationId xmlns:a16="http://schemas.microsoft.com/office/drawing/2014/main" id="{BC99083C-5D17-4EAA-862A-5129EE9E8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759" y="4123712"/>
            <a:ext cx="378366" cy="982701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7" name="Text Box 21">
            <a:extLst>
              <a:ext uri="{FF2B5EF4-FFF2-40B4-BE49-F238E27FC236}">
                <a16:creationId xmlns:a16="http://schemas.microsoft.com/office/drawing/2014/main" id="{5661A574-C893-4910-BCA3-C6EE8429F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156" y="4452154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8" name="Oval 20">
            <a:extLst>
              <a:ext uri="{FF2B5EF4-FFF2-40B4-BE49-F238E27FC236}">
                <a16:creationId xmlns:a16="http://schemas.microsoft.com/office/drawing/2014/main" id="{E6331C7B-F25E-47EF-B8BB-0BBF9A37A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6821" y="3306545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9" name="Text Box 19">
            <a:extLst>
              <a:ext uri="{FF2B5EF4-FFF2-40B4-BE49-F238E27FC236}">
                <a16:creationId xmlns:a16="http://schemas.microsoft.com/office/drawing/2014/main" id="{DC14EE63-8808-4352-B505-7DAFD740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708" y="3324824"/>
            <a:ext cx="27911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0" name="Line 18">
            <a:extLst>
              <a:ext uri="{FF2B5EF4-FFF2-40B4-BE49-F238E27FC236}">
                <a16:creationId xmlns:a16="http://schemas.microsoft.com/office/drawing/2014/main" id="{431D734A-69CA-48DA-93AB-E13B2666E0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2027" y="3598177"/>
            <a:ext cx="325084" cy="4861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C0357595-B500-42C9-9976-115B9530F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0580" y="3622210"/>
            <a:ext cx="256393" cy="53696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2" name="Text Box 16">
            <a:extLst>
              <a:ext uri="{FF2B5EF4-FFF2-40B4-BE49-F238E27FC236}">
                <a16:creationId xmlns:a16="http://schemas.microsoft.com/office/drawing/2014/main" id="{7EF54ED4-ED72-496A-9181-027289776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374" y="3029791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61B24FB9-2F8A-407A-A8D8-F9911502A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737" y="3584533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Text Box 14">
            <a:extLst>
              <a:ext uri="{FF2B5EF4-FFF2-40B4-BE49-F238E27FC236}">
                <a16:creationId xmlns:a16="http://schemas.microsoft.com/office/drawing/2014/main" id="{31F4506C-2B44-4203-8AFC-3ED6A4183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19" y="3652877"/>
            <a:ext cx="189183" cy="32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5" name="Text Box 13">
            <a:extLst>
              <a:ext uri="{FF2B5EF4-FFF2-40B4-BE49-F238E27FC236}">
                <a16:creationId xmlns:a16="http://schemas.microsoft.com/office/drawing/2014/main" id="{06418A81-CD75-48FB-A220-E091A2ADA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2027" y="3038764"/>
            <a:ext cx="189183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6" name="AutoShape 106">
            <a:extLst>
              <a:ext uri="{FF2B5EF4-FFF2-40B4-BE49-F238E27FC236}">
                <a16:creationId xmlns:a16="http://schemas.microsoft.com/office/drawing/2014/main" id="{E7462849-CB64-427B-B124-BBB4F7001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657" y="4179726"/>
            <a:ext cx="1025525" cy="381088"/>
          </a:xfrm>
          <a:prstGeom prst="rightArrow">
            <a:avLst>
              <a:gd name="adj1" fmla="val 50000"/>
              <a:gd name="adj2" fmla="val 67292"/>
            </a:avLst>
          </a:prstGeom>
          <a:noFill/>
          <a:ln w="317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7" name="Text Box 22">
            <a:extLst>
              <a:ext uri="{FF2B5EF4-FFF2-40B4-BE49-F238E27FC236}">
                <a16:creationId xmlns:a16="http://schemas.microsoft.com/office/drawing/2014/main" id="{6D78CDDC-ACAD-4B5B-9261-52FA23D6A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152" y="4697938"/>
            <a:ext cx="1582507" cy="4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delete</a:t>
            </a:r>
            <a:endParaRPr lang="en-US" altLang="zh-CN" sz="5400" dirty="0">
              <a:solidFill>
                <a:prstClr val="black"/>
              </a:solidFill>
              <a:latin typeface="Lucida Fax" panose="02060602050505020204" pitchFamily="18" charset="0"/>
            </a:endParaRPr>
          </a:p>
        </p:txBody>
      </p:sp>
      <p:sp>
        <p:nvSpPr>
          <p:cNvPr id="78" name="Line 21">
            <a:extLst>
              <a:ext uri="{FF2B5EF4-FFF2-40B4-BE49-F238E27FC236}">
                <a16:creationId xmlns:a16="http://schemas.microsoft.com/office/drawing/2014/main" id="{DDA5B9FF-9B29-4BCE-8D4D-3303FA1E13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9278" y="4960582"/>
            <a:ext cx="839898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5400" dirty="0">
              <a:solidFill>
                <a:prstClr val="black"/>
              </a:solidFill>
              <a:latin typeface="Lucida Fax" panose="02060602050505020204" pitchFamily="18" charset="0"/>
            </a:endParaRPr>
          </a:p>
        </p:txBody>
      </p:sp>
      <p:sp>
        <p:nvSpPr>
          <p:cNvPr id="80" name="Oval 29">
            <a:extLst>
              <a:ext uri="{FF2B5EF4-FFF2-40B4-BE49-F238E27FC236}">
                <a16:creationId xmlns:a16="http://schemas.microsoft.com/office/drawing/2014/main" id="{4037C144-8C4F-4A4D-B447-16D1400B8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2801" y="4867305"/>
            <a:ext cx="378366" cy="819793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2" name="Text Box 23">
            <a:extLst>
              <a:ext uri="{FF2B5EF4-FFF2-40B4-BE49-F238E27FC236}">
                <a16:creationId xmlns:a16="http://schemas.microsoft.com/office/drawing/2014/main" id="{474830F9-8C93-4096-8C4D-782BFB62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467" y="5178879"/>
            <a:ext cx="467702" cy="32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Text Box 31">
            <a:extLst>
              <a:ext uri="{FF2B5EF4-FFF2-40B4-BE49-F238E27FC236}">
                <a16:creationId xmlns:a16="http://schemas.microsoft.com/office/drawing/2014/main" id="{11660468-B173-442A-A81B-6C9332500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5441" y="3879663"/>
            <a:ext cx="2383321" cy="2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Left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Single Rotation</a:t>
            </a:r>
            <a:endParaRPr lang="zh-CN" altLang="en-US" sz="40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90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B1A6B-BE0D-4267-A517-01293C32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Sub-Case 3.3: Double Rotation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51CEA-5AC2-4847-9D24-17E1DDFD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RL case: (1) swap </a:t>
            </a:r>
            <a:r>
              <a:rPr lang="en-US" altLang="zh-CN" sz="2800" dirty="0">
                <a:solidFill>
                  <a:srgbClr val="0070C0"/>
                </a:solidFill>
              </a:rPr>
              <a:t>c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70C0"/>
                </a:solidFill>
              </a:rPr>
              <a:t>b</a:t>
            </a:r>
            <a:r>
              <a:rPr lang="en-US" altLang="zh-CN" sz="2800" dirty="0"/>
              <a:t>; (2) </a:t>
            </a:r>
            <a:r>
              <a:rPr lang="en-US" altLang="zh-CN" sz="2800"/>
              <a:t>swap </a:t>
            </a:r>
            <a:r>
              <a:rPr lang="en-US" altLang="zh-CN" sz="2800" dirty="0">
                <a:solidFill>
                  <a:srgbClr val="0070C0"/>
                </a:solidFill>
              </a:rPr>
              <a:t>c</a:t>
            </a:r>
            <a:r>
              <a:rPr lang="en-US" altLang="zh-CN" sz="2800"/>
              <a:t> </a:t>
            </a:r>
            <a:r>
              <a:rPr lang="en-US" altLang="zh-CN" sz="2800" dirty="0"/>
              <a:t>and 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Need to further examine ancestors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Height: h+2 -&gt; h+1</a:t>
            </a:r>
            <a:endParaRPr lang="zh-CN" altLang="en-US" sz="2400" dirty="0">
              <a:solidFill>
                <a:srgbClr val="0070C0"/>
              </a:solidFill>
            </a:endParaRPr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E784D7-E8D2-4F47-8ADB-D3FDA91FD2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144</a:t>
            </a:fld>
            <a:endParaRPr lang="en-US" altLang="zh-CN"/>
          </a:p>
        </p:txBody>
      </p:sp>
      <p:sp>
        <p:nvSpPr>
          <p:cNvPr id="55" name="Line 62">
            <a:extLst>
              <a:ext uri="{FF2B5EF4-FFF2-40B4-BE49-F238E27FC236}">
                <a16:creationId xmlns:a16="http://schemas.microsoft.com/office/drawing/2014/main" id="{D54BDC5C-53F0-4109-908F-4D90D0EF9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8175" y="4758888"/>
            <a:ext cx="183226" cy="47587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6" name="Line 61">
            <a:extLst>
              <a:ext uri="{FF2B5EF4-FFF2-40B4-BE49-F238E27FC236}">
                <a16:creationId xmlns:a16="http://schemas.microsoft.com/office/drawing/2014/main" id="{97B15852-1AC4-4D4D-9902-C530DB94B7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8499" y="4707992"/>
            <a:ext cx="279927" cy="52677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7" name="Oval 60">
            <a:extLst>
              <a:ext uri="{FF2B5EF4-FFF2-40B4-BE49-F238E27FC236}">
                <a16:creationId xmlns:a16="http://schemas.microsoft.com/office/drawing/2014/main" id="{170F13BD-C8BB-4908-9C91-457C6CE0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265" y="3609170"/>
            <a:ext cx="482235" cy="802404"/>
          </a:xfrm>
          <a:prstGeom prst="ellipse">
            <a:avLst/>
          </a:prstGeom>
          <a:noFill/>
          <a:ln w="3810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8" name="Oval 59">
            <a:extLst>
              <a:ext uri="{FF2B5EF4-FFF2-40B4-BE49-F238E27FC236}">
                <a16:creationId xmlns:a16="http://schemas.microsoft.com/office/drawing/2014/main" id="{0DC4B163-33DE-4E75-A8C9-840704606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1724" y="2888462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9" name="Line 56">
            <a:extLst>
              <a:ext uri="{FF2B5EF4-FFF2-40B4-BE49-F238E27FC236}">
                <a16:creationId xmlns:a16="http://schemas.microsoft.com/office/drawing/2014/main" id="{F30C920F-0665-409E-83ED-F00B5A0313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4799" y="3132741"/>
            <a:ext cx="366451" cy="47587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0" name="Line 55">
            <a:extLst>
              <a:ext uri="{FF2B5EF4-FFF2-40B4-BE49-F238E27FC236}">
                <a16:creationId xmlns:a16="http://schemas.microsoft.com/office/drawing/2014/main" id="{6F6AF620-4AD6-4D3F-B56E-BFC8062A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6409" y="3180465"/>
            <a:ext cx="238065" cy="44855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1" name="Text Box 54">
            <a:extLst>
              <a:ext uri="{FF2B5EF4-FFF2-40B4-BE49-F238E27FC236}">
                <a16:creationId xmlns:a16="http://schemas.microsoft.com/office/drawing/2014/main" id="{95B433A0-86FB-4EF7-B3D6-3D0BD18CC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239" y="2909412"/>
            <a:ext cx="183225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2" name="Text Box 53">
            <a:extLst>
              <a:ext uri="{FF2B5EF4-FFF2-40B4-BE49-F238E27FC236}">
                <a16:creationId xmlns:a16="http://schemas.microsoft.com/office/drawing/2014/main" id="{A0AAC1FD-123A-48CD-8121-C92A8CF94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784" y="3894136"/>
            <a:ext cx="452974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3" name="Text Box 52">
            <a:extLst>
              <a:ext uri="{FF2B5EF4-FFF2-40B4-BE49-F238E27FC236}">
                <a16:creationId xmlns:a16="http://schemas.microsoft.com/office/drawing/2014/main" id="{B18B091D-B482-48B4-B198-F42C5F090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962" y="4672365"/>
            <a:ext cx="488600" cy="29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4" name="Oval 51">
            <a:extLst>
              <a:ext uri="{FF2B5EF4-FFF2-40B4-BE49-F238E27FC236}">
                <a16:creationId xmlns:a16="http://schemas.microsoft.com/office/drawing/2014/main" id="{1437A07E-9884-45C6-B803-25720C9C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697" y="3613731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5" name="Text Box 50">
            <a:extLst>
              <a:ext uri="{FF2B5EF4-FFF2-40B4-BE49-F238E27FC236}">
                <a16:creationId xmlns:a16="http://schemas.microsoft.com/office/drawing/2014/main" id="{D7A8D7D1-C476-4C35-8AB3-E56F7786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0325" y="3656376"/>
            <a:ext cx="304944" cy="3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6" name="Line 49">
            <a:extLst>
              <a:ext uri="{FF2B5EF4-FFF2-40B4-BE49-F238E27FC236}">
                <a16:creationId xmlns:a16="http://schemas.microsoft.com/office/drawing/2014/main" id="{EE4BB474-1331-45C6-B0D9-7389A3DA4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5591" y="3963744"/>
            <a:ext cx="284673" cy="44783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7" name="Line 48">
            <a:extLst>
              <a:ext uri="{FF2B5EF4-FFF2-40B4-BE49-F238E27FC236}">
                <a16:creationId xmlns:a16="http://schemas.microsoft.com/office/drawing/2014/main" id="{4E94B632-15A7-40BB-A6B6-14DF5EFD24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1078" y="3940055"/>
            <a:ext cx="212401" cy="45312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8" name="Oval 45">
            <a:extLst>
              <a:ext uri="{FF2B5EF4-FFF2-40B4-BE49-F238E27FC236}">
                <a16:creationId xmlns:a16="http://schemas.microsoft.com/office/drawing/2014/main" id="{DDA0E64F-A78A-47FD-A004-F3F619DC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525" y="4420429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69" name="Text Box 43">
            <a:extLst>
              <a:ext uri="{FF2B5EF4-FFF2-40B4-BE49-F238E27FC236}">
                <a16:creationId xmlns:a16="http://schemas.microsoft.com/office/drawing/2014/main" id="{6E86731F-F6A9-42E8-AE02-B59CA8E0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672" y="5402751"/>
            <a:ext cx="534076" cy="95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h-2/</a:t>
            </a:r>
          </a:p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2" name="Oval 37">
            <a:extLst>
              <a:ext uri="{FF2B5EF4-FFF2-40B4-BE49-F238E27FC236}">
                <a16:creationId xmlns:a16="http://schemas.microsoft.com/office/drawing/2014/main" id="{15D0FA12-57BA-4E28-B903-8DB110EB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7367" y="2710902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3" name="Oval 36">
            <a:extLst>
              <a:ext uri="{FF2B5EF4-FFF2-40B4-BE49-F238E27FC236}">
                <a16:creationId xmlns:a16="http://schemas.microsoft.com/office/drawing/2014/main" id="{4BA4502A-E75E-4F2F-A3A1-5AA538F69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270" y="3486491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Oval 35">
            <a:extLst>
              <a:ext uri="{FF2B5EF4-FFF2-40B4-BE49-F238E27FC236}">
                <a16:creationId xmlns:a16="http://schemas.microsoft.com/office/drawing/2014/main" id="{75F458BC-B108-40FA-B9B0-6FC6DE161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8223" y="3423641"/>
            <a:ext cx="360000" cy="3600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5" name="Oval 32">
            <a:extLst>
              <a:ext uri="{FF2B5EF4-FFF2-40B4-BE49-F238E27FC236}">
                <a16:creationId xmlns:a16="http://schemas.microsoft.com/office/drawing/2014/main" id="{A3EBFDDE-E01D-493B-9C94-B09F65D45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6370" y="4122690"/>
            <a:ext cx="488601" cy="92020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6" name="Line 30">
            <a:extLst>
              <a:ext uri="{FF2B5EF4-FFF2-40B4-BE49-F238E27FC236}">
                <a16:creationId xmlns:a16="http://schemas.microsoft.com/office/drawing/2014/main" id="{531F3110-4507-4652-9911-F024D60173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83496" y="3010614"/>
            <a:ext cx="549676" cy="47587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7" name="Line 29">
            <a:extLst>
              <a:ext uri="{FF2B5EF4-FFF2-40B4-BE49-F238E27FC236}">
                <a16:creationId xmlns:a16="http://schemas.microsoft.com/office/drawing/2014/main" id="{BB77AD4E-BA00-44E9-B0E8-AAEC780611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08467" y="2970858"/>
            <a:ext cx="491368" cy="48549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8" name="Freeform 28">
            <a:extLst>
              <a:ext uri="{FF2B5EF4-FFF2-40B4-BE49-F238E27FC236}">
                <a16:creationId xmlns:a16="http://schemas.microsoft.com/office/drawing/2014/main" id="{96AEEC79-3261-439F-9298-5ABC8766A35D}"/>
              </a:ext>
            </a:extLst>
          </p:cNvPr>
          <p:cNvSpPr>
            <a:spLocks/>
          </p:cNvSpPr>
          <p:nvPr/>
        </p:nvSpPr>
        <p:spPr bwMode="auto">
          <a:xfrm>
            <a:off x="9088956" y="3748673"/>
            <a:ext cx="353459" cy="393582"/>
          </a:xfrm>
          <a:custGeom>
            <a:avLst/>
            <a:gdLst>
              <a:gd name="T0" fmla="*/ 444 w 444"/>
              <a:gd name="T1" fmla="*/ 0 h 408"/>
              <a:gd name="T2" fmla="*/ 0 w 444"/>
              <a:gd name="T3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44" h="408">
                <a:moveTo>
                  <a:pt x="444" y="0"/>
                </a:moveTo>
                <a:lnTo>
                  <a:pt x="0" y="40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79" name="Line 27">
            <a:extLst>
              <a:ext uri="{FF2B5EF4-FFF2-40B4-BE49-F238E27FC236}">
                <a16:creationId xmlns:a16="http://schemas.microsoft.com/office/drawing/2014/main" id="{0385818B-EF47-4751-BB23-14C31E1EDF72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6081" y="3804589"/>
            <a:ext cx="214991" cy="33766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0" name="Freeform 26">
            <a:extLst>
              <a:ext uri="{FF2B5EF4-FFF2-40B4-BE49-F238E27FC236}">
                <a16:creationId xmlns:a16="http://schemas.microsoft.com/office/drawing/2014/main" id="{CF95A1A3-5E92-4464-AB7A-DC1C0D64B99A}"/>
              </a:ext>
            </a:extLst>
          </p:cNvPr>
          <p:cNvSpPr>
            <a:spLocks/>
          </p:cNvSpPr>
          <p:nvPr/>
        </p:nvSpPr>
        <p:spPr bwMode="auto">
          <a:xfrm>
            <a:off x="10695549" y="3748674"/>
            <a:ext cx="216986" cy="374016"/>
          </a:xfrm>
          <a:custGeom>
            <a:avLst/>
            <a:gdLst>
              <a:gd name="T0" fmla="*/ 324 w 324"/>
              <a:gd name="T1" fmla="*/ 0 h 420"/>
              <a:gd name="T2" fmla="*/ 0 w 324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4" h="420">
                <a:moveTo>
                  <a:pt x="324" y="0"/>
                </a:moveTo>
                <a:lnTo>
                  <a:pt x="0" y="42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1" name="Freeform 25">
            <a:extLst>
              <a:ext uri="{FF2B5EF4-FFF2-40B4-BE49-F238E27FC236}">
                <a16:creationId xmlns:a16="http://schemas.microsoft.com/office/drawing/2014/main" id="{F6F3B433-4A24-4A27-B8D3-26311FEE9134}"/>
              </a:ext>
            </a:extLst>
          </p:cNvPr>
          <p:cNvSpPr>
            <a:spLocks/>
          </p:cNvSpPr>
          <p:nvPr/>
        </p:nvSpPr>
        <p:spPr bwMode="auto">
          <a:xfrm>
            <a:off x="11139046" y="3730004"/>
            <a:ext cx="276703" cy="392686"/>
          </a:xfrm>
          <a:custGeom>
            <a:avLst/>
            <a:gdLst>
              <a:gd name="T0" fmla="*/ 0 w 360"/>
              <a:gd name="T1" fmla="*/ 0 h 420"/>
              <a:gd name="T2" fmla="*/ 360 w 360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0" h="420">
                <a:moveTo>
                  <a:pt x="0" y="0"/>
                </a:moveTo>
                <a:lnTo>
                  <a:pt x="360" y="420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2" name="Text Box 24">
            <a:extLst>
              <a:ext uri="{FF2B5EF4-FFF2-40B4-BE49-F238E27FC236}">
                <a16:creationId xmlns:a16="http://schemas.microsoft.com/office/drawing/2014/main" id="{AF1F8B78-BC6F-4425-9EDD-5086DCAE4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213" y="4397309"/>
            <a:ext cx="489592" cy="3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3" name="Text Box 23">
            <a:extLst>
              <a:ext uri="{FF2B5EF4-FFF2-40B4-BE49-F238E27FC236}">
                <a16:creationId xmlns:a16="http://schemas.microsoft.com/office/drawing/2014/main" id="{61B83F96-CAE3-4516-A5B0-82AB2040E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106" y="4423529"/>
            <a:ext cx="452974" cy="279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4" name="Line 22">
            <a:extLst>
              <a:ext uri="{FF2B5EF4-FFF2-40B4-BE49-F238E27FC236}">
                <a16:creationId xmlns:a16="http://schemas.microsoft.com/office/drawing/2014/main" id="{C9EB0140-FFA7-4BCC-AC5E-C37EC029A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49947" y="4916666"/>
            <a:ext cx="366451" cy="31809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5" name="Line 21">
            <a:extLst>
              <a:ext uri="{FF2B5EF4-FFF2-40B4-BE49-F238E27FC236}">
                <a16:creationId xmlns:a16="http://schemas.microsoft.com/office/drawing/2014/main" id="{BF8C6946-828E-478B-A5FD-5DC0B5A315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99621" y="4904062"/>
            <a:ext cx="287563" cy="33070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6" name="Text Box 20">
            <a:extLst>
              <a:ext uri="{FF2B5EF4-FFF2-40B4-BE49-F238E27FC236}">
                <a16:creationId xmlns:a16="http://schemas.microsoft.com/office/drawing/2014/main" id="{5EFC9D5E-B9D5-4918-B602-C168F2C16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072" y="5254015"/>
            <a:ext cx="1419062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 or</a:t>
            </a:r>
            <a:r>
              <a:rPr lang="zh-CN" altLang="en-US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h-2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7" name="Text Box 19">
            <a:extLst>
              <a:ext uri="{FF2B5EF4-FFF2-40B4-BE49-F238E27FC236}">
                <a16:creationId xmlns:a16="http://schemas.microsoft.com/office/drawing/2014/main" id="{7A728DC1-507E-4859-89F6-8378647E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110" y="2763580"/>
            <a:ext cx="366451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8" name="Text Box 41">
            <a:extLst>
              <a:ext uri="{FF2B5EF4-FFF2-40B4-BE49-F238E27FC236}">
                <a16:creationId xmlns:a16="http://schemas.microsoft.com/office/drawing/2014/main" id="{CB17EFC3-BB3E-46B9-BE09-45C73FED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4666" y="5373579"/>
            <a:ext cx="492823" cy="95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h-1</a:t>
            </a:r>
            <a:endParaRPr lang="en-US" altLang="zh-CN" sz="1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/</a:t>
            </a:r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h-2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89" name="Text Box 40">
            <a:extLst>
              <a:ext uri="{FF2B5EF4-FFF2-40B4-BE49-F238E27FC236}">
                <a16:creationId xmlns:a16="http://schemas.microsoft.com/office/drawing/2014/main" id="{28A47A22-870A-4614-AC00-20AB52813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1183" y="2671146"/>
            <a:ext cx="183226" cy="29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0" name="Text Box 18">
            <a:extLst>
              <a:ext uri="{FF2B5EF4-FFF2-40B4-BE49-F238E27FC236}">
                <a16:creationId xmlns:a16="http://schemas.microsoft.com/office/drawing/2014/main" id="{04650D43-B110-40FA-8264-6D188EE8F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7288" y="3142537"/>
            <a:ext cx="183225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1" name="Text Box 39">
            <a:extLst>
              <a:ext uri="{FF2B5EF4-FFF2-40B4-BE49-F238E27FC236}">
                <a16:creationId xmlns:a16="http://schemas.microsoft.com/office/drawing/2014/main" id="{5F0CD417-FD72-46FB-9FEA-BD20EF21D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7851" y="3646812"/>
            <a:ext cx="183225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2" name="Text Box 17">
            <a:extLst>
              <a:ext uri="{FF2B5EF4-FFF2-40B4-BE49-F238E27FC236}">
                <a16:creationId xmlns:a16="http://schemas.microsoft.com/office/drawing/2014/main" id="{39374549-527A-4FE8-8A96-BB8EEC72D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5784" y="3168391"/>
            <a:ext cx="183225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2089C488-6BFC-4063-9DC1-178CEDA28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430" y="4017614"/>
            <a:ext cx="183225" cy="3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4" name="Text Box 16">
            <a:extLst>
              <a:ext uri="{FF2B5EF4-FFF2-40B4-BE49-F238E27FC236}">
                <a16:creationId xmlns:a16="http://schemas.microsoft.com/office/drawing/2014/main" id="{11BA828D-6AF1-4EEB-B7A1-E923AF4E6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067" y="2332516"/>
            <a:ext cx="183225" cy="318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altLang="zh-CN" sz="6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5" name="AutoShape 106">
            <a:extLst>
              <a:ext uri="{FF2B5EF4-FFF2-40B4-BE49-F238E27FC236}">
                <a16:creationId xmlns:a16="http://schemas.microsoft.com/office/drawing/2014/main" id="{4A68B702-DD8F-4035-87C6-CD923268D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9713" y="4180463"/>
            <a:ext cx="1498090" cy="381088"/>
          </a:xfrm>
          <a:prstGeom prst="rightArrow">
            <a:avLst>
              <a:gd name="adj1" fmla="val 50000"/>
              <a:gd name="adj2" fmla="val 67292"/>
            </a:avLst>
          </a:prstGeom>
          <a:noFill/>
          <a:ln w="31750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6" name="Text Box 22">
            <a:extLst>
              <a:ext uri="{FF2B5EF4-FFF2-40B4-BE49-F238E27FC236}">
                <a16:creationId xmlns:a16="http://schemas.microsoft.com/office/drawing/2014/main" id="{247D16B3-7A3A-4994-85BC-290ABF035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738" y="4233664"/>
            <a:ext cx="1582507" cy="49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delete</a:t>
            </a:r>
            <a:endParaRPr lang="en-US" altLang="zh-CN" sz="5400" dirty="0">
              <a:solidFill>
                <a:prstClr val="black"/>
              </a:solidFill>
              <a:latin typeface="Lucida Fax" panose="02060602050505020204" pitchFamily="18" charset="0"/>
            </a:endParaRPr>
          </a:p>
        </p:txBody>
      </p:sp>
      <p:sp>
        <p:nvSpPr>
          <p:cNvPr id="97" name="Line 21">
            <a:extLst>
              <a:ext uri="{FF2B5EF4-FFF2-40B4-BE49-F238E27FC236}">
                <a16:creationId xmlns:a16="http://schemas.microsoft.com/office/drawing/2014/main" id="{F16CF1A6-4471-413E-B349-FCA454B7F4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8696" y="4427639"/>
            <a:ext cx="839898" cy="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5400" dirty="0">
              <a:solidFill>
                <a:prstClr val="black"/>
              </a:solidFill>
              <a:latin typeface="Lucida Fax" panose="02060602050505020204" pitchFamily="18" charset="0"/>
            </a:endParaRPr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4781A4DD-EB40-414D-909A-BE432184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6509" y="4142255"/>
            <a:ext cx="488601" cy="92020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99" name="Oval 32">
            <a:extLst>
              <a:ext uri="{FF2B5EF4-FFF2-40B4-BE49-F238E27FC236}">
                <a16:creationId xmlns:a16="http://schemas.microsoft.com/office/drawing/2014/main" id="{5E575BB5-DB35-424A-82EE-C09357DF6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5784" y="4122688"/>
            <a:ext cx="488601" cy="92020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0" name="Oval 32">
            <a:extLst>
              <a:ext uri="{FF2B5EF4-FFF2-40B4-BE49-F238E27FC236}">
                <a16:creationId xmlns:a16="http://schemas.microsoft.com/office/drawing/2014/main" id="{5843DAD7-F752-4ECF-95DE-BFD55C6A6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178" y="4397309"/>
            <a:ext cx="488601" cy="92020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1" name="Oval 32">
            <a:extLst>
              <a:ext uri="{FF2B5EF4-FFF2-40B4-BE49-F238E27FC236}">
                <a16:creationId xmlns:a16="http://schemas.microsoft.com/office/drawing/2014/main" id="{D18C3307-52D6-4CB7-81AB-EEE235674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265" y="3606668"/>
            <a:ext cx="488601" cy="92020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2" name="Oval 32">
            <a:extLst>
              <a:ext uri="{FF2B5EF4-FFF2-40B4-BE49-F238E27FC236}">
                <a16:creationId xmlns:a16="http://schemas.microsoft.com/office/drawing/2014/main" id="{9AE34732-B466-4C28-B763-4355BE4D0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9519" y="4142255"/>
            <a:ext cx="488601" cy="92020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3" name="Oval 32">
            <a:extLst>
              <a:ext uri="{FF2B5EF4-FFF2-40B4-BE49-F238E27FC236}">
                <a16:creationId xmlns:a16="http://schemas.microsoft.com/office/drawing/2014/main" id="{E39C8413-CE0A-4CFD-8E79-8FD83A70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4766" y="5209840"/>
            <a:ext cx="621848" cy="92020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4" name="Oval 32">
            <a:extLst>
              <a:ext uri="{FF2B5EF4-FFF2-40B4-BE49-F238E27FC236}">
                <a16:creationId xmlns:a16="http://schemas.microsoft.com/office/drawing/2014/main" id="{D9B0A267-7E60-4BF5-9F0B-CDB0054E6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416" y="5237115"/>
            <a:ext cx="621848" cy="920208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106" name="Text Box 31">
            <a:extLst>
              <a:ext uri="{FF2B5EF4-FFF2-40B4-BE49-F238E27FC236}">
                <a16:creationId xmlns:a16="http://schemas.microsoft.com/office/drawing/2014/main" id="{336ACD4E-4E42-470C-BE7C-3F352F1F3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348" y="3869036"/>
            <a:ext cx="2383321" cy="2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Double Rotation</a:t>
            </a:r>
            <a:endParaRPr lang="zh-CN" altLang="en-US" sz="40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108" name="Text Box 31">
            <a:extLst>
              <a:ext uri="{FF2B5EF4-FFF2-40B4-BE49-F238E27FC236}">
                <a16:creationId xmlns:a16="http://schemas.microsoft.com/office/drawing/2014/main" id="{41FCC25D-EEAC-49C5-901F-8A902424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9404" y="4582792"/>
            <a:ext cx="2383321" cy="24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rPr>
              <a:t>Height decreases</a:t>
            </a:r>
            <a:endParaRPr lang="zh-CN" altLang="en-US" sz="40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251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F59AD-BAA1-486E-ADF6-DA14FDEE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CE43C-8FF1-4E45-9494-84E7A845D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Need to continue to process ancestors in Sub-Case 3.2 and Sub-Case 3.3</a:t>
            </a:r>
          </a:p>
          <a:p>
            <a:pPr lvl="1"/>
            <a:r>
              <a:rPr lang="en-US" altLang="zh-CN" dirty="0"/>
              <a:t>Different from Insertion</a:t>
            </a:r>
          </a:p>
          <a:p>
            <a:pPr lvl="1"/>
            <a:r>
              <a:rPr lang="en-US" altLang="zh-CN" dirty="0"/>
              <a:t>Because height decreases in Deletion, but remains in Insertion</a:t>
            </a:r>
          </a:p>
          <a:p>
            <a:r>
              <a:rPr lang="en-US" altLang="zh-CN" dirty="0"/>
              <a:t>In each ancestor</a:t>
            </a:r>
          </a:p>
          <a:p>
            <a:pPr lvl="1"/>
            <a:r>
              <a:rPr lang="en-US" altLang="zh-CN" dirty="0"/>
              <a:t>Rotate if balance factor &gt;1 or &lt;-1</a:t>
            </a:r>
          </a:p>
          <a:p>
            <a:pPr lvl="1"/>
            <a:r>
              <a:rPr lang="en-US" altLang="zh-CN" dirty="0"/>
              <a:t>Continue if height changes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4AAB71-EC24-4EB7-AB8B-C21B9E0293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62444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C5BCD-928A-4A4F-9E8C-0AB47A9E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AD850D-2F1C-4B0D-AFAC-C441E685A3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146</a:t>
            </a:fld>
            <a:endParaRPr lang="en-US" altLang="zh-CN"/>
          </a:p>
        </p:txBody>
      </p:sp>
      <p:sp>
        <p:nvSpPr>
          <p:cNvPr id="220" name="Oval 126">
            <a:extLst>
              <a:ext uri="{FF2B5EF4-FFF2-40B4-BE49-F238E27FC236}">
                <a16:creationId xmlns:a16="http://schemas.microsoft.com/office/drawing/2014/main" id="{6A180C2E-0489-4CC3-97B3-9BFCB184C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10" y="1877534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22" name="Text Box 125">
            <a:extLst>
              <a:ext uri="{FF2B5EF4-FFF2-40B4-BE49-F238E27FC236}">
                <a16:creationId xmlns:a16="http://schemas.microsoft.com/office/drawing/2014/main" id="{D562977F-E744-4022-BEAE-B5AC4FE50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3841" y="1882711"/>
            <a:ext cx="282231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24" name="Oval 124">
            <a:extLst>
              <a:ext uri="{FF2B5EF4-FFF2-40B4-BE49-F238E27FC236}">
                <a16:creationId xmlns:a16="http://schemas.microsoft.com/office/drawing/2014/main" id="{BB28C2E7-A17B-4819-8C40-D847B7EC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797" y="2411857"/>
            <a:ext cx="263052" cy="263052"/>
          </a:xfrm>
          <a:prstGeom prst="ellipse">
            <a:avLst/>
          </a:prstGeom>
          <a:solidFill>
            <a:srgbClr val="DDDDDD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26" name="Text Box 123">
            <a:extLst>
              <a:ext uri="{FF2B5EF4-FFF2-40B4-BE49-F238E27FC236}">
                <a16:creationId xmlns:a16="http://schemas.microsoft.com/office/drawing/2014/main" id="{D25EE955-14A9-4DC5-9A11-674F59CF6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408" y="2417011"/>
            <a:ext cx="296638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28" name="Freeform 122">
            <a:extLst>
              <a:ext uri="{FF2B5EF4-FFF2-40B4-BE49-F238E27FC236}">
                <a16:creationId xmlns:a16="http://schemas.microsoft.com/office/drawing/2014/main" id="{0C369D87-73AD-47C1-AFD8-58B8EC121416}"/>
              </a:ext>
            </a:extLst>
          </p:cNvPr>
          <p:cNvSpPr>
            <a:spLocks/>
          </p:cNvSpPr>
          <p:nvPr/>
        </p:nvSpPr>
        <p:spPr bwMode="auto">
          <a:xfrm>
            <a:off x="2932777" y="2072082"/>
            <a:ext cx="861332" cy="350694"/>
          </a:xfrm>
          <a:custGeom>
            <a:avLst/>
            <a:gdLst>
              <a:gd name="T0" fmla="*/ 753 w 753"/>
              <a:gd name="T1" fmla="*/ 0 h 303"/>
              <a:gd name="T2" fmla="*/ 0 w 753"/>
              <a:gd name="T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3" h="303">
                <a:moveTo>
                  <a:pt x="753" y="0"/>
                </a:moveTo>
                <a:lnTo>
                  <a:pt x="0" y="3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30" name="Oval 121">
            <a:extLst>
              <a:ext uri="{FF2B5EF4-FFF2-40B4-BE49-F238E27FC236}">
                <a16:creationId xmlns:a16="http://schemas.microsoft.com/office/drawing/2014/main" id="{F765EE1A-BACC-47D2-933D-C94867F42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501" y="2389936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32" name="Text Box 120">
            <a:extLst>
              <a:ext uri="{FF2B5EF4-FFF2-40B4-BE49-F238E27FC236}">
                <a16:creationId xmlns:a16="http://schemas.microsoft.com/office/drawing/2014/main" id="{E3F3D6C8-9BE3-4886-83C8-5F9AFC8D0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264" y="2378976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34" name="Freeform 119">
            <a:extLst>
              <a:ext uri="{FF2B5EF4-FFF2-40B4-BE49-F238E27FC236}">
                <a16:creationId xmlns:a16="http://schemas.microsoft.com/office/drawing/2014/main" id="{1ECCA0B6-ED78-4EC6-B8CC-CEB2D8A19E98}"/>
              </a:ext>
            </a:extLst>
          </p:cNvPr>
          <p:cNvSpPr>
            <a:spLocks/>
          </p:cNvSpPr>
          <p:nvPr/>
        </p:nvSpPr>
        <p:spPr bwMode="auto">
          <a:xfrm>
            <a:off x="4035241" y="2080344"/>
            <a:ext cx="873117" cy="345215"/>
          </a:xfrm>
          <a:custGeom>
            <a:avLst/>
            <a:gdLst>
              <a:gd name="T0" fmla="*/ 0 w 784"/>
              <a:gd name="T1" fmla="*/ 0 h 276"/>
              <a:gd name="T2" fmla="*/ 784 w 784"/>
              <a:gd name="T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4" h="276">
                <a:moveTo>
                  <a:pt x="0" y="0"/>
                </a:moveTo>
                <a:lnTo>
                  <a:pt x="784" y="2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36" name="Oval 118">
            <a:extLst>
              <a:ext uri="{FF2B5EF4-FFF2-40B4-BE49-F238E27FC236}">
                <a16:creationId xmlns:a16="http://schemas.microsoft.com/office/drawing/2014/main" id="{2243CEBA-F247-49E6-B6A5-A1CCD1F7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8006" y="2929741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38" name="Text Box 117">
            <a:extLst>
              <a:ext uri="{FF2B5EF4-FFF2-40B4-BE49-F238E27FC236}">
                <a16:creationId xmlns:a16="http://schemas.microsoft.com/office/drawing/2014/main" id="{9601FC75-8FDC-4C2E-AF61-2C2B9CACA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011" y="2931110"/>
            <a:ext cx="312374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40" name="Oval 116">
            <a:extLst>
              <a:ext uri="{FF2B5EF4-FFF2-40B4-BE49-F238E27FC236}">
                <a16:creationId xmlns:a16="http://schemas.microsoft.com/office/drawing/2014/main" id="{189D64AE-3DF9-4203-8C00-B35F4E671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437" y="2970842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42" name="Text Box 115">
            <a:extLst>
              <a:ext uri="{FF2B5EF4-FFF2-40B4-BE49-F238E27FC236}">
                <a16:creationId xmlns:a16="http://schemas.microsoft.com/office/drawing/2014/main" id="{9ABFEC82-FA15-4EEE-BD03-BA542B3B1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601" y="2957143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44" name="Freeform 114">
            <a:extLst>
              <a:ext uri="{FF2B5EF4-FFF2-40B4-BE49-F238E27FC236}">
                <a16:creationId xmlns:a16="http://schemas.microsoft.com/office/drawing/2014/main" id="{D16F618B-5632-4406-86C8-74CEC14295F4}"/>
              </a:ext>
            </a:extLst>
          </p:cNvPr>
          <p:cNvSpPr>
            <a:spLocks/>
          </p:cNvSpPr>
          <p:nvPr/>
        </p:nvSpPr>
        <p:spPr bwMode="auto">
          <a:xfrm>
            <a:off x="2950152" y="2600927"/>
            <a:ext cx="386358" cy="356216"/>
          </a:xfrm>
          <a:custGeom>
            <a:avLst/>
            <a:gdLst>
              <a:gd name="T0" fmla="*/ 0 w 352"/>
              <a:gd name="T1" fmla="*/ 0 h 324"/>
              <a:gd name="T2" fmla="*/ 352 w 352"/>
              <a:gd name="T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52" h="324">
                <a:moveTo>
                  <a:pt x="0" y="0"/>
                </a:moveTo>
                <a:lnTo>
                  <a:pt x="352" y="32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46" name="Freeform 113">
            <a:extLst>
              <a:ext uri="{FF2B5EF4-FFF2-40B4-BE49-F238E27FC236}">
                <a16:creationId xmlns:a16="http://schemas.microsoft.com/office/drawing/2014/main" id="{47DD0288-0111-480E-BCB9-78FC2F139B48}"/>
              </a:ext>
            </a:extLst>
          </p:cNvPr>
          <p:cNvSpPr>
            <a:spLocks/>
          </p:cNvSpPr>
          <p:nvPr/>
        </p:nvSpPr>
        <p:spPr bwMode="auto">
          <a:xfrm>
            <a:off x="2380205" y="2598883"/>
            <a:ext cx="361697" cy="377440"/>
          </a:xfrm>
          <a:custGeom>
            <a:avLst/>
            <a:gdLst>
              <a:gd name="T0" fmla="*/ 300 w 300"/>
              <a:gd name="T1" fmla="*/ 0 h 285"/>
              <a:gd name="T2" fmla="*/ 0 w 300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0" h="285">
                <a:moveTo>
                  <a:pt x="300" y="0"/>
                </a:moveTo>
                <a:lnTo>
                  <a:pt x="0" y="28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48" name="Oval 112">
            <a:extLst>
              <a:ext uri="{FF2B5EF4-FFF2-40B4-BE49-F238E27FC236}">
                <a16:creationId xmlns:a16="http://schemas.microsoft.com/office/drawing/2014/main" id="{E41E51F6-CE70-4764-8739-16F3619A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982" y="2937961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0" name="Text Box 111">
            <a:extLst>
              <a:ext uri="{FF2B5EF4-FFF2-40B4-BE49-F238E27FC236}">
                <a16:creationId xmlns:a16="http://schemas.microsoft.com/office/drawing/2014/main" id="{2A3F9C9C-B51A-41EE-9074-0F5C16630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447" y="2924261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2" name="Freeform 110">
            <a:extLst>
              <a:ext uri="{FF2B5EF4-FFF2-40B4-BE49-F238E27FC236}">
                <a16:creationId xmlns:a16="http://schemas.microsoft.com/office/drawing/2014/main" id="{AEF92D95-1702-413C-9035-33858A345D41}"/>
              </a:ext>
            </a:extLst>
          </p:cNvPr>
          <p:cNvSpPr>
            <a:spLocks/>
          </p:cNvSpPr>
          <p:nvPr/>
        </p:nvSpPr>
        <p:spPr bwMode="auto">
          <a:xfrm>
            <a:off x="4731232" y="2680389"/>
            <a:ext cx="219210" cy="279493"/>
          </a:xfrm>
          <a:custGeom>
            <a:avLst/>
            <a:gdLst>
              <a:gd name="T0" fmla="*/ 200 w 200"/>
              <a:gd name="T1" fmla="*/ 0 h 255"/>
              <a:gd name="T2" fmla="*/ 0 w 200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0" h="255">
                <a:moveTo>
                  <a:pt x="200" y="0"/>
                </a:moveTo>
                <a:lnTo>
                  <a:pt x="0" y="25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4" name="Oval 109">
            <a:extLst>
              <a:ext uri="{FF2B5EF4-FFF2-40B4-BE49-F238E27FC236}">
                <a16:creationId xmlns:a16="http://schemas.microsoft.com/office/drawing/2014/main" id="{FA4AB6AF-DBF2-4939-8986-8AE1EF57A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8833" y="2916040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6" name="Text Box 108">
            <a:extLst>
              <a:ext uri="{FF2B5EF4-FFF2-40B4-BE49-F238E27FC236}">
                <a16:creationId xmlns:a16="http://schemas.microsoft.com/office/drawing/2014/main" id="{E44BFD8E-87FF-4F6D-BEB5-055DEA73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256" y="2905079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8" name="Freeform 107">
            <a:extLst>
              <a:ext uri="{FF2B5EF4-FFF2-40B4-BE49-F238E27FC236}">
                <a16:creationId xmlns:a16="http://schemas.microsoft.com/office/drawing/2014/main" id="{02A67746-6E61-41B0-8507-7EA7F7056C8E}"/>
              </a:ext>
            </a:extLst>
          </p:cNvPr>
          <p:cNvSpPr>
            <a:spLocks/>
          </p:cNvSpPr>
          <p:nvPr/>
        </p:nvSpPr>
        <p:spPr bwMode="auto">
          <a:xfrm>
            <a:off x="5079227" y="2642028"/>
            <a:ext cx="208251" cy="282233"/>
          </a:xfrm>
          <a:custGeom>
            <a:avLst/>
            <a:gdLst>
              <a:gd name="T0" fmla="*/ 0 w 180"/>
              <a:gd name="T1" fmla="*/ 0 h 240"/>
              <a:gd name="T2" fmla="*/ 180 w 180"/>
              <a:gd name="T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0" h="240">
                <a:moveTo>
                  <a:pt x="0" y="0"/>
                </a:moveTo>
                <a:lnTo>
                  <a:pt x="18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0" name="Oval 106">
            <a:extLst>
              <a:ext uri="{FF2B5EF4-FFF2-40B4-BE49-F238E27FC236}">
                <a16:creationId xmlns:a16="http://schemas.microsoft.com/office/drawing/2014/main" id="{71BA9EDA-CFE3-44BA-A4E1-3C5AFB2D1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48" y="3677794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2" name="Text Box 105">
            <a:extLst>
              <a:ext uri="{FF2B5EF4-FFF2-40B4-BE49-F238E27FC236}">
                <a16:creationId xmlns:a16="http://schemas.microsoft.com/office/drawing/2014/main" id="{0B0AF3D4-D165-4DA9-B9BB-D727D051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411" y="3664095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4" name="Oval 104">
            <a:extLst>
              <a:ext uri="{FF2B5EF4-FFF2-40B4-BE49-F238E27FC236}">
                <a16:creationId xmlns:a16="http://schemas.microsoft.com/office/drawing/2014/main" id="{78545095-D336-4ED2-B048-C21F64236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758" y="3655873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6" name="Text Box 103">
            <a:extLst>
              <a:ext uri="{FF2B5EF4-FFF2-40B4-BE49-F238E27FC236}">
                <a16:creationId xmlns:a16="http://schemas.microsoft.com/office/drawing/2014/main" id="{01B9A1C9-56FE-4A82-8BF9-DB7BD8BE2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922" y="3644913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8" name="Freeform 102">
            <a:extLst>
              <a:ext uri="{FF2B5EF4-FFF2-40B4-BE49-F238E27FC236}">
                <a16:creationId xmlns:a16="http://schemas.microsoft.com/office/drawing/2014/main" id="{C5B35945-1D5C-4319-A3C5-223878E6AAC5}"/>
              </a:ext>
            </a:extLst>
          </p:cNvPr>
          <p:cNvSpPr>
            <a:spLocks/>
          </p:cNvSpPr>
          <p:nvPr/>
        </p:nvSpPr>
        <p:spPr bwMode="auto">
          <a:xfrm>
            <a:off x="4353095" y="3190052"/>
            <a:ext cx="246611" cy="509663"/>
          </a:xfrm>
          <a:custGeom>
            <a:avLst/>
            <a:gdLst>
              <a:gd name="T0" fmla="*/ 225 w 225"/>
              <a:gd name="T1" fmla="*/ 0 h 465"/>
              <a:gd name="T2" fmla="*/ 0 w 225"/>
              <a:gd name="T3" fmla="*/ 465 h 46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5" h="465">
                <a:moveTo>
                  <a:pt x="225" y="0"/>
                </a:moveTo>
                <a:lnTo>
                  <a:pt x="0" y="46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0" name="Freeform 101">
            <a:extLst>
              <a:ext uri="{FF2B5EF4-FFF2-40B4-BE49-F238E27FC236}">
                <a16:creationId xmlns:a16="http://schemas.microsoft.com/office/drawing/2014/main" id="{91F1A356-9B12-4878-A99E-8ECE916F36B1}"/>
              </a:ext>
            </a:extLst>
          </p:cNvPr>
          <p:cNvSpPr>
            <a:spLocks/>
          </p:cNvSpPr>
          <p:nvPr/>
        </p:nvSpPr>
        <p:spPr bwMode="auto">
          <a:xfrm>
            <a:off x="4698350" y="3190052"/>
            <a:ext cx="284973" cy="457601"/>
          </a:xfrm>
          <a:custGeom>
            <a:avLst/>
            <a:gdLst>
              <a:gd name="T0" fmla="*/ 0 w 261"/>
              <a:gd name="T1" fmla="*/ 0 h 417"/>
              <a:gd name="T2" fmla="*/ 261 w 261"/>
              <a:gd name="T3" fmla="*/ 417 h 41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61" h="417">
                <a:moveTo>
                  <a:pt x="0" y="0"/>
                </a:moveTo>
                <a:lnTo>
                  <a:pt x="261" y="417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2" name="Oval 100">
            <a:extLst>
              <a:ext uri="{FF2B5EF4-FFF2-40B4-BE49-F238E27FC236}">
                <a16:creationId xmlns:a16="http://schemas.microsoft.com/office/drawing/2014/main" id="{9AAA1A66-D619-4FFF-9CF1-7C94D2057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582" y="3713417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4" name="Text Box 99">
            <a:extLst>
              <a:ext uri="{FF2B5EF4-FFF2-40B4-BE49-F238E27FC236}">
                <a16:creationId xmlns:a16="http://schemas.microsoft.com/office/drawing/2014/main" id="{A0BD9FB9-E028-4F05-95EB-72E8F8036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047" y="3699715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6" name="Oval 98">
            <a:extLst>
              <a:ext uri="{FF2B5EF4-FFF2-40B4-BE49-F238E27FC236}">
                <a16:creationId xmlns:a16="http://schemas.microsoft.com/office/drawing/2014/main" id="{BA306643-A159-418E-BEC5-0A7BDB46B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433" y="3694235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8" name="Text Box 97">
            <a:extLst>
              <a:ext uri="{FF2B5EF4-FFF2-40B4-BE49-F238E27FC236}">
                <a16:creationId xmlns:a16="http://schemas.microsoft.com/office/drawing/2014/main" id="{592B8BF9-AAAF-4043-95A5-0772DFD95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5856" y="3680535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0" name="Freeform 96">
            <a:extLst>
              <a:ext uri="{FF2B5EF4-FFF2-40B4-BE49-F238E27FC236}">
                <a16:creationId xmlns:a16="http://schemas.microsoft.com/office/drawing/2014/main" id="{3214611F-EB6A-433C-8D59-92C392315E3F}"/>
              </a:ext>
            </a:extLst>
          </p:cNvPr>
          <p:cNvSpPr>
            <a:spLocks/>
          </p:cNvSpPr>
          <p:nvPr/>
        </p:nvSpPr>
        <p:spPr bwMode="auto">
          <a:xfrm>
            <a:off x="2007549" y="3196402"/>
            <a:ext cx="224690" cy="528845"/>
          </a:xfrm>
          <a:custGeom>
            <a:avLst/>
            <a:gdLst>
              <a:gd name="T0" fmla="*/ 204 w 204"/>
              <a:gd name="T1" fmla="*/ 0 h 483"/>
              <a:gd name="T2" fmla="*/ 0 w 204"/>
              <a:gd name="T3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4" h="483">
                <a:moveTo>
                  <a:pt x="204" y="0"/>
                </a:moveTo>
                <a:lnTo>
                  <a:pt x="0" y="48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2" name="Freeform 95">
            <a:extLst>
              <a:ext uri="{FF2B5EF4-FFF2-40B4-BE49-F238E27FC236}">
                <a16:creationId xmlns:a16="http://schemas.microsoft.com/office/drawing/2014/main" id="{8A698BFC-FE88-455A-AAA1-0B467E4DBA86}"/>
              </a:ext>
            </a:extLst>
          </p:cNvPr>
          <p:cNvSpPr>
            <a:spLocks/>
          </p:cNvSpPr>
          <p:nvPr/>
        </p:nvSpPr>
        <p:spPr bwMode="auto">
          <a:xfrm>
            <a:off x="2380205" y="3225674"/>
            <a:ext cx="208251" cy="493223"/>
          </a:xfrm>
          <a:custGeom>
            <a:avLst/>
            <a:gdLst>
              <a:gd name="T0" fmla="*/ 0 w 192"/>
              <a:gd name="T1" fmla="*/ 0 h 444"/>
              <a:gd name="T2" fmla="*/ 192 w 192"/>
              <a:gd name="T3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444">
                <a:moveTo>
                  <a:pt x="0" y="0"/>
                </a:moveTo>
                <a:lnTo>
                  <a:pt x="192" y="4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4" name="Oval 94">
            <a:extLst>
              <a:ext uri="{FF2B5EF4-FFF2-40B4-BE49-F238E27FC236}">
                <a16:creationId xmlns:a16="http://schemas.microsoft.com/office/drawing/2014/main" id="{D94684E0-BD23-4286-877B-B0A810DC7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53" y="3686016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6" name="Text Box 93">
            <a:extLst>
              <a:ext uri="{FF2B5EF4-FFF2-40B4-BE49-F238E27FC236}">
                <a16:creationId xmlns:a16="http://schemas.microsoft.com/office/drawing/2014/main" id="{4DA8E3F9-0902-480A-8122-049F78D0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173" y="3679163"/>
            <a:ext cx="243870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8" name="Oval 92">
            <a:extLst>
              <a:ext uri="{FF2B5EF4-FFF2-40B4-BE49-F238E27FC236}">
                <a16:creationId xmlns:a16="http://schemas.microsoft.com/office/drawing/2014/main" id="{2D34AF08-40A6-40AA-9899-F0FA3B4C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702" y="3666834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0" name="Text Box 91">
            <a:extLst>
              <a:ext uri="{FF2B5EF4-FFF2-40B4-BE49-F238E27FC236}">
                <a16:creationId xmlns:a16="http://schemas.microsoft.com/office/drawing/2014/main" id="{3E31C880-3F95-44C6-B747-C4353DA42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866" y="3653134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2" name="Freeform 90">
            <a:extLst>
              <a:ext uri="{FF2B5EF4-FFF2-40B4-BE49-F238E27FC236}">
                <a16:creationId xmlns:a16="http://schemas.microsoft.com/office/drawing/2014/main" id="{653B88A9-DF22-42E0-8D8A-91F85AB75D8C}"/>
              </a:ext>
            </a:extLst>
          </p:cNvPr>
          <p:cNvSpPr>
            <a:spLocks/>
          </p:cNvSpPr>
          <p:nvPr/>
        </p:nvSpPr>
        <p:spPr bwMode="auto">
          <a:xfrm>
            <a:off x="3114559" y="3173612"/>
            <a:ext cx="219210" cy="520623"/>
          </a:xfrm>
          <a:custGeom>
            <a:avLst/>
            <a:gdLst>
              <a:gd name="T0" fmla="*/ 201 w 201"/>
              <a:gd name="T1" fmla="*/ 0 h 474"/>
              <a:gd name="T2" fmla="*/ 0 w 201"/>
              <a:gd name="T3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" h="474">
                <a:moveTo>
                  <a:pt x="201" y="0"/>
                </a:moveTo>
                <a:lnTo>
                  <a:pt x="0" y="47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4" name="Freeform 89">
            <a:extLst>
              <a:ext uri="{FF2B5EF4-FFF2-40B4-BE49-F238E27FC236}">
                <a16:creationId xmlns:a16="http://schemas.microsoft.com/office/drawing/2014/main" id="{093EA248-C7C0-4686-88E7-828A1546F26D}"/>
              </a:ext>
            </a:extLst>
          </p:cNvPr>
          <p:cNvSpPr>
            <a:spLocks/>
          </p:cNvSpPr>
          <p:nvPr/>
        </p:nvSpPr>
        <p:spPr bwMode="auto">
          <a:xfrm>
            <a:off x="3465295" y="3190052"/>
            <a:ext cx="227431" cy="504183"/>
          </a:xfrm>
          <a:custGeom>
            <a:avLst/>
            <a:gdLst>
              <a:gd name="T0" fmla="*/ 0 w 207"/>
              <a:gd name="T1" fmla="*/ 0 h 459"/>
              <a:gd name="T2" fmla="*/ 207 w 207"/>
              <a:gd name="T3" fmla="*/ 459 h 4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7" h="459">
                <a:moveTo>
                  <a:pt x="0" y="0"/>
                </a:moveTo>
                <a:lnTo>
                  <a:pt x="207" y="459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6" name="Oval 88">
            <a:extLst>
              <a:ext uri="{FF2B5EF4-FFF2-40B4-BE49-F238E27FC236}">
                <a16:creationId xmlns:a16="http://schemas.microsoft.com/office/drawing/2014/main" id="{E70B2AFF-C00F-4C6F-A901-D1B8CC42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829" y="4413220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8" name="Text Box 87">
            <a:extLst>
              <a:ext uri="{FF2B5EF4-FFF2-40B4-BE49-F238E27FC236}">
                <a16:creationId xmlns:a16="http://schemas.microsoft.com/office/drawing/2014/main" id="{D83958DD-1B2C-4C03-9A4A-7346183C1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173" y="4413500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00" name="Freeform 86">
            <a:extLst>
              <a:ext uri="{FF2B5EF4-FFF2-40B4-BE49-F238E27FC236}">
                <a16:creationId xmlns:a16="http://schemas.microsoft.com/office/drawing/2014/main" id="{D63D2E43-1F12-43A3-AD4C-A327071055B7}"/>
              </a:ext>
            </a:extLst>
          </p:cNvPr>
          <p:cNvSpPr>
            <a:spLocks/>
          </p:cNvSpPr>
          <p:nvPr/>
        </p:nvSpPr>
        <p:spPr bwMode="auto">
          <a:xfrm flipH="1">
            <a:off x="2960510" y="3927746"/>
            <a:ext cx="130476" cy="496265"/>
          </a:xfrm>
          <a:custGeom>
            <a:avLst/>
            <a:gdLst>
              <a:gd name="T0" fmla="*/ 0 w 228"/>
              <a:gd name="T1" fmla="*/ 0 h 462"/>
              <a:gd name="T2" fmla="*/ 228 w 228"/>
              <a:gd name="T3" fmla="*/ 462 h 46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8" h="462">
                <a:moveTo>
                  <a:pt x="0" y="0"/>
                </a:moveTo>
                <a:lnTo>
                  <a:pt x="228" y="46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02" name="Freeform 85">
            <a:extLst>
              <a:ext uri="{FF2B5EF4-FFF2-40B4-BE49-F238E27FC236}">
                <a16:creationId xmlns:a16="http://schemas.microsoft.com/office/drawing/2014/main" id="{21940178-D219-4AFE-9563-1828CBA021C5}"/>
              </a:ext>
            </a:extLst>
          </p:cNvPr>
          <p:cNvSpPr>
            <a:spLocks/>
          </p:cNvSpPr>
          <p:nvPr/>
        </p:nvSpPr>
        <p:spPr bwMode="auto">
          <a:xfrm>
            <a:off x="5007985" y="2825617"/>
            <a:ext cx="0" cy="643928"/>
          </a:xfrm>
          <a:custGeom>
            <a:avLst/>
            <a:gdLst>
              <a:gd name="T0" fmla="*/ 0 w 1"/>
              <a:gd name="T1" fmla="*/ 588 h 588"/>
              <a:gd name="T2" fmla="*/ 0 w 1"/>
              <a:gd name="T3" fmla="*/ 0 h 58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588">
                <a:moveTo>
                  <a:pt x="0" y="588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04" name="Text Box 84">
            <a:extLst>
              <a:ext uri="{FF2B5EF4-FFF2-40B4-BE49-F238E27FC236}">
                <a16:creationId xmlns:a16="http://schemas.microsoft.com/office/drawing/2014/main" id="{38DBD870-0D76-4EC1-8720-4A50E3216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4036" y="1666720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 err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06" name="Text Box 83">
            <a:extLst>
              <a:ext uri="{FF2B5EF4-FFF2-40B4-BE49-F238E27FC236}">
                <a16:creationId xmlns:a16="http://schemas.microsoft.com/office/drawing/2014/main" id="{85655127-9405-414C-B484-BC351A7D0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206" y="2220049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08" name="Text Box 82">
            <a:extLst>
              <a:ext uri="{FF2B5EF4-FFF2-40B4-BE49-F238E27FC236}">
                <a16:creationId xmlns:a16="http://schemas.microsoft.com/office/drawing/2014/main" id="{E6EBC661-1BC6-439C-A8B3-F2D91413C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834" y="2275742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10" name="Text Box 81">
            <a:extLst>
              <a:ext uri="{FF2B5EF4-FFF2-40B4-BE49-F238E27FC236}">
                <a16:creationId xmlns:a16="http://schemas.microsoft.com/office/drawing/2014/main" id="{F78304CE-87AA-4CEE-9ED3-A7D3EDC3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661" y="2866717"/>
            <a:ext cx="284973" cy="33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12" name="Text Box 80">
            <a:extLst>
              <a:ext uri="{FF2B5EF4-FFF2-40B4-BE49-F238E27FC236}">
                <a16:creationId xmlns:a16="http://schemas.microsoft.com/office/drawing/2014/main" id="{E5988756-C273-4A84-BF09-8109ACDB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777" y="2809394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14" name="Text Box 79">
            <a:extLst>
              <a:ext uri="{FF2B5EF4-FFF2-40B4-BE49-F238E27FC236}">
                <a16:creationId xmlns:a16="http://schemas.microsoft.com/office/drawing/2014/main" id="{AE865A0E-AF7D-4FA3-B47F-BD665BFF9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970" y="2905079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16" name="Text Box 78">
            <a:extLst>
              <a:ext uri="{FF2B5EF4-FFF2-40B4-BE49-F238E27FC236}">
                <a16:creationId xmlns:a16="http://schemas.microsoft.com/office/drawing/2014/main" id="{C680E587-E1C6-43D3-8D38-98E63566E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828" y="2905079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18" name="Text Box 77">
            <a:extLst>
              <a:ext uri="{FF2B5EF4-FFF2-40B4-BE49-F238E27FC236}">
                <a16:creationId xmlns:a16="http://schemas.microsoft.com/office/drawing/2014/main" id="{7E24B31C-76E7-484F-B76B-637793A1E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75" y="3910706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20" name="Text Box 76">
            <a:extLst>
              <a:ext uri="{FF2B5EF4-FFF2-40B4-BE49-F238E27FC236}">
                <a16:creationId xmlns:a16="http://schemas.microsoft.com/office/drawing/2014/main" id="{6B88A221-F558-434C-85DC-4F6B5410D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368" y="3874438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22" name="Text Box 75">
            <a:extLst>
              <a:ext uri="{FF2B5EF4-FFF2-40B4-BE49-F238E27FC236}">
                <a16:creationId xmlns:a16="http://schemas.microsoft.com/office/drawing/2014/main" id="{0E00E1E0-D310-4138-A1E1-3C092A8CB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361" y="3929886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24" name="Text Box 74">
            <a:extLst>
              <a:ext uri="{FF2B5EF4-FFF2-40B4-BE49-F238E27FC236}">
                <a16:creationId xmlns:a16="http://schemas.microsoft.com/office/drawing/2014/main" id="{701C77E9-7920-4E29-9201-8E3D3669C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228" y="3929886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26" name="Text Box 73">
            <a:extLst>
              <a:ext uri="{FF2B5EF4-FFF2-40B4-BE49-F238E27FC236}">
                <a16:creationId xmlns:a16="http://schemas.microsoft.com/office/drawing/2014/main" id="{BA37C4CB-CC76-4D01-9BD8-B3241566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033" y="3981949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28" name="Text Box 72">
            <a:extLst>
              <a:ext uri="{FF2B5EF4-FFF2-40B4-BE49-F238E27FC236}">
                <a16:creationId xmlns:a16="http://schemas.microsoft.com/office/drawing/2014/main" id="{91A1D218-1765-47AE-937E-96B4B0722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663" y="3968247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30" name="Text Box 71">
            <a:extLst>
              <a:ext uri="{FF2B5EF4-FFF2-40B4-BE49-F238E27FC236}">
                <a16:creationId xmlns:a16="http://schemas.microsoft.com/office/drawing/2014/main" id="{628ABB1B-093F-4729-ADC8-09A6464AA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1201" y="4634178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32" name="Oval 70">
            <a:extLst>
              <a:ext uri="{FF2B5EF4-FFF2-40B4-BE49-F238E27FC236}">
                <a16:creationId xmlns:a16="http://schemas.microsoft.com/office/drawing/2014/main" id="{B169F512-F92E-4611-80A1-D2AF5A1E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621" y="1839172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34" name="Text Box 69">
            <a:extLst>
              <a:ext uri="{FF2B5EF4-FFF2-40B4-BE49-F238E27FC236}">
                <a16:creationId xmlns:a16="http://schemas.microsoft.com/office/drawing/2014/main" id="{5E8B0C18-33B5-4D9B-A360-5BA92E45A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387" y="1839171"/>
            <a:ext cx="282232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36" name="Oval 68">
            <a:extLst>
              <a:ext uri="{FF2B5EF4-FFF2-40B4-BE49-F238E27FC236}">
                <a16:creationId xmlns:a16="http://schemas.microsoft.com/office/drawing/2014/main" id="{A4BF0093-D457-4217-A202-2283BCC8E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1308" y="2370756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38" name="Text Box 67">
            <a:extLst>
              <a:ext uri="{FF2B5EF4-FFF2-40B4-BE49-F238E27FC236}">
                <a16:creationId xmlns:a16="http://schemas.microsoft.com/office/drawing/2014/main" id="{D222D0F8-5B85-4F5E-AB62-67473651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2413" y="2372151"/>
            <a:ext cx="290452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40" name="Freeform 66">
            <a:extLst>
              <a:ext uri="{FF2B5EF4-FFF2-40B4-BE49-F238E27FC236}">
                <a16:creationId xmlns:a16="http://schemas.microsoft.com/office/drawing/2014/main" id="{A18EA6EF-8E2F-45BE-A6F8-0887B09FE36E}"/>
              </a:ext>
            </a:extLst>
          </p:cNvPr>
          <p:cNvSpPr>
            <a:spLocks/>
          </p:cNvSpPr>
          <p:nvPr/>
        </p:nvSpPr>
        <p:spPr bwMode="auto">
          <a:xfrm>
            <a:off x="8067363" y="2039893"/>
            <a:ext cx="875024" cy="347304"/>
          </a:xfrm>
          <a:custGeom>
            <a:avLst/>
            <a:gdLst>
              <a:gd name="T0" fmla="*/ 752 w 752"/>
              <a:gd name="T1" fmla="*/ 0 h 276"/>
              <a:gd name="T2" fmla="*/ 0 w 752"/>
              <a:gd name="T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2" h="276">
                <a:moveTo>
                  <a:pt x="752" y="0"/>
                </a:moveTo>
                <a:lnTo>
                  <a:pt x="0" y="2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42" name="Oval 65">
            <a:extLst>
              <a:ext uri="{FF2B5EF4-FFF2-40B4-BE49-F238E27FC236}">
                <a16:creationId xmlns:a16="http://schemas.microsoft.com/office/drawing/2014/main" id="{4D92DEA3-D65C-4BA7-8814-ECBCDA01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4012" y="2351575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44" name="Text Box 64">
            <a:extLst>
              <a:ext uri="{FF2B5EF4-FFF2-40B4-BE49-F238E27FC236}">
                <a16:creationId xmlns:a16="http://schemas.microsoft.com/office/drawing/2014/main" id="{3BA2DA4D-B0B6-49E8-8A79-F2A3454C3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775" y="2337875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46" name="Freeform 63">
            <a:extLst>
              <a:ext uri="{FF2B5EF4-FFF2-40B4-BE49-F238E27FC236}">
                <a16:creationId xmlns:a16="http://schemas.microsoft.com/office/drawing/2014/main" id="{B221C40B-2057-4DFA-9B1F-77DD291D4869}"/>
              </a:ext>
            </a:extLst>
          </p:cNvPr>
          <p:cNvSpPr>
            <a:spLocks/>
          </p:cNvSpPr>
          <p:nvPr/>
        </p:nvSpPr>
        <p:spPr bwMode="auto">
          <a:xfrm>
            <a:off x="9167904" y="2053721"/>
            <a:ext cx="866281" cy="344436"/>
          </a:xfrm>
          <a:custGeom>
            <a:avLst/>
            <a:gdLst>
              <a:gd name="T0" fmla="*/ 0 w 784"/>
              <a:gd name="T1" fmla="*/ 0 h 276"/>
              <a:gd name="T2" fmla="*/ 784 w 784"/>
              <a:gd name="T3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84" h="276">
                <a:moveTo>
                  <a:pt x="0" y="0"/>
                </a:moveTo>
                <a:lnTo>
                  <a:pt x="784" y="27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48" name="Oval 62">
            <a:extLst>
              <a:ext uri="{FF2B5EF4-FFF2-40B4-BE49-F238E27FC236}">
                <a16:creationId xmlns:a16="http://schemas.microsoft.com/office/drawing/2014/main" id="{B64C0DD3-110B-4A36-B2B5-68280AE54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517" y="2891380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50" name="Text Box 61">
            <a:extLst>
              <a:ext uri="{FF2B5EF4-FFF2-40B4-BE49-F238E27FC236}">
                <a16:creationId xmlns:a16="http://schemas.microsoft.com/office/drawing/2014/main" id="{51923978-3521-4C76-8514-28F94C8AF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249" y="2901317"/>
            <a:ext cx="284973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52" name="Oval 60">
            <a:extLst>
              <a:ext uri="{FF2B5EF4-FFF2-40B4-BE49-F238E27FC236}">
                <a16:creationId xmlns:a16="http://schemas.microsoft.com/office/drawing/2014/main" id="{C18F8E70-7C60-412F-A387-6071ACDA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948" y="2929741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54" name="Text Box 59">
            <a:extLst>
              <a:ext uri="{FF2B5EF4-FFF2-40B4-BE49-F238E27FC236}">
                <a16:creationId xmlns:a16="http://schemas.microsoft.com/office/drawing/2014/main" id="{7E688947-CF2E-4348-A07E-7098A9240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112" y="2916040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56" name="Freeform 58">
            <a:extLst>
              <a:ext uri="{FF2B5EF4-FFF2-40B4-BE49-F238E27FC236}">
                <a16:creationId xmlns:a16="http://schemas.microsoft.com/office/drawing/2014/main" id="{48163294-D9C9-4877-9AA7-10FA0B852D91}"/>
              </a:ext>
            </a:extLst>
          </p:cNvPr>
          <p:cNvSpPr>
            <a:spLocks/>
          </p:cNvSpPr>
          <p:nvPr/>
        </p:nvSpPr>
        <p:spPr bwMode="auto">
          <a:xfrm>
            <a:off x="8079663" y="2562565"/>
            <a:ext cx="383617" cy="331554"/>
          </a:xfrm>
          <a:custGeom>
            <a:avLst/>
            <a:gdLst>
              <a:gd name="T0" fmla="*/ 0 w 349"/>
              <a:gd name="T1" fmla="*/ 0 h 303"/>
              <a:gd name="T2" fmla="*/ 349 w 349"/>
              <a:gd name="T3" fmla="*/ 303 h 30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9" h="303">
                <a:moveTo>
                  <a:pt x="0" y="0"/>
                </a:moveTo>
                <a:lnTo>
                  <a:pt x="349" y="30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58" name="Freeform 57">
            <a:extLst>
              <a:ext uri="{FF2B5EF4-FFF2-40B4-BE49-F238E27FC236}">
                <a16:creationId xmlns:a16="http://schemas.microsoft.com/office/drawing/2014/main" id="{B2316D3A-BCA1-4C0F-9887-E243BE4D090F}"/>
              </a:ext>
            </a:extLst>
          </p:cNvPr>
          <p:cNvSpPr>
            <a:spLocks/>
          </p:cNvSpPr>
          <p:nvPr/>
        </p:nvSpPr>
        <p:spPr bwMode="auto">
          <a:xfrm>
            <a:off x="7509717" y="2587225"/>
            <a:ext cx="372657" cy="356216"/>
          </a:xfrm>
          <a:custGeom>
            <a:avLst/>
            <a:gdLst>
              <a:gd name="T0" fmla="*/ 341 w 341"/>
              <a:gd name="T1" fmla="*/ 0 h 324"/>
              <a:gd name="T2" fmla="*/ 0 w 341"/>
              <a:gd name="T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41" h="324">
                <a:moveTo>
                  <a:pt x="341" y="0"/>
                </a:moveTo>
                <a:lnTo>
                  <a:pt x="0" y="32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60" name="Oval 56">
            <a:extLst>
              <a:ext uri="{FF2B5EF4-FFF2-40B4-BE49-F238E27FC236}">
                <a16:creationId xmlns:a16="http://schemas.microsoft.com/office/drawing/2014/main" id="{561501FA-4CBF-4002-A0C8-4F8C67FB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493" y="2896860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62" name="Text Box 55">
            <a:extLst>
              <a:ext uri="{FF2B5EF4-FFF2-40B4-BE49-F238E27FC236}">
                <a16:creationId xmlns:a16="http://schemas.microsoft.com/office/drawing/2014/main" id="{218532D1-0567-46D1-BB2F-5F624230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494" y="2883158"/>
            <a:ext cx="276754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64" name="Freeform 54">
            <a:extLst>
              <a:ext uri="{FF2B5EF4-FFF2-40B4-BE49-F238E27FC236}">
                <a16:creationId xmlns:a16="http://schemas.microsoft.com/office/drawing/2014/main" id="{80943830-ED3C-46A2-B35F-229754B6CC1E}"/>
              </a:ext>
            </a:extLst>
          </p:cNvPr>
          <p:cNvSpPr>
            <a:spLocks/>
          </p:cNvSpPr>
          <p:nvPr/>
        </p:nvSpPr>
        <p:spPr bwMode="auto">
          <a:xfrm>
            <a:off x="9855264" y="2600926"/>
            <a:ext cx="159215" cy="315113"/>
          </a:xfrm>
          <a:custGeom>
            <a:avLst/>
            <a:gdLst>
              <a:gd name="T0" fmla="*/ 173 w 173"/>
              <a:gd name="T1" fmla="*/ 0 h 246"/>
              <a:gd name="T2" fmla="*/ 0 w 173"/>
              <a:gd name="T3" fmla="*/ 246 h 24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3" h="246">
                <a:moveTo>
                  <a:pt x="173" y="0"/>
                </a:moveTo>
                <a:lnTo>
                  <a:pt x="0" y="24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66" name="Oval 53">
            <a:extLst>
              <a:ext uri="{FF2B5EF4-FFF2-40B4-BE49-F238E27FC236}">
                <a16:creationId xmlns:a16="http://schemas.microsoft.com/office/drawing/2014/main" id="{BC6DB021-5BCB-4132-BD4D-93A8E6AFE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344" y="2877678"/>
            <a:ext cx="263052" cy="263052"/>
          </a:xfrm>
          <a:prstGeom prst="ellipse">
            <a:avLst/>
          </a:prstGeom>
          <a:solidFill>
            <a:srgbClr val="DDDDDD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68" name="Text Box 52">
            <a:extLst>
              <a:ext uri="{FF2B5EF4-FFF2-40B4-BE49-F238E27FC236}">
                <a16:creationId xmlns:a16="http://schemas.microsoft.com/office/drawing/2014/main" id="{4C5ACA2A-5748-4304-B96D-D365DD69A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405" y="2884616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70" name="Freeform 51">
            <a:extLst>
              <a:ext uri="{FF2B5EF4-FFF2-40B4-BE49-F238E27FC236}">
                <a16:creationId xmlns:a16="http://schemas.microsoft.com/office/drawing/2014/main" id="{7640883B-A843-4BBF-BCED-68ECEB664541}"/>
              </a:ext>
            </a:extLst>
          </p:cNvPr>
          <p:cNvSpPr>
            <a:spLocks/>
          </p:cNvSpPr>
          <p:nvPr/>
        </p:nvSpPr>
        <p:spPr bwMode="auto">
          <a:xfrm>
            <a:off x="10211480" y="2587225"/>
            <a:ext cx="205510" cy="295934"/>
          </a:xfrm>
          <a:custGeom>
            <a:avLst/>
            <a:gdLst>
              <a:gd name="T0" fmla="*/ 0 w 180"/>
              <a:gd name="T1" fmla="*/ 0 h 240"/>
              <a:gd name="T2" fmla="*/ 180 w 180"/>
              <a:gd name="T3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0" h="240">
                <a:moveTo>
                  <a:pt x="0" y="0"/>
                </a:moveTo>
                <a:lnTo>
                  <a:pt x="180" y="24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72" name="Oval 50">
            <a:extLst>
              <a:ext uri="{FF2B5EF4-FFF2-40B4-BE49-F238E27FC236}">
                <a16:creationId xmlns:a16="http://schemas.microsoft.com/office/drawing/2014/main" id="{F217E87C-1478-48B1-A4DB-69B4136D0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5459" y="3636693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74" name="Text Box 49">
            <a:extLst>
              <a:ext uri="{FF2B5EF4-FFF2-40B4-BE49-F238E27FC236}">
                <a16:creationId xmlns:a16="http://schemas.microsoft.com/office/drawing/2014/main" id="{57FD3E89-525C-4507-B9E6-ED8C766C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4922" y="3622992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76" name="Freeform 48">
            <a:extLst>
              <a:ext uri="{FF2B5EF4-FFF2-40B4-BE49-F238E27FC236}">
                <a16:creationId xmlns:a16="http://schemas.microsoft.com/office/drawing/2014/main" id="{6E01A6D4-098C-4DC0-B22E-76F6EA30615F}"/>
              </a:ext>
            </a:extLst>
          </p:cNvPr>
          <p:cNvSpPr>
            <a:spLocks/>
          </p:cNvSpPr>
          <p:nvPr/>
        </p:nvSpPr>
        <p:spPr bwMode="auto">
          <a:xfrm>
            <a:off x="9500417" y="3151910"/>
            <a:ext cx="243677" cy="484783"/>
          </a:xfrm>
          <a:custGeom>
            <a:avLst/>
            <a:gdLst>
              <a:gd name="T0" fmla="*/ 216 w 216"/>
              <a:gd name="T1" fmla="*/ 0 h 408"/>
              <a:gd name="T2" fmla="*/ 0 w 216"/>
              <a:gd name="T3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16" h="408">
                <a:moveTo>
                  <a:pt x="216" y="0"/>
                </a:moveTo>
                <a:lnTo>
                  <a:pt x="0" y="4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78" name="Oval 47">
            <a:extLst>
              <a:ext uri="{FF2B5EF4-FFF2-40B4-BE49-F238E27FC236}">
                <a16:creationId xmlns:a16="http://schemas.microsoft.com/office/drawing/2014/main" id="{CD562F56-A12A-4D7E-87F4-4DA0E283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093" y="3672314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80" name="Text Box 46">
            <a:extLst>
              <a:ext uri="{FF2B5EF4-FFF2-40B4-BE49-F238E27FC236}">
                <a16:creationId xmlns:a16="http://schemas.microsoft.com/office/drawing/2014/main" id="{E7E8E5F6-EE32-458D-9278-01B6D54CC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8558" y="3661354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82" name="Oval 45">
            <a:extLst>
              <a:ext uri="{FF2B5EF4-FFF2-40B4-BE49-F238E27FC236}">
                <a16:creationId xmlns:a16="http://schemas.microsoft.com/office/drawing/2014/main" id="{3AD88B8E-4FE3-4B8C-A25F-6CD3463E1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44" y="3653134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84" name="Text Box 44">
            <a:extLst>
              <a:ext uri="{FF2B5EF4-FFF2-40B4-BE49-F238E27FC236}">
                <a16:creationId xmlns:a16="http://schemas.microsoft.com/office/drawing/2014/main" id="{2EEC57BB-2454-444A-B67F-264E4108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367" y="3639433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86" name="Freeform 43">
            <a:extLst>
              <a:ext uri="{FF2B5EF4-FFF2-40B4-BE49-F238E27FC236}">
                <a16:creationId xmlns:a16="http://schemas.microsoft.com/office/drawing/2014/main" id="{DE524A29-4D16-48CB-BFDE-0F246983EAB6}"/>
              </a:ext>
            </a:extLst>
          </p:cNvPr>
          <p:cNvSpPr>
            <a:spLocks/>
          </p:cNvSpPr>
          <p:nvPr/>
        </p:nvSpPr>
        <p:spPr bwMode="auto">
          <a:xfrm>
            <a:off x="7137060" y="3173612"/>
            <a:ext cx="216470" cy="506923"/>
          </a:xfrm>
          <a:custGeom>
            <a:avLst/>
            <a:gdLst>
              <a:gd name="T0" fmla="*/ 195 w 195"/>
              <a:gd name="T1" fmla="*/ 0 h 432"/>
              <a:gd name="T2" fmla="*/ 0 w 195"/>
              <a:gd name="T3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5" h="432">
                <a:moveTo>
                  <a:pt x="195" y="0"/>
                </a:moveTo>
                <a:lnTo>
                  <a:pt x="0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88" name="Freeform 42">
            <a:extLst>
              <a:ext uri="{FF2B5EF4-FFF2-40B4-BE49-F238E27FC236}">
                <a16:creationId xmlns:a16="http://schemas.microsoft.com/office/drawing/2014/main" id="{B4321A0D-EFD0-449E-806E-49CEB77C1AF8}"/>
              </a:ext>
            </a:extLst>
          </p:cNvPr>
          <p:cNvSpPr>
            <a:spLocks/>
          </p:cNvSpPr>
          <p:nvPr/>
        </p:nvSpPr>
        <p:spPr bwMode="auto">
          <a:xfrm>
            <a:off x="7503062" y="3173612"/>
            <a:ext cx="214906" cy="506923"/>
          </a:xfrm>
          <a:custGeom>
            <a:avLst/>
            <a:gdLst>
              <a:gd name="T0" fmla="*/ 0 w 192"/>
              <a:gd name="T1" fmla="*/ 0 h 444"/>
              <a:gd name="T2" fmla="*/ 192 w 192"/>
              <a:gd name="T3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92" h="444">
                <a:moveTo>
                  <a:pt x="0" y="0"/>
                </a:moveTo>
                <a:lnTo>
                  <a:pt x="192" y="4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90" name="Oval 41">
            <a:extLst>
              <a:ext uri="{FF2B5EF4-FFF2-40B4-BE49-F238E27FC236}">
                <a16:creationId xmlns:a16="http://schemas.microsoft.com/office/drawing/2014/main" id="{05D6594B-F720-484B-B651-06E5374B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364" y="3647654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92" name="Text Box 40">
            <a:extLst>
              <a:ext uri="{FF2B5EF4-FFF2-40B4-BE49-F238E27FC236}">
                <a16:creationId xmlns:a16="http://schemas.microsoft.com/office/drawing/2014/main" id="{F4A76C70-5231-4BF5-8494-B4959FF8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719" y="3645287"/>
            <a:ext cx="394115" cy="62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94" name="Oval 39">
            <a:extLst>
              <a:ext uri="{FF2B5EF4-FFF2-40B4-BE49-F238E27FC236}">
                <a16:creationId xmlns:a16="http://schemas.microsoft.com/office/drawing/2014/main" id="{52D7630C-9883-4583-91D1-5AB1737BE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213" y="3628472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96" name="Text Box 38">
            <a:extLst>
              <a:ext uri="{FF2B5EF4-FFF2-40B4-BE49-F238E27FC236}">
                <a16:creationId xmlns:a16="http://schemas.microsoft.com/office/drawing/2014/main" id="{CDD28ECE-CC58-4DA3-B105-AE1A62739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377" y="3614772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398" name="Freeform 37">
            <a:extLst>
              <a:ext uri="{FF2B5EF4-FFF2-40B4-BE49-F238E27FC236}">
                <a16:creationId xmlns:a16="http://schemas.microsoft.com/office/drawing/2014/main" id="{8C10D773-CA80-432A-BB25-D5D960793C9A}"/>
              </a:ext>
            </a:extLst>
          </p:cNvPr>
          <p:cNvSpPr>
            <a:spLocks/>
          </p:cNvSpPr>
          <p:nvPr/>
        </p:nvSpPr>
        <p:spPr bwMode="auto">
          <a:xfrm>
            <a:off x="8244070" y="3138365"/>
            <a:ext cx="226230" cy="514769"/>
          </a:xfrm>
          <a:custGeom>
            <a:avLst/>
            <a:gdLst>
              <a:gd name="T0" fmla="*/ 201 w 201"/>
              <a:gd name="T1" fmla="*/ 0 h 453"/>
              <a:gd name="T2" fmla="*/ 0 w 201"/>
              <a:gd name="T3" fmla="*/ 453 h 45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1" h="453">
                <a:moveTo>
                  <a:pt x="201" y="0"/>
                </a:moveTo>
                <a:lnTo>
                  <a:pt x="0" y="453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00" name="Freeform 36">
            <a:extLst>
              <a:ext uri="{FF2B5EF4-FFF2-40B4-BE49-F238E27FC236}">
                <a16:creationId xmlns:a16="http://schemas.microsoft.com/office/drawing/2014/main" id="{ACEB6458-4594-4945-A98C-BB982A2C3258}"/>
              </a:ext>
            </a:extLst>
          </p:cNvPr>
          <p:cNvSpPr>
            <a:spLocks/>
          </p:cNvSpPr>
          <p:nvPr/>
        </p:nvSpPr>
        <p:spPr bwMode="auto">
          <a:xfrm>
            <a:off x="8578365" y="3140730"/>
            <a:ext cx="243872" cy="512404"/>
          </a:xfrm>
          <a:custGeom>
            <a:avLst/>
            <a:gdLst>
              <a:gd name="T0" fmla="*/ 0 w 222"/>
              <a:gd name="T1" fmla="*/ 0 h 468"/>
              <a:gd name="T2" fmla="*/ 222 w 222"/>
              <a:gd name="T3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468">
                <a:moveTo>
                  <a:pt x="0" y="0"/>
                </a:moveTo>
                <a:lnTo>
                  <a:pt x="222" y="46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02" name="Oval 35">
            <a:extLst>
              <a:ext uri="{FF2B5EF4-FFF2-40B4-BE49-F238E27FC236}">
                <a16:creationId xmlns:a16="http://schemas.microsoft.com/office/drawing/2014/main" id="{F9AF3D37-5F57-4B4E-8709-F3D26183A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516" y="4431122"/>
            <a:ext cx="263052" cy="263052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04" name="Text Box 34">
            <a:extLst>
              <a:ext uri="{FF2B5EF4-FFF2-40B4-BE49-F238E27FC236}">
                <a16:creationId xmlns:a16="http://schemas.microsoft.com/office/drawing/2014/main" id="{2566F18A-3D5C-4EC6-A00C-FD84258D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680" y="4417420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06" name="Freeform 33">
            <a:extLst>
              <a:ext uri="{FF2B5EF4-FFF2-40B4-BE49-F238E27FC236}">
                <a16:creationId xmlns:a16="http://schemas.microsoft.com/office/drawing/2014/main" id="{4F39CE3E-A892-4D63-A9FC-3FED56D4871E}"/>
              </a:ext>
            </a:extLst>
          </p:cNvPr>
          <p:cNvSpPr>
            <a:spLocks/>
          </p:cNvSpPr>
          <p:nvPr/>
        </p:nvSpPr>
        <p:spPr bwMode="auto">
          <a:xfrm flipH="1">
            <a:off x="8087884" y="3913445"/>
            <a:ext cx="153447" cy="515143"/>
          </a:xfrm>
          <a:custGeom>
            <a:avLst/>
            <a:gdLst>
              <a:gd name="T0" fmla="*/ 0 w 243"/>
              <a:gd name="T1" fmla="*/ 0 h 471"/>
              <a:gd name="T2" fmla="*/ 243 w 243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3" h="471">
                <a:moveTo>
                  <a:pt x="0" y="0"/>
                </a:moveTo>
                <a:lnTo>
                  <a:pt x="243" y="471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08" name="Text Box 32">
            <a:extLst>
              <a:ext uri="{FF2B5EF4-FFF2-40B4-BE49-F238E27FC236}">
                <a16:creationId xmlns:a16="http://schemas.microsoft.com/office/drawing/2014/main" id="{3AC7CEAA-35C1-4F78-BF72-845105850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7522" y="1649129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 err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10" name="Text Box 31">
            <a:extLst>
              <a:ext uri="{FF2B5EF4-FFF2-40B4-BE49-F238E27FC236}">
                <a16:creationId xmlns:a16="http://schemas.microsoft.com/office/drawing/2014/main" id="{5F55C08D-5E29-48B0-AB5C-E10F9FDA0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598" y="2234951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12" name="Text Box 30">
            <a:extLst>
              <a:ext uri="{FF2B5EF4-FFF2-40B4-BE49-F238E27FC236}">
                <a16:creationId xmlns:a16="http://schemas.microsoft.com/office/drawing/2014/main" id="{CF4E6C0F-13D7-4168-8281-77A004953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0404" y="2256367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14" name="Text Box 29">
            <a:extLst>
              <a:ext uri="{FF2B5EF4-FFF2-40B4-BE49-F238E27FC236}">
                <a16:creationId xmlns:a16="http://schemas.microsoft.com/office/drawing/2014/main" id="{7D649784-C5CE-4958-91D2-61E48E28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974" y="2708893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16" name="Text Box 28">
            <a:extLst>
              <a:ext uri="{FF2B5EF4-FFF2-40B4-BE49-F238E27FC236}">
                <a16:creationId xmlns:a16="http://schemas.microsoft.com/office/drawing/2014/main" id="{BF07C612-5555-4557-9FE6-C04BE9787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344" y="2738542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18" name="Text Box 27">
            <a:extLst>
              <a:ext uri="{FF2B5EF4-FFF2-40B4-BE49-F238E27FC236}">
                <a16:creationId xmlns:a16="http://schemas.microsoft.com/office/drawing/2014/main" id="{C4AD5601-0DE3-4A6E-82A7-850E4E950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757" y="2769022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20" name="Text Box 26">
            <a:extLst>
              <a:ext uri="{FF2B5EF4-FFF2-40B4-BE49-F238E27FC236}">
                <a16:creationId xmlns:a16="http://schemas.microsoft.com/office/drawing/2014/main" id="{4EEA7241-E9E7-4628-8EB3-AEF7BDED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7157" y="2725856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22" name="Text Box 18">
            <a:extLst>
              <a:ext uri="{FF2B5EF4-FFF2-40B4-BE49-F238E27FC236}">
                <a16:creationId xmlns:a16="http://schemas.microsoft.com/office/drawing/2014/main" id="{27F97035-4ADA-4A48-9A24-F12E431A8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103" y="3827412"/>
            <a:ext cx="278292" cy="46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24" name="Text Box 25">
            <a:extLst>
              <a:ext uri="{FF2B5EF4-FFF2-40B4-BE49-F238E27FC236}">
                <a16:creationId xmlns:a16="http://schemas.microsoft.com/office/drawing/2014/main" id="{E59CA947-4D65-46CB-AF9A-CD029FA54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1034" y="3818949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2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altLang="zh-CN" sz="66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26" name="Text Box 24">
            <a:extLst>
              <a:ext uri="{FF2B5EF4-FFF2-40B4-BE49-F238E27FC236}">
                <a16:creationId xmlns:a16="http://schemas.microsoft.com/office/drawing/2014/main" id="{890C17EF-F533-47A8-AB29-80D1453A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040" y="3780156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28" name="Text Box 23">
            <a:extLst>
              <a:ext uri="{FF2B5EF4-FFF2-40B4-BE49-F238E27FC236}">
                <a16:creationId xmlns:a16="http://schemas.microsoft.com/office/drawing/2014/main" id="{24268DAF-E072-4D3F-A35F-88975656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894" y="3899745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30" name="Text Box 22">
            <a:extLst>
              <a:ext uri="{FF2B5EF4-FFF2-40B4-BE49-F238E27FC236}">
                <a16:creationId xmlns:a16="http://schemas.microsoft.com/office/drawing/2014/main" id="{C42B5656-A5CE-441B-B1F1-7F01098BF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6405" y="3913445"/>
            <a:ext cx="197289" cy="342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32" name="Text Box 21">
            <a:extLst>
              <a:ext uri="{FF2B5EF4-FFF2-40B4-BE49-F238E27FC236}">
                <a16:creationId xmlns:a16="http://schemas.microsoft.com/office/drawing/2014/main" id="{C44BA9D8-3FA4-4787-B3EB-AC769C421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648200"/>
            <a:ext cx="197289" cy="34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434" name="Text Box 19">
            <a:extLst>
              <a:ext uri="{FF2B5EF4-FFF2-40B4-BE49-F238E27FC236}">
                <a16:creationId xmlns:a16="http://schemas.microsoft.com/office/drawing/2014/main" id="{F66B25B2-AB69-4330-95BC-05E7EDB7C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322" y="5414348"/>
            <a:ext cx="6927396" cy="354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 Delete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replace it by node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(Case 1 for node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0" lang="zh-CN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425587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5E710-8D3E-403F-9E0A-7D6F74B9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EF70DB-42BC-4E0A-9626-15D3FED75A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147</a:t>
            </a:fld>
            <a:endParaRPr lang="en-US" altLang="zh-CN"/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EE90264-CAD3-4E8B-B14C-4901BF0CCB1F}"/>
              </a:ext>
            </a:extLst>
          </p:cNvPr>
          <p:cNvGrpSpPr/>
          <p:nvPr/>
        </p:nvGrpSpPr>
        <p:grpSpPr>
          <a:xfrm>
            <a:off x="685800" y="1902953"/>
            <a:ext cx="5029200" cy="4140288"/>
            <a:chOff x="680152" y="1944228"/>
            <a:chExt cx="5029200" cy="4140288"/>
          </a:xfrm>
        </p:grpSpPr>
        <p:sp>
          <p:nvSpPr>
            <p:cNvPr id="108" name="Oval 70">
              <a:extLst>
                <a:ext uri="{FF2B5EF4-FFF2-40B4-BE49-F238E27FC236}">
                  <a16:creationId xmlns:a16="http://schemas.microsoft.com/office/drawing/2014/main" id="{75814975-4FE2-44EB-9635-AE5E46183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224" y="219237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9" name="Text Box 69">
              <a:extLst>
                <a:ext uri="{FF2B5EF4-FFF2-40B4-BE49-F238E27FC236}">
                  <a16:creationId xmlns:a16="http://schemas.microsoft.com/office/drawing/2014/main" id="{8F0AB2B8-381C-432C-A2EF-C09ADB7F8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990" y="2192377"/>
              <a:ext cx="2822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0" name="Oval 68">
              <a:extLst>
                <a:ext uri="{FF2B5EF4-FFF2-40B4-BE49-F238E27FC236}">
                  <a16:creationId xmlns:a16="http://schemas.microsoft.com/office/drawing/2014/main" id="{294EA55B-C22D-4A11-862A-E5377770D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911" y="2723962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1" name="Text Box 67">
              <a:extLst>
                <a:ext uri="{FF2B5EF4-FFF2-40B4-BE49-F238E27FC236}">
                  <a16:creationId xmlns:a16="http://schemas.microsoft.com/office/drawing/2014/main" id="{0A33AFED-BA48-4117-BD20-060376A10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016" y="2725357"/>
              <a:ext cx="29045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2" name="Freeform 66">
              <a:extLst>
                <a:ext uri="{FF2B5EF4-FFF2-40B4-BE49-F238E27FC236}">
                  <a16:creationId xmlns:a16="http://schemas.microsoft.com/office/drawing/2014/main" id="{5FAA762A-A574-4816-92F8-E505B62C5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266" y="2399907"/>
              <a:ext cx="862723" cy="347854"/>
            </a:xfrm>
            <a:custGeom>
              <a:avLst/>
              <a:gdLst>
                <a:gd name="T0" fmla="*/ 752 w 752"/>
                <a:gd name="T1" fmla="*/ 0 h 276"/>
                <a:gd name="T2" fmla="*/ 0 w 752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2" h="276">
                  <a:moveTo>
                    <a:pt x="752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3" name="Oval 65">
              <a:extLst>
                <a:ext uri="{FF2B5EF4-FFF2-40B4-BE49-F238E27FC236}">
                  <a16:creationId xmlns:a16="http://schemas.microsoft.com/office/drawing/2014/main" id="{28422257-CB4C-4AE3-A23D-76F4D420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615" y="2704781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Text Box 64">
              <a:extLst>
                <a:ext uri="{FF2B5EF4-FFF2-40B4-BE49-F238E27FC236}">
                  <a16:creationId xmlns:a16="http://schemas.microsoft.com/office/drawing/2014/main" id="{4DDACF03-C250-40FC-91C8-E9D42468B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378" y="2691081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Freeform 63">
              <a:extLst>
                <a:ext uri="{FF2B5EF4-FFF2-40B4-BE49-F238E27FC236}">
                  <a16:creationId xmlns:a16="http://schemas.microsoft.com/office/drawing/2014/main" id="{E9DBAEC0-B81B-4690-8C91-210654A98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867" y="2408849"/>
              <a:ext cx="866367" cy="336598"/>
            </a:xfrm>
            <a:custGeom>
              <a:avLst/>
              <a:gdLst>
                <a:gd name="T0" fmla="*/ 0 w 784"/>
                <a:gd name="T1" fmla="*/ 0 h 276"/>
                <a:gd name="T2" fmla="*/ 784 w 784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4" h="276">
                  <a:moveTo>
                    <a:pt x="0" y="0"/>
                  </a:moveTo>
                  <a:lnTo>
                    <a:pt x="784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6" name="Oval 62">
              <a:extLst>
                <a:ext uri="{FF2B5EF4-FFF2-40B4-BE49-F238E27FC236}">
                  <a16:creationId xmlns:a16="http://schemas.microsoft.com/office/drawing/2014/main" id="{DB2D6EDC-01A1-4A1B-BAD9-B063640A9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120" y="3244586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7" name="Text Box 61">
              <a:extLst>
                <a:ext uri="{FF2B5EF4-FFF2-40B4-BE49-F238E27FC236}">
                  <a16:creationId xmlns:a16="http://schemas.microsoft.com/office/drawing/2014/main" id="{1F1DCBAA-AD5F-4AC3-995C-2DB66923E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852" y="3254523"/>
              <a:ext cx="284973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8" name="Oval 60">
              <a:extLst>
                <a:ext uri="{FF2B5EF4-FFF2-40B4-BE49-F238E27FC236}">
                  <a16:creationId xmlns:a16="http://schemas.microsoft.com/office/drawing/2014/main" id="{91CEA285-F11B-4FE8-AC7D-513E14153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551" y="328294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9" name="Text Box 59">
              <a:extLst>
                <a:ext uri="{FF2B5EF4-FFF2-40B4-BE49-F238E27FC236}">
                  <a16:creationId xmlns:a16="http://schemas.microsoft.com/office/drawing/2014/main" id="{D3AD226C-4147-4F01-A23B-E453ED400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715" y="326924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0" name="Freeform 58">
              <a:extLst>
                <a:ext uri="{FF2B5EF4-FFF2-40B4-BE49-F238E27FC236}">
                  <a16:creationId xmlns:a16="http://schemas.microsoft.com/office/drawing/2014/main" id="{75DE9CF8-5198-4B27-AA91-6C4610D7A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266" y="2915771"/>
              <a:ext cx="383617" cy="331554"/>
            </a:xfrm>
            <a:custGeom>
              <a:avLst/>
              <a:gdLst>
                <a:gd name="T0" fmla="*/ 0 w 349"/>
                <a:gd name="T1" fmla="*/ 0 h 303"/>
                <a:gd name="T2" fmla="*/ 349 w 349"/>
                <a:gd name="T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9" h="303">
                  <a:moveTo>
                    <a:pt x="0" y="0"/>
                  </a:moveTo>
                  <a:lnTo>
                    <a:pt x="349" y="30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1" name="Freeform 57">
              <a:extLst>
                <a:ext uri="{FF2B5EF4-FFF2-40B4-BE49-F238E27FC236}">
                  <a16:creationId xmlns:a16="http://schemas.microsoft.com/office/drawing/2014/main" id="{AF5D86C9-D529-42CC-A94A-5EE736C5A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320" y="2940431"/>
              <a:ext cx="372657" cy="356216"/>
            </a:xfrm>
            <a:custGeom>
              <a:avLst/>
              <a:gdLst>
                <a:gd name="T0" fmla="*/ 341 w 341"/>
                <a:gd name="T1" fmla="*/ 0 h 324"/>
                <a:gd name="T2" fmla="*/ 0 w 34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1" h="324">
                  <a:moveTo>
                    <a:pt x="341" y="0"/>
                  </a:moveTo>
                  <a:lnTo>
                    <a:pt x="0" y="32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2" name="Oval 56">
              <a:extLst>
                <a:ext uri="{FF2B5EF4-FFF2-40B4-BE49-F238E27FC236}">
                  <a16:creationId xmlns:a16="http://schemas.microsoft.com/office/drawing/2014/main" id="{9953BD1D-1E1F-479A-AE43-0E1AD5573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096" y="3250066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3" name="Text Box 55">
              <a:extLst>
                <a:ext uri="{FF2B5EF4-FFF2-40B4-BE49-F238E27FC236}">
                  <a16:creationId xmlns:a16="http://schemas.microsoft.com/office/drawing/2014/main" id="{48FBB774-F830-4143-9685-8E60278AF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2239" y="3236364"/>
              <a:ext cx="24661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4" name="Freeform 54">
              <a:extLst>
                <a:ext uri="{FF2B5EF4-FFF2-40B4-BE49-F238E27FC236}">
                  <a16:creationId xmlns:a16="http://schemas.microsoft.com/office/drawing/2014/main" id="{1EFEB1E2-BAD1-428B-8792-6061378B6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7025" y="2963541"/>
              <a:ext cx="207879" cy="287713"/>
            </a:xfrm>
            <a:custGeom>
              <a:avLst/>
              <a:gdLst>
                <a:gd name="T0" fmla="*/ 173 w 173"/>
                <a:gd name="T1" fmla="*/ 0 h 246"/>
                <a:gd name="T2" fmla="*/ 0 w 173"/>
                <a:gd name="T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246">
                  <a:moveTo>
                    <a:pt x="173" y="0"/>
                  </a:moveTo>
                  <a:lnTo>
                    <a:pt x="0" y="2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5" name="Oval 53">
              <a:extLst>
                <a:ext uri="{FF2B5EF4-FFF2-40B4-BE49-F238E27FC236}">
                  <a16:creationId xmlns:a16="http://schemas.microsoft.com/office/drawing/2014/main" id="{24F02EBE-BDFF-486E-9BDD-AB9DB541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947" y="3230884"/>
              <a:ext cx="263052" cy="263052"/>
            </a:xfrm>
            <a:prstGeom prst="ellipse">
              <a:avLst/>
            </a:prstGeom>
            <a:solidFill>
              <a:srgbClr val="DDDDDD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6" name="Text Box 52">
              <a:extLst>
                <a:ext uri="{FF2B5EF4-FFF2-40B4-BE49-F238E27FC236}">
                  <a16:creationId xmlns:a16="http://schemas.microsoft.com/office/drawing/2014/main" id="{703D93EB-F0D2-4C7E-9EC2-2E038A1E7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0008" y="3237822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ED9D2812-2C32-484E-AE68-9FAD99C1E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083" y="2940431"/>
              <a:ext cx="205510" cy="295934"/>
            </a:xfrm>
            <a:custGeom>
              <a:avLst/>
              <a:gdLst>
                <a:gd name="T0" fmla="*/ 0 w 180"/>
                <a:gd name="T1" fmla="*/ 0 h 240"/>
                <a:gd name="T2" fmla="*/ 180 w 180"/>
                <a:gd name="T3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0" h="240">
                  <a:moveTo>
                    <a:pt x="0" y="0"/>
                  </a:moveTo>
                  <a:lnTo>
                    <a:pt x="180" y="24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8" name="Oval 50">
              <a:extLst>
                <a:ext uri="{FF2B5EF4-FFF2-40B4-BE49-F238E27FC236}">
                  <a16:creationId xmlns:a16="http://schemas.microsoft.com/office/drawing/2014/main" id="{613791DC-4EB5-4E5A-ACEA-DD71B8503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062" y="3989899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9" name="Text Box 49">
              <a:extLst>
                <a:ext uri="{FF2B5EF4-FFF2-40B4-BE49-F238E27FC236}">
                  <a16:creationId xmlns:a16="http://schemas.microsoft.com/office/drawing/2014/main" id="{2EB44808-8642-450E-9CB6-B3430115C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525" y="397619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4EC40A6F-B0A2-407B-A7DD-87E3E2A7C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655" y="3517620"/>
              <a:ext cx="240713" cy="475019"/>
            </a:xfrm>
            <a:custGeom>
              <a:avLst/>
              <a:gdLst>
                <a:gd name="T0" fmla="*/ 216 w 216"/>
                <a:gd name="T1" fmla="*/ 0 h 408"/>
                <a:gd name="T2" fmla="*/ 0 w 216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408">
                  <a:moveTo>
                    <a:pt x="216" y="0"/>
                  </a:moveTo>
                  <a:lnTo>
                    <a:pt x="0" y="40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1" name="Oval 47">
              <a:extLst>
                <a:ext uri="{FF2B5EF4-FFF2-40B4-BE49-F238E27FC236}">
                  <a16:creationId xmlns:a16="http://schemas.microsoft.com/office/drawing/2014/main" id="{9200B2EA-8E1E-48DB-87CB-6445A67B5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696" y="402552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2" name="Text Box 46">
              <a:extLst>
                <a:ext uri="{FF2B5EF4-FFF2-40B4-BE49-F238E27FC236}">
                  <a16:creationId xmlns:a16="http://schemas.microsoft.com/office/drawing/2014/main" id="{B22FA69C-3CD3-4E1A-BFEB-2FA4327F4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161" y="401456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3" name="Oval 45">
              <a:extLst>
                <a:ext uri="{FF2B5EF4-FFF2-40B4-BE49-F238E27FC236}">
                  <a16:creationId xmlns:a16="http://schemas.microsoft.com/office/drawing/2014/main" id="{F0A2BEAE-D81C-44D0-8CC9-3F2BA75DD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547" y="400634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4" name="Text Box 44">
              <a:extLst>
                <a:ext uri="{FF2B5EF4-FFF2-40B4-BE49-F238E27FC236}">
                  <a16:creationId xmlns:a16="http://schemas.microsoft.com/office/drawing/2014/main" id="{DFF1FA0C-E5E4-49FE-9542-3516C7763B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970" y="3992639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5" name="Freeform 43">
              <a:extLst>
                <a:ext uri="{FF2B5EF4-FFF2-40B4-BE49-F238E27FC236}">
                  <a16:creationId xmlns:a16="http://schemas.microsoft.com/office/drawing/2014/main" id="{5CB37A4E-7B29-474F-BB8A-4517A5B37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663" y="3526818"/>
              <a:ext cx="231542" cy="506923"/>
            </a:xfrm>
            <a:custGeom>
              <a:avLst/>
              <a:gdLst>
                <a:gd name="T0" fmla="*/ 195 w 195"/>
                <a:gd name="T1" fmla="*/ 0 h 432"/>
                <a:gd name="T2" fmla="*/ 0 w 195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432">
                  <a:moveTo>
                    <a:pt x="195" y="0"/>
                  </a:moveTo>
                  <a:lnTo>
                    <a:pt x="0" y="43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6" name="Freeform 42">
              <a:extLst>
                <a:ext uri="{FF2B5EF4-FFF2-40B4-BE49-F238E27FC236}">
                  <a16:creationId xmlns:a16="http://schemas.microsoft.com/office/drawing/2014/main" id="{266A1B26-DFFD-4B4C-B595-C70266778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3055" y="3526818"/>
              <a:ext cx="214515" cy="506923"/>
            </a:xfrm>
            <a:custGeom>
              <a:avLst/>
              <a:gdLst>
                <a:gd name="T0" fmla="*/ 0 w 192"/>
                <a:gd name="T1" fmla="*/ 0 h 444"/>
                <a:gd name="T2" fmla="*/ 192 w 192"/>
                <a:gd name="T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444">
                  <a:moveTo>
                    <a:pt x="0" y="0"/>
                  </a:moveTo>
                  <a:lnTo>
                    <a:pt x="192" y="44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7" name="Oval 41">
              <a:extLst>
                <a:ext uri="{FF2B5EF4-FFF2-40B4-BE49-F238E27FC236}">
                  <a16:creationId xmlns:a16="http://schemas.microsoft.com/office/drawing/2014/main" id="{75BB5847-C594-4468-BCDC-C61CC3075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967" y="400086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8" name="Text Box 40">
              <a:extLst>
                <a:ext uri="{FF2B5EF4-FFF2-40B4-BE49-F238E27FC236}">
                  <a16:creationId xmlns:a16="http://schemas.microsoft.com/office/drawing/2014/main" id="{A4D323B7-E1B9-4CE1-AA56-C34EB166B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531" y="4004970"/>
              <a:ext cx="3096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9" name="Oval 39">
              <a:extLst>
                <a:ext uri="{FF2B5EF4-FFF2-40B4-BE49-F238E27FC236}">
                  <a16:creationId xmlns:a16="http://schemas.microsoft.com/office/drawing/2014/main" id="{0FF16C76-F2E2-4B70-B5FC-C6870E31F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816" y="398167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0" name="Text Box 38">
              <a:extLst>
                <a:ext uri="{FF2B5EF4-FFF2-40B4-BE49-F238E27FC236}">
                  <a16:creationId xmlns:a16="http://schemas.microsoft.com/office/drawing/2014/main" id="{96178708-C80F-41AE-9AAF-A8DD2FA24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980" y="3967978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1" name="Freeform 37">
              <a:extLst>
                <a:ext uri="{FF2B5EF4-FFF2-40B4-BE49-F238E27FC236}">
                  <a16:creationId xmlns:a16="http://schemas.microsoft.com/office/drawing/2014/main" id="{4B91690C-80B6-4DC5-9819-237089642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672" y="3493937"/>
              <a:ext cx="227891" cy="512404"/>
            </a:xfrm>
            <a:custGeom>
              <a:avLst/>
              <a:gdLst>
                <a:gd name="T0" fmla="*/ 201 w 201"/>
                <a:gd name="T1" fmla="*/ 0 h 453"/>
                <a:gd name="T2" fmla="*/ 0 w 201"/>
                <a:gd name="T3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453">
                  <a:moveTo>
                    <a:pt x="201" y="0"/>
                  </a:moveTo>
                  <a:lnTo>
                    <a:pt x="0" y="45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A9AFD8FF-1AFB-4D3F-9DC2-6C7E94BD5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968" y="3493936"/>
              <a:ext cx="243872" cy="512404"/>
            </a:xfrm>
            <a:custGeom>
              <a:avLst/>
              <a:gdLst>
                <a:gd name="T0" fmla="*/ 0 w 222"/>
                <a:gd name="T1" fmla="*/ 0 h 468"/>
                <a:gd name="T2" fmla="*/ 222 w 222"/>
                <a:gd name="T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68">
                  <a:moveTo>
                    <a:pt x="0" y="0"/>
                  </a:moveTo>
                  <a:lnTo>
                    <a:pt x="222" y="46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3" name="Oval 35">
              <a:extLst>
                <a:ext uri="{FF2B5EF4-FFF2-40B4-BE49-F238E27FC236}">
                  <a16:creationId xmlns:a16="http://schemas.microsoft.com/office/drawing/2014/main" id="{A19FD5DA-0C22-46BB-BB2A-CAAD439F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9119" y="478432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4" name="Text Box 34">
              <a:extLst>
                <a:ext uri="{FF2B5EF4-FFF2-40B4-BE49-F238E27FC236}">
                  <a16:creationId xmlns:a16="http://schemas.microsoft.com/office/drawing/2014/main" id="{EFEB9477-0EA4-4B11-BA31-E0F482FDD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2283" y="477062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5" name="Freeform 33">
              <a:extLst>
                <a:ext uri="{FF2B5EF4-FFF2-40B4-BE49-F238E27FC236}">
                  <a16:creationId xmlns:a16="http://schemas.microsoft.com/office/drawing/2014/main" id="{FB221FBC-4A89-4DED-B174-128C95A444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17487" y="4266651"/>
              <a:ext cx="153447" cy="515143"/>
            </a:xfrm>
            <a:custGeom>
              <a:avLst/>
              <a:gdLst>
                <a:gd name="T0" fmla="*/ 0 w 243"/>
                <a:gd name="T1" fmla="*/ 0 h 471"/>
                <a:gd name="T2" fmla="*/ 243 w 243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471">
                  <a:moveTo>
                    <a:pt x="0" y="0"/>
                  </a:moveTo>
                  <a:lnTo>
                    <a:pt x="243" y="47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6" name="Text Box 32">
              <a:extLst>
                <a:ext uri="{FF2B5EF4-FFF2-40B4-BE49-F238E27FC236}">
                  <a16:creationId xmlns:a16="http://schemas.microsoft.com/office/drawing/2014/main" id="{6C157E32-052C-4D2D-80F3-11E6439E6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876" y="194422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 err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7" name="Text Box 31">
              <a:extLst>
                <a:ext uri="{FF2B5EF4-FFF2-40B4-BE49-F238E27FC236}">
                  <a16:creationId xmlns:a16="http://schemas.microsoft.com/office/drawing/2014/main" id="{3777AA47-A975-462A-A91A-B77136ED6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3388" y="2492689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8" name="Text Box 30">
              <a:extLst>
                <a:ext uri="{FF2B5EF4-FFF2-40B4-BE49-F238E27FC236}">
                  <a16:creationId xmlns:a16="http://schemas.microsoft.com/office/drawing/2014/main" id="{B231C6DC-7049-4777-ACAB-488084C93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422" y="241285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9" name="Text Box 29">
              <a:extLst>
                <a:ext uri="{FF2B5EF4-FFF2-40B4-BE49-F238E27FC236}">
                  <a16:creationId xmlns:a16="http://schemas.microsoft.com/office/drawing/2014/main" id="{3A4EB688-9E38-40C0-9C21-AD03DB73D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0334" y="3160912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0" name="Text Box 28">
              <a:extLst>
                <a:ext uri="{FF2B5EF4-FFF2-40B4-BE49-F238E27FC236}">
                  <a16:creationId xmlns:a16="http://schemas.microsoft.com/office/drawing/2014/main" id="{38CDB4EE-F639-48B0-BCF4-6FFD09DB1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5255" y="3174980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1" name="Text Box 27">
              <a:extLst>
                <a:ext uri="{FF2B5EF4-FFF2-40B4-BE49-F238E27FC236}">
                  <a16:creationId xmlns:a16="http://schemas.microsoft.com/office/drawing/2014/main" id="{B6AA75BB-9D22-4879-A40F-83E3394C7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988" y="3174980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E2DFFCA-9F54-4427-B1E6-A282FE7A5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0353" y="3114120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3" name="Text Box 18">
              <a:extLst>
                <a:ext uri="{FF2B5EF4-FFF2-40B4-BE49-F238E27FC236}">
                  <a16:creationId xmlns:a16="http://schemas.microsoft.com/office/drawing/2014/main" id="{60DCBBA8-62A2-4760-8A0C-FEEF74DBD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7364" y="420296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4" name="Text Box 25">
              <a:extLst>
                <a:ext uri="{FF2B5EF4-FFF2-40B4-BE49-F238E27FC236}">
                  <a16:creationId xmlns:a16="http://schemas.microsoft.com/office/drawing/2014/main" id="{68ECCEC6-F73D-400A-803B-CEFBB83036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305" y="4198719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5" name="Text Box 24">
              <a:extLst>
                <a:ext uri="{FF2B5EF4-FFF2-40B4-BE49-F238E27FC236}">
                  <a16:creationId xmlns:a16="http://schemas.microsoft.com/office/drawing/2014/main" id="{0E6DF0E4-D332-4B7D-8C95-CF75A4686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2543" y="420252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6" name="Text Box 23">
              <a:extLst>
                <a:ext uri="{FF2B5EF4-FFF2-40B4-BE49-F238E27FC236}">
                  <a16:creationId xmlns:a16="http://schemas.microsoft.com/office/drawing/2014/main" id="{2BFA7DFC-C664-4525-98F6-9A58EE4C1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410" y="420252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7" name="Text Box 22">
              <a:extLst>
                <a:ext uri="{FF2B5EF4-FFF2-40B4-BE49-F238E27FC236}">
                  <a16:creationId xmlns:a16="http://schemas.microsoft.com/office/drawing/2014/main" id="{634ADED5-FF6E-49BF-9F64-03FCC5DE6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215" y="4254589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8" name="Text Box 21">
              <a:extLst>
                <a:ext uri="{FF2B5EF4-FFF2-40B4-BE49-F238E27FC236}">
                  <a16:creationId xmlns:a16="http://schemas.microsoft.com/office/drawing/2014/main" id="{DC6C7273-A910-4104-9596-30DBC11AD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983" y="498782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9" name="Text Box 20">
              <a:extLst>
                <a:ext uri="{FF2B5EF4-FFF2-40B4-BE49-F238E27FC236}">
                  <a16:creationId xmlns:a16="http://schemas.microsoft.com/office/drawing/2014/main" id="{D967280B-7FB7-4288-9796-A9A7C2D09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152" y="5530711"/>
              <a:ext cx="5029200" cy="553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(b) Delete n ( Sub-Case</a:t>
              </a:r>
              <a:r>
                <a:rPr lang="zh-CN" altLang="en-US" sz="20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3.2 for node 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)</a:t>
              </a:r>
              <a:endParaRPr lang="zh-CN" altLang="en-US" sz="4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29F5585E-4F7D-4497-95E4-ED6FA9C9DA15}"/>
              </a:ext>
            </a:extLst>
          </p:cNvPr>
          <p:cNvGrpSpPr/>
          <p:nvPr/>
        </p:nvGrpSpPr>
        <p:grpSpPr>
          <a:xfrm>
            <a:off x="6158260" y="1902931"/>
            <a:ext cx="5435682" cy="4251634"/>
            <a:chOff x="1494821" y="1986432"/>
            <a:chExt cx="5049850" cy="4251634"/>
          </a:xfrm>
        </p:grpSpPr>
        <p:sp>
          <p:nvSpPr>
            <p:cNvPr id="161" name="Oval 70">
              <a:extLst>
                <a:ext uri="{FF2B5EF4-FFF2-40B4-BE49-F238E27FC236}">
                  <a16:creationId xmlns:a16="http://schemas.microsoft.com/office/drawing/2014/main" id="{45FF3920-BA55-4E29-8FC9-30F6ADD73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224" y="219237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2" name="Text Box 69">
              <a:extLst>
                <a:ext uri="{FF2B5EF4-FFF2-40B4-BE49-F238E27FC236}">
                  <a16:creationId xmlns:a16="http://schemas.microsoft.com/office/drawing/2014/main" id="{41C94E02-1198-4268-8649-2DD92DD8A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990" y="2192377"/>
              <a:ext cx="2822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3" name="Oval 68">
              <a:extLst>
                <a:ext uri="{FF2B5EF4-FFF2-40B4-BE49-F238E27FC236}">
                  <a16:creationId xmlns:a16="http://schemas.microsoft.com/office/drawing/2014/main" id="{4E8AAB5D-D8D3-4296-8995-D5F526F44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911" y="2723962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4" name="Text Box 67">
              <a:extLst>
                <a:ext uri="{FF2B5EF4-FFF2-40B4-BE49-F238E27FC236}">
                  <a16:creationId xmlns:a16="http://schemas.microsoft.com/office/drawing/2014/main" id="{17B5F0CF-3A6B-4802-8A92-B5BA25BAC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016" y="2725357"/>
              <a:ext cx="29045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-2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5" name="Freeform 66">
              <a:extLst>
                <a:ext uri="{FF2B5EF4-FFF2-40B4-BE49-F238E27FC236}">
                  <a16:creationId xmlns:a16="http://schemas.microsoft.com/office/drawing/2014/main" id="{D26F1BB4-3286-4A59-9DA8-B544F7EEE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571" y="2386446"/>
              <a:ext cx="901086" cy="354051"/>
            </a:xfrm>
            <a:custGeom>
              <a:avLst/>
              <a:gdLst>
                <a:gd name="T0" fmla="*/ 752 w 752"/>
                <a:gd name="T1" fmla="*/ 0 h 276"/>
                <a:gd name="T2" fmla="*/ 0 w 752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2" h="276">
                  <a:moveTo>
                    <a:pt x="752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6" name="Oval 65">
              <a:extLst>
                <a:ext uri="{FF2B5EF4-FFF2-40B4-BE49-F238E27FC236}">
                  <a16:creationId xmlns:a16="http://schemas.microsoft.com/office/drawing/2014/main" id="{A148E36B-B634-4D5B-88D6-7C5734E7B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615" y="2704781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7" name="Text Box 64">
              <a:extLst>
                <a:ext uri="{FF2B5EF4-FFF2-40B4-BE49-F238E27FC236}">
                  <a16:creationId xmlns:a16="http://schemas.microsoft.com/office/drawing/2014/main" id="{66E340BE-4DDD-47FB-8C80-B497E1284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378" y="2691081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8" name="Freeform 63">
              <a:extLst>
                <a:ext uri="{FF2B5EF4-FFF2-40B4-BE49-F238E27FC236}">
                  <a16:creationId xmlns:a16="http://schemas.microsoft.com/office/drawing/2014/main" id="{B0938E95-2E11-4A96-99D1-BF3B8604A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355" y="2407295"/>
              <a:ext cx="865881" cy="333203"/>
            </a:xfrm>
            <a:custGeom>
              <a:avLst/>
              <a:gdLst>
                <a:gd name="T0" fmla="*/ 0 w 784"/>
                <a:gd name="T1" fmla="*/ 0 h 276"/>
                <a:gd name="T2" fmla="*/ 784 w 784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4" h="276">
                  <a:moveTo>
                    <a:pt x="0" y="0"/>
                  </a:moveTo>
                  <a:lnTo>
                    <a:pt x="784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9" name="Oval 62">
              <a:extLst>
                <a:ext uri="{FF2B5EF4-FFF2-40B4-BE49-F238E27FC236}">
                  <a16:creationId xmlns:a16="http://schemas.microsoft.com/office/drawing/2014/main" id="{E398CE80-460A-4A4B-93AD-D12796E7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120" y="3244586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0" name="Text Box 61">
              <a:extLst>
                <a:ext uri="{FF2B5EF4-FFF2-40B4-BE49-F238E27FC236}">
                  <a16:creationId xmlns:a16="http://schemas.microsoft.com/office/drawing/2014/main" id="{EFA1FBD2-7BFC-4745-8545-87D756344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852" y="3254523"/>
              <a:ext cx="284973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1" name="Oval 60">
              <a:extLst>
                <a:ext uri="{FF2B5EF4-FFF2-40B4-BE49-F238E27FC236}">
                  <a16:creationId xmlns:a16="http://schemas.microsoft.com/office/drawing/2014/main" id="{52AE6150-AB4E-4BAC-B0B3-3A3B670FC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551" y="328294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F40081AF-C7FF-4D1E-937D-2101F5B68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715" y="326924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3" name="Freeform 58">
              <a:extLst>
                <a:ext uri="{FF2B5EF4-FFF2-40B4-BE49-F238E27FC236}">
                  <a16:creationId xmlns:a16="http://schemas.microsoft.com/office/drawing/2014/main" id="{82B21B17-5C5D-4E71-8C67-87D142BE7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266" y="2915771"/>
              <a:ext cx="383617" cy="331554"/>
            </a:xfrm>
            <a:custGeom>
              <a:avLst/>
              <a:gdLst>
                <a:gd name="T0" fmla="*/ 0 w 349"/>
                <a:gd name="T1" fmla="*/ 0 h 303"/>
                <a:gd name="T2" fmla="*/ 349 w 349"/>
                <a:gd name="T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9" h="303">
                  <a:moveTo>
                    <a:pt x="0" y="0"/>
                  </a:moveTo>
                  <a:lnTo>
                    <a:pt x="349" y="30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4" name="Freeform 57">
              <a:extLst>
                <a:ext uri="{FF2B5EF4-FFF2-40B4-BE49-F238E27FC236}">
                  <a16:creationId xmlns:a16="http://schemas.microsoft.com/office/drawing/2014/main" id="{D13AFEE2-0A8E-4707-9703-C92B08813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320" y="2940431"/>
              <a:ext cx="372657" cy="356216"/>
            </a:xfrm>
            <a:custGeom>
              <a:avLst/>
              <a:gdLst>
                <a:gd name="T0" fmla="*/ 341 w 341"/>
                <a:gd name="T1" fmla="*/ 0 h 324"/>
                <a:gd name="T2" fmla="*/ 0 w 34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1" h="324">
                  <a:moveTo>
                    <a:pt x="341" y="0"/>
                  </a:moveTo>
                  <a:lnTo>
                    <a:pt x="0" y="32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5" name="Oval 56">
              <a:extLst>
                <a:ext uri="{FF2B5EF4-FFF2-40B4-BE49-F238E27FC236}">
                  <a16:creationId xmlns:a16="http://schemas.microsoft.com/office/drawing/2014/main" id="{67E54658-8A34-40B7-8D36-76711C01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096" y="3250066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6" name="Text Box 55">
              <a:extLst>
                <a:ext uri="{FF2B5EF4-FFF2-40B4-BE49-F238E27FC236}">
                  <a16:creationId xmlns:a16="http://schemas.microsoft.com/office/drawing/2014/main" id="{731704A8-02A2-457B-AAEB-E6E6EBC31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259" y="3236364"/>
              <a:ext cx="25359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7" name="Freeform 54">
              <a:extLst>
                <a:ext uri="{FF2B5EF4-FFF2-40B4-BE49-F238E27FC236}">
                  <a16:creationId xmlns:a16="http://schemas.microsoft.com/office/drawing/2014/main" id="{A6C0E3C8-302D-4B52-9997-698B96FF7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89" y="2995233"/>
              <a:ext cx="203767" cy="287713"/>
            </a:xfrm>
            <a:custGeom>
              <a:avLst/>
              <a:gdLst>
                <a:gd name="T0" fmla="*/ 173 w 173"/>
                <a:gd name="T1" fmla="*/ 0 h 246"/>
                <a:gd name="T2" fmla="*/ 0 w 173"/>
                <a:gd name="T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246">
                  <a:moveTo>
                    <a:pt x="173" y="0"/>
                  </a:moveTo>
                  <a:lnTo>
                    <a:pt x="0" y="2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8" name="Oval 50">
              <a:extLst>
                <a:ext uri="{FF2B5EF4-FFF2-40B4-BE49-F238E27FC236}">
                  <a16:creationId xmlns:a16="http://schemas.microsoft.com/office/drawing/2014/main" id="{E7D6948D-C256-4CB2-ADA3-8C1DFC84D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062" y="3989899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9" name="Text Box 49">
              <a:extLst>
                <a:ext uri="{FF2B5EF4-FFF2-40B4-BE49-F238E27FC236}">
                  <a16:creationId xmlns:a16="http://schemas.microsoft.com/office/drawing/2014/main" id="{B6A991D1-3AC5-47BF-9D16-15E04CCF6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525" y="397619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48">
              <a:extLst>
                <a:ext uri="{FF2B5EF4-FFF2-40B4-BE49-F238E27FC236}">
                  <a16:creationId xmlns:a16="http://schemas.microsoft.com/office/drawing/2014/main" id="{3EE19237-7DB6-4CD8-B950-D4116D3B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391" y="3507638"/>
              <a:ext cx="236286" cy="482261"/>
            </a:xfrm>
            <a:custGeom>
              <a:avLst/>
              <a:gdLst>
                <a:gd name="T0" fmla="*/ 216 w 216"/>
                <a:gd name="T1" fmla="*/ 0 h 408"/>
                <a:gd name="T2" fmla="*/ 0 w 216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408">
                  <a:moveTo>
                    <a:pt x="216" y="0"/>
                  </a:moveTo>
                  <a:lnTo>
                    <a:pt x="0" y="40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1" name="Oval 47">
              <a:extLst>
                <a:ext uri="{FF2B5EF4-FFF2-40B4-BE49-F238E27FC236}">
                  <a16:creationId xmlns:a16="http://schemas.microsoft.com/office/drawing/2014/main" id="{7633A641-D4EE-4153-9A07-AEF0A8039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696" y="402552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2" name="Text Box 46">
              <a:extLst>
                <a:ext uri="{FF2B5EF4-FFF2-40B4-BE49-F238E27FC236}">
                  <a16:creationId xmlns:a16="http://schemas.microsoft.com/office/drawing/2014/main" id="{78B8DAB6-C90D-48AC-89AD-C90E3A9162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161" y="401456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3" name="Oval 45">
              <a:extLst>
                <a:ext uri="{FF2B5EF4-FFF2-40B4-BE49-F238E27FC236}">
                  <a16:creationId xmlns:a16="http://schemas.microsoft.com/office/drawing/2014/main" id="{8AC6C9C1-5935-436A-9C96-9B0DED32E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547" y="400634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4" name="Text Box 44">
              <a:extLst>
                <a:ext uri="{FF2B5EF4-FFF2-40B4-BE49-F238E27FC236}">
                  <a16:creationId xmlns:a16="http://schemas.microsoft.com/office/drawing/2014/main" id="{0AAF9B4B-08A4-4BDC-B6C7-837505F69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970" y="3992639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5" name="Freeform 43">
              <a:extLst>
                <a:ext uri="{FF2B5EF4-FFF2-40B4-BE49-F238E27FC236}">
                  <a16:creationId xmlns:a16="http://schemas.microsoft.com/office/drawing/2014/main" id="{811BF11C-4C4E-422F-9E27-A6C94AA0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663" y="3534022"/>
              <a:ext cx="230170" cy="499719"/>
            </a:xfrm>
            <a:custGeom>
              <a:avLst/>
              <a:gdLst>
                <a:gd name="T0" fmla="*/ 195 w 195"/>
                <a:gd name="T1" fmla="*/ 0 h 432"/>
                <a:gd name="T2" fmla="*/ 0 w 195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432">
                  <a:moveTo>
                    <a:pt x="195" y="0"/>
                  </a:moveTo>
                  <a:lnTo>
                    <a:pt x="0" y="43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6" name="Freeform 42">
              <a:extLst>
                <a:ext uri="{FF2B5EF4-FFF2-40B4-BE49-F238E27FC236}">
                  <a16:creationId xmlns:a16="http://schemas.microsoft.com/office/drawing/2014/main" id="{4A98166C-F68B-4D56-9109-2ABA51297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581" y="3545999"/>
              <a:ext cx="210989" cy="487742"/>
            </a:xfrm>
            <a:custGeom>
              <a:avLst/>
              <a:gdLst>
                <a:gd name="T0" fmla="*/ 0 w 192"/>
                <a:gd name="T1" fmla="*/ 0 h 444"/>
                <a:gd name="T2" fmla="*/ 192 w 192"/>
                <a:gd name="T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444">
                  <a:moveTo>
                    <a:pt x="0" y="0"/>
                  </a:moveTo>
                  <a:lnTo>
                    <a:pt x="192" y="44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7" name="Oval 41">
              <a:extLst>
                <a:ext uri="{FF2B5EF4-FFF2-40B4-BE49-F238E27FC236}">
                  <a16:creationId xmlns:a16="http://schemas.microsoft.com/office/drawing/2014/main" id="{959C7763-2801-4BD7-9BDE-BA4A0BD0D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967" y="400086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8" name="Text Box 40">
              <a:extLst>
                <a:ext uri="{FF2B5EF4-FFF2-40B4-BE49-F238E27FC236}">
                  <a16:creationId xmlns:a16="http://schemas.microsoft.com/office/drawing/2014/main" id="{90EA4B09-1091-4A63-8989-1642C6182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531" y="4004970"/>
              <a:ext cx="3096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lang="en-US" altLang="zh-CN" sz="4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9" name="Oval 39">
              <a:extLst>
                <a:ext uri="{FF2B5EF4-FFF2-40B4-BE49-F238E27FC236}">
                  <a16:creationId xmlns:a16="http://schemas.microsoft.com/office/drawing/2014/main" id="{C3213950-2201-4F72-ABE4-9016D02E1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816" y="398167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0" name="Text Box 38">
              <a:extLst>
                <a:ext uri="{FF2B5EF4-FFF2-40B4-BE49-F238E27FC236}">
                  <a16:creationId xmlns:a16="http://schemas.microsoft.com/office/drawing/2014/main" id="{BDFFB450-BD6A-4B75-AA9E-69495EE80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980" y="3967978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1" name="Freeform 37">
              <a:extLst>
                <a:ext uri="{FF2B5EF4-FFF2-40B4-BE49-F238E27FC236}">
                  <a16:creationId xmlns:a16="http://schemas.microsoft.com/office/drawing/2014/main" id="{3DEEE5B9-9644-4A08-ACA7-BB136F554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672" y="3493937"/>
              <a:ext cx="227431" cy="512404"/>
            </a:xfrm>
            <a:custGeom>
              <a:avLst/>
              <a:gdLst>
                <a:gd name="T0" fmla="*/ 201 w 201"/>
                <a:gd name="T1" fmla="*/ 0 h 453"/>
                <a:gd name="T2" fmla="*/ 0 w 201"/>
                <a:gd name="T3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453">
                  <a:moveTo>
                    <a:pt x="201" y="0"/>
                  </a:moveTo>
                  <a:lnTo>
                    <a:pt x="0" y="45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2" name="Freeform 36">
              <a:extLst>
                <a:ext uri="{FF2B5EF4-FFF2-40B4-BE49-F238E27FC236}">
                  <a16:creationId xmlns:a16="http://schemas.microsoft.com/office/drawing/2014/main" id="{C0F5DEED-05C9-47D9-9E9D-E2629B12D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968" y="3493936"/>
              <a:ext cx="243872" cy="512404"/>
            </a:xfrm>
            <a:custGeom>
              <a:avLst/>
              <a:gdLst>
                <a:gd name="T0" fmla="*/ 0 w 222"/>
                <a:gd name="T1" fmla="*/ 0 h 468"/>
                <a:gd name="T2" fmla="*/ 222 w 222"/>
                <a:gd name="T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68">
                  <a:moveTo>
                    <a:pt x="0" y="0"/>
                  </a:moveTo>
                  <a:lnTo>
                    <a:pt x="222" y="46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3" name="Oval 35">
              <a:extLst>
                <a:ext uri="{FF2B5EF4-FFF2-40B4-BE49-F238E27FC236}">
                  <a16:creationId xmlns:a16="http://schemas.microsoft.com/office/drawing/2014/main" id="{FBE78E07-B36B-43FA-BBD8-9C23B7B2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388" y="4781119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4" name="Text Box 34">
              <a:extLst>
                <a:ext uri="{FF2B5EF4-FFF2-40B4-BE49-F238E27FC236}">
                  <a16:creationId xmlns:a16="http://schemas.microsoft.com/office/drawing/2014/main" id="{13FE48A6-AF91-4638-A220-F0F5C0941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621" y="477043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160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5" name="Freeform 33">
              <a:extLst>
                <a:ext uri="{FF2B5EF4-FFF2-40B4-BE49-F238E27FC236}">
                  <a16:creationId xmlns:a16="http://schemas.microsoft.com/office/drawing/2014/main" id="{D8CB7DDB-D875-4C9C-835A-C40A5A071B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79124" y="4267996"/>
              <a:ext cx="153447" cy="515143"/>
            </a:xfrm>
            <a:custGeom>
              <a:avLst/>
              <a:gdLst>
                <a:gd name="T0" fmla="*/ 0 w 243"/>
                <a:gd name="T1" fmla="*/ 0 h 471"/>
                <a:gd name="T2" fmla="*/ 243 w 243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471">
                  <a:moveTo>
                    <a:pt x="0" y="0"/>
                  </a:moveTo>
                  <a:lnTo>
                    <a:pt x="243" y="47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40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6" name="Text Box 32">
              <a:extLst>
                <a:ext uri="{FF2B5EF4-FFF2-40B4-BE49-F238E27FC236}">
                  <a16:creationId xmlns:a16="http://schemas.microsoft.com/office/drawing/2014/main" id="{DA948313-77F0-4BD7-A3A4-295118D0F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808" y="1986432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 err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7" name="Text Box 31">
              <a:extLst>
                <a:ext uri="{FF2B5EF4-FFF2-40B4-BE49-F238E27FC236}">
                  <a16:creationId xmlns:a16="http://schemas.microsoft.com/office/drawing/2014/main" id="{0923A20B-B42C-44AA-BA23-1BCB653D7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320" y="2534893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8" name="Text Box 30">
              <a:extLst>
                <a:ext uri="{FF2B5EF4-FFF2-40B4-BE49-F238E27FC236}">
                  <a16:creationId xmlns:a16="http://schemas.microsoft.com/office/drawing/2014/main" id="{1A27D61D-AD69-4876-BC3B-193A9454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4944" y="264701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9" name="Text Box 29">
              <a:extLst>
                <a:ext uri="{FF2B5EF4-FFF2-40B4-BE49-F238E27FC236}">
                  <a16:creationId xmlns:a16="http://schemas.microsoft.com/office/drawing/2014/main" id="{292A1BF0-55B5-4A5B-B08A-6323665C6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821" y="3191507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0" name="Text Box 28">
              <a:extLst>
                <a:ext uri="{FF2B5EF4-FFF2-40B4-BE49-F238E27FC236}">
                  <a16:creationId xmlns:a16="http://schemas.microsoft.com/office/drawing/2014/main" id="{6CF7116A-28A1-4E56-85E9-16CD2571C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187" y="3217184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1" name="Text Box 27">
              <a:extLst>
                <a:ext uri="{FF2B5EF4-FFF2-40B4-BE49-F238E27FC236}">
                  <a16:creationId xmlns:a16="http://schemas.microsoft.com/office/drawing/2014/main" id="{30FB1327-24DD-44F2-A3AF-9CB17FD11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920" y="3217184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2" name="Text Box 18">
              <a:extLst>
                <a:ext uri="{FF2B5EF4-FFF2-40B4-BE49-F238E27FC236}">
                  <a16:creationId xmlns:a16="http://schemas.microsoft.com/office/drawing/2014/main" id="{934FBA10-87E1-4445-B84D-4CB0A0F5D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523" y="4216303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3" name="Text Box 25">
              <a:extLst>
                <a:ext uri="{FF2B5EF4-FFF2-40B4-BE49-F238E27FC236}">
                  <a16:creationId xmlns:a16="http://schemas.microsoft.com/office/drawing/2014/main" id="{E566A56B-8628-4B48-B63E-4D37720FD3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838" y="4185714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Text Box 24">
              <a:extLst>
                <a:ext uri="{FF2B5EF4-FFF2-40B4-BE49-F238E27FC236}">
                  <a16:creationId xmlns:a16="http://schemas.microsoft.com/office/drawing/2014/main" id="{75DDFB15-F1C6-44EA-857C-F9867E4E0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475" y="424473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5" name="Text Box 23">
              <a:extLst>
                <a:ext uri="{FF2B5EF4-FFF2-40B4-BE49-F238E27FC236}">
                  <a16:creationId xmlns:a16="http://schemas.microsoft.com/office/drawing/2014/main" id="{CC9C9F0D-F0F7-4FC4-A68C-9A1E40615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342" y="424473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lang="en-US" altLang="zh-CN" sz="60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6" name="Text Box 22">
              <a:extLst>
                <a:ext uri="{FF2B5EF4-FFF2-40B4-BE49-F238E27FC236}">
                  <a16:creationId xmlns:a16="http://schemas.microsoft.com/office/drawing/2014/main" id="{A0F70557-D530-45A3-9466-1A65471B8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147" y="4296793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7" name="Text Box 21">
              <a:extLst>
                <a:ext uri="{FF2B5EF4-FFF2-40B4-BE49-F238E27FC236}">
                  <a16:creationId xmlns:a16="http://schemas.microsoft.com/office/drawing/2014/main" id="{9C47000D-2D9F-45B4-A4D8-F68C8CCA2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843" y="5056502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lang="en-US" altLang="zh-CN" sz="60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8" name="Text Box 20">
              <a:extLst>
                <a:ext uri="{FF2B5EF4-FFF2-40B4-BE49-F238E27FC236}">
                  <a16:creationId xmlns:a16="http://schemas.microsoft.com/office/drawing/2014/main" id="{00A082F7-D5B4-4F45-B21F-B1D018E6C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523" y="5588657"/>
              <a:ext cx="5013148" cy="649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altLang="zh-CN" sz="20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(c) Need single rotation for 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and 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4800" dirty="0">
                <a:solidFill>
                  <a:srgbClr val="0070C0"/>
                </a:solidFill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494198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7B51B-CC1B-4992-AA3A-99CEB251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6E7EEC-3EA2-4E90-AD98-31E24C67D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148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B9ECDB4-993A-4716-98CA-9B52F4248D56}"/>
              </a:ext>
            </a:extLst>
          </p:cNvPr>
          <p:cNvGrpSpPr/>
          <p:nvPr/>
        </p:nvGrpSpPr>
        <p:grpSpPr>
          <a:xfrm>
            <a:off x="719226" y="1692381"/>
            <a:ext cx="5396176" cy="4126512"/>
            <a:chOff x="946649" y="1986432"/>
            <a:chExt cx="5013148" cy="4126512"/>
          </a:xfrm>
        </p:grpSpPr>
        <p:sp>
          <p:nvSpPr>
            <p:cNvPr id="6" name="Oval 70">
              <a:extLst>
                <a:ext uri="{FF2B5EF4-FFF2-40B4-BE49-F238E27FC236}">
                  <a16:creationId xmlns:a16="http://schemas.microsoft.com/office/drawing/2014/main" id="{6CBC822E-EFC3-4DB7-903D-5B710B72C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224" y="219237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69">
              <a:extLst>
                <a:ext uri="{FF2B5EF4-FFF2-40B4-BE49-F238E27FC236}">
                  <a16:creationId xmlns:a16="http://schemas.microsoft.com/office/drawing/2014/main" id="{37659986-AEAC-495C-B6A2-A6201D69B3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990" y="2192377"/>
              <a:ext cx="2822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Oval 68">
              <a:extLst>
                <a:ext uri="{FF2B5EF4-FFF2-40B4-BE49-F238E27FC236}">
                  <a16:creationId xmlns:a16="http://schemas.microsoft.com/office/drawing/2014/main" id="{88CCB425-4ED8-4B83-9B4B-111FD2B4B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911" y="2723962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67">
              <a:extLst>
                <a:ext uri="{FF2B5EF4-FFF2-40B4-BE49-F238E27FC236}">
                  <a16:creationId xmlns:a16="http://schemas.microsoft.com/office/drawing/2014/main" id="{B9631506-79DC-4CA4-B901-3393C534D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2016" y="2725357"/>
              <a:ext cx="29045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-2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66">
              <a:extLst>
                <a:ext uri="{FF2B5EF4-FFF2-40B4-BE49-F238E27FC236}">
                  <a16:creationId xmlns:a16="http://schemas.microsoft.com/office/drawing/2014/main" id="{F8ED27AE-B597-4112-99A1-31C5A9C78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571" y="2386446"/>
              <a:ext cx="901086" cy="354051"/>
            </a:xfrm>
            <a:custGeom>
              <a:avLst/>
              <a:gdLst>
                <a:gd name="T0" fmla="*/ 752 w 752"/>
                <a:gd name="T1" fmla="*/ 0 h 276"/>
                <a:gd name="T2" fmla="*/ 0 w 752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2" h="276">
                  <a:moveTo>
                    <a:pt x="752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1" name="Oval 65">
              <a:extLst>
                <a:ext uri="{FF2B5EF4-FFF2-40B4-BE49-F238E27FC236}">
                  <a16:creationId xmlns:a16="http://schemas.microsoft.com/office/drawing/2014/main" id="{1C84B85A-3B77-42F1-B5D6-4912BD5BF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615" y="2704781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64">
              <a:extLst>
                <a:ext uri="{FF2B5EF4-FFF2-40B4-BE49-F238E27FC236}">
                  <a16:creationId xmlns:a16="http://schemas.microsoft.com/office/drawing/2014/main" id="{BF075006-7654-47C0-93F8-BC1FCAA04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9378" y="2691081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D3D8C7CB-6220-492E-B5B7-79DF05A49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355" y="2407295"/>
              <a:ext cx="865881" cy="333203"/>
            </a:xfrm>
            <a:custGeom>
              <a:avLst/>
              <a:gdLst>
                <a:gd name="T0" fmla="*/ 0 w 784"/>
                <a:gd name="T1" fmla="*/ 0 h 276"/>
                <a:gd name="T2" fmla="*/ 784 w 784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4" h="276">
                  <a:moveTo>
                    <a:pt x="0" y="0"/>
                  </a:moveTo>
                  <a:lnTo>
                    <a:pt x="784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4" name="Oval 62">
              <a:extLst>
                <a:ext uri="{FF2B5EF4-FFF2-40B4-BE49-F238E27FC236}">
                  <a16:creationId xmlns:a16="http://schemas.microsoft.com/office/drawing/2014/main" id="{E0A59FED-3E1B-476E-A891-92D3C56B7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120" y="3244586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B2EDCE11-8F61-4FCD-BE2A-9026AADE2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852" y="3254523"/>
              <a:ext cx="284973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6" name="Oval 60">
              <a:extLst>
                <a:ext uri="{FF2B5EF4-FFF2-40B4-BE49-F238E27FC236}">
                  <a16:creationId xmlns:a16="http://schemas.microsoft.com/office/drawing/2014/main" id="{3E2F6AD1-BE71-4494-B71F-0D4B62FC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551" y="328294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59">
              <a:extLst>
                <a:ext uri="{FF2B5EF4-FFF2-40B4-BE49-F238E27FC236}">
                  <a16:creationId xmlns:a16="http://schemas.microsoft.com/office/drawing/2014/main" id="{6D340E35-72F4-4C4C-9210-C9B6C2D04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715" y="326924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58">
              <a:extLst>
                <a:ext uri="{FF2B5EF4-FFF2-40B4-BE49-F238E27FC236}">
                  <a16:creationId xmlns:a16="http://schemas.microsoft.com/office/drawing/2014/main" id="{78479C20-6B1B-474A-B76B-A65EAB35F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9266" y="2915771"/>
              <a:ext cx="383617" cy="331554"/>
            </a:xfrm>
            <a:custGeom>
              <a:avLst/>
              <a:gdLst>
                <a:gd name="T0" fmla="*/ 0 w 349"/>
                <a:gd name="T1" fmla="*/ 0 h 303"/>
                <a:gd name="T2" fmla="*/ 349 w 349"/>
                <a:gd name="T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9" h="303">
                  <a:moveTo>
                    <a:pt x="0" y="0"/>
                  </a:moveTo>
                  <a:lnTo>
                    <a:pt x="349" y="30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57">
              <a:extLst>
                <a:ext uri="{FF2B5EF4-FFF2-40B4-BE49-F238E27FC236}">
                  <a16:creationId xmlns:a16="http://schemas.microsoft.com/office/drawing/2014/main" id="{7E005621-E6FB-498C-89A0-4870ED319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9320" y="2940431"/>
              <a:ext cx="372657" cy="356216"/>
            </a:xfrm>
            <a:custGeom>
              <a:avLst/>
              <a:gdLst>
                <a:gd name="T0" fmla="*/ 341 w 341"/>
                <a:gd name="T1" fmla="*/ 0 h 324"/>
                <a:gd name="T2" fmla="*/ 0 w 34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1" h="324">
                  <a:moveTo>
                    <a:pt x="341" y="0"/>
                  </a:moveTo>
                  <a:lnTo>
                    <a:pt x="0" y="32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Oval 56">
              <a:extLst>
                <a:ext uri="{FF2B5EF4-FFF2-40B4-BE49-F238E27FC236}">
                  <a16:creationId xmlns:a16="http://schemas.microsoft.com/office/drawing/2014/main" id="{5F58B184-56CE-4518-BDE5-7C2638EBC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096" y="3250066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55">
              <a:extLst>
                <a:ext uri="{FF2B5EF4-FFF2-40B4-BE49-F238E27FC236}">
                  <a16:creationId xmlns:a16="http://schemas.microsoft.com/office/drawing/2014/main" id="{80C01F22-8E19-4E52-8D92-8738541E9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259" y="3236364"/>
              <a:ext cx="25359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54">
              <a:extLst>
                <a:ext uri="{FF2B5EF4-FFF2-40B4-BE49-F238E27FC236}">
                  <a16:creationId xmlns:a16="http://schemas.microsoft.com/office/drawing/2014/main" id="{D4A31B53-A20D-4923-9303-0EA979F92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5789" y="2995233"/>
              <a:ext cx="203767" cy="287713"/>
            </a:xfrm>
            <a:custGeom>
              <a:avLst/>
              <a:gdLst>
                <a:gd name="T0" fmla="*/ 173 w 173"/>
                <a:gd name="T1" fmla="*/ 0 h 246"/>
                <a:gd name="T2" fmla="*/ 0 w 173"/>
                <a:gd name="T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246">
                  <a:moveTo>
                    <a:pt x="173" y="0"/>
                  </a:moveTo>
                  <a:lnTo>
                    <a:pt x="0" y="2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Oval 50">
              <a:extLst>
                <a:ext uri="{FF2B5EF4-FFF2-40B4-BE49-F238E27FC236}">
                  <a16:creationId xmlns:a16="http://schemas.microsoft.com/office/drawing/2014/main" id="{4ECEBF23-A1E8-430A-8952-3A63F6093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062" y="3989899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49">
              <a:extLst>
                <a:ext uri="{FF2B5EF4-FFF2-40B4-BE49-F238E27FC236}">
                  <a16:creationId xmlns:a16="http://schemas.microsoft.com/office/drawing/2014/main" id="{8597C4E9-53BA-4DAE-9371-4FAE97770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525" y="397619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48">
              <a:extLst>
                <a:ext uri="{FF2B5EF4-FFF2-40B4-BE49-F238E27FC236}">
                  <a16:creationId xmlns:a16="http://schemas.microsoft.com/office/drawing/2014/main" id="{46612CBD-A50D-4B51-807E-3C8B56561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1391" y="3507638"/>
              <a:ext cx="236286" cy="482261"/>
            </a:xfrm>
            <a:custGeom>
              <a:avLst/>
              <a:gdLst>
                <a:gd name="T0" fmla="*/ 216 w 216"/>
                <a:gd name="T1" fmla="*/ 0 h 408"/>
                <a:gd name="T2" fmla="*/ 0 w 216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408">
                  <a:moveTo>
                    <a:pt x="216" y="0"/>
                  </a:moveTo>
                  <a:lnTo>
                    <a:pt x="0" y="40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6" name="Oval 47">
              <a:extLst>
                <a:ext uri="{FF2B5EF4-FFF2-40B4-BE49-F238E27FC236}">
                  <a16:creationId xmlns:a16="http://schemas.microsoft.com/office/drawing/2014/main" id="{E0AC0248-C29C-4B4B-A522-8F0F4693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696" y="402552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7" name="Text Box 46">
              <a:extLst>
                <a:ext uri="{FF2B5EF4-FFF2-40B4-BE49-F238E27FC236}">
                  <a16:creationId xmlns:a16="http://schemas.microsoft.com/office/drawing/2014/main" id="{53BB6862-FCE3-44F6-BE33-7706FA1FC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161" y="401456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8" name="Oval 45">
              <a:extLst>
                <a:ext uri="{FF2B5EF4-FFF2-40B4-BE49-F238E27FC236}">
                  <a16:creationId xmlns:a16="http://schemas.microsoft.com/office/drawing/2014/main" id="{93424484-2702-495E-BA24-F45B549D8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547" y="400634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9" name="Text Box 44">
              <a:extLst>
                <a:ext uri="{FF2B5EF4-FFF2-40B4-BE49-F238E27FC236}">
                  <a16:creationId xmlns:a16="http://schemas.microsoft.com/office/drawing/2014/main" id="{697DCB4E-90C7-4A39-98BA-D49C46D78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4970" y="3992639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43">
              <a:extLst>
                <a:ext uri="{FF2B5EF4-FFF2-40B4-BE49-F238E27FC236}">
                  <a16:creationId xmlns:a16="http://schemas.microsoft.com/office/drawing/2014/main" id="{B3591B4D-F60B-4D10-80DC-3DAA87DA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6663" y="3534022"/>
              <a:ext cx="230170" cy="499719"/>
            </a:xfrm>
            <a:custGeom>
              <a:avLst/>
              <a:gdLst>
                <a:gd name="T0" fmla="*/ 195 w 195"/>
                <a:gd name="T1" fmla="*/ 0 h 432"/>
                <a:gd name="T2" fmla="*/ 0 w 195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432">
                  <a:moveTo>
                    <a:pt x="195" y="0"/>
                  </a:moveTo>
                  <a:lnTo>
                    <a:pt x="0" y="43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A21EEF66-2634-4C12-A9C5-872E63C9F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6581" y="3545999"/>
              <a:ext cx="210989" cy="487742"/>
            </a:xfrm>
            <a:custGeom>
              <a:avLst/>
              <a:gdLst>
                <a:gd name="T0" fmla="*/ 0 w 192"/>
                <a:gd name="T1" fmla="*/ 0 h 444"/>
                <a:gd name="T2" fmla="*/ 192 w 192"/>
                <a:gd name="T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444">
                  <a:moveTo>
                    <a:pt x="0" y="0"/>
                  </a:moveTo>
                  <a:lnTo>
                    <a:pt x="192" y="44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2" name="Oval 41">
              <a:extLst>
                <a:ext uri="{FF2B5EF4-FFF2-40B4-BE49-F238E27FC236}">
                  <a16:creationId xmlns:a16="http://schemas.microsoft.com/office/drawing/2014/main" id="{2B25D950-430F-47C1-9BBA-B3112FBC21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967" y="400086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136BC7D5-EA82-4D94-A093-274508AA4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531" y="4004970"/>
              <a:ext cx="3096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6BDDFC71-65E6-415D-A9E9-F00261B19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816" y="398167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id="{26132567-1FE6-4A52-A7EB-0E8161FB2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1980" y="3967978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1924E56-0864-422F-8825-62ED5A4D1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3672" y="3493937"/>
              <a:ext cx="227431" cy="512404"/>
            </a:xfrm>
            <a:custGeom>
              <a:avLst/>
              <a:gdLst>
                <a:gd name="T0" fmla="*/ 201 w 201"/>
                <a:gd name="T1" fmla="*/ 0 h 453"/>
                <a:gd name="T2" fmla="*/ 0 w 201"/>
                <a:gd name="T3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453">
                  <a:moveTo>
                    <a:pt x="201" y="0"/>
                  </a:moveTo>
                  <a:lnTo>
                    <a:pt x="0" y="45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FD776765-8A68-4868-B16C-5C5EE5D31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7968" y="3493936"/>
              <a:ext cx="243872" cy="512404"/>
            </a:xfrm>
            <a:custGeom>
              <a:avLst/>
              <a:gdLst>
                <a:gd name="T0" fmla="*/ 0 w 222"/>
                <a:gd name="T1" fmla="*/ 0 h 468"/>
                <a:gd name="T2" fmla="*/ 222 w 222"/>
                <a:gd name="T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68">
                  <a:moveTo>
                    <a:pt x="0" y="0"/>
                  </a:moveTo>
                  <a:lnTo>
                    <a:pt x="222" y="46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8" name="Oval 35">
              <a:extLst>
                <a:ext uri="{FF2B5EF4-FFF2-40B4-BE49-F238E27FC236}">
                  <a16:creationId xmlns:a16="http://schemas.microsoft.com/office/drawing/2014/main" id="{3DD24B4B-25B0-41C9-A71E-11542A56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388" y="4781119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4">
              <a:extLst>
                <a:ext uri="{FF2B5EF4-FFF2-40B4-BE49-F238E27FC236}">
                  <a16:creationId xmlns:a16="http://schemas.microsoft.com/office/drawing/2014/main" id="{903D4D7A-D134-458D-9C2E-9826C61DF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0621" y="477043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0F1E4162-7D54-422D-89DA-3241CA4F9E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579124" y="4267996"/>
              <a:ext cx="153447" cy="515143"/>
            </a:xfrm>
            <a:custGeom>
              <a:avLst/>
              <a:gdLst>
                <a:gd name="T0" fmla="*/ 0 w 243"/>
                <a:gd name="T1" fmla="*/ 0 h 471"/>
                <a:gd name="T2" fmla="*/ 243 w 243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471">
                  <a:moveTo>
                    <a:pt x="0" y="0"/>
                  </a:moveTo>
                  <a:lnTo>
                    <a:pt x="243" y="47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32">
              <a:extLst>
                <a:ext uri="{FF2B5EF4-FFF2-40B4-BE49-F238E27FC236}">
                  <a16:creationId xmlns:a16="http://schemas.microsoft.com/office/drawing/2014/main" id="{92B4EB86-EE99-43EF-AC4F-C30311BC2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808" y="1986432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31">
              <a:extLst>
                <a:ext uri="{FF2B5EF4-FFF2-40B4-BE49-F238E27FC236}">
                  <a16:creationId xmlns:a16="http://schemas.microsoft.com/office/drawing/2014/main" id="{4179B076-CF3B-48C8-91E6-3F4E160CE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320" y="2534893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30">
              <a:extLst>
                <a:ext uri="{FF2B5EF4-FFF2-40B4-BE49-F238E27FC236}">
                  <a16:creationId xmlns:a16="http://schemas.microsoft.com/office/drawing/2014/main" id="{7C71B537-9DBF-40A6-A5ED-916D0ACFB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4944" y="264701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2AE68436-FFEF-4213-8FF5-7A000C5C8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4821" y="3191507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28">
              <a:extLst>
                <a:ext uri="{FF2B5EF4-FFF2-40B4-BE49-F238E27FC236}">
                  <a16:creationId xmlns:a16="http://schemas.microsoft.com/office/drawing/2014/main" id="{E8965727-1232-4E2A-99BB-F45005EB9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1187" y="3217184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27">
              <a:extLst>
                <a:ext uri="{FF2B5EF4-FFF2-40B4-BE49-F238E27FC236}">
                  <a16:creationId xmlns:a16="http://schemas.microsoft.com/office/drawing/2014/main" id="{C6CCDBE9-BCBA-43AE-ACA8-45C18D27A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4920" y="3217184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93AE2948-7377-4DE5-BE8D-F27A90FA2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1523" y="4216303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7A2EFF8F-3738-4929-9279-AEBA4FD38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838" y="4185714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C65658C6-7E3F-4B28-9662-E142C4326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475" y="424473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23">
              <a:extLst>
                <a:ext uri="{FF2B5EF4-FFF2-40B4-BE49-F238E27FC236}">
                  <a16:creationId xmlns:a16="http://schemas.microsoft.com/office/drawing/2014/main" id="{07E1D5DE-D4BF-488E-AEE9-F618CE818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342" y="424473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Text Box 22">
              <a:extLst>
                <a:ext uri="{FF2B5EF4-FFF2-40B4-BE49-F238E27FC236}">
                  <a16:creationId xmlns:a16="http://schemas.microsoft.com/office/drawing/2014/main" id="{88A3248A-5B24-4A27-830B-C13BF1180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147" y="4296793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21">
              <a:extLst>
                <a:ext uri="{FF2B5EF4-FFF2-40B4-BE49-F238E27FC236}">
                  <a16:creationId xmlns:a16="http://schemas.microsoft.com/office/drawing/2014/main" id="{B47699C1-D481-4215-9F8E-32E54B1F3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843" y="5056502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3" name="Text Box 20">
              <a:extLst>
                <a:ext uri="{FF2B5EF4-FFF2-40B4-BE49-F238E27FC236}">
                  <a16:creationId xmlns:a16="http://schemas.microsoft.com/office/drawing/2014/main" id="{3E02F25D-48D6-40D4-B220-40711E84B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649" y="5463535"/>
              <a:ext cx="5013148" cy="649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(c) </a:t>
              </a:r>
              <a:r>
                <a:rPr lang="en-US" altLang="zh-CN" sz="20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Need single rotation for 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r>
                <a:rPr lang="en-US" altLang="zh-CN" sz="2000" dirty="0">
                  <a:solidFill>
                    <a:prstClr val="black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and 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0" lang="zh-CN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12168D8-D6CE-4B9A-923C-7A132F614479}"/>
              </a:ext>
            </a:extLst>
          </p:cNvPr>
          <p:cNvGrpSpPr/>
          <p:nvPr/>
        </p:nvGrpSpPr>
        <p:grpSpPr>
          <a:xfrm>
            <a:off x="6661656" y="1591207"/>
            <a:ext cx="5149344" cy="4384882"/>
            <a:chOff x="1172824" y="1826408"/>
            <a:chExt cx="5149344" cy="4384882"/>
          </a:xfrm>
        </p:grpSpPr>
        <p:sp>
          <p:nvSpPr>
            <p:cNvPr id="55" name="Oval 70">
              <a:extLst>
                <a:ext uri="{FF2B5EF4-FFF2-40B4-BE49-F238E27FC236}">
                  <a16:creationId xmlns:a16="http://schemas.microsoft.com/office/drawing/2014/main" id="{F19FE296-7414-4A63-A8DD-67E9C8FA2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764" y="221523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6" name="Text Box 69">
              <a:extLst>
                <a:ext uri="{FF2B5EF4-FFF2-40B4-BE49-F238E27FC236}">
                  <a16:creationId xmlns:a16="http://schemas.microsoft.com/office/drawing/2014/main" id="{341177B1-4F9E-4E78-9B1A-E5A3CE9E5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530" y="2215237"/>
              <a:ext cx="2822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-2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7" name="Oval 68">
              <a:extLst>
                <a:ext uri="{FF2B5EF4-FFF2-40B4-BE49-F238E27FC236}">
                  <a16:creationId xmlns:a16="http://schemas.microsoft.com/office/drawing/2014/main" id="{54203F96-405D-4CC3-AD3B-E6833FA4C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431" y="325238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8" name="Text Box 67">
              <a:extLst>
                <a:ext uri="{FF2B5EF4-FFF2-40B4-BE49-F238E27FC236}">
                  <a16:creationId xmlns:a16="http://schemas.microsoft.com/office/drawing/2014/main" id="{7A3D9E83-0452-4A4A-B681-45A23D2D08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9046" y="3252653"/>
              <a:ext cx="29045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9" name="Freeform 66">
              <a:extLst>
                <a:ext uri="{FF2B5EF4-FFF2-40B4-BE49-F238E27FC236}">
                  <a16:creationId xmlns:a16="http://schemas.microsoft.com/office/drawing/2014/main" id="{E6974B37-EE7A-446B-A573-289258463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592" y="2421909"/>
              <a:ext cx="873562" cy="343390"/>
            </a:xfrm>
            <a:custGeom>
              <a:avLst/>
              <a:gdLst>
                <a:gd name="T0" fmla="*/ 752 w 752"/>
                <a:gd name="T1" fmla="*/ 0 h 276"/>
                <a:gd name="T2" fmla="*/ 0 w 752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2" h="276">
                  <a:moveTo>
                    <a:pt x="752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0" name="Oval 65">
              <a:extLst>
                <a:ext uri="{FF2B5EF4-FFF2-40B4-BE49-F238E27FC236}">
                  <a16:creationId xmlns:a16="http://schemas.microsoft.com/office/drawing/2014/main" id="{773817FE-6EB5-423E-97D3-87979B41A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155" y="2727641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1" name="Text Box 64">
              <a:extLst>
                <a:ext uri="{FF2B5EF4-FFF2-40B4-BE49-F238E27FC236}">
                  <a16:creationId xmlns:a16="http://schemas.microsoft.com/office/drawing/2014/main" id="{C61110B5-EBBE-45E2-B4A1-37E7851EE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918" y="2713941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id="{280A1875-7064-4702-8280-70113B2BD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127" y="2428781"/>
              <a:ext cx="876122" cy="336518"/>
            </a:xfrm>
            <a:custGeom>
              <a:avLst/>
              <a:gdLst>
                <a:gd name="T0" fmla="*/ 0 w 784"/>
                <a:gd name="T1" fmla="*/ 0 h 276"/>
                <a:gd name="T2" fmla="*/ 784 w 784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4" h="276">
                  <a:moveTo>
                    <a:pt x="0" y="0"/>
                  </a:moveTo>
                  <a:lnTo>
                    <a:pt x="784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F39363D-F617-4165-BEE9-190AF0DFB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660" y="3267446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4" name="Text Box 61">
              <a:extLst>
                <a:ext uri="{FF2B5EF4-FFF2-40B4-BE49-F238E27FC236}">
                  <a16:creationId xmlns:a16="http://schemas.microsoft.com/office/drawing/2014/main" id="{54E82876-424F-4DC9-B86B-A504FF583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392" y="3277383"/>
              <a:ext cx="284973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5" name="Oval 60">
              <a:extLst>
                <a:ext uri="{FF2B5EF4-FFF2-40B4-BE49-F238E27FC236}">
                  <a16:creationId xmlns:a16="http://schemas.microsoft.com/office/drawing/2014/main" id="{4B8E8CEB-BC9C-4FBC-B3BA-ADF9F7E8F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091" y="330580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B7355382-E331-4C8F-AA68-B9B8CE37A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255" y="329210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19D64B22-4743-4AA8-8656-175F470F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806" y="2938631"/>
              <a:ext cx="383617" cy="331554"/>
            </a:xfrm>
            <a:custGeom>
              <a:avLst/>
              <a:gdLst>
                <a:gd name="T0" fmla="*/ 0 w 349"/>
                <a:gd name="T1" fmla="*/ 0 h 303"/>
                <a:gd name="T2" fmla="*/ 349 w 349"/>
                <a:gd name="T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9" h="303">
                  <a:moveTo>
                    <a:pt x="0" y="0"/>
                  </a:moveTo>
                  <a:lnTo>
                    <a:pt x="349" y="30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8" name="Freeform 57">
              <a:extLst>
                <a:ext uri="{FF2B5EF4-FFF2-40B4-BE49-F238E27FC236}">
                  <a16:creationId xmlns:a16="http://schemas.microsoft.com/office/drawing/2014/main" id="{501E9EFF-5BDF-4B1D-BD9A-0F425C6A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860" y="2963291"/>
              <a:ext cx="372657" cy="356216"/>
            </a:xfrm>
            <a:custGeom>
              <a:avLst/>
              <a:gdLst>
                <a:gd name="T0" fmla="*/ 341 w 341"/>
                <a:gd name="T1" fmla="*/ 0 h 324"/>
                <a:gd name="T2" fmla="*/ 0 w 34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1" h="324">
                  <a:moveTo>
                    <a:pt x="341" y="0"/>
                  </a:moveTo>
                  <a:lnTo>
                    <a:pt x="0" y="32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69" name="Oval 56">
              <a:extLst>
                <a:ext uri="{FF2B5EF4-FFF2-40B4-BE49-F238E27FC236}">
                  <a16:creationId xmlns:a16="http://schemas.microsoft.com/office/drawing/2014/main" id="{61DE6835-34B6-4DD3-A16A-4D0A0BC0A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075" y="2734491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55">
              <a:extLst>
                <a:ext uri="{FF2B5EF4-FFF2-40B4-BE49-F238E27FC236}">
                  <a16:creationId xmlns:a16="http://schemas.microsoft.com/office/drawing/2014/main" id="{67E05AE1-B94F-4FAE-A089-FF976AA9E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3335" y="2734210"/>
              <a:ext cx="235925" cy="35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dirty="0"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54">
              <a:extLst>
                <a:ext uri="{FF2B5EF4-FFF2-40B4-BE49-F238E27FC236}">
                  <a16:creationId xmlns:a16="http://schemas.microsoft.com/office/drawing/2014/main" id="{3E218345-7549-4620-ABDD-2761A76BF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551" y="2972267"/>
              <a:ext cx="197859" cy="305115"/>
            </a:xfrm>
            <a:custGeom>
              <a:avLst/>
              <a:gdLst>
                <a:gd name="T0" fmla="*/ 173 w 173"/>
                <a:gd name="T1" fmla="*/ 0 h 246"/>
                <a:gd name="T2" fmla="*/ 0 w 173"/>
                <a:gd name="T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246">
                  <a:moveTo>
                    <a:pt x="173" y="0"/>
                  </a:moveTo>
                  <a:lnTo>
                    <a:pt x="0" y="2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2" name="Oval 50">
              <a:extLst>
                <a:ext uri="{FF2B5EF4-FFF2-40B4-BE49-F238E27FC236}">
                  <a16:creationId xmlns:a16="http://schemas.microsoft.com/office/drawing/2014/main" id="{6A61143A-D6AB-4279-843B-D48D00E1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773" y="325238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E368E338-45E6-4B2E-ABAB-C9233BBB3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638" y="324222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C2938082-E3A4-45D6-AF17-86D916571D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00026" y="2976769"/>
              <a:ext cx="219841" cy="300613"/>
            </a:xfrm>
            <a:custGeom>
              <a:avLst/>
              <a:gdLst>
                <a:gd name="T0" fmla="*/ 216 w 216"/>
                <a:gd name="T1" fmla="*/ 0 h 408"/>
                <a:gd name="T2" fmla="*/ 0 w 216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408">
                  <a:moveTo>
                    <a:pt x="216" y="0"/>
                  </a:moveTo>
                  <a:lnTo>
                    <a:pt x="0" y="40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5" name="Oval 47">
              <a:extLst>
                <a:ext uri="{FF2B5EF4-FFF2-40B4-BE49-F238E27FC236}">
                  <a16:creationId xmlns:a16="http://schemas.microsoft.com/office/drawing/2014/main" id="{0272704F-74D5-4C8B-9C11-AB51D68FF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236" y="404838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6" name="Text Box 46">
              <a:extLst>
                <a:ext uri="{FF2B5EF4-FFF2-40B4-BE49-F238E27FC236}">
                  <a16:creationId xmlns:a16="http://schemas.microsoft.com/office/drawing/2014/main" id="{6EA0E5A1-97EF-4F4E-9BD3-860BF4E76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701" y="403742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7" name="Oval 45">
              <a:extLst>
                <a:ext uri="{FF2B5EF4-FFF2-40B4-BE49-F238E27FC236}">
                  <a16:creationId xmlns:a16="http://schemas.microsoft.com/office/drawing/2014/main" id="{FA71FDEE-E174-4C49-B564-EA97A5BB9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087" y="402920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8" name="Text Box 44">
              <a:extLst>
                <a:ext uri="{FF2B5EF4-FFF2-40B4-BE49-F238E27FC236}">
                  <a16:creationId xmlns:a16="http://schemas.microsoft.com/office/drawing/2014/main" id="{ECBCC248-6A0D-4C74-9305-B38CB830E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510" y="4015499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9044EFEF-51AC-4983-B0FD-13D6B6E90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202" y="3555439"/>
              <a:ext cx="219947" cy="501162"/>
            </a:xfrm>
            <a:custGeom>
              <a:avLst/>
              <a:gdLst>
                <a:gd name="T0" fmla="*/ 195 w 195"/>
                <a:gd name="T1" fmla="*/ 0 h 432"/>
                <a:gd name="T2" fmla="*/ 0 w 195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432">
                  <a:moveTo>
                    <a:pt x="195" y="0"/>
                  </a:moveTo>
                  <a:lnTo>
                    <a:pt x="0" y="43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9F0CF843-C12F-4ABA-9E3D-33CFEE5D2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985" y="3540716"/>
              <a:ext cx="212126" cy="515885"/>
            </a:xfrm>
            <a:custGeom>
              <a:avLst/>
              <a:gdLst>
                <a:gd name="T0" fmla="*/ 0 w 192"/>
                <a:gd name="T1" fmla="*/ 0 h 444"/>
                <a:gd name="T2" fmla="*/ 192 w 192"/>
                <a:gd name="T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444">
                  <a:moveTo>
                    <a:pt x="0" y="0"/>
                  </a:moveTo>
                  <a:lnTo>
                    <a:pt x="192" y="44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1" name="Oval 41">
              <a:extLst>
                <a:ext uri="{FF2B5EF4-FFF2-40B4-BE49-F238E27FC236}">
                  <a16:creationId xmlns:a16="http://schemas.microsoft.com/office/drawing/2014/main" id="{792E5A20-CF5D-4F1D-83E8-F9EFCECA5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507" y="402372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2" name="Text Box 40">
              <a:extLst>
                <a:ext uri="{FF2B5EF4-FFF2-40B4-BE49-F238E27FC236}">
                  <a16:creationId xmlns:a16="http://schemas.microsoft.com/office/drawing/2014/main" id="{5A7940C7-C395-4F53-90AD-E436D2A7FB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071" y="4027830"/>
              <a:ext cx="3096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3" name="Oval 39">
              <a:extLst>
                <a:ext uri="{FF2B5EF4-FFF2-40B4-BE49-F238E27FC236}">
                  <a16:creationId xmlns:a16="http://schemas.microsoft.com/office/drawing/2014/main" id="{185AAB0A-5824-4273-A5B2-EE9F5C5A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356" y="400453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4" name="Text Box 38">
              <a:extLst>
                <a:ext uri="{FF2B5EF4-FFF2-40B4-BE49-F238E27FC236}">
                  <a16:creationId xmlns:a16="http://schemas.microsoft.com/office/drawing/2014/main" id="{95C1C54D-C225-4A53-8790-2EA590AC9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520" y="3990838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A9016CF4-1D50-4021-9CDF-4D18F80A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13" y="3533237"/>
              <a:ext cx="219210" cy="495963"/>
            </a:xfrm>
            <a:custGeom>
              <a:avLst/>
              <a:gdLst>
                <a:gd name="T0" fmla="*/ 201 w 201"/>
                <a:gd name="T1" fmla="*/ 0 h 453"/>
                <a:gd name="T2" fmla="*/ 0 w 201"/>
                <a:gd name="T3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453">
                  <a:moveTo>
                    <a:pt x="201" y="0"/>
                  </a:moveTo>
                  <a:lnTo>
                    <a:pt x="0" y="45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36">
              <a:extLst>
                <a:ext uri="{FF2B5EF4-FFF2-40B4-BE49-F238E27FC236}">
                  <a16:creationId xmlns:a16="http://schemas.microsoft.com/office/drawing/2014/main" id="{D8A12E2F-2625-4C1C-A428-67CC3C759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508" y="3516796"/>
              <a:ext cx="243872" cy="512404"/>
            </a:xfrm>
            <a:custGeom>
              <a:avLst/>
              <a:gdLst>
                <a:gd name="T0" fmla="*/ 0 w 222"/>
                <a:gd name="T1" fmla="*/ 0 h 468"/>
                <a:gd name="T2" fmla="*/ 222 w 222"/>
                <a:gd name="T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68">
                  <a:moveTo>
                    <a:pt x="0" y="0"/>
                  </a:moveTo>
                  <a:lnTo>
                    <a:pt x="222" y="46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7" name="Oval 35">
              <a:extLst>
                <a:ext uri="{FF2B5EF4-FFF2-40B4-BE49-F238E27FC236}">
                  <a16:creationId xmlns:a16="http://schemas.microsoft.com/office/drawing/2014/main" id="{8A4BD0D6-1B33-4863-BE3A-3DFC896AB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659" y="480718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8" name="Text Box 34">
              <a:extLst>
                <a:ext uri="{FF2B5EF4-FFF2-40B4-BE49-F238E27FC236}">
                  <a16:creationId xmlns:a16="http://schemas.microsoft.com/office/drawing/2014/main" id="{8250CB72-27C6-4764-AE73-9C68E2DA8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823" y="479348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9" name="Freeform 33">
              <a:extLst>
                <a:ext uri="{FF2B5EF4-FFF2-40B4-BE49-F238E27FC236}">
                  <a16:creationId xmlns:a16="http://schemas.microsoft.com/office/drawing/2014/main" id="{FC48E637-9960-4091-94C9-79AD6DAB00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027" y="4289511"/>
              <a:ext cx="153447" cy="515143"/>
            </a:xfrm>
            <a:custGeom>
              <a:avLst/>
              <a:gdLst>
                <a:gd name="T0" fmla="*/ 0 w 243"/>
                <a:gd name="T1" fmla="*/ 0 h 471"/>
                <a:gd name="T2" fmla="*/ 243 w 243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471">
                  <a:moveTo>
                    <a:pt x="0" y="0"/>
                  </a:moveTo>
                  <a:lnTo>
                    <a:pt x="243" y="47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0" name="Text Box 32">
              <a:extLst>
                <a:ext uri="{FF2B5EF4-FFF2-40B4-BE49-F238E27FC236}">
                  <a16:creationId xmlns:a16="http://schemas.microsoft.com/office/drawing/2014/main" id="{C2869C06-575C-427D-94F1-B19F03B1B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212" y="182640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1" name="Text Box 31">
              <a:extLst>
                <a:ext uri="{FF2B5EF4-FFF2-40B4-BE49-F238E27FC236}">
                  <a16:creationId xmlns:a16="http://schemas.microsoft.com/office/drawing/2014/main" id="{945BBE90-C4A2-45AD-AAF5-BA35BA0D2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724" y="2374869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2" name="Text Box 30">
              <a:extLst>
                <a:ext uri="{FF2B5EF4-FFF2-40B4-BE49-F238E27FC236}">
                  <a16:creationId xmlns:a16="http://schemas.microsoft.com/office/drawing/2014/main" id="{3087523B-1CF9-458B-94DB-D953DC3B0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3251" y="3124824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3" name="Text Box 29">
              <a:extLst>
                <a:ext uri="{FF2B5EF4-FFF2-40B4-BE49-F238E27FC236}">
                  <a16:creationId xmlns:a16="http://schemas.microsoft.com/office/drawing/2014/main" id="{5E2EC95F-94F1-48E6-9BBB-50A396F93C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942" y="3057160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4" name="Text Box 28">
              <a:extLst>
                <a:ext uri="{FF2B5EF4-FFF2-40B4-BE49-F238E27FC236}">
                  <a16:creationId xmlns:a16="http://schemas.microsoft.com/office/drawing/2014/main" id="{794A7FE5-294D-4B67-89BE-3A49E783D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591" y="3057160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Text Box 27">
              <a:extLst>
                <a:ext uri="{FF2B5EF4-FFF2-40B4-BE49-F238E27FC236}">
                  <a16:creationId xmlns:a16="http://schemas.microsoft.com/office/drawing/2014/main" id="{CD89AEDD-6BAC-415A-8F18-C4B100771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982" y="2333768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Text Box 18">
              <a:extLst>
                <a:ext uri="{FF2B5EF4-FFF2-40B4-BE49-F238E27FC236}">
                  <a16:creationId xmlns:a16="http://schemas.microsoft.com/office/drawing/2014/main" id="{F3F471E0-0764-467D-9250-40657B4E10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568" y="395318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25">
              <a:extLst>
                <a:ext uri="{FF2B5EF4-FFF2-40B4-BE49-F238E27FC236}">
                  <a16:creationId xmlns:a16="http://schemas.microsoft.com/office/drawing/2014/main" id="{C44AF7E1-B488-47D3-AD9E-CB8D71FE77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961" y="3912079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Text Box 24">
              <a:extLst>
                <a:ext uri="{FF2B5EF4-FFF2-40B4-BE49-F238E27FC236}">
                  <a16:creationId xmlns:a16="http://schemas.microsoft.com/office/drawing/2014/main" id="{7E35F4D4-B7EE-48BD-BFE0-28AD3A83E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287" y="422538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23">
              <a:extLst>
                <a:ext uri="{FF2B5EF4-FFF2-40B4-BE49-F238E27FC236}">
                  <a16:creationId xmlns:a16="http://schemas.microsoft.com/office/drawing/2014/main" id="{E0B91FD9-61AD-41F8-BB98-2F0DBDE00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176" y="4301832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6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0" name="Text Box 22">
              <a:extLst>
                <a:ext uri="{FF2B5EF4-FFF2-40B4-BE49-F238E27FC236}">
                  <a16:creationId xmlns:a16="http://schemas.microsoft.com/office/drawing/2014/main" id="{9A8F77FD-7B7B-4F7C-A966-8594E821D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865" y="3140299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normalizeH="0" baseline="0">
                  <a:ln>
                    <a:noFill/>
                  </a:ln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dirty="0"/>
                <a:t>j</a:t>
              </a:r>
            </a:p>
          </p:txBody>
        </p:sp>
        <p:sp>
          <p:nvSpPr>
            <p:cNvPr id="101" name="Text Box 21">
              <a:extLst>
                <a:ext uri="{FF2B5EF4-FFF2-40B4-BE49-F238E27FC236}">
                  <a16:creationId xmlns:a16="http://schemas.microsoft.com/office/drawing/2014/main" id="{E12B2EFC-DB7F-4C4A-866F-6EE1057BD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247" y="496681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6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02" name="Text Box 20">
              <a:extLst>
                <a:ext uri="{FF2B5EF4-FFF2-40B4-BE49-F238E27FC236}">
                  <a16:creationId xmlns:a16="http://schemas.microsoft.com/office/drawing/2014/main" id="{6A5C7478-26A4-4CDB-A0D6-0C7EB3515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824" y="5375972"/>
              <a:ext cx="5149344" cy="835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(d) 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Height decreases</a:t>
              </a:r>
              <a:r>
                <a:rPr lang="en-US" altLang="zh-CN" sz="2000" dirty="0">
                  <a:solidFill>
                    <a:schemeClr val="tx1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examine node</a:t>
              </a:r>
              <a:r>
                <a:rPr lang="zh-CN" altLang="en-US" sz="2000" dirty="0">
                  <a:solidFill>
                    <a:schemeClr val="tx1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</a:t>
              </a:r>
              <a:r>
                <a:rPr lang="en-US" altLang="zh-CN" sz="2000" dirty="0">
                  <a:solidFill>
                    <a:schemeClr val="tx1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Need LR rotation for</a:t>
              </a:r>
              <a:r>
                <a:rPr lang="en-US" altLang="zh-CN" sz="2000" dirty="0"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err="1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d, 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Sub-Case 3.3</a:t>
              </a: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kumimoji="0" lang="zh-CN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1242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0989A-F8B9-496E-8CC0-9A69BD08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F82074-9885-4D88-BF18-7B07A5AA0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149</a:t>
            </a:fld>
            <a:endParaRPr lang="en-US" altLang="zh-CN"/>
          </a:p>
        </p:txBody>
      </p:sp>
      <p:grpSp>
        <p:nvGrpSpPr>
          <p:cNvPr id="201" name="组合 200">
            <a:extLst>
              <a:ext uri="{FF2B5EF4-FFF2-40B4-BE49-F238E27FC236}">
                <a16:creationId xmlns:a16="http://schemas.microsoft.com/office/drawing/2014/main" id="{13818C04-58AB-4E57-960C-158C04738CD0}"/>
              </a:ext>
            </a:extLst>
          </p:cNvPr>
          <p:cNvGrpSpPr/>
          <p:nvPr/>
        </p:nvGrpSpPr>
        <p:grpSpPr>
          <a:xfrm>
            <a:off x="1165367" y="1547361"/>
            <a:ext cx="4605807" cy="4384882"/>
            <a:chOff x="1172824" y="1826408"/>
            <a:chExt cx="4605807" cy="4384882"/>
          </a:xfrm>
        </p:grpSpPr>
        <p:sp>
          <p:nvSpPr>
            <p:cNvPr id="202" name="Oval 70">
              <a:extLst>
                <a:ext uri="{FF2B5EF4-FFF2-40B4-BE49-F238E27FC236}">
                  <a16:creationId xmlns:a16="http://schemas.microsoft.com/office/drawing/2014/main" id="{2D68B180-82B0-4778-ABF5-DA1D5D01D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764" y="221523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3" name="Text Box 69">
              <a:extLst>
                <a:ext uri="{FF2B5EF4-FFF2-40B4-BE49-F238E27FC236}">
                  <a16:creationId xmlns:a16="http://schemas.microsoft.com/office/drawing/2014/main" id="{BA37AAE5-36EA-492B-A4F9-FF693646C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1530" y="2215237"/>
              <a:ext cx="2822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-2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Oval 68">
              <a:extLst>
                <a:ext uri="{FF2B5EF4-FFF2-40B4-BE49-F238E27FC236}">
                  <a16:creationId xmlns:a16="http://schemas.microsoft.com/office/drawing/2014/main" id="{A3804118-35A8-4F07-8FC1-E475E1BC8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431" y="325238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5" name="Text Box 67">
              <a:extLst>
                <a:ext uri="{FF2B5EF4-FFF2-40B4-BE49-F238E27FC236}">
                  <a16:creationId xmlns:a16="http://schemas.microsoft.com/office/drawing/2014/main" id="{E2709E05-400A-4F7A-9276-D15D7A02B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9046" y="3252653"/>
              <a:ext cx="29045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6" name="Freeform 66">
              <a:extLst>
                <a:ext uri="{FF2B5EF4-FFF2-40B4-BE49-F238E27FC236}">
                  <a16:creationId xmlns:a16="http://schemas.microsoft.com/office/drawing/2014/main" id="{4CDAD202-6C72-4B78-B3C3-AF7BE255C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2592" y="2421909"/>
              <a:ext cx="873562" cy="343390"/>
            </a:xfrm>
            <a:custGeom>
              <a:avLst/>
              <a:gdLst>
                <a:gd name="T0" fmla="*/ 752 w 752"/>
                <a:gd name="T1" fmla="*/ 0 h 276"/>
                <a:gd name="T2" fmla="*/ 0 w 752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2" h="276">
                  <a:moveTo>
                    <a:pt x="752" y="0"/>
                  </a:moveTo>
                  <a:lnTo>
                    <a:pt x="0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7" name="Oval 65">
              <a:extLst>
                <a:ext uri="{FF2B5EF4-FFF2-40B4-BE49-F238E27FC236}">
                  <a16:creationId xmlns:a16="http://schemas.microsoft.com/office/drawing/2014/main" id="{3A2636F7-B33B-408E-8D7B-CA48D2101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3155" y="2727641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8" name="Text Box 64">
              <a:extLst>
                <a:ext uri="{FF2B5EF4-FFF2-40B4-BE49-F238E27FC236}">
                  <a16:creationId xmlns:a16="http://schemas.microsoft.com/office/drawing/2014/main" id="{63EFCD70-F65D-4BB6-B0ED-D4280F876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8918" y="2713941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9" name="Freeform 63">
              <a:extLst>
                <a:ext uri="{FF2B5EF4-FFF2-40B4-BE49-F238E27FC236}">
                  <a16:creationId xmlns:a16="http://schemas.microsoft.com/office/drawing/2014/main" id="{C967669D-D52B-4271-8CB5-1A5574BAE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6127" y="2428781"/>
              <a:ext cx="876122" cy="336518"/>
            </a:xfrm>
            <a:custGeom>
              <a:avLst/>
              <a:gdLst>
                <a:gd name="T0" fmla="*/ 0 w 784"/>
                <a:gd name="T1" fmla="*/ 0 h 276"/>
                <a:gd name="T2" fmla="*/ 784 w 784"/>
                <a:gd name="T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84" h="276">
                  <a:moveTo>
                    <a:pt x="0" y="0"/>
                  </a:moveTo>
                  <a:lnTo>
                    <a:pt x="784" y="27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0" name="Oval 62">
              <a:extLst>
                <a:ext uri="{FF2B5EF4-FFF2-40B4-BE49-F238E27FC236}">
                  <a16:creationId xmlns:a16="http://schemas.microsoft.com/office/drawing/2014/main" id="{5CB3693C-8733-47B8-A676-CEBF113F7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6660" y="3267446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1" name="Text Box 61">
              <a:extLst>
                <a:ext uri="{FF2B5EF4-FFF2-40B4-BE49-F238E27FC236}">
                  <a16:creationId xmlns:a16="http://schemas.microsoft.com/office/drawing/2014/main" id="{6BF8FF53-D0A7-4FBA-B025-7D23DA22F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6392" y="3277383"/>
              <a:ext cx="284973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2" name="Oval 60">
              <a:extLst>
                <a:ext uri="{FF2B5EF4-FFF2-40B4-BE49-F238E27FC236}">
                  <a16:creationId xmlns:a16="http://schemas.microsoft.com/office/drawing/2014/main" id="{16A11C37-5059-40D4-9907-843C36CE9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091" y="330580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3" name="Text Box 59">
              <a:extLst>
                <a:ext uri="{FF2B5EF4-FFF2-40B4-BE49-F238E27FC236}">
                  <a16:creationId xmlns:a16="http://schemas.microsoft.com/office/drawing/2014/main" id="{F7426ED2-9D95-4FDF-92AB-E3DE3D152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255" y="329210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4" name="Freeform 58">
              <a:extLst>
                <a:ext uri="{FF2B5EF4-FFF2-40B4-BE49-F238E27FC236}">
                  <a16:creationId xmlns:a16="http://schemas.microsoft.com/office/drawing/2014/main" id="{79406EE9-076B-44F3-B152-B9D0A3845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806" y="2938631"/>
              <a:ext cx="383617" cy="331554"/>
            </a:xfrm>
            <a:custGeom>
              <a:avLst/>
              <a:gdLst>
                <a:gd name="T0" fmla="*/ 0 w 349"/>
                <a:gd name="T1" fmla="*/ 0 h 303"/>
                <a:gd name="T2" fmla="*/ 349 w 349"/>
                <a:gd name="T3" fmla="*/ 30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9" h="303">
                  <a:moveTo>
                    <a:pt x="0" y="0"/>
                  </a:moveTo>
                  <a:lnTo>
                    <a:pt x="349" y="30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5" name="Freeform 57">
              <a:extLst>
                <a:ext uri="{FF2B5EF4-FFF2-40B4-BE49-F238E27FC236}">
                  <a16:creationId xmlns:a16="http://schemas.microsoft.com/office/drawing/2014/main" id="{D725520B-CFEE-420D-A2C8-7A61F74C0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8860" y="2963291"/>
              <a:ext cx="372657" cy="356216"/>
            </a:xfrm>
            <a:custGeom>
              <a:avLst/>
              <a:gdLst>
                <a:gd name="T0" fmla="*/ 341 w 341"/>
                <a:gd name="T1" fmla="*/ 0 h 324"/>
                <a:gd name="T2" fmla="*/ 0 w 341"/>
                <a:gd name="T3" fmla="*/ 324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1" h="324">
                  <a:moveTo>
                    <a:pt x="341" y="0"/>
                  </a:moveTo>
                  <a:lnTo>
                    <a:pt x="0" y="32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6" name="Oval 56">
              <a:extLst>
                <a:ext uri="{FF2B5EF4-FFF2-40B4-BE49-F238E27FC236}">
                  <a16:creationId xmlns:a16="http://schemas.microsoft.com/office/drawing/2014/main" id="{591DBCCB-6E15-4776-A53E-CA2190AF9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6075" y="2734491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7" name="Text Box 55">
              <a:extLst>
                <a:ext uri="{FF2B5EF4-FFF2-40B4-BE49-F238E27FC236}">
                  <a16:creationId xmlns:a16="http://schemas.microsoft.com/office/drawing/2014/main" id="{800EDB73-8390-40B6-91E2-D60BD46A1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3335" y="2734210"/>
              <a:ext cx="235925" cy="353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8" name="Freeform 54">
              <a:extLst>
                <a:ext uri="{FF2B5EF4-FFF2-40B4-BE49-F238E27FC236}">
                  <a16:creationId xmlns:a16="http://schemas.microsoft.com/office/drawing/2014/main" id="{5429E704-06B9-4AEB-B63D-E89A5E1A4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551" y="2972267"/>
              <a:ext cx="197859" cy="305115"/>
            </a:xfrm>
            <a:custGeom>
              <a:avLst/>
              <a:gdLst>
                <a:gd name="T0" fmla="*/ 173 w 173"/>
                <a:gd name="T1" fmla="*/ 0 h 246"/>
                <a:gd name="T2" fmla="*/ 0 w 173"/>
                <a:gd name="T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3" h="246">
                  <a:moveTo>
                    <a:pt x="173" y="0"/>
                  </a:moveTo>
                  <a:lnTo>
                    <a:pt x="0" y="246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9" name="Oval 50">
              <a:extLst>
                <a:ext uri="{FF2B5EF4-FFF2-40B4-BE49-F238E27FC236}">
                  <a16:creationId xmlns:a16="http://schemas.microsoft.com/office/drawing/2014/main" id="{575BC6DF-456C-4036-BDB3-70388027C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773" y="3252387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0" name="Text Box 49">
              <a:extLst>
                <a:ext uri="{FF2B5EF4-FFF2-40B4-BE49-F238E27FC236}">
                  <a16:creationId xmlns:a16="http://schemas.microsoft.com/office/drawing/2014/main" id="{EEA610DB-E0EB-4E0F-906A-877AAE4E95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2638" y="324222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1" name="Freeform 48">
              <a:extLst>
                <a:ext uri="{FF2B5EF4-FFF2-40B4-BE49-F238E27FC236}">
                  <a16:creationId xmlns:a16="http://schemas.microsoft.com/office/drawing/2014/main" id="{EB114783-AE73-42C3-960D-5D82F1CD0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00026" y="2976769"/>
              <a:ext cx="219841" cy="300613"/>
            </a:xfrm>
            <a:custGeom>
              <a:avLst/>
              <a:gdLst>
                <a:gd name="T0" fmla="*/ 216 w 216"/>
                <a:gd name="T1" fmla="*/ 0 h 408"/>
                <a:gd name="T2" fmla="*/ 0 w 216"/>
                <a:gd name="T3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6" h="408">
                  <a:moveTo>
                    <a:pt x="216" y="0"/>
                  </a:moveTo>
                  <a:lnTo>
                    <a:pt x="0" y="40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2" name="Oval 47">
              <a:extLst>
                <a:ext uri="{FF2B5EF4-FFF2-40B4-BE49-F238E27FC236}">
                  <a16:creationId xmlns:a16="http://schemas.microsoft.com/office/drawing/2014/main" id="{70B44E24-CDB2-4850-AC15-8C65E5D88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236" y="404838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3" name="Text Box 46">
              <a:extLst>
                <a:ext uri="{FF2B5EF4-FFF2-40B4-BE49-F238E27FC236}">
                  <a16:creationId xmlns:a16="http://schemas.microsoft.com/office/drawing/2014/main" id="{09EBB93C-83E4-4B7A-B74C-62E1793C7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701" y="403742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4" name="Oval 45">
              <a:extLst>
                <a:ext uri="{FF2B5EF4-FFF2-40B4-BE49-F238E27FC236}">
                  <a16:creationId xmlns:a16="http://schemas.microsoft.com/office/drawing/2014/main" id="{F83C1AD0-5314-4E3D-813F-42115D2B8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087" y="402920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5" name="Text Box 44">
              <a:extLst>
                <a:ext uri="{FF2B5EF4-FFF2-40B4-BE49-F238E27FC236}">
                  <a16:creationId xmlns:a16="http://schemas.microsoft.com/office/drawing/2014/main" id="{E2261387-1A9A-46F2-AB01-2C3D65405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4510" y="4015499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56714360-2211-4E48-BB7A-A16E86991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202" y="3555439"/>
              <a:ext cx="219947" cy="501162"/>
            </a:xfrm>
            <a:custGeom>
              <a:avLst/>
              <a:gdLst>
                <a:gd name="T0" fmla="*/ 195 w 195"/>
                <a:gd name="T1" fmla="*/ 0 h 432"/>
                <a:gd name="T2" fmla="*/ 0 w 195"/>
                <a:gd name="T3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5" h="432">
                  <a:moveTo>
                    <a:pt x="195" y="0"/>
                  </a:moveTo>
                  <a:lnTo>
                    <a:pt x="0" y="432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7" name="Freeform 42">
              <a:extLst>
                <a:ext uri="{FF2B5EF4-FFF2-40B4-BE49-F238E27FC236}">
                  <a16:creationId xmlns:a16="http://schemas.microsoft.com/office/drawing/2014/main" id="{B39D468E-C560-425D-9673-D28823B9C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4985" y="3540716"/>
              <a:ext cx="212126" cy="515885"/>
            </a:xfrm>
            <a:custGeom>
              <a:avLst/>
              <a:gdLst>
                <a:gd name="T0" fmla="*/ 0 w 192"/>
                <a:gd name="T1" fmla="*/ 0 h 444"/>
                <a:gd name="T2" fmla="*/ 192 w 192"/>
                <a:gd name="T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2" h="444">
                  <a:moveTo>
                    <a:pt x="0" y="0"/>
                  </a:moveTo>
                  <a:lnTo>
                    <a:pt x="192" y="444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8" name="Oval 41">
              <a:extLst>
                <a:ext uri="{FF2B5EF4-FFF2-40B4-BE49-F238E27FC236}">
                  <a16:creationId xmlns:a16="http://schemas.microsoft.com/office/drawing/2014/main" id="{79FFC264-9582-4BDA-B704-5F405DCF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507" y="4023720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9" name="Text Box 40">
              <a:extLst>
                <a:ext uri="{FF2B5EF4-FFF2-40B4-BE49-F238E27FC236}">
                  <a16:creationId xmlns:a16="http://schemas.microsoft.com/office/drawing/2014/main" id="{F5994217-804C-43A2-8A48-78874AEFB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4071" y="4027830"/>
              <a:ext cx="309632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0" name="Oval 39">
              <a:extLst>
                <a:ext uri="{FF2B5EF4-FFF2-40B4-BE49-F238E27FC236}">
                  <a16:creationId xmlns:a16="http://schemas.microsoft.com/office/drawing/2014/main" id="{E173192D-9B86-4C8F-BBC2-6439BCEE0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356" y="400453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1" name="Text Box 38">
              <a:extLst>
                <a:ext uri="{FF2B5EF4-FFF2-40B4-BE49-F238E27FC236}">
                  <a16:creationId xmlns:a16="http://schemas.microsoft.com/office/drawing/2014/main" id="{8FC9B58B-4B28-44D1-8EEB-F1732D155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1520" y="3990838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2" name="Freeform 37">
              <a:extLst>
                <a:ext uri="{FF2B5EF4-FFF2-40B4-BE49-F238E27FC236}">
                  <a16:creationId xmlns:a16="http://schemas.microsoft.com/office/drawing/2014/main" id="{0363F3B9-6145-487D-8B9D-980BDD904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3213" y="3533237"/>
              <a:ext cx="219210" cy="495963"/>
            </a:xfrm>
            <a:custGeom>
              <a:avLst/>
              <a:gdLst>
                <a:gd name="T0" fmla="*/ 201 w 201"/>
                <a:gd name="T1" fmla="*/ 0 h 453"/>
                <a:gd name="T2" fmla="*/ 0 w 201"/>
                <a:gd name="T3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1" h="453">
                  <a:moveTo>
                    <a:pt x="201" y="0"/>
                  </a:moveTo>
                  <a:lnTo>
                    <a:pt x="0" y="45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3" name="Freeform 36">
              <a:extLst>
                <a:ext uri="{FF2B5EF4-FFF2-40B4-BE49-F238E27FC236}">
                  <a16:creationId xmlns:a16="http://schemas.microsoft.com/office/drawing/2014/main" id="{2EC569B6-CBFE-4678-BC57-30B6111F9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7508" y="3516796"/>
              <a:ext cx="243872" cy="512404"/>
            </a:xfrm>
            <a:custGeom>
              <a:avLst/>
              <a:gdLst>
                <a:gd name="T0" fmla="*/ 0 w 222"/>
                <a:gd name="T1" fmla="*/ 0 h 468"/>
                <a:gd name="T2" fmla="*/ 222 w 222"/>
                <a:gd name="T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468">
                  <a:moveTo>
                    <a:pt x="0" y="0"/>
                  </a:moveTo>
                  <a:lnTo>
                    <a:pt x="222" y="468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4" name="Oval 35">
              <a:extLst>
                <a:ext uri="{FF2B5EF4-FFF2-40B4-BE49-F238E27FC236}">
                  <a16:creationId xmlns:a16="http://schemas.microsoft.com/office/drawing/2014/main" id="{3CB71F3D-8A76-4AF3-B3CD-2F0914B5A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659" y="4807188"/>
              <a:ext cx="263052" cy="263052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5" name="Text Box 34">
              <a:extLst>
                <a:ext uri="{FF2B5EF4-FFF2-40B4-BE49-F238E27FC236}">
                  <a16:creationId xmlns:a16="http://schemas.microsoft.com/office/drawing/2014/main" id="{46174D09-B091-47CD-BC51-542035F06E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823" y="479348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6" name="Freeform 33">
              <a:extLst>
                <a:ext uri="{FF2B5EF4-FFF2-40B4-BE49-F238E27FC236}">
                  <a16:creationId xmlns:a16="http://schemas.microsoft.com/office/drawing/2014/main" id="{8A4CE196-EBA4-4BF2-887D-F29CF9C61A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47027" y="4289511"/>
              <a:ext cx="153447" cy="515143"/>
            </a:xfrm>
            <a:custGeom>
              <a:avLst/>
              <a:gdLst>
                <a:gd name="T0" fmla="*/ 0 w 243"/>
                <a:gd name="T1" fmla="*/ 0 h 471"/>
                <a:gd name="T2" fmla="*/ 243 w 243"/>
                <a:gd name="T3" fmla="*/ 471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471">
                  <a:moveTo>
                    <a:pt x="0" y="0"/>
                  </a:moveTo>
                  <a:lnTo>
                    <a:pt x="243" y="471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7" name="Text Box 32">
              <a:extLst>
                <a:ext uri="{FF2B5EF4-FFF2-40B4-BE49-F238E27FC236}">
                  <a16:creationId xmlns:a16="http://schemas.microsoft.com/office/drawing/2014/main" id="{F5760462-D867-47A8-AD05-3DD9B0F4E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4212" y="182640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8" name="Text Box 31">
              <a:extLst>
                <a:ext uri="{FF2B5EF4-FFF2-40B4-BE49-F238E27FC236}">
                  <a16:creationId xmlns:a16="http://schemas.microsoft.com/office/drawing/2014/main" id="{0F3EE736-7B82-4CDB-90C8-5843106F11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724" y="2374869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6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9" name="Text Box 30">
              <a:extLst>
                <a:ext uri="{FF2B5EF4-FFF2-40B4-BE49-F238E27FC236}">
                  <a16:creationId xmlns:a16="http://schemas.microsoft.com/office/drawing/2014/main" id="{EADE8142-AF1B-49A5-8C2F-4229FAB70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3251" y="3124824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0" name="Text Box 29">
              <a:extLst>
                <a:ext uri="{FF2B5EF4-FFF2-40B4-BE49-F238E27FC236}">
                  <a16:creationId xmlns:a16="http://schemas.microsoft.com/office/drawing/2014/main" id="{24861208-D4EE-4F3B-87F8-FBB4131D3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3942" y="3057160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1" name="Text Box 28">
              <a:extLst>
                <a:ext uri="{FF2B5EF4-FFF2-40B4-BE49-F238E27FC236}">
                  <a16:creationId xmlns:a16="http://schemas.microsoft.com/office/drawing/2014/main" id="{1D7AB020-DC15-4216-A7D0-F5D8189DF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591" y="3057160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</a:t>
              </a:r>
              <a:endParaRPr kumimoji="0" lang="en-US" altLang="zh-CN" sz="6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2" name="Text Box 27">
              <a:extLst>
                <a:ext uri="{FF2B5EF4-FFF2-40B4-BE49-F238E27FC236}">
                  <a16:creationId xmlns:a16="http://schemas.microsoft.com/office/drawing/2014/main" id="{D715A1FD-DD92-4759-B615-1C0A162D8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982" y="2333768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3" name="Text Box 18">
              <a:extLst>
                <a:ext uri="{FF2B5EF4-FFF2-40B4-BE49-F238E27FC236}">
                  <a16:creationId xmlns:a16="http://schemas.microsoft.com/office/drawing/2014/main" id="{D66D326C-03A8-4A4A-A4AD-8676F9896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568" y="3953180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4" name="Text Box 25">
              <a:extLst>
                <a:ext uri="{FF2B5EF4-FFF2-40B4-BE49-F238E27FC236}">
                  <a16:creationId xmlns:a16="http://schemas.microsoft.com/office/drawing/2014/main" id="{91FA1E4C-E57E-4510-ABA0-1FC0B0C7BB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4961" y="3912079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6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5" name="Text Box 24">
              <a:extLst>
                <a:ext uri="{FF2B5EF4-FFF2-40B4-BE49-F238E27FC236}">
                  <a16:creationId xmlns:a16="http://schemas.microsoft.com/office/drawing/2014/main" id="{5DBA4819-D499-4F65-B922-6933A7810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287" y="4225386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6" name="Text Box 23">
              <a:extLst>
                <a:ext uri="{FF2B5EF4-FFF2-40B4-BE49-F238E27FC236}">
                  <a16:creationId xmlns:a16="http://schemas.microsoft.com/office/drawing/2014/main" id="{AA9D4469-8005-4AC7-A2FC-F9738C8E5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176" y="4301832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  <a:endParaRPr kumimoji="0" lang="en-US" altLang="zh-CN" sz="6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7" name="Text Box 22">
              <a:extLst>
                <a:ext uri="{FF2B5EF4-FFF2-40B4-BE49-F238E27FC236}">
                  <a16:creationId xmlns:a16="http://schemas.microsoft.com/office/drawing/2014/main" id="{190D319E-C43D-4EF3-9301-84D5216ECC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865" y="3140299"/>
              <a:ext cx="197289" cy="342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normalizeH="0" baseline="0">
                  <a:ln>
                    <a:noFill/>
                  </a:ln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48" name="Text Box 21">
              <a:extLst>
                <a:ext uri="{FF2B5EF4-FFF2-40B4-BE49-F238E27FC236}">
                  <a16:creationId xmlns:a16="http://schemas.microsoft.com/office/drawing/2014/main" id="{6C380291-F06A-4575-AF5D-E77437C5C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7247" y="4966818"/>
              <a:ext cx="197289" cy="342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kumimoji="0" lang="en-US" altLang="zh-CN" sz="60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49" name="Text Box 20">
              <a:extLst>
                <a:ext uri="{FF2B5EF4-FFF2-40B4-BE49-F238E27FC236}">
                  <a16:creationId xmlns:a16="http://schemas.microsoft.com/office/drawing/2014/main" id="{0E2F48E0-1B4E-4978-BAAC-E0987674B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2824" y="5375972"/>
              <a:ext cx="4605807" cy="835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(d) 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Height decreases</a:t>
              </a:r>
              <a:r>
                <a:rPr lang="en-US" altLang="zh-CN" sz="2000" dirty="0">
                  <a:solidFill>
                    <a:schemeClr val="tx1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examine node</a:t>
              </a:r>
              <a:r>
                <a:rPr lang="zh-CN" altLang="en-US" sz="2000" dirty="0">
                  <a:solidFill>
                    <a:schemeClr val="tx1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: </a:t>
              </a:r>
              <a:r>
                <a:rPr lang="en-US" altLang="zh-CN" sz="2000" dirty="0">
                  <a:solidFill>
                    <a:schemeClr val="tx1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Need LR rotation for</a:t>
              </a:r>
              <a:r>
                <a:rPr lang="en-US" altLang="zh-CN" sz="2000" dirty="0"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dirty="0" err="1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000" dirty="0">
                  <a:solidFill>
                    <a:srgbClr val="0070C0"/>
                  </a:solidFill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d, 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Sub-Case 3.3</a:t>
              </a: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Lucida Fax" panose="0206060205050502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endParaRPr kumimoji="0" lang="zh-CN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0" name="Oval 47">
            <a:extLst>
              <a:ext uri="{FF2B5EF4-FFF2-40B4-BE49-F238E27FC236}">
                <a16:creationId xmlns:a16="http://schemas.microsoft.com/office/drawing/2014/main" id="{A12E47CA-952F-456B-8C3E-62353CED2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652" y="3303777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1" name="Text Box 46">
            <a:extLst>
              <a:ext uri="{FF2B5EF4-FFF2-40B4-BE49-F238E27FC236}">
                <a16:creationId xmlns:a16="http://schemas.microsoft.com/office/drawing/2014/main" id="{A147969D-5B6F-49F7-944E-09F49B474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3230" y="3283841"/>
            <a:ext cx="177366" cy="3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2" name="Oval 45">
            <a:extLst>
              <a:ext uri="{FF2B5EF4-FFF2-40B4-BE49-F238E27FC236}">
                <a16:creationId xmlns:a16="http://schemas.microsoft.com/office/drawing/2014/main" id="{91572948-C138-443A-9F4C-6ED97DE7F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309" y="2074533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3" name="Text Box 44">
            <a:extLst>
              <a:ext uri="{FF2B5EF4-FFF2-40B4-BE49-F238E27FC236}">
                <a16:creationId xmlns:a16="http://schemas.microsoft.com/office/drawing/2014/main" id="{D1C835A2-2A45-4AB4-8814-D5C7047E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571" y="2054595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4" name="Oval 43">
            <a:extLst>
              <a:ext uri="{FF2B5EF4-FFF2-40B4-BE49-F238E27FC236}">
                <a16:creationId xmlns:a16="http://schemas.microsoft.com/office/drawing/2014/main" id="{7C9026F4-27D7-42B7-AFAA-688749BBC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138" y="3303777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5" name="Text Box 42">
            <a:extLst>
              <a:ext uri="{FF2B5EF4-FFF2-40B4-BE49-F238E27FC236}">
                <a16:creationId xmlns:a16="http://schemas.microsoft.com/office/drawing/2014/main" id="{F4B6103F-02B7-4018-A360-D2F20DF84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034" y="3283841"/>
            <a:ext cx="177366" cy="3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6" name="Oval 41">
            <a:extLst>
              <a:ext uri="{FF2B5EF4-FFF2-40B4-BE49-F238E27FC236}">
                <a16:creationId xmlns:a16="http://schemas.microsoft.com/office/drawing/2014/main" id="{27445F95-E33B-46A8-B509-979F1290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1845" y="2687923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7" name="Text Box 40">
            <a:extLst>
              <a:ext uri="{FF2B5EF4-FFF2-40B4-BE49-F238E27FC236}">
                <a16:creationId xmlns:a16="http://schemas.microsoft.com/office/drawing/2014/main" id="{B5E631F3-EA4D-40AD-B252-89B7BADE5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6223" y="2678069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8" name="Freeform 39">
            <a:extLst>
              <a:ext uri="{FF2B5EF4-FFF2-40B4-BE49-F238E27FC236}">
                <a16:creationId xmlns:a16="http://schemas.microsoft.com/office/drawing/2014/main" id="{A5D13E0B-C251-48BF-AC5E-977468778E41}"/>
              </a:ext>
            </a:extLst>
          </p:cNvPr>
          <p:cNvSpPr>
            <a:spLocks/>
          </p:cNvSpPr>
          <p:nvPr/>
        </p:nvSpPr>
        <p:spPr bwMode="auto">
          <a:xfrm>
            <a:off x="8134430" y="2286387"/>
            <a:ext cx="783366" cy="401536"/>
          </a:xfrm>
          <a:custGeom>
            <a:avLst/>
            <a:gdLst>
              <a:gd name="T0" fmla="*/ 794 w 794"/>
              <a:gd name="T1" fmla="*/ 0 h 408"/>
              <a:gd name="T2" fmla="*/ 0 w 794"/>
              <a:gd name="T3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94" h="408">
                <a:moveTo>
                  <a:pt x="794" y="0"/>
                </a:moveTo>
                <a:lnTo>
                  <a:pt x="0" y="4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59" name="Oval 38">
            <a:extLst>
              <a:ext uri="{FF2B5EF4-FFF2-40B4-BE49-F238E27FC236}">
                <a16:creationId xmlns:a16="http://schemas.microsoft.com/office/drawing/2014/main" id="{27B761C9-D2B0-4EA4-AF3A-84371F39C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1797" y="3936876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0" name="Text Box 37">
            <a:extLst>
              <a:ext uri="{FF2B5EF4-FFF2-40B4-BE49-F238E27FC236}">
                <a16:creationId xmlns:a16="http://schemas.microsoft.com/office/drawing/2014/main" id="{B45FF6B2-C61E-4EB1-A7DD-35E2DFCA7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0377" y="3916938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1" name="Oval 36">
            <a:extLst>
              <a:ext uri="{FF2B5EF4-FFF2-40B4-BE49-F238E27FC236}">
                <a16:creationId xmlns:a16="http://schemas.microsoft.com/office/drawing/2014/main" id="{C79AD34A-8E0E-4E8E-91C1-6C7558B4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356" y="3357972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2" name="Text Box 35">
            <a:extLst>
              <a:ext uri="{FF2B5EF4-FFF2-40B4-BE49-F238E27FC236}">
                <a16:creationId xmlns:a16="http://schemas.microsoft.com/office/drawing/2014/main" id="{0578032E-D04B-44A8-95A3-05EF9EF59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9057" y="3338266"/>
            <a:ext cx="177366" cy="3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3" name="Oval 34">
            <a:extLst>
              <a:ext uri="{FF2B5EF4-FFF2-40B4-BE49-F238E27FC236}">
                <a16:creationId xmlns:a16="http://schemas.microsoft.com/office/drawing/2014/main" id="{4EE4D24B-41DE-4262-A7AB-C6BBF480E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113" y="3338265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4" name="Text Box 33">
            <a:extLst>
              <a:ext uri="{FF2B5EF4-FFF2-40B4-BE49-F238E27FC236}">
                <a16:creationId xmlns:a16="http://schemas.microsoft.com/office/drawing/2014/main" id="{B03638E0-6A03-47F2-B162-A1803E31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818" y="3345605"/>
            <a:ext cx="251268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endParaRPr lang="en-US" altLang="zh-CN" sz="40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5" name="Freeform 32">
            <a:extLst>
              <a:ext uri="{FF2B5EF4-FFF2-40B4-BE49-F238E27FC236}">
                <a16:creationId xmlns:a16="http://schemas.microsoft.com/office/drawing/2014/main" id="{0F8339B9-0938-4778-B1CB-3543A90BC9C6}"/>
              </a:ext>
            </a:extLst>
          </p:cNvPr>
          <p:cNvSpPr>
            <a:spLocks/>
          </p:cNvSpPr>
          <p:nvPr/>
        </p:nvSpPr>
        <p:spPr bwMode="auto">
          <a:xfrm>
            <a:off x="8151675" y="2924411"/>
            <a:ext cx="330098" cy="413854"/>
          </a:xfrm>
          <a:custGeom>
            <a:avLst/>
            <a:gdLst>
              <a:gd name="T0" fmla="*/ 0 w 336"/>
              <a:gd name="T1" fmla="*/ 0 h 420"/>
              <a:gd name="T2" fmla="*/ 336 w 336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420">
                <a:moveTo>
                  <a:pt x="0" y="0"/>
                </a:moveTo>
                <a:lnTo>
                  <a:pt x="336" y="42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6" name="Oval 31">
            <a:extLst>
              <a:ext uri="{FF2B5EF4-FFF2-40B4-BE49-F238E27FC236}">
                <a16:creationId xmlns:a16="http://schemas.microsoft.com/office/drawing/2014/main" id="{05112AD8-1172-4FDB-BBF6-8FFF6122E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453" y="4064189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7" name="Text Box 30">
            <a:extLst>
              <a:ext uri="{FF2B5EF4-FFF2-40B4-BE49-F238E27FC236}">
                <a16:creationId xmlns:a16="http://schemas.microsoft.com/office/drawing/2014/main" id="{EDFABB44-A934-4815-8899-9B5E0F738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5403" y="4022312"/>
            <a:ext cx="177366" cy="3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8" name="Oval 29">
            <a:extLst>
              <a:ext uri="{FF2B5EF4-FFF2-40B4-BE49-F238E27FC236}">
                <a16:creationId xmlns:a16="http://schemas.microsoft.com/office/drawing/2014/main" id="{98F28DF0-1C3E-4FBE-BBEC-DC8AC4F3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477" y="4062652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69" name="Text Box 28">
            <a:extLst>
              <a:ext uri="{FF2B5EF4-FFF2-40B4-BE49-F238E27FC236}">
                <a16:creationId xmlns:a16="http://schemas.microsoft.com/office/drawing/2014/main" id="{653375A9-F253-449C-84CF-F6856A596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286" y="4043404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0" name="Freeform 27">
            <a:extLst>
              <a:ext uri="{FF2B5EF4-FFF2-40B4-BE49-F238E27FC236}">
                <a16:creationId xmlns:a16="http://schemas.microsoft.com/office/drawing/2014/main" id="{E73D0695-3B5A-477C-8519-906B29F52954}"/>
              </a:ext>
            </a:extLst>
          </p:cNvPr>
          <p:cNvSpPr>
            <a:spLocks/>
          </p:cNvSpPr>
          <p:nvPr/>
        </p:nvSpPr>
        <p:spPr bwMode="auto">
          <a:xfrm>
            <a:off x="7400332" y="3594460"/>
            <a:ext cx="202000" cy="465585"/>
          </a:xfrm>
          <a:custGeom>
            <a:avLst/>
            <a:gdLst>
              <a:gd name="T0" fmla="*/ 206 w 206"/>
              <a:gd name="T1" fmla="*/ 0 h 471"/>
              <a:gd name="T2" fmla="*/ 0 w 206"/>
              <a:gd name="T3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6" h="471">
                <a:moveTo>
                  <a:pt x="206" y="0"/>
                </a:moveTo>
                <a:lnTo>
                  <a:pt x="0" y="471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1" name="Freeform 26">
            <a:extLst>
              <a:ext uri="{FF2B5EF4-FFF2-40B4-BE49-F238E27FC236}">
                <a16:creationId xmlns:a16="http://schemas.microsoft.com/office/drawing/2014/main" id="{CDC18417-21F7-4F4E-AF7A-1E7FACBDA8FF}"/>
              </a:ext>
            </a:extLst>
          </p:cNvPr>
          <p:cNvSpPr>
            <a:spLocks/>
          </p:cNvSpPr>
          <p:nvPr/>
        </p:nvSpPr>
        <p:spPr bwMode="auto">
          <a:xfrm>
            <a:off x="7691703" y="3579682"/>
            <a:ext cx="182293" cy="480365"/>
          </a:xfrm>
          <a:custGeom>
            <a:avLst/>
            <a:gdLst>
              <a:gd name="T0" fmla="*/ 0 w 187"/>
              <a:gd name="T1" fmla="*/ 0 h 486"/>
              <a:gd name="T2" fmla="*/ 187 w 187"/>
              <a:gd name="T3" fmla="*/ 486 h 48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7" h="486">
                <a:moveTo>
                  <a:pt x="0" y="0"/>
                </a:moveTo>
                <a:lnTo>
                  <a:pt x="187" y="486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2" name="Oval 25">
            <a:extLst>
              <a:ext uri="{FF2B5EF4-FFF2-40B4-BE49-F238E27FC236}">
                <a16:creationId xmlns:a16="http://schemas.microsoft.com/office/drawing/2014/main" id="{7A40AF31-3F2D-41FA-AD0F-FCA19C63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528" y="4030486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3" name="Text Box 24">
            <a:extLst>
              <a:ext uri="{FF2B5EF4-FFF2-40B4-BE49-F238E27FC236}">
                <a16:creationId xmlns:a16="http://schemas.microsoft.com/office/drawing/2014/main" id="{EF5D164F-4683-4606-9912-A657E474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332" y="4011791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4" name="Freeform 23">
            <a:extLst>
              <a:ext uri="{FF2B5EF4-FFF2-40B4-BE49-F238E27FC236}">
                <a16:creationId xmlns:a16="http://schemas.microsoft.com/office/drawing/2014/main" id="{D51736CD-D7AE-4973-A3CB-9FE3A4B8D9D3}"/>
              </a:ext>
            </a:extLst>
          </p:cNvPr>
          <p:cNvSpPr>
            <a:spLocks/>
          </p:cNvSpPr>
          <p:nvPr/>
        </p:nvSpPr>
        <p:spPr bwMode="auto">
          <a:xfrm>
            <a:off x="8297015" y="3569826"/>
            <a:ext cx="226634" cy="468049"/>
          </a:xfrm>
          <a:custGeom>
            <a:avLst/>
            <a:gdLst>
              <a:gd name="T0" fmla="*/ 231 w 231"/>
              <a:gd name="T1" fmla="*/ 0 h 474"/>
              <a:gd name="T2" fmla="*/ 0 w 231"/>
              <a:gd name="T3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31" h="474">
                <a:moveTo>
                  <a:pt x="231" y="0"/>
                </a:moveTo>
                <a:lnTo>
                  <a:pt x="0" y="47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5" name="Text Box 22">
            <a:extLst>
              <a:ext uri="{FF2B5EF4-FFF2-40B4-BE49-F238E27FC236}">
                <a16:creationId xmlns:a16="http://schemas.microsoft.com/office/drawing/2014/main" id="{73B040D9-41AA-4AD4-BACA-B67E4A134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838" y="1848997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6" name="Text Box 21">
            <a:extLst>
              <a:ext uri="{FF2B5EF4-FFF2-40B4-BE49-F238E27FC236}">
                <a16:creationId xmlns:a16="http://schemas.microsoft.com/office/drawing/2014/main" id="{7A404320-3D75-4188-829B-22D9B342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8840" y="3173083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7" name="Text Box 20">
            <a:extLst>
              <a:ext uri="{FF2B5EF4-FFF2-40B4-BE49-F238E27FC236}">
                <a16:creationId xmlns:a16="http://schemas.microsoft.com/office/drawing/2014/main" id="{2EF28748-4D26-4F22-9B7E-450346EB7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015" y="2370072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8" name="Text Box 19">
            <a:extLst>
              <a:ext uri="{FF2B5EF4-FFF2-40B4-BE49-F238E27FC236}">
                <a16:creationId xmlns:a16="http://schemas.microsoft.com/office/drawing/2014/main" id="{8D3BFC6E-80BA-4C86-BB44-6950BFD5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3953" y="3208803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79" name="Text Box 18">
            <a:extLst>
              <a:ext uri="{FF2B5EF4-FFF2-40B4-BE49-F238E27FC236}">
                <a16:creationId xmlns:a16="http://schemas.microsoft.com/office/drawing/2014/main" id="{EA060915-5ED7-483E-9C70-9238DB644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51888" y="4179389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0" name="Text Box 17">
            <a:extLst>
              <a:ext uri="{FF2B5EF4-FFF2-40B4-BE49-F238E27FC236}">
                <a16:creationId xmlns:a16="http://schemas.microsoft.com/office/drawing/2014/main" id="{A6DAFB4B-BF58-46FE-9809-62CB34C11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009" y="3270809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1" name="Text Box 16">
            <a:extLst>
              <a:ext uri="{FF2B5EF4-FFF2-40B4-BE49-F238E27FC236}">
                <a16:creationId xmlns:a16="http://schemas.microsoft.com/office/drawing/2014/main" id="{1C25E53C-4D88-498D-A693-BF37FBDE2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5349" y="3327047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2" name="Text Box 15">
            <a:extLst>
              <a:ext uri="{FF2B5EF4-FFF2-40B4-BE49-F238E27FC236}">
                <a16:creationId xmlns:a16="http://schemas.microsoft.com/office/drawing/2014/main" id="{4B35142C-BD43-47EE-A28E-0318F3491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3446" y="4272999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3" name="Text Box 14">
            <a:extLst>
              <a:ext uri="{FF2B5EF4-FFF2-40B4-BE49-F238E27FC236}">
                <a16:creationId xmlns:a16="http://schemas.microsoft.com/office/drawing/2014/main" id="{4A03CE08-E381-47B6-BE36-082FF8CB8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494" y="4255756"/>
            <a:ext cx="177366" cy="3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4" name="Text Box 13">
            <a:extLst>
              <a:ext uri="{FF2B5EF4-FFF2-40B4-BE49-F238E27FC236}">
                <a16:creationId xmlns:a16="http://schemas.microsoft.com/office/drawing/2014/main" id="{78B4B684-9BF9-4432-863F-C44F57AAF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2717" y="4139974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5" name="Text Box 12">
            <a:extLst>
              <a:ext uri="{FF2B5EF4-FFF2-40B4-BE49-F238E27FC236}">
                <a16:creationId xmlns:a16="http://schemas.microsoft.com/office/drawing/2014/main" id="{B09F6583-F8AE-4D7C-861A-C71B0D84F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8126" y="4250829"/>
            <a:ext cx="177366" cy="3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en-US" altLang="zh-CN" sz="6000" b="1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6" name="Oval 11">
            <a:extLst>
              <a:ext uri="{FF2B5EF4-FFF2-40B4-BE49-F238E27FC236}">
                <a16:creationId xmlns:a16="http://schemas.microsoft.com/office/drawing/2014/main" id="{6EE0CCE1-EB4C-481F-9D5C-CCF842BEB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8945" y="3936876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7" name="Text Box 10">
            <a:extLst>
              <a:ext uri="{FF2B5EF4-FFF2-40B4-BE49-F238E27FC236}">
                <a16:creationId xmlns:a16="http://schemas.microsoft.com/office/drawing/2014/main" id="{D7823E11-D0BC-42B7-80CB-C353C6245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7523" y="3916938"/>
            <a:ext cx="177366" cy="307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8" name="Oval 9">
            <a:extLst>
              <a:ext uri="{FF2B5EF4-FFF2-40B4-BE49-F238E27FC236}">
                <a16:creationId xmlns:a16="http://schemas.microsoft.com/office/drawing/2014/main" id="{6BC8DEEA-A03D-4AFF-B42E-44A313E85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676" y="2653435"/>
            <a:ext cx="236488" cy="236488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89" name="Text Box 8">
            <a:extLst>
              <a:ext uri="{FF2B5EF4-FFF2-40B4-BE49-F238E27FC236}">
                <a16:creationId xmlns:a16="http://schemas.microsoft.com/office/drawing/2014/main" id="{2F0556AA-97D6-497B-9E9F-74CEBBF5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931" y="2639362"/>
            <a:ext cx="177366" cy="3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44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0" name="Text Box 7">
            <a:extLst>
              <a:ext uri="{FF2B5EF4-FFF2-40B4-BE49-F238E27FC236}">
                <a16:creationId xmlns:a16="http://schemas.microsoft.com/office/drawing/2014/main" id="{BDFFF3FB-30F2-42DD-A873-21D078B9F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72675" y="2290716"/>
            <a:ext cx="177366" cy="30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b="1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6000" b="1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1" name="Freeform 6">
            <a:extLst>
              <a:ext uri="{FF2B5EF4-FFF2-40B4-BE49-F238E27FC236}">
                <a16:creationId xmlns:a16="http://schemas.microsoft.com/office/drawing/2014/main" id="{50B09F00-15CC-48D3-87F3-FC2D1A7F5DF8}"/>
              </a:ext>
            </a:extLst>
          </p:cNvPr>
          <p:cNvSpPr>
            <a:spLocks/>
          </p:cNvSpPr>
          <p:nvPr/>
        </p:nvSpPr>
        <p:spPr bwMode="auto">
          <a:xfrm>
            <a:off x="9096164" y="2286387"/>
            <a:ext cx="910464" cy="391682"/>
          </a:xfrm>
          <a:custGeom>
            <a:avLst/>
            <a:gdLst>
              <a:gd name="T0" fmla="*/ 0 w 891"/>
              <a:gd name="T1" fmla="*/ 0 h 408"/>
              <a:gd name="T2" fmla="*/ 891 w 891"/>
              <a:gd name="T3" fmla="*/ 408 h 40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91" h="408">
                <a:moveTo>
                  <a:pt x="0" y="0"/>
                </a:moveTo>
                <a:lnTo>
                  <a:pt x="891" y="40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2" name="Freeform 5">
            <a:extLst>
              <a:ext uri="{FF2B5EF4-FFF2-40B4-BE49-F238E27FC236}">
                <a16:creationId xmlns:a16="http://schemas.microsoft.com/office/drawing/2014/main" id="{55C3FFD1-E166-4C0A-897F-AFBBBFB476A7}"/>
              </a:ext>
            </a:extLst>
          </p:cNvPr>
          <p:cNvSpPr>
            <a:spLocks/>
          </p:cNvSpPr>
          <p:nvPr/>
        </p:nvSpPr>
        <p:spPr bwMode="auto">
          <a:xfrm>
            <a:off x="10489456" y="3540265"/>
            <a:ext cx="221707" cy="413854"/>
          </a:xfrm>
          <a:custGeom>
            <a:avLst/>
            <a:gdLst>
              <a:gd name="T0" fmla="*/ 225 w 225"/>
              <a:gd name="T1" fmla="*/ 0 h 420"/>
              <a:gd name="T2" fmla="*/ 0 w 225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5" h="420">
                <a:moveTo>
                  <a:pt x="225" y="0"/>
                </a:moveTo>
                <a:lnTo>
                  <a:pt x="0" y="42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3" name="Freeform 4">
            <a:extLst>
              <a:ext uri="{FF2B5EF4-FFF2-40B4-BE49-F238E27FC236}">
                <a16:creationId xmlns:a16="http://schemas.microsoft.com/office/drawing/2014/main" id="{0E573D56-47F6-49F9-ABB4-4ED6A2968DF0}"/>
              </a:ext>
            </a:extLst>
          </p:cNvPr>
          <p:cNvSpPr>
            <a:spLocks/>
          </p:cNvSpPr>
          <p:nvPr/>
        </p:nvSpPr>
        <p:spPr bwMode="auto">
          <a:xfrm>
            <a:off x="10829407" y="3525485"/>
            <a:ext cx="236488" cy="428634"/>
          </a:xfrm>
          <a:custGeom>
            <a:avLst/>
            <a:gdLst>
              <a:gd name="T0" fmla="*/ 0 w 241"/>
              <a:gd name="T1" fmla="*/ 0 h 435"/>
              <a:gd name="T2" fmla="*/ 241 w 241"/>
              <a:gd name="T3" fmla="*/ 435 h 43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1" h="435">
                <a:moveTo>
                  <a:pt x="0" y="0"/>
                </a:moveTo>
                <a:lnTo>
                  <a:pt x="241" y="435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4" name="Freeform 3">
            <a:extLst>
              <a:ext uri="{FF2B5EF4-FFF2-40B4-BE49-F238E27FC236}">
                <a16:creationId xmlns:a16="http://schemas.microsoft.com/office/drawing/2014/main" id="{B503BFBF-3CBC-4A2E-AA6C-1D43AF3146B7}"/>
              </a:ext>
            </a:extLst>
          </p:cNvPr>
          <p:cNvSpPr>
            <a:spLocks/>
          </p:cNvSpPr>
          <p:nvPr/>
        </p:nvSpPr>
        <p:spPr bwMode="auto">
          <a:xfrm>
            <a:off x="9706090" y="2865289"/>
            <a:ext cx="285756" cy="438488"/>
          </a:xfrm>
          <a:custGeom>
            <a:avLst/>
            <a:gdLst>
              <a:gd name="T0" fmla="*/ 288 w 288"/>
              <a:gd name="T1" fmla="*/ 0 h 444"/>
              <a:gd name="T2" fmla="*/ 0 w 288"/>
              <a:gd name="T3" fmla="*/ 444 h 44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444">
                <a:moveTo>
                  <a:pt x="288" y="0"/>
                </a:moveTo>
                <a:lnTo>
                  <a:pt x="0" y="44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5" name="Freeform 2">
            <a:extLst>
              <a:ext uri="{FF2B5EF4-FFF2-40B4-BE49-F238E27FC236}">
                <a16:creationId xmlns:a16="http://schemas.microsoft.com/office/drawing/2014/main" id="{AFC330D4-6678-4C41-9E7A-7CAE57E1A66A}"/>
              </a:ext>
            </a:extLst>
          </p:cNvPr>
          <p:cNvSpPr>
            <a:spLocks/>
          </p:cNvSpPr>
          <p:nvPr/>
        </p:nvSpPr>
        <p:spPr bwMode="auto">
          <a:xfrm>
            <a:off x="10191383" y="2845532"/>
            <a:ext cx="501848" cy="471697"/>
          </a:xfrm>
          <a:custGeom>
            <a:avLst/>
            <a:gdLst>
              <a:gd name="T0" fmla="*/ 0 w 512"/>
              <a:gd name="T1" fmla="*/ 0 h 432"/>
              <a:gd name="T2" fmla="*/ 512 w 512"/>
              <a:gd name="T3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2" h="432">
                <a:moveTo>
                  <a:pt x="0" y="0"/>
                </a:moveTo>
                <a:lnTo>
                  <a:pt x="512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6" name="Text Box 48">
            <a:extLst>
              <a:ext uri="{FF2B5EF4-FFF2-40B4-BE49-F238E27FC236}">
                <a16:creationId xmlns:a16="http://schemas.microsoft.com/office/drawing/2014/main" id="{4E41E05E-4EB9-4A07-B1F9-F7A17A755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546" y="5391922"/>
            <a:ext cx="2977697" cy="731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000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(e) Complete</a:t>
            </a:r>
            <a:endParaRPr lang="zh-CN" altLang="en-US" sz="4800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97" name="Freeform 1">
            <a:extLst>
              <a:ext uri="{FF2B5EF4-FFF2-40B4-BE49-F238E27FC236}">
                <a16:creationId xmlns:a16="http://schemas.microsoft.com/office/drawing/2014/main" id="{EA191B5A-5612-4478-BD82-C2ED0C5C2E63}"/>
              </a:ext>
            </a:extLst>
          </p:cNvPr>
          <p:cNvSpPr>
            <a:spLocks/>
          </p:cNvSpPr>
          <p:nvPr/>
        </p:nvSpPr>
        <p:spPr bwMode="auto">
          <a:xfrm>
            <a:off x="7691015" y="2907167"/>
            <a:ext cx="317515" cy="443416"/>
          </a:xfrm>
          <a:custGeom>
            <a:avLst/>
            <a:gdLst>
              <a:gd name="T0" fmla="*/ 324 w 324"/>
              <a:gd name="T1" fmla="*/ 0 h 432"/>
              <a:gd name="T2" fmla="*/ 0 w 324"/>
              <a:gd name="T3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24" h="432">
                <a:moveTo>
                  <a:pt x="324" y="0"/>
                </a:moveTo>
                <a:lnTo>
                  <a:pt x="0" y="43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40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80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1E2A-D639-46BA-A923-B2A2EB1F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Binary Trees /</a:t>
            </a:r>
            <a:r>
              <a:rPr lang="zh-CN" altLang="en-US" dirty="0"/>
              <a:t> </a:t>
            </a:r>
            <a:r>
              <a:rPr lang="en-US" altLang="zh-CN" dirty="0"/>
              <a:t>Complete Binary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F228A6-C69E-4DB2-B627-26DF71B3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u="sng" dirty="0">
                <a:solidFill>
                  <a:srgbClr val="0070C0"/>
                </a:solidFill>
              </a:rPr>
              <a:t>Full binary tree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Every node other than the leaves has exactly two children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u="sng" dirty="0">
                <a:solidFill>
                  <a:srgbClr val="0070C0"/>
                </a:solidFill>
              </a:rPr>
              <a:t>Complete binary tree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Every level, except possibly the last, is completed filled, and all nodes are as far left as possible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9863D-9E37-4B2B-80DC-570931B52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7A1719-B867-401B-AAD8-CE97CFB0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2283412"/>
            <a:ext cx="655638" cy="44291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A</a:t>
            </a:r>
            <a:endParaRPr lang="en-US" altLang="zh-CN" sz="28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3D0FF5-8AC7-4921-A51F-5DB878A25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397837"/>
            <a:ext cx="654050" cy="5524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B</a:t>
            </a:r>
            <a:endParaRPr lang="en-US" altLang="zh-CN" sz="28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D04B6BF-B8DD-4FFC-B60F-30FC7B8C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0" y="2843799"/>
            <a:ext cx="750888" cy="4794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C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24EA676-CAFF-4AD8-A95C-0523A57CC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378787"/>
            <a:ext cx="652462" cy="5540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D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21AF7B1-1D5C-4B76-AEF1-10EC7F85C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3285124"/>
            <a:ext cx="817562" cy="5540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E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C0F785C-490A-4859-B1B9-AB9D2AD81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2087"/>
            <a:ext cx="600075" cy="56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F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5B0E5CA-E71C-4599-BC00-08DD9D7E5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377324"/>
            <a:ext cx="490538" cy="5683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G</a:t>
            </a:r>
            <a:endParaRPr lang="en-US" altLang="zh-CN" sz="28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6735914D-ED03-497A-AFD5-55FD285DE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4382087"/>
            <a:ext cx="655637" cy="56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H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4692704-F998-428E-B341-A1F89D10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4382087"/>
            <a:ext cx="641350" cy="56356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Times New Roman" pitchFamily="18" charset="0"/>
              </a:rPr>
              <a:t>I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A76C71CA-06CC-4FD1-B6DE-16EB5F259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2732674"/>
            <a:ext cx="163513" cy="1285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0BFE8F5B-5F8D-41A3-ACC0-8E65F04DCF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6275" y="2866024"/>
            <a:ext cx="873125" cy="4206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E66AF470-42B8-4E4C-9D78-A0B76B29B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3259724"/>
            <a:ext cx="163513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60D93E6B-61CA-453D-A2EB-48F6DF9FA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0" y="2866024"/>
            <a:ext cx="995363" cy="4206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F0DC49BF-1417-44AB-9046-50911DE66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3248612"/>
            <a:ext cx="163512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FB3D3002-3BAE-4587-803F-5B0C25D7C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9475" y="3370849"/>
            <a:ext cx="395288" cy="3571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0D86E285-73CD-45BE-BFBC-C6CA1FAB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3718512"/>
            <a:ext cx="163513" cy="1285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F1F2CE5E-BEF3-447C-BF81-A46C61E23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4300" y="3354974"/>
            <a:ext cx="477838" cy="3730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5" name="Oval 22">
            <a:extLst>
              <a:ext uri="{FF2B5EF4-FFF2-40B4-BE49-F238E27FC236}">
                <a16:creationId xmlns:a16="http://schemas.microsoft.com/office/drawing/2014/main" id="{FFF6964D-C056-45A7-8680-D5F09162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3710574"/>
            <a:ext cx="163513" cy="128588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9539D619-328D-43CB-9C7B-5A046EC67C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5150" y="3835987"/>
            <a:ext cx="219075" cy="4460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86A279BB-9591-47B6-991D-CDB142C07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4270962"/>
            <a:ext cx="163512" cy="1285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1F4B68F5-F5F9-49C3-ABA7-8286048B9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5188" y="3839162"/>
            <a:ext cx="303212" cy="4429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29" name="Oval 26">
            <a:extLst>
              <a:ext uri="{FF2B5EF4-FFF2-40B4-BE49-F238E27FC236}">
                <a16:creationId xmlns:a16="http://schemas.microsoft.com/office/drawing/2014/main" id="{B895FB17-C6DE-4DEE-AD75-07AC62821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4264612"/>
            <a:ext cx="163512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860FE311-4D42-4702-AE64-5C8EC74602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0363" y="3839162"/>
            <a:ext cx="217487" cy="4460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31" name="Oval 28">
            <a:extLst>
              <a:ext uri="{FF2B5EF4-FFF2-40B4-BE49-F238E27FC236}">
                <a16:creationId xmlns:a16="http://schemas.microsoft.com/office/drawing/2014/main" id="{982F7D43-1F17-49EA-B4D1-3695C7C27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4275724"/>
            <a:ext cx="163512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ECD55A59-A670-461D-BC2B-7A2653EFC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3843924"/>
            <a:ext cx="312738" cy="4603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2998EEC2-FF7A-428F-A987-A80704634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3" y="4270962"/>
            <a:ext cx="163512" cy="1270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A2C807C-F88E-432C-88B0-7DA027A2318B}"/>
              </a:ext>
            </a:extLst>
          </p:cNvPr>
          <p:cNvSpPr txBox="1"/>
          <p:nvPr/>
        </p:nvSpPr>
        <p:spPr>
          <a:xfrm>
            <a:off x="-280995" y="4142504"/>
            <a:ext cx="3329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Full but not complete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06B64271-C049-48D0-92D4-D57D9725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9" y="2148474"/>
            <a:ext cx="987425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lang="en-US" altLang="zh-CN" sz="2800" dirty="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7451F7A0-87D3-4E9B-A186-D0D749CA4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1526" y="2732674"/>
            <a:ext cx="820738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A772C3F7-5349-4B00-85AA-126D4175B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3914" y="2732674"/>
            <a:ext cx="757237" cy="5746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C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39" name="Rectangle 17">
            <a:extLst>
              <a:ext uri="{FF2B5EF4-FFF2-40B4-BE49-F238E27FC236}">
                <a16:creationId xmlns:a16="http://schemas.microsoft.com/office/drawing/2014/main" id="{D99E8E61-BBD0-4301-9737-E69C6D521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039" y="3408949"/>
            <a:ext cx="623887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F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0" name="Oval 19">
            <a:extLst>
              <a:ext uri="{FF2B5EF4-FFF2-40B4-BE49-F238E27FC236}">
                <a16:creationId xmlns:a16="http://schemas.microsoft.com/office/drawing/2014/main" id="{4AF1F63D-EB7A-4899-937B-6482AAE4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726" y="2480262"/>
            <a:ext cx="180975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" name="Line 20">
            <a:extLst>
              <a:ext uri="{FF2B5EF4-FFF2-40B4-BE49-F238E27FC236}">
                <a16:creationId xmlns:a16="http://schemas.microsoft.com/office/drawing/2014/main" id="{EB1E9F2C-4FF2-4747-ADB1-6579A5A30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4626" y="2632662"/>
            <a:ext cx="927100" cy="511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2" name="Oval 21">
            <a:extLst>
              <a:ext uri="{FF2B5EF4-FFF2-40B4-BE49-F238E27FC236}">
                <a16:creationId xmlns:a16="http://schemas.microsoft.com/office/drawing/2014/main" id="{9B348688-8975-41B0-8321-6973DD52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1" y="3112087"/>
            <a:ext cx="182563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3" name="Line 22">
            <a:extLst>
              <a:ext uri="{FF2B5EF4-FFF2-40B4-BE49-F238E27FC236}">
                <a16:creationId xmlns:a16="http://schemas.microsoft.com/office/drawing/2014/main" id="{4D7B5FBF-D159-4BB1-8644-1D0572F04F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2632662"/>
            <a:ext cx="1109662" cy="511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898D7E14-E209-4A9C-A77E-AD74A343A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389" y="3099387"/>
            <a:ext cx="180975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5" name="Line 24">
            <a:extLst>
              <a:ext uri="{FF2B5EF4-FFF2-40B4-BE49-F238E27FC236}">
                <a16:creationId xmlns:a16="http://schemas.microsoft.com/office/drawing/2014/main" id="{456BE5AA-DE00-434E-BCF0-93E6E5D244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36101" y="3245437"/>
            <a:ext cx="439738" cy="428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6" name="Line 25">
            <a:extLst>
              <a:ext uri="{FF2B5EF4-FFF2-40B4-BE49-F238E27FC236}">
                <a16:creationId xmlns:a16="http://schemas.microsoft.com/office/drawing/2014/main" id="{CC20A07D-CE93-44FF-859A-2C43963BDB8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8076" y="3226387"/>
            <a:ext cx="531813" cy="447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7" name="Line 34">
            <a:extLst>
              <a:ext uri="{FF2B5EF4-FFF2-40B4-BE49-F238E27FC236}">
                <a16:creationId xmlns:a16="http://schemas.microsoft.com/office/drawing/2014/main" id="{A396E94C-428E-4B6C-A9E5-AD9BCAEFD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9476" y="3277187"/>
            <a:ext cx="439738" cy="4270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48" name="Group 35">
            <a:extLst>
              <a:ext uri="{FF2B5EF4-FFF2-40B4-BE49-F238E27FC236}">
                <a16:creationId xmlns:a16="http://schemas.microsoft.com/office/drawing/2014/main" id="{45E9F1A7-36DE-4E98-808A-90712C297503}"/>
              </a:ext>
            </a:extLst>
          </p:cNvPr>
          <p:cNvGrpSpPr>
            <a:grpSpLocks/>
          </p:cNvGrpSpPr>
          <p:nvPr/>
        </p:nvGrpSpPr>
        <p:grpSpPr bwMode="auto">
          <a:xfrm>
            <a:off x="7221539" y="3845512"/>
            <a:ext cx="700087" cy="1314450"/>
            <a:chOff x="3124" y="3071"/>
            <a:chExt cx="441" cy="1104"/>
          </a:xfrm>
        </p:grpSpPr>
        <p:sp>
          <p:nvSpPr>
            <p:cNvPr id="49" name="Rectangle 36">
              <a:extLst>
                <a:ext uri="{FF2B5EF4-FFF2-40B4-BE49-F238E27FC236}">
                  <a16:creationId xmlns:a16="http://schemas.microsoft.com/office/drawing/2014/main" id="{AFFE8D08-1AC8-4C28-82B1-0ECC6629A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3630"/>
              <a:ext cx="441" cy="54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lang="en-US" altLang="zh-CN" sz="2800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164BB355-BC4B-46EA-ACAC-FFC208F43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3071"/>
              <a:ext cx="221" cy="4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6D65B778-6BFA-4F2E-849E-329D58983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515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2" name="Line 39">
            <a:extLst>
              <a:ext uri="{FF2B5EF4-FFF2-40B4-BE49-F238E27FC236}">
                <a16:creationId xmlns:a16="http://schemas.microsoft.com/office/drawing/2014/main" id="{385194CD-2CD6-4DA2-A3E4-0AA2B4C9F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5576" y="3264487"/>
            <a:ext cx="533400" cy="447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53" name="Group 40">
            <a:extLst>
              <a:ext uri="{FF2B5EF4-FFF2-40B4-BE49-F238E27FC236}">
                <a16:creationId xmlns:a16="http://schemas.microsoft.com/office/drawing/2014/main" id="{41DC10F8-A5FF-4636-A295-2C434E58DE83}"/>
              </a:ext>
            </a:extLst>
          </p:cNvPr>
          <p:cNvGrpSpPr>
            <a:grpSpLocks/>
          </p:cNvGrpSpPr>
          <p:nvPr/>
        </p:nvGrpSpPr>
        <p:grpSpPr bwMode="auto">
          <a:xfrm>
            <a:off x="7694614" y="3843924"/>
            <a:ext cx="696912" cy="1343025"/>
            <a:chOff x="3396" y="3081"/>
            <a:chExt cx="439" cy="1128"/>
          </a:xfrm>
        </p:grpSpPr>
        <p:sp>
          <p:nvSpPr>
            <p:cNvPr id="54" name="Rectangle 41">
              <a:extLst>
                <a:ext uri="{FF2B5EF4-FFF2-40B4-BE49-F238E27FC236}">
                  <a16:creationId xmlns:a16="http://schemas.microsoft.com/office/drawing/2014/main" id="{2A257621-888C-42AB-8D0D-113A4738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674"/>
              <a:ext cx="439" cy="53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lang="en-US" altLang="zh-CN" sz="2800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5" name="Line 42">
              <a:extLst>
                <a:ext uri="{FF2B5EF4-FFF2-40B4-BE49-F238E27FC236}">
                  <a16:creationId xmlns:a16="http://schemas.microsoft.com/office/drawing/2014/main" id="{9BD42795-78E1-41F3-BADB-6184BB10DF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6" y="3081"/>
              <a:ext cx="153" cy="4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6" name="Oval 43">
              <a:extLst>
                <a:ext uri="{FF2B5EF4-FFF2-40B4-BE49-F238E27FC236}">
                  <a16:creationId xmlns:a16="http://schemas.microsoft.com/office/drawing/2014/main" id="{9FBF1ED9-8B9D-4502-959B-EEF77B078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545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57" name="Oval 44">
            <a:extLst>
              <a:ext uri="{FF2B5EF4-FFF2-40B4-BE49-F238E27FC236}">
                <a16:creationId xmlns:a16="http://schemas.microsoft.com/office/drawing/2014/main" id="{284FAFFD-72CC-457D-B3E5-AE7F0CF21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564" y="3674062"/>
            <a:ext cx="182562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58" name="Oval 45">
            <a:extLst>
              <a:ext uri="{FF2B5EF4-FFF2-40B4-BE49-F238E27FC236}">
                <a16:creationId xmlns:a16="http://schemas.microsoft.com/office/drawing/2014/main" id="{B60EB524-C2D0-4243-8E0C-2783FBCDC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4" y="3688349"/>
            <a:ext cx="182562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59" name="Group 46">
            <a:extLst>
              <a:ext uri="{FF2B5EF4-FFF2-40B4-BE49-F238E27FC236}">
                <a16:creationId xmlns:a16="http://schemas.microsoft.com/office/drawing/2014/main" id="{6D85819C-C083-4F22-B28C-29134920361F}"/>
              </a:ext>
            </a:extLst>
          </p:cNvPr>
          <p:cNvGrpSpPr>
            <a:grpSpLocks/>
          </p:cNvGrpSpPr>
          <p:nvPr/>
        </p:nvGrpSpPr>
        <p:grpSpPr bwMode="auto">
          <a:xfrm>
            <a:off x="8877301" y="3845512"/>
            <a:ext cx="681038" cy="1314450"/>
            <a:chOff x="4167" y="3071"/>
            <a:chExt cx="429" cy="1104"/>
          </a:xfrm>
        </p:grpSpPr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F79AEF52-38DF-4B40-BB9F-2460B5967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630"/>
              <a:ext cx="429" cy="54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endParaRPr lang="en-US" altLang="zh-CN" sz="2800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1" name="Line 48">
              <a:extLst>
                <a:ext uri="{FF2B5EF4-FFF2-40B4-BE49-F238E27FC236}">
                  <a16:creationId xmlns:a16="http://schemas.microsoft.com/office/drawing/2014/main" id="{9DAAE54C-64DD-4002-96BE-CE26CCD33D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5" y="3071"/>
              <a:ext cx="153" cy="4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2" name="Oval 49">
              <a:extLst>
                <a:ext uri="{FF2B5EF4-FFF2-40B4-BE49-F238E27FC236}">
                  <a16:creationId xmlns:a16="http://schemas.microsoft.com/office/drawing/2014/main" id="{4EC3BEAA-83F1-4174-81D8-FF124C774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3535"/>
              <a:ext cx="115" cy="12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63" name="Rectangle 50">
            <a:extLst>
              <a:ext uri="{FF2B5EF4-FFF2-40B4-BE49-F238E27FC236}">
                <a16:creationId xmlns:a16="http://schemas.microsoft.com/office/drawing/2014/main" id="{EBBBF92F-DBB7-4C75-A95C-91BFA9B57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89" y="3435937"/>
            <a:ext cx="635000" cy="7937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D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36BDC573-E77C-4184-A38A-FCAF8F87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939" y="3408949"/>
            <a:ext cx="638175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E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65" name="Oval 52">
            <a:extLst>
              <a:ext uri="{FF2B5EF4-FFF2-40B4-BE49-F238E27FC236}">
                <a16:creationId xmlns:a16="http://schemas.microsoft.com/office/drawing/2014/main" id="{89F300F9-D12A-464D-9BBD-ED18CFCF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1" y="3699462"/>
            <a:ext cx="180975" cy="153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66" name="Oval 53">
            <a:extLst>
              <a:ext uri="{FF2B5EF4-FFF2-40B4-BE49-F238E27FC236}">
                <a16:creationId xmlns:a16="http://schemas.microsoft.com/office/drawing/2014/main" id="{9FCC66E6-63A1-4EC9-BBEE-8EA6DE93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1" y="3712162"/>
            <a:ext cx="182563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67" name="Group 54">
            <a:extLst>
              <a:ext uri="{FF2B5EF4-FFF2-40B4-BE49-F238E27FC236}">
                <a16:creationId xmlns:a16="http://schemas.microsoft.com/office/drawing/2014/main" id="{E31E5E33-ED39-46C3-8C12-2A76E1CFCCE2}"/>
              </a:ext>
            </a:extLst>
          </p:cNvPr>
          <p:cNvGrpSpPr>
            <a:grpSpLocks/>
          </p:cNvGrpSpPr>
          <p:nvPr/>
        </p:nvGrpSpPr>
        <p:grpSpPr bwMode="auto">
          <a:xfrm>
            <a:off x="6500814" y="3840749"/>
            <a:ext cx="758825" cy="1304925"/>
            <a:chOff x="2670" y="3067"/>
            <a:chExt cx="478" cy="1097"/>
          </a:xfrm>
        </p:grpSpPr>
        <p:sp>
          <p:nvSpPr>
            <p:cNvPr id="68" name="Rectangle 55">
              <a:extLst>
                <a:ext uri="{FF2B5EF4-FFF2-40B4-BE49-F238E27FC236}">
                  <a16:creationId xmlns:a16="http://schemas.microsoft.com/office/drawing/2014/main" id="{290508AF-E2ED-4586-8E4E-1CE49B543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3629"/>
              <a:ext cx="478" cy="53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0000"/>
                  </a:solidFill>
                  <a:latin typeface="Lucida Fax" pitchFamily="18" charset="0"/>
                  <a:ea typeface="宋体" pitchFamily="2" charset="-122"/>
                  <a:cs typeface="Times New Roman" pitchFamily="18" charset="0"/>
                </a:rPr>
                <a:t>H</a:t>
              </a:r>
              <a:endParaRPr lang="en-US" altLang="zh-CN" sz="28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9" name="Oval 56">
              <a:extLst>
                <a:ext uri="{FF2B5EF4-FFF2-40B4-BE49-F238E27FC236}">
                  <a16:creationId xmlns:a16="http://schemas.microsoft.com/office/drawing/2014/main" id="{F0F71A23-C487-42B3-A597-D460FDFA2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3506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0" name="Line 57">
              <a:extLst>
                <a:ext uri="{FF2B5EF4-FFF2-40B4-BE49-F238E27FC236}">
                  <a16:creationId xmlns:a16="http://schemas.microsoft.com/office/drawing/2014/main" id="{4079ECDB-6C42-4213-BFDB-40E5AE8EDA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067"/>
              <a:ext cx="153" cy="4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72" name="Line 42">
            <a:extLst>
              <a:ext uri="{FF2B5EF4-FFF2-40B4-BE49-F238E27FC236}">
                <a16:creationId xmlns:a16="http://schemas.microsoft.com/office/drawing/2014/main" id="{26931803-CA03-4CA9-9845-B0998D79D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1525" y="3839162"/>
            <a:ext cx="258763" cy="6369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" name="Rectangle 41">
            <a:extLst>
              <a:ext uri="{FF2B5EF4-FFF2-40B4-BE49-F238E27FC236}">
                <a16:creationId xmlns:a16="http://schemas.microsoft.com/office/drawing/2014/main" id="{E63B30EF-5119-4266-AF56-40CF94578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600" y="4549965"/>
            <a:ext cx="696912" cy="6369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K</a:t>
            </a:r>
            <a:endParaRPr lang="en-US" altLang="zh-CN" sz="2800" dirty="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76" name="Oval 43">
            <a:extLst>
              <a:ext uri="{FF2B5EF4-FFF2-40B4-BE49-F238E27FC236}">
                <a16:creationId xmlns:a16="http://schemas.microsoft.com/office/drawing/2014/main" id="{9D892EE4-9C38-4118-8F0A-40E53D28B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280" y="4396374"/>
            <a:ext cx="182562" cy="15359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A04F41B-8CC9-4CA8-9899-27047D7FA178}"/>
              </a:ext>
            </a:extLst>
          </p:cNvPr>
          <p:cNvSpPr txBox="1"/>
          <p:nvPr/>
        </p:nvSpPr>
        <p:spPr>
          <a:xfrm>
            <a:off x="4986811" y="2344503"/>
            <a:ext cx="33297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Complete but not full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720335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Concepts of trees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Properties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ADT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Storage Structures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Search Trees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AVL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Concepts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Insertion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Deletion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Analysis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489994A-F7E5-4D4F-8D36-69C20BB36D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821433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Depth</a:t>
            </a:r>
            <a:endParaRPr lang="zh-CN" altLang="en-US" dirty="0"/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 complexity depends on worst-case depth</a:t>
            </a:r>
          </a:p>
          <a:p>
            <a:endParaRPr lang="en-US" altLang="zh-CN" dirty="0"/>
          </a:p>
          <a:p>
            <a:r>
              <a:rPr lang="en-US" altLang="zh-CN" dirty="0"/>
              <a:t>What is the worst-case depth of AVL trees?</a:t>
            </a:r>
          </a:p>
          <a:p>
            <a:r>
              <a:rPr lang="en-US" altLang="zh-CN" dirty="0"/>
              <a:t>Idea: construct a most imbalanced AVL tree</a:t>
            </a:r>
          </a:p>
          <a:p>
            <a:pPr lvl="1"/>
            <a:r>
              <a:rPr lang="en-US" altLang="zh-CN" dirty="0"/>
              <a:t>such that every node has an balance value +1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F507172D-C83D-433C-80E6-3A076CD8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76048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369A7-DF4D-4A25-A436-B59391FF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Construction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B2E75-EBCC-46BA-8E20-EC307433B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9641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Recursively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F05815-602E-47A5-B28F-C97B390F04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152</a:t>
            </a:fld>
            <a:endParaRPr lang="en-US" altLang="zh-CN"/>
          </a:p>
        </p:txBody>
      </p:sp>
      <p:sp>
        <p:nvSpPr>
          <p:cNvPr id="135" name="Line 4">
            <a:extLst>
              <a:ext uri="{FF2B5EF4-FFF2-40B4-BE49-F238E27FC236}">
                <a16:creationId xmlns:a16="http://schemas.microsoft.com/office/drawing/2014/main" id="{6F8BA88D-222C-4051-B729-754CF16D3F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9072" y="2324100"/>
            <a:ext cx="382977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6" name="Line 5">
            <a:extLst>
              <a:ext uri="{FF2B5EF4-FFF2-40B4-BE49-F238E27FC236}">
                <a16:creationId xmlns:a16="http://schemas.microsoft.com/office/drawing/2014/main" id="{5EC56903-67FB-4196-BEDE-802C6649AD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4220" y="4411664"/>
            <a:ext cx="382977" cy="287337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7" name="Text Box 8">
            <a:extLst>
              <a:ext uri="{FF2B5EF4-FFF2-40B4-BE49-F238E27FC236}">
                <a16:creationId xmlns:a16="http://schemas.microsoft.com/office/drawing/2014/main" id="{3DBAB413-C963-4F45-8E80-766A79262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37" y="2414587"/>
            <a:ext cx="585916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699" b="1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1800" b="1">
                <a:solidFill>
                  <a:prstClr val="black"/>
                </a:solidFill>
                <a:latin typeface="Calibri Light" panose="020F0302020204030204"/>
              </a:rPr>
              <a:t>1</a:t>
            </a:r>
          </a:p>
        </p:txBody>
      </p:sp>
      <p:sp>
        <p:nvSpPr>
          <p:cNvPr id="138" name="Oval 12">
            <a:extLst>
              <a:ext uri="{FF2B5EF4-FFF2-40B4-BE49-F238E27FC236}">
                <a16:creationId xmlns:a16="http://schemas.microsoft.com/office/drawing/2014/main" id="{B019B2CC-7389-4D2D-87A7-B5FEBC55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6415" y="3535363"/>
            <a:ext cx="287762" cy="215900"/>
          </a:xfrm>
          <a:prstGeom prst="ellipse">
            <a:avLst/>
          </a:prstGeom>
          <a:noFill/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9" name="Line 14">
            <a:extLst>
              <a:ext uri="{FF2B5EF4-FFF2-40B4-BE49-F238E27FC236}">
                <a16:creationId xmlns:a16="http://schemas.microsoft.com/office/drawing/2014/main" id="{D305D97B-5DAF-458D-A635-CDB7A1449A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7913" y="3246439"/>
            <a:ext cx="382977" cy="287337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0" name="Line 16">
            <a:extLst>
              <a:ext uri="{FF2B5EF4-FFF2-40B4-BE49-F238E27FC236}">
                <a16:creationId xmlns:a16="http://schemas.microsoft.com/office/drawing/2014/main" id="{EEE784F6-14A8-476B-B375-C196A751B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653" y="3233738"/>
            <a:ext cx="382978" cy="3000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1" name="Line 17">
            <a:extLst>
              <a:ext uri="{FF2B5EF4-FFF2-40B4-BE49-F238E27FC236}">
                <a16:creationId xmlns:a16="http://schemas.microsoft.com/office/drawing/2014/main" id="{90F3EFD5-A737-412A-AF89-EAB6EDC872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5110" y="3725864"/>
            <a:ext cx="287762" cy="287337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2" name="Line 18">
            <a:extLst>
              <a:ext uri="{FF2B5EF4-FFF2-40B4-BE49-F238E27FC236}">
                <a16:creationId xmlns:a16="http://schemas.microsoft.com/office/drawing/2014/main" id="{04067E9B-8328-402D-82DA-40134A4BF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622" y="4868864"/>
            <a:ext cx="264487" cy="287337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3" name="Line 19">
            <a:extLst>
              <a:ext uri="{FF2B5EF4-FFF2-40B4-BE49-F238E27FC236}">
                <a16:creationId xmlns:a16="http://schemas.microsoft.com/office/drawing/2014/main" id="{B0B69BE9-4909-46D5-9B0D-75F9CFCBAC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9072" y="4411664"/>
            <a:ext cx="382977" cy="287337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4" name="Line 20">
            <a:extLst>
              <a:ext uri="{FF2B5EF4-FFF2-40B4-BE49-F238E27FC236}">
                <a16:creationId xmlns:a16="http://schemas.microsoft.com/office/drawing/2014/main" id="{ECC8F677-4FA1-47AC-B45D-F83AA88DB0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1660" y="4876800"/>
            <a:ext cx="264487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5" name="Line 21">
            <a:extLst>
              <a:ext uri="{FF2B5EF4-FFF2-40B4-BE49-F238E27FC236}">
                <a16:creationId xmlns:a16="http://schemas.microsoft.com/office/drawing/2014/main" id="{8256AB07-57C1-4C91-A84E-8393FE0785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2507" y="4906962"/>
            <a:ext cx="253908" cy="284162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F6B37157-B42E-417E-8B47-2C96B649B4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329" y="5356225"/>
            <a:ext cx="143882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47" name="Text Box 27">
            <a:extLst>
              <a:ext uri="{FF2B5EF4-FFF2-40B4-BE49-F238E27FC236}">
                <a16:creationId xmlns:a16="http://schemas.microsoft.com/office/drawing/2014/main" id="{1DFB00F0-9BFF-40BD-95E7-207CF6A37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181600"/>
            <a:ext cx="585916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699" b="1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1800" b="1">
                <a:solidFill>
                  <a:prstClr val="black"/>
                </a:solidFill>
                <a:latin typeface="Calibri Light" panose="020F0302020204030204"/>
              </a:rPr>
              <a:t>3</a:t>
            </a:r>
          </a:p>
        </p:txBody>
      </p:sp>
      <p:sp>
        <p:nvSpPr>
          <p:cNvPr id="148" name="Text Box 28">
            <a:extLst>
              <a:ext uri="{FF2B5EF4-FFF2-40B4-BE49-F238E27FC236}">
                <a16:creationId xmlns:a16="http://schemas.microsoft.com/office/drawing/2014/main" id="{A2D0A17E-23C3-4959-BA61-E6F40A0E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3110" y="3322823"/>
            <a:ext cx="585916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699" b="1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1800" b="1">
                <a:solidFill>
                  <a:prstClr val="black"/>
                </a:solidFill>
                <a:latin typeface="Calibri Light" panose="020F0302020204030204"/>
              </a:rPr>
              <a:t>2</a:t>
            </a: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8CAA334-3EBB-44D5-8E23-AA814EEB0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2218" y="2292057"/>
            <a:ext cx="382977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0" name="Line 32">
            <a:extLst>
              <a:ext uri="{FF2B5EF4-FFF2-40B4-BE49-F238E27FC236}">
                <a16:creationId xmlns:a16="http://schemas.microsoft.com/office/drawing/2014/main" id="{E1F813AC-042E-4FB3-8D6E-F897439DE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9765" y="2761957"/>
            <a:ext cx="264487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1" name="Line 33">
            <a:extLst>
              <a:ext uri="{FF2B5EF4-FFF2-40B4-BE49-F238E27FC236}">
                <a16:creationId xmlns:a16="http://schemas.microsoft.com/office/drawing/2014/main" id="{FC95D421-76CF-427F-A40C-A63708FE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67070" y="2292057"/>
            <a:ext cx="382977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2" name="Line 34">
            <a:extLst>
              <a:ext uri="{FF2B5EF4-FFF2-40B4-BE49-F238E27FC236}">
                <a16:creationId xmlns:a16="http://schemas.microsoft.com/office/drawing/2014/main" id="{E30CA097-C8B2-4AEC-A47C-2876D611FF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39658" y="2757196"/>
            <a:ext cx="264487" cy="287337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3" name="Line 35">
            <a:extLst>
              <a:ext uri="{FF2B5EF4-FFF2-40B4-BE49-F238E27FC236}">
                <a16:creationId xmlns:a16="http://schemas.microsoft.com/office/drawing/2014/main" id="{6B26E7C6-A1D1-4A77-8104-ECB3699E5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833577" y="2787358"/>
            <a:ext cx="253908" cy="284162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4" name="Line 39">
            <a:extLst>
              <a:ext uri="{FF2B5EF4-FFF2-40B4-BE49-F238E27FC236}">
                <a16:creationId xmlns:a16="http://schemas.microsoft.com/office/drawing/2014/main" id="{DBFFAA00-A05D-406A-A68D-10BAB1ABA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5546" y="3236621"/>
            <a:ext cx="143882" cy="287337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5" name="Text Box 40">
            <a:extLst>
              <a:ext uri="{FF2B5EF4-FFF2-40B4-BE49-F238E27FC236}">
                <a16:creationId xmlns:a16="http://schemas.microsoft.com/office/drawing/2014/main" id="{B4D8E376-E558-4A1A-B574-779BEAAA0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8428" y="3035008"/>
            <a:ext cx="678869" cy="78451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299" b="1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2699" b="1">
                <a:solidFill>
                  <a:prstClr val="black"/>
                </a:solidFill>
                <a:latin typeface="Calibri Light" panose="020F0302020204030204"/>
              </a:rPr>
              <a:t>4</a:t>
            </a:r>
          </a:p>
        </p:txBody>
      </p:sp>
      <p:sp>
        <p:nvSpPr>
          <p:cNvPr id="156" name="Line 43">
            <a:extLst>
              <a:ext uri="{FF2B5EF4-FFF2-40B4-BE49-F238E27FC236}">
                <a16:creationId xmlns:a16="http://schemas.microsoft.com/office/drawing/2014/main" id="{807D4D89-B113-4417-88FC-542A920274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90611" y="2749257"/>
            <a:ext cx="230634" cy="311151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7" name="Line 44">
            <a:extLst>
              <a:ext uri="{FF2B5EF4-FFF2-40B4-BE49-F238E27FC236}">
                <a16:creationId xmlns:a16="http://schemas.microsoft.com/office/drawing/2014/main" id="{594ADDAD-2AC1-4E39-84A5-F9D78A93B2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8631" y="3241382"/>
            <a:ext cx="143882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8" name="Line 45">
            <a:extLst>
              <a:ext uri="{FF2B5EF4-FFF2-40B4-BE49-F238E27FC236}">
                <a16:creationId xmlns:a16="http://schemas.microsoft.com/office/drawing/2014/main" id="{D21DEB49-1DBC-49BF-9E16-ED5B97D35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70653" y="3262021"/>
            <a:ext cx="143882" cy="287337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9" name="Line 46">
            <a:extLst>
              <a:ext uri="{FF2B5EF4-FFF2-40B4-BE49-F238E27FC236}">
                <a16:creationId xmlns:a16="http://schemas.microsoft.com/office/drawing/2014/main" id="{F9E1D241-B164-42EA-AB06-BB271D860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4089" y="3228682"/>
            <a:ext cx="143882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0" name="Line 51">
            <a:extLst>
              <a:ext uri="{FF2B5EF4-FFF2-40B4-BE49-F238E27FC236}">
                <a16:creationId xmlns:a16="http://schemas.microsoft.com/office/drawing/2014/main" id="{FCB8A717-DCA9-467F-A58F-3AD51B1C11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93201" y="3733507"/>
            <a:ext cx="95216" cy="2873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1" name="Line 54">
            <a:extLst>
              <a:ext uri="{FF2B5EF4-FFF2-40B4-BE49-F238E27FC236}">
                <a16:creationId xmlns:a16="http://schemas.microsoft.com/office/drawing/2014/main" id="{8A2CD41F-9E54-4884-8212-D78A61FFBA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00909" y="4417258"/>
            <a:ext cx="719406" cy="468314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2" name="Line 55">
            <a:extLst>
              <a:ext uri="{FF2B5EF4-FFF2-40B4-BE49-F238E27FC236}">
                <a16:creationId xmlns:a16="http://schemas.microsoft.com/office/drawing/2014/main" id="{5FA68984-9585-4384-8C8B-AF83F7FE6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7675" y="4404558"/>
            <a:ext cx="765957" cy="468314"/>
          </a:xfrm>
          <a:prstGeom prst="line">
            <a:avLst/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3" name="Oval 56">
            <a:extLst>
              <a:ext uri="{FF2B5EF4-FFF2-40B4-BE49-F238E27FC236}">
                <a16:creationId xmlns:a16="http://schemas.microsoft.com/office/drawing/2014/main" id="{D9107BC0-10AA-4324-ADFA-2191E08FF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0602" y="4887158"/>
            <a:ext cx="960620" cy="1223963"/>
          </a:xfrm>
          <a:prstGeom prst="ellipse">
            <a:avLst/>
          </a:prstGeom>
          <a:noFill/>
          <a:ln w="1905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4" name="Oval 57">
            <a:extLst>
              <a:ext uri="{FF2B5EF4-FFF2-40B4-BE49-F238E27FC236}">
                <a16:creationId xmlns:a16="http://schemas.microsoft.com/office/drawing/2014/main" id="{6FDB003D-9726-48DD-A673-80347053D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4510" y="4882396"/>
            <a:ext cx="672856" cy="936625"/>
          </a:xfrm>
          <a:prstGeom prst="ellipse">
            <a:avLst/>
          </a:prstGeom>
          <a:noFill/>
          <a:ln w="1905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65" name="Text Box 58">
            <a:extLst>
              <a:ext uri="{FF2B5EF4-FFF2-40B4-BE49-F238E27FC236}">
                <a16:creationId xmlns:a16="http://schemas.microsoft.com/office/drawing/2014/main" id="{AF12C6B0-5529-4E76-8AAC-11A1D7419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6397" y="5318958"/>
            <a:ext cx="661240" cy="53835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699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1900" b="1">
                <a:solidFill>
                  <a:prstClr val="black"/>
                </a:solidFill>
                <a:latin typeface="Calibri Light" panose="020F0302020204030204"/>
              </a:rPr>
              <a:t>i-1</a:t>
            </a:r>
          </a:p>
        </p:txBody>
      </p:sp>
      <p:sp>
        <p:nvSpPr>
          <p:cNvPr id="166" name="Text Box 59">
            <a:extLst>
              <a:ext uri="{FF2B5EF4-FFF2-40B4-BE49-F238E27FC236}">
                <a16:creationId xmlns:a16="http://schemas.microsoft.com/office/drawing/2014/main" id="{236DE85D-62A0-44E8-B18E-A5278DD90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118" y="5174494"/>
            <a:ext cx="661240" cy="538352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699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1900" b="1">
                <a:solidFill>
                  <a:prstClr val="black"/>
                </a:solidFill>
                <a:latin typeface="Calibri Light" panose="020F0302020204030204"/>
              </a:rPr>
              <a:t>i-2</a:t>
            </a:r>
          </a:p>
        </p:txBody>
      </p:sp>
      <p:sp>
        <p:nvSpPr>
          <p:cNvPr id="167" name="Text Box 60">
            <a:extLst>
              <a:ext uri="{FF2B5EF4-FFF2-40B4-BE49-F238E27FC236}">
                <a16:creationId xmlns:a16="http://schemas.microsoft.com/office/drawing/2014/main" id="{5BE824A6-5CD8-46A2-A7F9-1A08849CF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966" y="5209519"/>
            <a:ext cx="582711" cy="784516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4299" b="1" dirty="0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2699" b="1" dirty="0">
                <a:solidFill>
                  <a:prstClr val="black"/>
                </a:solidFill>
                <a:latin typeface="Calibri Light" panose="020F0302020204030204"/>
              </a:rPr>
              <a:t>i</a:t>
            </a:r>
          </a:p>
        </p:txBody>
      </p:sp>
      <p:sp>
        <p:nvSpPr>
          <p:cNvPr id="168" name="Oval 61">
            <a:extLst>
              <a:ext uri="{FF2B5EF4-FFF2-40B4-BE49-F238E27FC236}">
                <a16:creationId xmlns:a16="http://schemas.microsoft.com/office/drawing/2014/main" id="{CFD3BC1B-C05B-4C62-9A67-8444866AA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5034" y="4891920"/>
            <a:ext cx="863288" cy="1054100"/>
          </a:xfrm>
          <a:prstGeom prst="ellipse">
            <a:avLst/>
          </a:prstGeom>
          <a:noFill/>
          <a:ln w="19050" algn="ctr">
            <a:solidFill>
              <a:sysClr val="windowText" lastClr="000000"/>
            </a:solidFill>
            <a:prstDash val="dash"/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0" name="Text Box 67">
            <a:extLst>
              <a:ext uri="{FF2B5EF4-FFF2-40B4-BE49-F238E27FC236}">
                <a16:creationId xmlns:a16="http://schemas.microsoft.com/office/drawing/2014/main" id="{4A1FCF9B-450B-4A54-8F38-017420C83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37" y="2414587"/>
            <a:ext cx="585916" cy="692205"/>
          </a:xfrm>
          <a:prstGeom prst="rect">
            <a:avLst/>
          </a:prstGeom>
          <a:noFill/>
          <a:ln w="38100" cmpd="dbl" algn="ctr">
            <a:noFill/>
            <a:miter lim="800000"/>
            <a:headEnd/>
            <a:tailEnd/>
          </a:ln>
        </p:spPr>
        <p:txBody>
          <a:bodyPr wrap="none" lIns="121889" tIns="60944" rIns="121889" bIns="60944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699" b="1">
                <a:solidFill>
                  <a:prstClr val="black"/>
                </a:solidFill>
                <a:latin typeface="Calibri Light" panose="020F0302020204030204"/>
              </a:rPr>
              <a:t>T</a:t>
            </a:r>
            <a:r>
              <a:rPr lang="en-US" altLang="zh-CN" sz="1800" b="1">
                <a:solidFill>
                  <a:prstClr val="black"/>
                </a:solidFill>
                <a:latin typeface="Calibri Light" panose="020F0302020204030204"/>
              </a:rPr>
              <a:t>1</a:t>
            </a:r>
          </a:p>
        </p:txBody>
      </p:sp>
      <p:sp>
        <p:nvSpPr>
          <p:cNvPr id="171" name="Line 68">
            <a:extLst>
              <a:ext uri="{FF2B5EF4-FFF2-40B4-BE49-F238E27FC236}">
                <a16:creationId xmlns:a16="http://schemas.microsoft.com/office/drawing/2014/main" id="{A52C93B5-405D-4B53-AF6A-70C57E46A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8653" y="3233738"/>
            <a:ext cx="382978" cy="300038"/>
          </a:xfrm>
          <a:prstGeom prst="lin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5" name="Oval 3">
            <a:extLst>
              <a:ext uri="{FF2B5EF4-FFF2-40B4-BE49-F238E27FC236}">
                <a16:creationId xmlns:a16="http://schemas.microsoft.com/office/drawing/2014/main" id="{40C386E3-862D-4C86-8AA7-14FBE4F5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2598738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6" name="Oval 6">
            <a:extLst>
              <a:ext uri="{FF2B5EF4-FFF2-40B4-BE49-F238E27FC236}">
                <a16:creationId xmlns:a16="http://schemas.microsoft.com/office/drawing/2014/main" id="{D9C3087B-4933-4814-A866-18BBEFFA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238" y="2166938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7" name="Oval 7">
            <a:extLst>
              <a:ext uri="{FF2B5EF4-FFF2-40B4-BE49-F238E27FC236}">
                <a16:creationId xmlns:a16="http://schemas.microsoft.com/office/drawing/2014/main" id="{9537CE7D-CC3B-4FD4-8CDD-5D127CA39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640" y="4686300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8" name="Oval 9">
            <a:extLst>
              <a:ext uri="{FF2B5EF4-FFF2-40B4-BE49-F238E27FC236}">
                <a16:creationId xmlns:a16="http://schemas.microsoft.com/office/drawing/2014/main" id="{8269C655-27C5-4462-BFD2-B6E3C8EE7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889" y="3101974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9" name="Oval 10">
            <a:extLst>
              <a:ext uri="{FF2B5EF4-FFF2-40B4-BE49-F238E27FC236}">
                <a16:creationId xmlns:a16="http://schemas.microsoft.com/office/drawing/2014/main" id="{C17947BF-8F6B-4DA5-B71C-B8A17A800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4" y="3535363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0" name="Oval 11">
            <a:extLst>
              <a:ext uri="{FF2B5EF4-FFF2-40B4-BE49-F238E27FC236}">
                <a16:creationId xmlns:a16="http://schemas.microsoft.com/office/drawing/2014/main" id="{3E02EF79-900A-41BF-8A5B-D08FFC3C1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238" y="4254500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1" name="Oval 13">
            <a:extLst>
              <a:ext uri="{FF2B5EF4-FFF2-40B4-BE49-F238E27FC236}">
                <a16:creationId xmlns:a16="http://schemas.microsoft.com/office/drawing/2014/main" id="{4BD45186-58ED-469D-89C1-BA0D67D02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83" y="4013200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2" name="Oval 15">
            <a:extLst>
              <a:ext uri="{FF2B5EF4-FFF2-40B4-BE49-F238E27FC236}">
                <a16:creationId xmlns:a16="http://schemas.microsoft.com/office/drawing/2014/main" id="{01434557-AED5-42D0-933E-E27768C70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200" y="4686300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3" name="Oval 22">
            <a:extLst>
              <a:ext uri="{FF2B5EF4-FFF2-40B4-BE49-F238E27FC236}">
                <a16:creationId xmlns:a16="http://schemas.microsoft.com/office/drawing/2014/main" id="{CCEC7E4A-E575-4165-998B-7CD81717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387" y="5165725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4" name="Oval 23">
            <a:extLst>
              <a:ext uri="{FF2B5EF4-FFF2-40B4-BE49-F238E27FC236}">
                <a16:creationId xmlns:a16="http://schemas.microsoft.com/office/drawing/2014/main" id="{82216433-F8DC-476E-9D51-0ECCCCF7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039" y="5170488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5" name="Oval 24">
            <a:extLst>
              <a:ext uri="{FF2B5EF4-FFF2-40B4-BE49-F238E27FC236}">
                <a16:creationId xmlns:a16="http://schemas.microsoft.com/office/drawing/2014/main" id="{0C04C1BD-8DB3-40B8-9E8D-F3D933FF6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511" y="5170488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6" name="Oval 26">
            <a:extLst>
              <a:ext uri="{FF2B5EF4-FFF2-40B4-BE49-F238E27FC236}">
                <a16:creationId xmlns:a16="http://schemas.microsoft.com/office/drawing/2014/main" id="{ACD8FAF4-8969-4C8F-8EF1-4DD7446B6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479" y="5645149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7" name="Oval 30">
            <a:extLst>
              <a:ext uri="{FF2B5EF4-FFF2-40B4-BE49-F238E27FC236}">
                <a16:creationId xmlns:a16="http://schemas.microsoft.com/office/drawing/2014/main" id="{B4DA6135-D8FA-471B-BD5D-2E17B3A65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6638" y="2566696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8" name="Oval 31">
            <a:extLst>
              <a:ext uri="{FF2B5EF4-FFF2-40B4-BE49-F238E27FC236}">
                <a16:creationId xmlns:a16="http://schemas.microsoft.com/office/drawing/2014/main" id="{5EA5FCED-CF4D-4E2E-9DA0-04D5AA326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9198" y="2566696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9" name="Oval 36">
            <a:extLst>
              <a:ext uri="{FF2B5EF4-FFF2-40B4-BE49-F238E27FC236}">
                <a16:creationId xmlns:a16="http://schemas.microsoft.com/office/drawing/2014/main" id="{09B2B529-F251-4728-97BF-B47E0A0D6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385" y="3046121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0" name="Oval 37">
            <a:extLst>
              <a:ext uri="{FF2B5EF4-FFF2-40B4-BE49-F238E27FC236}">
                <a16:creationId xmlns:a16="http://schemas.microsoft.com/office/drawing/2014/main" id="{A7FC63FB-1F78-47E6-AAE6-5462CA8E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036" y="3038182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1" name="Oval 38">
            <a:extLst>
              <a:ext uri="{FF2B5EF4-FFF2-40B4-BE49-F238E27FC236}">
                <a16:creationId xmlns:a16="http://schemas.microsoft.com/office/drawing/2014/main" id="{6049D107-8F71-40A4-A72A-2E834135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508" y="3063582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2" name="Oval 41">
            <a:extLst>
              <a:ext uri="{FF2B5EF4-FFF2-40B4-BE49-F238E27FC236}">
                <a16:creationId xmlns:a16="http://schemas.microsoft.com/office/drawing/2014/main" id="{D2A610E4-C1D8-4FC3-89C9-2574D857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309" y="2139657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3" name="Oval 42">
            <a:extLst>
              <a:ext uri="{FF2B5EF4-FFF2-40B4-BE49-F238E27FC236}">
                <a16:creationId xmlns:a16="http://schemas.microsoft.com/office/drawing/2014/main" id="{A689000C-B74C-4C1D-8582-13F9D9A7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451" y="3058821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4" name="Oval 47">
            <a:extLst>
              <a:ext uri="{FF2B5EF4-FFF2-40B4-BE49-F238E27FC236}">
                <a16:creationId xmlns:a16="http://schemas.microsoft.com/office/drawing/2014/main" id="{7C5D9F2B-725B-41A2-8ECB-91848B0E5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4090" y="3517608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5" name="Oval 48">
            <a:extLst>
              <a:ext uri="{FF2B5EF4-FFF2-40B4-BE49-F238E27FC236}">
                <a16:creationId xmlns:a16="http://schemas.microsoft.com/office/drawing/2014/main" id="{D9DBCF3C-F746-46C5-A60B-62610B1B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634" y="3516021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6" name="Oval 49">
            <a:extLst>
              <a:ext uri="{FF2B5EF4-FFF2-40B4-BE49-F238E27FC236}">
                <a16:creationId xmlns:a16="http://schemas.microsoft.com/office/drawing/2014/main" id="{B67A9783-6DE9-46C2-9D34-E120AA5E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0801" y="3525545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7" name="Oval 50">
            <a:extLst>
              <a:ext uri="{FF2B5EF4-FFF2-40B4-BE49-F238E27FC236}">
                <a16:creationId xmlns:a16="http://schemas.microsoft.com/office/drawing/2014/main" id="{86B29A92-2149-407D-9149-5898F9A93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781" y="3517608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8" name="Oval 52">
            <a:extLst>
              <a:ext uri="{FF2B5EF4-FFF2-40B4-BE49-F238E27FC236}">
                <a16:creationId xmlns:a16="http://schemas.microsoft.com/office/drawing/2014/main" id="{3AB72E25-3B4C-4D9B-9B11-988CF057D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3796" y="4020845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9" name="Oval 53">
            <a:extLst>
              <a:ext uri="{FF2B5EF4-FFF2-40B4-BE49-F238E27FC236}">
                <a16:creationId xmlns:a16="http://schemas.microsoft.com/office/drawing/2014/main" id="{FD6C4910-78DB-462E-9C99-30FE1286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1651" y="4239458"/>
            <a:ext cx="287762" cy="288000"/>
          </a:xfrm>
          <a:prstGeom prst="ellipse">
            <a:avLst/>
          </a:prstGeom>
          <a:solidFill>
            <a:sysClr val="window" lastClr="FFFFFF"/>
          </a:solidFill>
          <a:ln w="25400" algn="ctr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889" tIns="60944" rIns="121889" bIns="60944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734277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45FCE9-37A9-43F5-BD38-8D2F8275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Depth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D273B-BB8F-4583-9D1F-BFB9DBFE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 S(h) be the number of nodes in a worst-case AVL tree of depth h</a:t>
            </a:r>
          </a:p>
          <a:p>
            <a:pPr lvl="1"/>
            <a:r>
              <a:rPr lang="en-US" altLang="zh-CN" dirty="0"/>
              <a:t>S(h) = 1 when h = 0</a:t>
            </a:r>
          </a:p>
          <a:p>
            <a:pPr lvl="1"/>
            <a:r>
              <a:rPr lang="en-US" altLang="zh-CN" dirty="0"/>
              <a:t>S(h) = 2 when h = 1</a:t>
            </a:r>
          </a:p>
          <a:p>
            <a:pPr lvl="1"/>
            <a:r>
              <a:rPr lang="en-US" altLang="zh-CN" dirty="0"/>
              <a:t>S(h) = 4 when h = 2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S(h) = S(h-1)+S(h-2)+1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CA487B-3A92-41A5-AC11-8A63E57089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4808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7A390-932B-4DBA-A4EA-3AB29736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Worst-Case Depth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57AE4D-0DD7-4C0E-8DFE-E1399D52C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000"/>
            <a:ext cx="10515600" cy="737321"/>
          </a:xfrm>
        </p:spPr>
        <p:txBody>
          <a:bodyPr/>
          <a:lstStyle/>
          <a:p>
            <a:r>
              <a:rPr lang="en-US" altLang="zh-CN" dirty="0"/>
              <a:t>F(</a:t>
            </a:r>
            <a:r>
              <a:rPr lang="en-US" altLang="zh-CN" dirty="0" err="1"/>
              <a:t>i</a:t>
            </a:r>
            <a:r>
              <a:rPr lang="en-US" altLang="zh-CN" dirty="0"/>
              <a:t>) is </a:t>
            </a:r>
            <a:r>
              <a:rPr lang="en-US" altLang="zh-CN" dirty="0" err="1"/>
              <a:t>i-th</a:t>
            </a:r>
            <a:r>
              <a:rPr lang="en-US" altLang="zh-CN" dirty="0"/>
              <a:t> Fibonacci number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42962-D1CF-463D-AB76-FCFC984B15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154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B9B2F9-3F62-4577-99D2-6ADA62D72D69}"/>
              </a:ext>
            </a:extLst>
          </p:cNvPr>
          <p:cNvSpPr txBox="1"/>
          <p:nvPr/>
        </p:nvSpPr>
        <p:spPr>
          <a:xfrm>
            <a:off x="3048000" y="1479421"/>
            <a:ext cx="6934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en-US" altLang="zh-CN" dirty="0">
                <a:latin typeface="Lucida Fax" panose="02060602050505020204" pitchFamily="18" charset="0"/>
                <a:cs typeface="Times New Roman" pitchFamily="18" charset="0"/>
              </a:rPr>
              <a:t>S (h)  = F (h+3)  - 1 = n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9F3B84-8DAE-45EC-882B-4028B395C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418608"/>
            <a:ext cx="3028950" cy="1143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CF45FA2-0795-4EEB-849E-B2BC8231D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3404321"/>
            <a:ext cx="2971800" cy="11715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7D7BA3B-DE8F-44A7-BDD2-9934B7AE5E27}"/>
              </a:ext>
            </a:extLst>
          </p:cNvPr>
          <p:cNvSpPr txBox="1"/>
          <p:nvPr/>
        </p:nvSpPr>
        <p:spPr>
          <a:xfrm>
            <a:off x="4389293" y="5291797"/>
            <a:ext cx="60942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dirty="0">
                <a:latin typeface="Lucida Fax" panose="02060602050505020204" pitchFamily="18" charset="0"/>
                <a:cs typeface="Times New Roman" pitchFamily="18" charset="0"/>
              </a:rPr>
              <a:t>h = O (log </a:t>
            </a:r>
            <a:r>
              <a:rPr lang="en-US" altLang="zh-CN" sz="4400" i="1" dirty="0">
                <a:latin typeface="Lucida Fax" panose="02060602050505020204" pitchFamily="18" charset="0"/>
                <a:cs typeface="Times New Roman" pitchFamily="18" charset="0"/>
              </a:rPr>
              <a:t>n</a:t>
            </a:r>
            <a:r>
              <a:rPr lang="en-US" altLang="zh-CN" sz="4400" dirty="0">
                <a:latin typeface="Lucida Fax" panose="02060602050505020204" pitchFamily="18" charset="0"/>
                <a:cs typeface="Times New Roman" pitchFamily="18" charset="0"/>
              </a:rPr>
              <a:t>) </a:t>
            </a:r>
            <a:endParaRPr lang="zh-CN" altLang="en-US" dirty="0"/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F7945EB7-876A-416B-A0F4-19CE28776CE6}"/>
              </a:ext>
            </a:extLst>
          </p:cNvPr>
          <p:cNvSpPr txBox="1">
            <a:spLocks/>
          </p:cNvSpPr>
          <p:nvPr/>
        </p:nvSpPr>
        <p:spPr>
          <a:xfrm>
            <a:off x="841664" y="4775580"/>
            <a:ext cx="10515600" cy="737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We have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606371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82946" name="内容占位符 2"/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48715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Preliminaries of trees</a:t>
            </a:r>
          </a:p>
          <a:p>
            <a:r>
              <a:rPr lang="en-US" altLang="zh-CN" dirty="0"/>
              <a:t>Binary trees</a:t>
            </a:r>
          </a:p>
          <a:p>
            <a:pPr lvl="1"/>
            <a:r>
              <a:rPr lang="en-US" altLang="zh-CN" dirty="0"/>
              <a:t>Properties</a:t>
            </a:r>
          </a:p>
          <a:p>
            <a:pPr lvl="1"/>
            <a:r>
              <a:rPr lang="en-US" altLang="zh-CN" dirty="0"/>
              <a:t>ADT &amp; Operations</a:t>
            </a:r>
          </a:p>
          <a:p>
            <a:pPr lvl="2"/>
            <a:r>
              <a:rPr lang="en-US" altLang="zh-CN" dirty="0"/>
              <a:t>Recursive and Non-recursive: Pre-order, In-order, Post-order</a:t>
            </a:r>
          </a:p>
          <a:p>
            <a:pPr lvl="2"/>
            <a:r>
              <a:rPr lang="en-US" altLang="zh-CN" dirty="0"/>
              <a:t>Level-order</a:t>
            </a:r>
          </a:p>
          <a:p>
            <a:pPr lvl="1"/>
            <a:r>
              <a:rPr lang="en-US" altLang="zh-CN" dirty="0"/>
              <a:t>Storage Structures: Linked or sequential</a:t>
            </a:r>
          </a:p>
          <a:p>
            <a:r>
              <a:rPr lang="en-US" altLang="zh-CN" dirty="0"/>
              <a:t>Binary Search Trees</a:t>
            </a:r>
          </a:p>
          <a:p>
            <a:pPr lvl="1"/>
            <a:r>
              <a:rPr lang="en-US" altLang="zh-CN" dirty="0"/>
              <a:t>Find, </a:t>
            </a:r>
            <a:r>
              <a:rPr lang="en-US" altLang="zh-CN" dirty="0" err="1"/>
              <a:t>FindMin</a:t>
            </a:r>
            <a:r>
              <a:rPr lang="en-US" altLang="zh-CN" dirty="0"/>
              <a:t>, </a:t>
            </a:r>
            <a:r>
              <a:rPr lang="en-US" altLang="zh-CN" dirty="0" err="1"/>
              <a:t>FindMAX</a:t>
            </a:r>
            <a:endParaRPr lang="en-US" altLang="zh-CN" dirty="0"/>
          </a:p>
          <a:p>
            <a:pPr lvl="1"/>
            <a:r>
              <a:rPr lang="en-US" altLang="zh-CN" dirty="0"/>
              <a:t>Insertion &amp; Deletion</a:t>
            </a:r>
          </a:p>
          <a:p>
            <a:r>
              <a:rPr lang="en-US" altLang="zh-CN" dirty="0"/>
              <a:t>AVL Trees</a:t>
            </a:r>
          </a:p>
          <a:p>
            <a:pPr lvl="1"/>
            <a:r>
              <a:rPr lang="en-US" altLang="zh-CN" dirty="0"/>
              <a:t>Insertion &amp; Deletion</a:t>
            </a:r>
          </a:p>
          <a:p>
            <a:pPr lvl="1"/>
            <a:r>
              <a:rPr lang="en-US" altLang="zh-CN" dirty="0"/>
              <a:t>To keep balance: 3 major cases for both insertion and deletion</a:t>
            </a:r>
          </a:p>
          <a:p>
            <a:pPr lvl="2"/>
            <a:r>
              <a:rPr lang="en-US" altLang="zh-CN" dirty="0"/>
              <a:t>4 violation sub-cases for insertion</a:t>
            </a:r>
          </a:p>
          <a:p>
            <a:pPr lvl="2"/>
            <a:r>
              <a:rPr lang="en-US" altLang="zh-CN" dirty="0"/>
              <a:t>3 violation sub-cases for deletion</a:t>
            </a: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4168B52-163E-468C-B69C-241DA0E1F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7093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Recommended Readings</a:t>
            </a:r>
            <a:endParaRPr lang="zh-CN" altLang="en-US"/>
          </a:p>
        </p:txBody>
      </p:sp>
      <p:sp>
        <p:nvSpPr>
          <p:cNvPr id="849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Weiss, “DS &amp; </a:t>
            </a:r>
            <a:r>
              <a:rPr lang="en-US" altLang="zh-CN" dirty="0" err="1"/>
              <a:t>Algo</a:t>
            </a:r>
            <a:r>
              <a:rPr lang="en-US" altLang="zh-CN" dirty="0"/>
              <a:t>. Analysis in C++” (3</a:t>
            </a:r>
            <a:r>
              <a:rPr lang="en-US" altLang="zh-CN" baseline="30000" dirty="0"/>
              <a:t>rd</a:t>
            </a:r>
            <a:r>
              <a:rPr lang="en-US" altLang="zh-CN" dirty="0"/>
              <a:t> ed.)</a:t>
            </a:r>
          </a:p>
          <a:p>
            <a:pPr lvl="1"/>
            <a:r>
              <a:rPr lang="en-US" altLang="zh-CN" dirty="0"/>
              <a:t>Section 4.1 Preliminaries</a:t>
            </a:r>
          </a:p>
          <a:p>
            <a:pPr lvl="1"/>
            <a:r>
              <a:rPr lang="en-US" altLang="zh-CN" dirty="0"/>
              <a:t>Section 4.2 Binary Trees</a:t>
            </a:r>
          </a:p>
          <a:p>
            <a:pPr lvl="1"/>
            <a:r>
              <a:rPr lang="en-US" altLang="zh-CN" dirty="0"/>
              <a:t>Section 4.3 The Search Tree ADT</a:t>
            </a:r>
          </a:p>
          <a:p>
            <a:pPr lvl="1"/>
            <a:r>
              <a:rPr lang="en-US" altLang="zh-CN" dirty="0"/>
              <a:t>Section 4.4 AVL Trees</a:t>
            </a:r>
          </a:p>
          <a:p>
            <a:pPr lvl="1"/>
            <a:r>
              <a:rPr lang="en-US" altLang="zh-CN" dirty="0"/>
              <a:t>Section 4.6 Tree Traversals (Revisited)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E5E361-BACA-46EF-90EB-55D325FA7DF5}"/>
              </a:ext>
            </a:extLst>
          </p:cNvPr>
          <p:cNvSpPr txBox="1"/>
          <p:nvPr/>
        </p:nvSpPr>
        <p:spPr>
          <a:xfrm>
            <a:off x="1142134" y="5137599"/>
            <a:ext cx="8840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https://en.wikipedia.org/wiki/AVL_tree</a:t>
            </a:r>
            <a:r>
              <a:rPr lang="zh-CN" altLang="en-US" dirty="0"/>
              <a:t> </a:t>
            </a: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EB05FD5-CEC0-4854-BE90-9B2D1B6FB6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834553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17D8-0528-4564-B228-2911462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F1244-1547-4881-8C24-01E9B21E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已知二叉树有</a:t>
            </a:r>
            <a:r>
              <a:rPr lang="en-US" altLang="zh-CN" dirty="0"/>
              <a:t>n</a:t>
            </a:r>
            <a:r>
              <a:rPr lang="zh-CN" altLang="en-US" dirty="0"/>
              <a:t>个结点（</a:t>
            </a:r>
            <a:r>
              <a:rPr lang="en-US" altLang="zh-CN" dirty="0"/>
              <a:t>n&gt;0</a:t>
            </a:r>
            <a:r>
              <a:rPr lang="zh-CN" altLang="en-US" dirty="0"/>
              <a:t>），则度为</a:t>
            </a:r>
            <a:r>
              <a:rPr lang="en-US" altLang="zh-CN" dirty="0"/>
              <a:t>2</a:t>
            </a:r>
            <a:r>
              <a:rPr lang="zh-CN" altLang="en-US" dirty="0"/>
              <a:t>的结点最多有多少个？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C555B-95DE-4077-BEE3-8036AC97A0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16374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617D8-0528-4564-B228-2911462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F1244-1547-4881-8C24-01E9B21EF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编写一个递归函数</a:t>
            </a:r>
            <a:r>
              <a:rPr lang="en-US" altLang="zh-CN" sz="2400" dirty="0" err="1"/>
              <a:t>smallcount</a:t>
            </a:r>
            <a:r>
              <a:rPr lang="zh-CN" altLang="en-US" sz="2400" dirty="0"/>
              <a:t>，输入参数为</a:t>
            </a:r>
            <a:r>
              <a:rPr lang="en-US" altLang="zh-CN" sz="2400" dirty="0"/>
              <a:t>BST</a:t>
            </a:r>
            <a:r>
              <a:rPr lang="zh-CN" altLang="en-US" sz="2400" dirty="0"/>
              <a:t>的根和一个值</a:t>
            </a:r>
            <a:r>
              <a:rPr lang="en-US" altLang="zh-CN" sz="2400" dirty="0"/>
              <a:t>k</a:t>
            </a:r>
            <a:r>
              <a:rPr lang="zh-CN" altLang="en-US" sz="2400" dirty="0"/>
              <a:t>，求小于</a:t>
            </a:r>
            <a:r>
              <a:rPr lang="en-US" altLang="zh-CN" sz="2400" dirty="0"/>
              <a:t>k</a:t>
            </a:r>
            <a:r>
              <a:rPr lang="zh-CN" altLang="en-US" sz="2400" dirty="0"/>
              <a:t>的结点个数。同时写一个等价的非递归函数。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C555B-95DE-4077-BEE3-8036AC97A0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336B59-0ADE-49AB-A1BD-698C9212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96" y="2708920"/>
            <a:ext cx="3919808" cy="28408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5199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8C555B-95DE-4077-BEE3-8036AC97A0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159</a:t>
            </a:fld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DE9529-D016-4C1D-8D93-9F7819076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232618"/>
            <a:ext cx="4752528" cy="66253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7F7F32F-8727-4E15-80BD-A48D7B280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1790885"/>
            <a:ext cx="4459661" cy="32762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2560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Complete Binary Trees</a:t>
            </a:r>
            <a:endParaRPr lang="zh-CN" altLang="en-US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  <a:p>
            <a:pPr lvl="1"/>
            <a:r>
              <a:rPr lang="en-US" altLang="zh-CN" dirty="0"/>
              <a:t>Leaves are only presented in the bottommost two levels</a:t>
            </a:r>
          </a:p>
          <a:p>
            <a:pPr lvl="1"/>
            <a:endParaRPr lang="zh-CN" altLang="en-US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1F662EA-7A6D-4372-B005-B700AB61C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0875" y="2651125"/>
            <a:ext cx="987425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A</a:t>
            </a:r>
            <a:endParaRPr lang="en-US" altLang="zh-CN" sz="2800" dirty="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3FD7BA1A-B435-47E8-9D52-69A2643B5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2" y="3235325"/>
            <a:ext cx="820738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B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D083F770-AC4F-4926-990E-9F92779C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3235325"/>
            <a:ext cx="757237" cy="5746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C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890145EF-9E4E-4F03-8CEA-C0ECE6539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3911600"/>
            <a:ext cx="623887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F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298364E2-77BB-4CC9-B271-16CFE045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2312" y="2982913"/>
            <a:ext cx="180975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" name="Line 20">
            <a:extLst>
              <a:ext uri="{FF2B5EF4-FFF2-40B4-BE49-F238E27FC236}">
                <a16:creationId xmlns:a16="http://schemas.microsoft.com/office/drawing/2014/main" id="{B662D080-2EDE-476D-9848-1BD993A3A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2" y="3135313"/>
            <a:ext cx="927100" cy="511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A2A9ACAA-9986-4F36-B930-8B9DBE0FC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7" y="3614738"/>
            <a:ext cx="182563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249F6332-48D0-47DE-B6C3-4252D7A7D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125" y="3135313"/>
            <a:ext cx="1109662" cy="5111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13" name="Oval 23">
            <a:extLst>
              <a:ext uri="{FF2B5EF4-FFF2-40B4-BE49-F238E27FC236}">
                <a16:creationId xmlns:a16="http://schemas.microsoft.com/office/drawing/2014/main" id="{26EEADEE-6BD7-4E12-AF85-942C1804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602038"/>
            <a:ext cx="180975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35593E4D-D4A5-4D10-8746-E6F9AB1315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6687" y="3748088"/>
            <a:ext cx="439738" cy="4286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15" name="Line 25">
            <a:extLst>
              <a:ext uri="{FF2B5EF4-FFF2-40B4-BE49-F238E27FC236}">
                <a16:creationId xmlns:a16="http://schemas.microsoft.com/office/drawing/2014/main" id="{4CA6464F-6B56-49BD-9351-AC866D7B0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662" y="3729038"/>
            <a:ext cx="531813" cy="447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CAEAD6C8-5BF1-46D6-8165-0A6766323F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062" y="3779838"/>
            <a:ext cx="439738" cy="4270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17" name="Group 35">
            <a:extLst>
              <a:ext uri="{FF2B5EF4-FFF2-40B4-BE49-F238E27FC236}">
                <a16:creationId xmlns:a16="http://schemas.microsoft.com/office/drawing/2014/main" id="{8BE4CCB1-D67A-44C9-99FB-13C6C1869337}"/>
              </a:ext>
            </a:extLst>
          </p:cNvPr>
          <p:cNvGrpSpPr>
            <a:grpSpLocks/>
          </p:cNvGrpSpPr>
          <p:nvPr/>
        </p:nvGrpSpPr>
        <p:grpSpPr bwMode="auto">
          <a:xfrm>
            <a:off x="4302125" y="4348163"/>
            <a:ext cx="700087" cy="1314450"/>
            <a:chOff x="3124" y="3071"/>
            <a:chExt cx="441" cy="1104"/>
          </a:xfrm>
        </p:grpSpPr>
        <p:sp>
          <p:nvSpPr>
            <p:cNvPr id="18" name="Rectangle 36">
              <a:extLst>
                <a:ext uri="{FF2B5EF4-FFF2-40B4-BE49-F238E27FC236}">
                  <a16:creationId xmlns:a16="http://schemas.microsoft.com/office/drawing/2014/main" id="{7503D651-054B-4151-A65A-99A0CB852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3630"/>
              <a:ext cx="441" cy="54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itchFamily="18" charset="0"/>
                  <a:ea typeface="宋体" pitchFamily="2" charset="-122"/>
                  <a:cs typeface="Times New Roman" pitchFamily="18" charset="0"/>
                </a:rPr>
                <a:t>I</a:t>
              </a:r>
              <a:endParaRPr lang="en-US" altLang="zh-CN" sz="2800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9" name="Line 37">
              <a:extLst>
                <a:ext uri="{FF2B5EF4-FFF2-40B4-BE49-F238E27FC236}">
                  <a16:creationId xmlns:a16="http://schemas.microsoft.com/office/drawing/2014/main" id="{45644913-FA9B-4F95-AC78-853161D5A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8" y="3071"/>
              <a:ext cx="221" cy="4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CDF86955-5DB5-44B6-9812-9216B58C7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3515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1" name="Line 39">
            <a:extLst>
              <a:ext uri="{FF2B5EF4-FFF2-40B4-BE49-F238E27FC236}">
                <a16:creationId xmlns:a16="http://schemas.microsoft.com/office/drawing/2014/main" id="{436B23F8-3FBE-4C69-B650-4533F33F8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6162" y="3767138"/>
            <a:ext cx="533400" cy="447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2" name="Group 40">
            <a:extLst>
              <a:ext uri="{FF2B5EF4-FFF2-40B4-BE49-F238E27FC236}">
                <a16:creationId xmlns:a16="http://schemas.microsoft.com/office/drawing/2014/main" id="{EA540A0A-9CAB-4592-A80E-9710315E68F5}"/>
              </a:ext>
            </a:extLst>
          </p:cNvPr>
          <p:cNvGrpSpPr>
            <a:grpSpLocks/>
          </p:cNvGrpSpPr>
          <p:nvPr/>
        </p:nvGrpSpPr>
        <p:grpSpPr bwMode="auto">
          <a:xfrm>
            <a:off x="4775200" y="4346575"/>
            <a:ext cx="696912" cy="1343025"/>
            <a:chOff x="3396" y="3081"/>
            <a:chExt cx="439" cy="1128"/>
          </a:xfrm>
        </p:grpSpPr>
        <p:sp>
          <p:nvSpPr>
            <p:cNvPr id="23" name="Rectangle 41">
              <a:extLst>
                <a:ext uri="{FF2B5EF4-FFF2-40B4-BE49-F238E27FC236}">
                  <a16:creationId xmlns:a16="http://schemas.microsoft.com/office/drawing/2014/main" id="{56403D48-D97C-47BF-8841-B8CEAD44A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3674"/>
              <a:ext cx="439" cy="53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itchFamily="18" charset="0"/>
                  <a:ea typeface="宋体" pitchFamily="2" charset="-122"/>
                  <a:cs typeface="Times New Roman" pitchFamily="18" charset="0"/>
                </a:rPr>
                <a:t>J</a:t>
              </a:r>
              <a:endParaRPr lang="en-US" altLang="zh-CN" sz="2800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39CBFC02-A782-49C1-AE0C-FEDAF6BAF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6" y="3081"/>
              <a:ext cx="153" cy="4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5" name="Oval 43">
              <a:extLst>
                <a:ext uri="{FF2B5EF4-FFF2-40B4-BE49-F238E27FC236}">
                  <a16:creationId xmlns:a16="http://schemas.microsoft.com/office/drawing/2014/main" id="{B897EBE3-D92D-47E1-AD7C-19BC7BF4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545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6" name="Oval 44">
            <a:extLst>
              <a:ext uri="{FF2B5EF4-FFF2-40B4-BE49-F238E27FC236}">
                <a16:creationId xmlns:a16="http://schemas.microsoft.com/office/drawing/2014/main" id="{3964E786-0A22-4B46-BC09-56BD3DB5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0" y="4176713"/>
            <a:ext cx="182562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27" name="Oval 45">
            <a:extLst>
              <a:ext uri="{FF2B5EF4-FFF2-40B4-BE49-F238E27FC236}">
                <a16:creationId xmlns:a16="http://schemas.microsoft.com/office/drawing/2014/main" id="{FBD3F9B1-243E-4FC7-877C-81630CF6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4191000"/>
            <a:ext cx="182562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28" name="Group 46">
            <a:extLst>
              <a:ext uri="{FF2B5EF4-FFF2-40B4-BE49-F238E27FC236}">
                <a16:creationId xmlns:a16="http://schemas.microsoft.com/office/drawing/2014/main" id="{B6B692E5-4030-4CB1-AC78-2EE40397334B}"/>
              </a:ext>
            </a:extLst>
          </p:cNvPr>
          <p:cNvGrpSpPr>
            <a:grpSpLocks/>
          </p:cNvGrpSpPr>
          <p:nvPr/>
        </p:nvGrpSpPr>
        <p:grpSpPr bwMode="auto">
          <a:xfrm>
            <a:off x="5957887" y="4348163"/>
            <a:ext cx="681038" cy="1314450"/>
            <a:chOff x="4167" y="3071"/>
            <a:chExt cx="429" cy="1104"/>
          </a:xfrm>
        </p:grpSpPr>
        <p:sp>
          <p:nvSpPr>
            <p:cNvPr id="29" name="Rectangle 47">
              <a:extLst>
                <a:ext uri="{FF2B5EF4-FFF2-40B4-BE49-F238E27FC236}">
                  <a16:creationId xmlns:a16="http://schemas.microsoft.com/office/drawing/2014/main" id="{2BD293A5-552B-4447-9C43-EB5F822F67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3630"/>
              <a:ext cx="429" cy="54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 dirty="0">
                  <a:solidFill>
                    <a:srgbClr val="000000"/>
                  </a:solidFill>
                  <a:latin typeface="Lucida Fax" pitchFamily="18" charset="0"/>
                  <a:ea typeface="宋体" pitchFamily="2" charset="-122"/>
                  <a:cs typeface="Times New Roman" pitchFamily="18" charset="0"/>
                </a:rPr>
                <a:t>L</a:t>
              </a:r>
              <a:endParaRPr lang="en-US" altLang="zh-CN" sz="2800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0" name="Line 48">
              <a:extLst>
                <a:ext uri="{FF2B5EF4-FFF2-40B4-BE49-F238E27FC236}">
                  <a16:creationId xmlns:a16="http://schemas.microsoft.com/office/drawing/2014/main" id="{9282251B-0443-4C1E-B729-0EAB96F4CF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5" y="3071"/>
              <a:ext cx="153" cy="4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1" name="Oval 49">
              <a:extLst>
                <a:ext uri="{FF2B5EF4-FFF2-40B4-BE49-F238E27FC236}">
                  <a16:creationId xmlns:a16="http://schemas.microsoft.com/office/drawing/2014/main" id="{95220D06-3978-4CC5-A541-A7BCF94FB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8" y="3535"/>
              <a:ext cx="115" cy="12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32" name="Rectangle 50">
            <a:extLst>
              <a:ext uri="{FF2B5EF4-FFF2-40B4-BE49-F238E27FC236}">
                <a16:creationId xmlns:a16="http://schemas.microsoft.com/office/drawing/2014/main" id="{4930896F-E265-4398-AA2F-EFD72B2B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75" y="3938588"/>
            <a:ext cx="635000" cy="7937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D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33" name="Rectangle 51">
            <a:extLst>
              <a:ext uri="{FF2B5EF4-FFF2-40B4-BE49-F238E27FC236}">
                <a16:creationId xmlns:a16="http://schemas.microsoft.com/office/drawing/2014/main" id="{3BBC2868-4740-42C2-B275-1CC114FC1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525" y="3911600"/>
            <a:ext cx="638175" cy="66357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E</a:t>
            </a:r>
            <a:endParaRPr lang="en-US" altLang="zh-CN" sz="28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34" name="Oval 52">
            <a:extLst>
              <a:ext uri="{FF2B5EF4-FFF2-40B4-BE49-F238E27FC236}">
                <a16:creationId xmlns:a16="http://schemas.microsoft.com/office/drawing/2014/main" id="{90385751-00C1-4AED-86C1-77DC7779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237" y="4202113"/>
            <a:ext cx="180975" cy="153987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35" name="Oval 53">
            <a:extLst>
              <a:ext uri="{FF2B5EF4-FFF2-40B4-BE49-F238E27FC236}">
                <a16:creationId xmlns:a16="http://schemas.microsoft.com/office/drawing/2014/main" id="{D0695785-AEDA-4B51-9663-9DE1D9D2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7" y="4214813"/>
            <a:ext cx="182563" cy="1524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grpSp>
        <p:nvGrpSpPr>
          <p:cNvPr id="36" name="Group 54">
            <a:extLst>
              <a:ext uri="{FF2B5EF4-FFF2-40B4-BE49-F238E27FC236}">
                <a16:creationId xmlns:a16="http://schemas.microsoft.com/office/drawing/2014/main" id="{27AAFC8C-8D7B-4B2B-8D80-0AF28D1EE150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343400"/>
            <a:ext cx="758825" cy="1304925"/>
            <a:chOff x="2670" y="3067"/>
            <a:chExt cx="478" cy="1097"/>
          </a:xfrm>
        </p:grpSpPr>
        <p:sp>
          <p:nvSpPr>
            <p:cNvPr id="37" name="Rectangle 55">
              <a:extLst>
                <a:ext uri="{FF2B5EF4-FFF2-40B4-BE49-F238E27FC236}">
                  <a16:creationId xmlns:a16="http://schemas.microsoft.com/office/drawing/2014/main" id="{9F4C2DDC-E3F2-4E3E-A74D-29B392A96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3629"/>
              <a:ext cx="478" cy="535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000000"/>
                  </a:solidFill>
                  <a:latin typeface="Lucida Fax" pitchFamily="18" charset="0"/>
                  <a:ea typeface="宋体" pitchFamily="2" charset="-122"/>
                  <a:cs typeface="Times New Roman" pitchFamily="18" charset="0"/>
                </a:rPr>
                <a:t>H</a:t>
              </a:r>
              <a:endParaRPr lang="en-US" altLang="zh-CN" sz="28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Oval 56">
              <a:extLst>
                <a:ext uri="{FF2B5EF4-FFF2-40B4-BE49-F238E27FC236}">
                  <a16:creationId xmlns:a16="http://schemas.microsoft.com/office/drawing/2014/main" id="{34EB6B1C-7111-432E-9A63-25A5A36FD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3506"/>
              <a:ext cx="115" cy="12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9" name="Line 57">
              <a:extLst>
                <a:ext uri="{FF2B5EF4-FFF2-40B4-BE49-F238E27FC236}">
                  <a16:creationId xmlns:a16="http://schemas.microsoft.com/office/drawing/2014/main" id="{57894F19-5E8A-4F08-99F6-403D032A9F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3067"/>
              <a:ext cx="153" cy="4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zh-CN" altLang="en-US" sz="200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40" name="Line 42">
            <a:extLst>
              <a:ext uri="{FF2B5EF4-FFF2-40B4-BE49-F238E27FC236}">
                <a16:creationId xmlns:a16="http://schemas.microsoft.com/office/drawing/2014/main" id="{9BD31A86-7B0A-4F32-8B54-20D4665FB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2111" y="4341813"/>
            <a:ext cx="258763" cy="6369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38E4C8EA-23C4-476E-AA99-44CDF04C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186" y="5052616"/>
            <a:ext cx="696912" cy="63698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  <a:latin typeface="Lucida Fax" pitchFamily="18" charset="0"/>
                <a:ea typeface="宋体" pitchFamily="2" charset="-122"/>
                <a:cs typeface="Times New Roman" pitchFamily="18" charset="0"/>
              </a:rPr>
              <a:t>K</a:t>
            </a:r>
            <a:endParaRPr lang="en-US" altLang="zh-CN" sz="2800" dirty="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B0211574-8333-4F9B-BB40-0953AD6A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866" y="4899025"/>
            <a:ext cx="182562" cy="15359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 sz="2000">
              <a:solidFill>
                <a:srgbClr val="000000"/>
              </a:solidFill>
              <a:latin typeface="Lucida Fax" pitchFamily="18" charset="0"/>
              <a:ea typeface="宋体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41A47DB-A88D-456B-A71D-304366EA19D7}"/>
              </a:ext>
            </a:extLst>
          </p:cNvPr>
          <p:cNvSpPr/>
          <p:nvPr/>
        </p:nvSpPr>
        <p:spPr>
          <a:xfrm>
            <a:off x="3695699" y="4753083"/>
            <a:ext cx="2890837" cy="411163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B841A33-5EAD-45D2-AB83-0443FF0DE0F9}"/>
              </a:ext>
            </a:extLst>
          </p:cNvPr>
          <p:cNvSpPr/>
          <p:nvPr/>
        </p:nvSpPr>
        <p:spPr>
          <a:xfrm>
            <a:off x="7264402" y="4061618"/>
            <a:ext cx="742948" cy="411163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5" name="幻灯片编号占位符 3">
            <a:extLst>
              <a:ext uri="{FF2B5EF4-FFF2-40B4-BE49-F238E27FC236}">
                <a16:creationId xmlns:a16="http://schemas.microsoft.com/office/drawing/2014/main" id="{0AF697A8-405E-4700-89BA-A595719EB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5656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8D934-09A7-4852-8D40-FA602CA69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Extended Binary Trees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6C28E-8C16-4556-8600-794629E6A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0" i="0" dirty="0">
                <a:effectLst/>
                <a:latin typeface="Roboto"/>
              </a:rPr>
              <a:t>All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Roboto"/>
              </a:rPr>
              <a:t>the null </a:t>
            </a:r>
            <a:r>
              <a:rPr lang="en-US" altLang="zh-CN" i="0" dirty="0">
                <a:effectLst/>
                <a:latin typeface="Roboto"/>
              </a:rPr>
              <a:t>sub tree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Roboto"/>
              </a:rPr>
              <a:t>of the original 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Roboto"/>
              </a:rPr>
              <a:t>tree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Roboto"/>
              </a:rPr>
              <a:t> are replaced with special nodes called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Roboto"/>
              </a:rPr>
              <a:t>external nodes</a:t>
            </a:r>
          </a:p>
          <a:p>
            <a:pPr lvl="1">
              <a:defRPr/>
            </a:pPr>
            <a:r>
              <a:rPr lang="en-US" altLang="zh-CN" dirty="0"/>
              <a:t>Add one external node at every original internal node with only one child</a:t>
            </a:r>
          </a:p>
          <a:p>
            <a:pPr lvl="1">
              <a:defRPr/>
            </a:pPr>
            <a:r>
              <a:rPr lang="en-US" altLang="zh-CN" dirty="0"/>
              <a:t>Add two external leaves at every original leaf</a:t>
            </a:r>
          </a:p>
          <a:p>
            <a:pPr lvl="1">
              <a:defRPr/>
            </a:pPr>
            <a:r>
              <a:rPr lang="en-US" altLang="zh-CN" dirty="0"/>
              <a:t>(so that each original node has two children)</a:t>
            </a:r>
            <a:endParaRPr lang="en-US" altLang="zh-CN" b="0" dirty="0">
              <a:solidFill>
                <a:srgbClr val="222222"/>
              </a:solidFill>
              <a:latin typeface="Roboto"/>
            </a:endParaRPr>
          </a:p>
          <a:p>
            <a:r>
              <a:rPr lang="en-US" altLang="zh-CN" b="0" dirty="0">
                <a:solidFill>
                  <a:srgbClr val="222222"/>
                </a:solidFill>
                <a:latin typeface="Roboto"/>
              </a:rPr>
              <a:t>Each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Roboto"/>
              </a:rPr>
              <a:t> original node is now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Roboto"/>
              </a:rPr>
              <a:t>internal node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dirty="0">
                <a:solidFill>
                  <a:srgbClr val="222222"/>
                </a:solidFill>
                <a:latin typeface="Roboto"/>
              </a:rPr>
              <a:t>A transformation into a </a:t>
            </a:r>
            <a:r>
              <a:rPr lang="en-US" altLang="zh-CN" sz="3000" dirty="0">
                <a:solidFill>
                  <a:srgbClr val="FF0000"/>
                </a:solidFill>
                <a:latin typeface="Roboto"/>
              </a:rPr>
              <a:t>full</a:t>
            </a:r>
            <a:r>
              <a:rPr lang="en-US" altLang="zh-CN" sz="3000" dirty="0">
                <a:solidFill>
                  <a:srgbClr val="222222"/>
                </a:solidFill>
                <a:latin typeface="Roboto"/>
              </a:rPr>
              <a:t> binary tree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altLang="zh-CN" sz="3000" dirty="0">
                <a:solidFill>
                  <a:srgbClr val="222222"/>
                </a:solidFill>
                <a:latin typeface="Roboto"/>
              </a:rPr>
              <a:t># of</a:t>
            </a:r>
            <a:r>
              <a:rPr lang="zh-CN" altLang="en-US" sz="3000" dirty="0">
                <a:solidFill>
                  <a:srgbClr val="222222"/>
                </a:solidFill>
                <a:latin typeface="Roboto"/>
              </a:rPr>
              <a:t> </a:t>
            </a:r>
            <a:r>
              <a:rPr lang="en-US" altLang="zh-CN" sz="3000" dirty="0">
                <a:solidFill>
                  <a:srgbClr val="222222"/>
                </a:solidFill>
                <a:latin typeface="Roboto"/>
              </a:rPr>
              <a:t>external nodes equals </a:t>
            </a:r>
            <a:r>
              <a:rPr lang="en-US" altLang="zh-CN" sz="3000" dirty="0">
                <a:solidFill>
                  <a:srgbClr val="FF0000"/>
                </a:solidFill>
                <a:latin typeface="Roboto"/>
              </a:rPr>
              <a:t># of internal nodes plus one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6CCEA5-84F4-4292-836D-EF2CAB76B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133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Extended Binary Trees: Example</a:t>
            </a:r>
            <a:endParaRPr lang="zh-CN" altLang="en-US" dirty="0"/>
          </a:p>
        </p:txBody>
      </p:sp>
      <p:grpSp>
        <p:nvGrpSpPr>
          <p:cNvPr id="18436" name="组合 45"/>
          <p:cNvGrpSpPr>
            <a:grpSpLocks/>
          </p:cNvGrpSpPr>
          <p:nvPr/>
        </p:nvGrpSpPr>
        <p:grpSpPr bwMode="auto">
          <a:xfrm>
            <a:off x="3575050" y="1412875"/>
            <a:ext cx="5041900" cy="3168650"/>
            <a:chOff x="2051720" y="1412776"/>
            <a:chExt cx="5040560" cy="3168352"/>
          </a:xfrm>
        </p:grpSpPr>
        <p:sp>
          <p:nvSpPr>
            <p:cNvPr id="6" name="椭圆 5"/>
            <p:cNvSpPr/>
            <p:nvPr/>
          </p:nvSpPr>
          <p:spPr>
            <a:xfrm>
              <a:off x="4284739" y="1412776"/>
              <a:ext cx="574522" cy="5762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5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772253" y="2276295"/>
              <a:ext cx="576110" cy="5762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2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91200" y="3141401"/>
              <a:ext cx="576109" cy="576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3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4472" y="4004920"/>
              <a:ext cx="576110" cy="576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4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051720" y="3141401"/>
              <a:ext cx="576110" cy="576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 dirty="0">
                  <a:solidFill>
                    <a:schemeClr val="tx1"/>
                  </a:solidFill>
                </a:rPr>
                <a:t>0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2483405" y="4004920"/>
              <a:ext cx="576110" cy="576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1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5868643" y="2271533"/>
              <a:ext cx="576109" cy="576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8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6516171" y="3135052"/>
              <a:ext cx="576109" cy="576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9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148110" y="3135052"/>
              <a:ext cx="576109" cy="576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6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579795" y="4004920"/>
              <a:ext cx="576109" cy="57620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3200">
                  <a:solidFill>
                    <a:schemeClr val="tx1"/>
                  </a:solidFill>
                </a:rPr>
                <a:t>7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cxnSp>
          <p:nvCxnSpPr>
            <p:cNvPr id="18" name="直接连接符 17"/>
            <p:cNvCxnSpPr>
              <a:cxnSpLocks/>
              <a:stCxn id="6" idx="3"/>
              <a:endCxn id="7" idx="7"/>
            </p:cNvCxnSpPr>
            <p:nvPr/>
          </p:nvCxnSpPr>
          <p:spPr>
            <a:xfrm flipH="1">
              <a:off x="3264248" y="1904855"/>
              <a:ext cx="1104606" cy="457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cxnSpLocks/>
              <a:stCxn id="6" idx="5"/>
              <a:endCxn id="12" idx="1"/>
            </p:cNvCxnSpPr>
            <p:nvPr/>
          </p:nvCxnSpPr>
          <p:spPr>
            <a:xfrm>
              <a:off x="4775146" y="1904855"/>
              <a:ext cx="1177612" cy="4508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  <a:stCxn id="7" idx="3"/>
              <a:endCxn id="10" idx="7"/>
            </p:cNvCxnSpPr>
            <p:nvPr/>
          </p:nvCxnSpPr>
          <p:spPr>
            <a:xfrm flipH="1">
              <a:off x="2543714" y="2768373"/>
              <a:ext cx="312655" cy="457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  <a:stCxn id="7" idx="5"/>
              <a:endCxn id="8" idx="1"/>
            </p:cNvCxnSpPr>
            <p:nvPr/>
          </p:nvCxnSpPr>
          <p:spPr>
            <a:xfrm>
              <a:off x="3264248" y="2768373"/>
              <a:ext cx="312655" cy="457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cxnSpLocks/>
              <a:stCxn id="10" idx="5"/>
              <a:endCxn id="11" idx="0"/>
            </p:cNvCxnSpPr>
            <p:nvPr/>
          </p:nvCxnSpPr>
          <p:spPr>
            <a:xfrm>
              <a:off x="2543714" y="3631892"/>
              <a:ext cx="228539" cy="373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cxnSpLocks/>
              <a:stCxn id="8" idx="5"/>
              <a:endCxn id="9" idx="0"/>
            </p:cNvCxnSpPr>
            <p:nvPr/>
          </p:nvCxnSpPr>
          <p:spPr>
            <a:xfrm>
              <a:off x="3983195" y="3631892"/>
              <a:ext cx="228539" cy="3730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cxnSpLocks/>
              <a:stCxn id="12" idx="3"/>
              <a:endCxn id="15" idx="7"/>
            </p:cNvCxnSpPr>
            <p:nvPr/>
          </p:nvCxnSpPr>
          <p:spPr>
            <a:xfrm flipH="1">
              <a:off x="5640104" y="2763612"/>
              <a:ext cx="312654" cy="457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cxnSpLocks/>
              <a:stCxn id="12" idx="5"/>
              <a:endCxn id="13" idx="1"/>
            </p:cNvCxnSpPr>
            <p:nvPr/>
          </p:nvCxnSpPr>
          <p:spPr>
            <a:xfrm>
              <a:off x="6360638" y="2763612"/>
              <a:ext cx="239648" cy="4571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cxnSpLocks/>
              <a:stCxn id="15" idx="5"/>
              <a:endCxn id="16" idx="0"/>
            </p:cNvCxnSpPr>
            <p:nvPr/>
          </p:nvCxnSpPr>
          <p:spPr>
            <a:xfrm>
              <a:off x="5640104" y="3627131"/>
              <a:ext cx="228539" cy="3777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组合 93"/>
          <p:cNvGrpSpPr>
            <a:grpSpLocks/>
          </p:cNvGrpSpPr>
          <p:nvPr/>
        </p:nvGrpSpPr>
        <p:grpSpPr bwMode="auto">
          <a:xfrm>
            <a:off x="3216275" y="3627438"/>
            <a:ext cx="5759450" cy="1970087"/>
            <a:chOff x="1691680" y="3627368"/>
            <a:chExt cx="5760640" cy="1970256"/>
          </a:xfrm>
        </p:grpSpPr>
        <p:sp>
          <p:nvSpPr>
            <p:cNvPr id="45" name="矩形 44"/>
            <p:cNvSpPr/>
            <p:nvPr/>
          </p:nvSpPr>
          <p:spPr>
            <a:xfrm>
              <a:off x="1691680" y="4005225"/>
              <a:ext cx="503342" cy="576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203292" y="4022689"/>
              <a:ext cx="504929" cy="576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775242" y="4005225"/>
              <a:ext cx="504929" cy="576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6299557" y="4022689"/>
              <a:ext cx="504929" cy="576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6948979" y="4022689"/>
              <a:ext cx="503341" cy="576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2915896" y="5013374"/>
              <a:ext cx="503341" cy="576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2195022" y="5021313"/>
              <a:ext cx="504929" cy="576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635181" y="5013374"/>
              <a:ext cx="504929" cy="576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4356055" y="5013374"/>
              <a:ext cx="503342" cy="576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5292874" y="5013374"/>
              <a:ext cx="503342" cy="576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6012161" y="5013374"/>
              <a:ext cx="503341" cy="576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59" name="直接连接符 58"/>
            <p:cNvCxnSpPr>
              <a:cxnSpLocks/>
              <a:stCxn id="10" idx="3"/>
              <a:endCxn id="45" idx="0"/>
            </p:cNvCxnSpPr>
            <p:nvPr/>
          </p:nvCxnSpPr>
          <p:spPr>
            <a:xfrm flipH="1">
              <a:off x="1944145" y="3632130"/>
              <a:ext cx="192127" cy="3730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cxnSpLocks/>
              <a:stCxn id="8" idx="3"/>
              <a:endCxn id="47" idx="0"/>
            </p:cNvCxnSpPr>
            <p:nvPr/>
          </p:nvCxnSpPr>
          <p:spPr>
            <a:xfrm flipH="1">
              <a:off x="3455757" y="3632130"/>
              <a:ext cx="120675" cy="39055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cxnSpLocks/>
              <a:stCxn id="15" idx="3"/>
              <a:endCxn id="48" idx="0"/>
            </p:cNvCxnSpPr>
            <p:nvPr/>
          </p:nvCxnSpPr>
          <p:spPr>
            <a:xfrm flipH="1">
              <a:off x="5027707" y="3627368"/>
              <a:ext cx="204829" cy="3778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cxnSpLocks/>
              <a:stCxn id="13" idx="3"/>
              <a:endCxn id="49" idx="0"/>
            </p:cNvCxnSpPr>
            <p:nvPr/>
          </p:nvCxnSpPr>
          <p:spPr>
            <a:xfrm flipH="1">
              <a:off x="6552022" y="3627368"/>
              <a:ext cx="49222" cy="395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cxnSpLocks/>
              <a:stCxn id="13" idx="5"/>
              <a:endCxn id="50" idx="0"/>
            </p:cNvCxnSpPr>
            <p:nvPr/>
          </p:nvCxnSpPr>
          <p:spPr>
            <a:xfrm>
              <a:off x="7007728" y="3627368"/>
              <a:ext cx="192128" cy="3953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>
              <a:cxnSpLocks/>
              <a:stCxn id="11" idx="3"/>
              <a:endCxn id="52" idx="0"/>
            </p:cNvCxnSpPr>
            <p:nvPr/>
          </p:nvCxnSpPr>
          <p:spPr>
            <a:xfrm flipH="1">
              <a:off x="2447486" y="4497393"/>
              <a:ext cx="120675" cy="523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cxnSpLocks/>
              <a:stCxn id="11" idx="5"/>
              <a:endCxn id="51" idx="0"/>
            </p:cNvCxnSpPr>
            <p:nvPr/>
          </p:nvCxnSpPr>
          <p:spPr>
            <a:xfrm>
              <a:off x="2976233" y="4497393"/>
              <a:ext cx="192127" cy="515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cxnSpLocks/>
              <a:stCxn id="9" idx="3"/>
              <a:endCxn id="53" idx="0"/>
            </p:cNvCxnSpPr>
            <p:nvPr/>
          </p:nvCxnSpPr>
          <p:spPr>
            <a:xfrm flipH="1">
              <a:off x="3887647" y="4497393"/>
              <a:ext cx="120675" cy="515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cxnSpLocks/>
              <a:stCxn id="9" idx="5"/>
              <a:endCxn id="54" idx="0"/>
            </p:cNvCxnSpPr>
            <p:nvPr/>
          </p:nvCxnSpPr>
          <p:spPr>
            <a:xfrm>
              <a:off x="4416393" y="4497393"/>
              <a:ext cx="192128" cy="515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>
              <a:cxnSpLocks/>
              <a:stCxn id="16" idx="3"/>
              <a:endCxn id="55" idx="0"/>
            </p:cNvCxnSpPr>
            <p:nvPr/>
          </p:nvCxnSpPr>
          <p:spPr>
            <a:xfrm flipH="1">
              <a:off x="5543751" y="4497393"/>
              <a:ext cx="120675" cy="515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>
              <a:cxnSpLocks/>
              <a:stCxn id="16" idx="5"/>
              <a:endCxn id="56" idx="0"/>
            </p:cNvCxnSpPr>
            <p:nvPr/>
          </p:nvCxnSpPr>
          <p:spPr>
            <a:xfrm>
              <a:off x="6072498" y="4497393"/>
              <a:ext cx="192127" cy="515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灯片编号占位符 3">
            <a:extLst>
              <a:ext uri="{FF2B5EF4-FFF2-40B4-BE49-F238E27FC236}">
                <a16:creationId xmlns:a16="http://schemas.microsoft.com/office/drawing/2014/main" id="{0D4D471F-CE1A-4A81-8FFF-0E44A152C1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20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Extended Binary Trees</a:t>
            </a:r>
            <a:endParaRPr lang="zh-CN" altLang="en-US"/>
          </a:p>
        </p:txBody>
      </p:sp>
      <p:sp>
        <p:nvSpPr>
          <p:cNvPr id="430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Internal nodes: the nodes in the original tree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External nodes: the null trees added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Internal path length (I)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sum of the depths of all internal nodes in the extended binary tree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External path length (E)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sum of the depths of all external nodes in the extended binary tree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Property: E = I + 2n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where n is the number of internal nodes</a:t>
            </a:r>
          </a:p>
          <a:p>
            <a:pPr lvl="1">
              <a:lnSpc>
                <a:spcPct val="90000"/>
              </a:lnSpc>
            </a:pPr>
            <a:endParaRPr lang="zh-CN" altLang="en-US" sz="240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E368AE8-A9D9-4C9A-AE63-413EE0740B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0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Concepts of trees</a:t>
            </a:r>
          </a:p>
          <a:p>
            <a:r>
              <a:rPr lang="en-US" altLang="zh-CN" sz="3600" dirty="0"/>
              <a:t>Binary trees</a:t>
            </a:r>
          </a:p>
          <a:p>
            <a:pPr lvl="1"/>
            <a:r>
              <a:rPr lang="en-US" altLang="zh-CN" sz="3200" dirty="0"/>
              <a:t>Properties</a:t>
            </a:r>
          </a:p>
          <a:p>
            <a:pPr lvl="1"/>
            <a:r>
              <a:rPr lang="en-US" altLang="zh-CN" sz="3200" dirty="0"/>
              <a:t>ADT</a:t>
            </a:r>
          </a:p>
          <a:p>
            <a:pPr lvl="1"/>
            <a:r>
              <a:rPr lang="en-US" altLang="zh-CN" sz="3200" dirty="0"/>
              <a:t>Storage Structures</a:t>
            </a:r>
          </a:p>
          <a:p>
            <a:r>
              <a:rPr lang="en-US" altLang="zh-CN" sz="3600" dirty="0"/>
              <a:t>Binary Search Trees</a:t>
            </a:r>
          </a:p>
          <a:p>
            <a:r>
              <a:rPr lang="en-US" altLang="zh-CN" sz="3600" dirty="0"/>
              <a:t>AVL Trees</a:t>
            </a:r>
            <a:endParaRPr lang="zh-CN" altLang="en-US" sz="3600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09457951-3EE3-4672-91B6-38058A4608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542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Extended Binary Trees</a:t>
            </a:r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For this example,</a:t>
            </a:r>
          </a:p>
          <a:p>
            <a:pPr lvl="1"/>
            <a:r>
              <a:rPr lang="en-US" altLang="zh-CN"/>
              <a:t>E = 3 + 4 + 4 + 3 + 4 + 4 + 3 + 4 + 4 + 3 + 3 = 39</a:t>
            </a:r>
          </a:p>
          <a:p>
            <a:pPr lvl="1"/>
            <a:r>
              <a:rPr lang="en-US" altLang="zh-CN"/>
              <a:t>I = 0 + 1 + 2 + 3 + 2 + 3 + 1 + 2 + 3 + 2 = 19</a:t>
            </a:r>
          </a:p>
          <a:p>
            <a:pPr lvl="1"/>
            <a:r>
              <a:rPr lang="en-US" altLang="zh-CN"/>
              <a:t>It satisfies E = I + 2n where n = 10</a:t>
            </a:r>
            <a:endParaRPr lang="zh-CN" altLang="en-US"/>
          </a:p>
        </p:txBody>
      </p:sp>
      <p:grpSp>
        <p:nvGrpSpPr>
          <p:cNvPr id="21509" name="组合 47"/>
          <p:cNvGrpSpPr>
            <a:grpSpLocks/>
          </p:cNvGrpSpPr>
          <p:nvPr/>
        </p:nvGrpSpPr>
        <p:grpSpPr bwMode="auto">
          <a:xfrm>
            <a:off x="6024564" y="981075"/>
            <a:ext cx="4162425" cy="3024188"/>
            <a:chOff x="1691680" y="1412776"/>
            <a:chExt cx="5760640" cy="4184848"/>
          </a:xfrm>
        </p:grpSpPr>
        <p:grpSp>
          <p:nvGrpSpPr>
            <p:cNvPr id="21510" name="组合 4"/>
            <p:cNvGrpSpPr>
              <a:grpSpLocks/>
            </p:cNvGrpSpPr>
            <p:nvPr/>
          </p:nvGrpSpPr>
          <p:grpSpPr bwMode="auto">
            <a:xfrm>
              <a:off x="2051720" y="1412776"/>
              <a:ext cx="5040560" cy="3168352"/>
              <a:chOff x="2051720" y="1412776"/>
              <a:chExt cx="5040560" cy="3168352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284187" y="1412776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5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2772623" y="2276108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2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491055" y="3141635"/>
                <a:ext cx="577822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3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3872" y="4004965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4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051994" y="3141635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0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484810" y="4004965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1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5868252" y="2271714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8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6516380" y="3135044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9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5147623" y="3135044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6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5580441" y="4004965"/>
                <a:ext cx="575625" cy="5755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3200">
                    <a:solidFill>
                      <a:schemeClr val="tx1"/>
                    </a:solidFill>
                  </a:rPr>
                  <a:t>7</a:t>
                </a:r>
                <a:endParaRPr lang="zh-CN" altLang="en-US" sz="3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直接连接符 15"/>
              <p:cNvCxnSpPr>
                <a:stCxn id="6" idx="3"/>
                <a:endCxn id="7" idx="7"/>
              </p:cNvCxnSpPr>
              <p:nvPr/>
            </p:nvCxnSpPr>
            <p:spPr>
              <a:xfrm flipH="1">
                <a:off x="3262563" y="1904853"/>
                <a:ext cx="1105112" cy="456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6" idx="5"/>
                <a:endCxn id="12" idx="1"/>
              </p:cNvCxnSpPr>
              <p:nvPr/>
            </p:nvCxnSpPr>
            <p:spPr>
              <a:xfrm>
                <a:off x="4776324" y="1904853"/>
                <a:ext cx="1175416" cy="4503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7" idx="3"/>
                <a:endCxn id="10" idx="7"/>
              </p:cNvCxnSpPr>
              <p:nvPr/>
            </p:nvCxnSpPr>
            <p:spPr>
              <a:xfrm flipH="1">
                <a:off x="2544131" y="2768184"/>
                <a:ext cx="311980" cy="456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/>
              <p:cNvCxnSpPr>
                <a:stCxn id="7" idx="5"/>
                <a:endCxn id="8" idx="1"/>
              </p:cNvCxnSpPr>
              <p:nvPr/>
            </p:nvCxnSpPr>
            <p:spPr>
              <a:xfrm>
                <a:off x="3262563" y="2768184"/>
                <a:ext cx="314177" cy="456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0" idx="5"/>
                <a:endCxn id="11" idx="0"/>
              </p:cNvCxnSpPr>
              <p:nvPr/>
            </p:nvCxnSpPr>
            <p:spPr>
              <a:xfrm>
                <a:off x="2544131" y="3631514"/>
                <a:ext cx="228492" cy="3734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8" idx="5"/>
                <a:endCxn id="9" idx="0"/>
              </p:cNvCxnSpPr>
              <p:nvPr/>
            </p:nvCxnSpPr>
            <p:spPr>
              <a:xfrm>
                <a:off x="3983192" y="3631514"/>
                <a:ext cx="228492" cy="3734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2" idx="3"/>
                <a:endCxn id="14" idx="7"/>
              </p:cNvCxnSpPr>
              <p:nvPr/>
            </p:nvCxnSpPr>
            <p:spPr>
              <a:xfrm flipH="1">
                <a:off x="5639760" y="2763791"/>
                <a:ext cx="311980" cy="456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12" idx="5"/>
                <a:endCxn id="13" idx="1"/>
              </p:cNvCxnSpPr>
              <p:nvPr/>
            </p:nvCxnSpPr>
            <p:spPr>
              <a:xfrm>
                <a:off x="6360389" y="2763791"/>
                <a:ext cx="239478" cy="4569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4" idx="5"/>
                <a:endCxn id="15" idx="0"/>
              </p:cNvCxnSpPr>
              <p:nvPr/>
            </p:nvCxnSpPr>
            <p:spPr>
              <a:xfrm>
                <a:off x="5639760" y="3627121"/>
                <a:ext cx="228492" cy="3778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11" name="组合 24"/>
            <p:cNvGrpSpPr>
              <a:grpSpLocks/>
            </p:cNvGrpSpPr>
            <p:nvPr/>
          </p:nvGrpSpPr>
          <p:grpSpPr bwMode="auto">
            <a:xfrm>
              <a:off x="1691680" y="3627368"/>
              <a:ext cx="5760640" cy="1970256"/>
              <a:chOff x="1691680" y="3627368"/>
              <a:chExt cx="5760640" cy="1970256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691680" y="4004965"/>
                <a:ext cx="503122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03244" y="4022539"/>
                <a:ext cx="505319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776325" y="4004965"/>
                <a:ext cx="503122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301071" y="4022539"/>
                <a:ext cx="503122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949197" y="4022539"/>
                <a:ext cx="503123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2915431" y="5013283"/>
                <a:ext cx="505319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194802" y="5022070"/>
                <a:ext cx="505319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636060" y="5013283"/>
                <a:ext cx="503123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356689" y="5013283"/>
                <a:ext cx="503123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292629" y="5013283"/>
                <a:ext cx="503123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013258" y="5013283"/>
                <a:ext cx="503123" cy="575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cxnSp>
            <p:nvCxnSpPr>
              <p:cNvPr id="37" name="直接连接符 36"/>
              <p:cNvCxnSpPr>
                <a:stCxn id="10" idx="3"/>
                <a:endCxn id="26" idx="0"/>
              </p:cNvCxnSpPr>
              <p:nvPr/>
            </p:nvCxnSpPr>
            <p:spPr>
              <a:xfrm flipH="1">
                <a:off x="1944339" y="3631514"/>
                <a:ext cx="191143" cy="3734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>
                <a:stCxn id="8" idx="3"/>
                <a:endCxn id="27" idx="0"/>
              </p:cNvCxnSpPr>
              <p:nvPr/>
            </p:nvCxnSpPr>
            <p:spPr>
              <a:xfrm flipH="1">
                <a:off x="3455903" y="3631514"/>
                <a:ext cx="120838" cy="3910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>
                <a:stCxn id="14" idx="3"/>
                <a:endCxn id="28" idx="0"/>
              </p:cNvCxnSpPr>
              <p:nvPr/>
            </p:nvCxnSpPr>
            <p:spPr>
              <a:xfrm flipH="1">
                <a:off x="5026787" y="3627120"/>
                <a:ext cx="206522" cy="3778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>
                <a:stCxn id="13" idx="3"/>
                <a:endCxn id="29" idx="0"/>
              </p:cNvCxnSpPr>
              <p:nvPr/>
            </p:nvCxnSpPr>
            <p:spPr>
              <a:xfrm flipH="1">
                <a:off x="6551533" y="3627120"/>
                <a:ext cx="48335" cy="3954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13" idx="5"/>
                <a:endCxn id="30" idx="0"/>
              </p:cNvCxnSpPr>
              <p:nvPr/>
            </p:nvCxnSpPr>
            <p:spPr>
              <a:xfrm>
                <a:off x="7008518" y="3627120"/>
                <a:ext cx="191142" cy="39541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>
                <a:stCxn id="11" idx="3"/>
                <a:endCxn id="32" idx="0"/>
              </p:cNvCxnSpPr>
              <p:nvPr/>
            </p:nvCxnSpPr>
            <p:spPr>
              <a:xfrm flipH="1">
                <a:off x="2447462" y="4497041"/>
                <a:ext cx="120837" cy="52502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stCxn id="11" idx="5"/>
                <a:endCxn id="31" idx="0"/>
              </p:cNvCxnSpPr>
              <p:nvPr/>
            </p:nvCxnSpPr>
            <p:spPr>
              <a:xfrm>
                <a:off x="2974752" y="4497041"/>
                <a:ext cx="193340" cy="5162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/>
              <p:cNvCxnSpPr>
                <a:stCxn id="9" idx="3"/>
                <a:endCxn id="33" idx="0"/>
              </p:cNvCxnSpPr>
              <p:nvPr/>
            </p:nvCxnSpPr>
            <p:spPr>
              <a:xfrm flipH="1">
                <a:off x="3888720" y="4497041"/>
                <a:ext cx="118640" cy="5162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>
                <a:stCxn id="9" idx="5"/>
                <a:endCxn id="34" idx="0"/>
              </p:cNvCxnSpPr>
              <p:nvPr/>
            </p:nvCxnSpPr>
            <p:spPr>
              <a:xfrm>
                <a:off x="4416010" y="4497041"/>
                <a:ext cx="191142" cy="5162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>
                <a:stCxn id="15" idx="3"/>
                <a:endCxn id="35" idx="0"/>
              </p:cNvCxnSpPr>
              <p:nvPr/>
            </p:nvCxnSpPr>
            <p:spPr>
              <a:xfrm flipH="1">
                <a:off x="5543091" y="4497041"/>
                <a:ext cx="120838" cy="5162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>
                <a:stCxn id="15" idx="5"/>
                <a:endCxn id="36" idx="0"/>
              </p:cNvCxnSpPr>
              <p:nvPr/>
            </p:nvCxnSpPr>
            <p:spPr>
              <a:xfrm>
                <a:off x="6072579" y="4497041"/>
                <a:ext cx="191142" cy="5162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幻灯片编号占位符 3">
            <a:extLst>
              <a:ext uri="{FF2B5EF4-FFF2-40B4-BE49-F238E27FC236}">
                <a16:creationId xmlns:a16="http://schemas.microsoft.com/office/drawing/2014/main" id="{E1DFCB8F-FC19-4F1D-843A-A9E1CFB798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6202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Extended Binary Trees</a:t>
            </a:r>
            <a:endParaRPr lang="zh-CN" altLang="en-US" dirty="0"/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 = I + 2n (proof by induction)</a:t>
            </a:r>
          </a:p>
          <a:p>
            <a:pPr lvl="1"/>
            <a:r>
              <a:rPr lang="en-US" altLang="zh-CN" dirty="0"/>
              <a:t>When n=1, we have I=0 and E=2, thus E=I+2n</a:t>
            </a:r>
          </a:p>
          <a:p>
            <a:pPr lvl="1"/>
            <a:r>
              <a:rPr lang="en-US" altLang="zh-CN" dirty="0"/>
              <a:t>Assume </a:t>
            </a:r>
            <a:r>
              <a:rPr lang="en-US" altLang="zh-CN" dirty="0">
                <a:solidFill>
                  <a:srgbClr val="0070C0"/>
                </a:solidFill>
              </a:rPr>
              <a:t>E</a:t>
            </a:r>
            <a:r>
              <a:rPr lang="en-US" altLang="zh-CN" baseline="-25000" dirty="0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 = I</a:t>
            </a:r>
            <a:r>
              <a:rPr lang="en-US" altLang="zh-CN" baseline="-25000" dirty="0">
                <a:solidFill>
                  <a:srgbClr val="0070C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 + 2n </a:t>
            </a:r>
            <a:r>
              <a:rPr lang="en-US" altLang="zh-CN" dirty="0"/>
              <a:t>is satisfied for </a:t>
            </a:r>
            <a:r>
              <a:rPr lang="en-US" altLang="zh-CN" dirty="0">
                <a:solidFill>
                  <a:srgbClr val="0070C0"/>
                </a:solidFill>
              </a:rPr>
              <a:t>n </a:t>
            </a:r>
            <a:r>
              <a:rPr lang="en-US" altLang="zh-CN" dirty="0"/>
              <a:t>internal nodes,</a:t>
            </a:r>
          </a:p>
          <a:p>
            <a:pPr lvl="2"/>
            <a:r>
              <a:rPr lang="en-US" altLang="zh-CN" dirty="0"/>
              <a:t>For an extended binary tree with </a:t>
            </a:r>
            <a:r>
              <a:rPr lang="en-US" altLang="zh-CN" dirty="0">
                <a:solidFill>
                  <a:srgbClr val="0070C0"/>
                </a:solidFill>
              </a:rPr>
              <a:t>(n+1) </a:t>
            </a:r>
            <a:r>
              <a:rPr lang="en-US" altLang="zh-CN" dirty="0"/>
              <a:t>internal nodes</a:t>
            </a:r>
          </a:p>
          <a:p>
            <a:pPr lvl="2"/>
            <a:r>
              <a:rPr lang="en-US" altLang="zh-CN" dirty="0"/>
              <a:t>Replace an internal node with 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en-US" altLang="zh-CN" dirty="0"/>
              <a:t> external children by an external node</a:t>
            </a:r>
          </a:p>
          <a:p>
            <a:pPr lvl="2"/>
            <a:r>
              <a:rPr lang="en-US" altLang="zh-CN" dirty="0"/>
              <a:t>Get an extended binary tree with </a:t>
            </a:r>
            <a:r>
              <a:rPr lang="en-US" altLang="zh-CN" dirty="0">
                <a:solidFill>
                  <a:srgbClr val="0070C0"/>
                </a:solidFill>
              </a:rPr>
              <a:t>n </a:t>
            </a:r>
            <a:r>
              <a:rPr lang="en-US" altLang="zh-CN" dirty="0"/>
              <a:t>nodes, assume the replaced internal node has depth </a:t>
            </a:r>
            <a:r>
              <a:rPr lang="en-US" altLang="zh-CN" dirty="0">
                <a:solidFill>
                  <a:srgbClr val="0070C0"/>
                </a:solidFill>
              </a:rPr>
              <a:t>k</a:t>
            </a:r>
          </a:p>
          <a:p>
            <a:pPr lvl="3"/>
            <a:r>
              <a:rPr lang="en-US" altLang="zh-CN" dirty="0"/>
              <a:t>I</a:t>
            </a:r>
            <a:r>
              <a:rPr lang="en-US" altLang="zh-CN" baseline="-25000" dirty="0"/>
              <a:t>n</a:t>
            </a:r>
            <a:r>
              <a:rPr lang="en-US" altLang="zh-CN" dirty="0"/>
              <a:t> = I</a:t>
            </a:r>
            <a:r>
              <a:rPr lang="en-US" altLang="zh-CN" baseline="-25000" dirty="0"/>
              <a:t>n+1</a:t>
            </a:r>
            <a:r>
              <a:rPr lang="en-US" altLang="zh-CN" dirty="0"/>
              <a:t> – k</a:t>
            </a:r>
          </a:p>
          <a:p>
            <a:pPr lvl="3"/>
            <a:r>
              <a:rPr lang="en-US" altLang="zh-CN" dirty="0"/>
              <a:t>E</a:t>
            </a:r>
            <a:r>
              <a:rPr lang="en-US" altLang="zh-CN" baseline="-25000" dirty="0"/>
              <a:t>n</a:t>
            </a:r>
            <a:r>
              <a:rPr lang="en-US" altLang="zh-CN" dirty="0"/>
              <a:t> = E</a:t>
            </a:r>
            <a:r>
              <a:rPr lang="en-US" altLang="zh-CN" baseline="-25000" dirty="0"/>
              <a:t>n+1</a:t>
            </a:r>
            <a:r>
              <a:rPr lang="en-US" altLang="zh-CN" dirty="0"/>
              <a:t> – 2(k+1) + k = E</a:t>
            </a:r>
            <a:r>
              <a:rPr lang="en-US" altLang="zh-CN" baseline="-25000" dirty="0"/>
              <a:t>n+1</a:t>
            </a:r>
            <a:r>
              <a:rPr lang="en-US" altLang="zh-CN" dirty="0"/>
              <a:t> – k – 2</a:t>
            </a:r>
          </a:p>
          <a:p>
            <a:pPr lvl="2"/>
            <a:r>
              <a:rPr lang="en-US" altLang="zh-CN" dirty="0"/>
              <a:t>According to these three equations,</a:t>
            </a:r>
          </a:p>
          <a:p>
            <a:pPr lvl="2"/>
            <a:r>
              <a:rPr lang="en-US" altLang="zh-CN" dirty="0"/>
              <a:t>We get E</a:t>
            </a:r>
            <a:r>
              <a:rPr lang="en-US" altLang="zh-CN" baseline="-25000" dirty="0"/>
              <a:t>n+1</a:t>
            </a:r>
            <a:r>
              <a:rPr lang="en-US" altLang="zh-CN" dirty="0"/>
              <a:t> = I</a:t>
            </a:r>
            <a:r>
              <a:rPr lang="en-US" altLang="zh-CN" baseline="-25000" dirty="0"/>
              <a:t>n+1</a:t>
            </a:r>
            <a:r>
              <a:rPr lang="en-US" altLang="zh-CN" dirty="0"/>
              <a:t> + 2(n+1)</a:t>
            </a:r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4D2C9D08-F35C-4C1D-9BD8-099DB22DE0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006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Properties of Binary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Property 1. There are at most 2</a:t>
            </a:r>
            <a:r>
              <a:rPr lang="en-US" altLang="zh-CN" baseline="30000" dirty="0"/>
              <a:t>i</a:t>
            </a:r>
            <a:r>
              <a:rPr lang="en-US" altLang="zh-CN" dirty="0"/>
              <a:t> nodes with depth </a:t>
            </a:r>
            <a:r>
              <a:rPr lang="en-US" altLang="zh-CN" dirty="0" err="1"/>
              <a:t>i</a:t>
            </a:r>
            <a:r>
              <a:rPr lang="en-US" altLang="zh-CN" dirty="0"/>
              <a:t> in a binary tree (</a:t>
            </a:r>
            <a:r>
              <a:rPr lang="en-US" altLang="zh-CN" dirty="0" err="1"/>
              <a:t>i</a:t>
            </a:r>
            <a:r>
              <a:rPr lang="en-US" altLang="zh-CN" dirty="0"/>
              <a:t> ≥ 0)</a:t>
            </a:r>
          </a:p>
          <a:p>
            <a:pPr lvl="1"/>
            <a:r>
              <a:rPr lang="en-US" altLang="zh-CN" dirty="0"/>
              <a:t>(proof by induction)</a:t>
            </a:r>
          </a:p>
          <a:p>
            <a:endParaRPr lang="en-US" altLang="zh-CN" dirty="0"/>
          </a:p>
          <a:p>
            <a:r>
              <a:rPr lang="en-US" altLang="zh-CN" dirty="0"/>
              <a:t>Property 2. A binary tree with depth k has at most 2</a:t>
            </a:r>
            <a:r>
              <a:rPr lang="en-US" altLang="zh-CN" baseline="30000" dirty="0"/>
              <a:t>k+1</a:t>
            </a:r>
            <a:r>
              <a:rPr lang="en-US" altLang="zh-CN" dirty="0"/>
              <a:t>-1 nodes (k ≥ 0)</a:t>
            </a:r>
          </a:p>
          <a:p>
            <a:pPr lvl="1"/>
            <a:r>
              <a:rPr lang="en-US" altLang="zh-CN" dirty="0"/>
              <a:t>According to property 1, </a:t>
            </a:r>
            <a:endParaRPr lang="zh-CN" altLang="en-US" dirty="0"/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065688"/>
              </p:ext>
            </p:extLst>
          </p:nvPr>
        </p:nvGraphicFramePr>
        <p:xfrm>
          <a:off x="4572000" y="5029200"/>
          <a:ext cx="26003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" name="公式" r:id="rId3" imgW="1142640" imgH="429480" progId="Equation.3">
                  <p:embed/>
                </p:oleObj>
              </mc:Choice>
              <mc:Fallback>
                <p:oleObj name="公式" r:id="rId3" imgW="1142640" imgH="42948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29200"/>
                        <a:ext cx="260032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幻灯片编号占位符 3">
            <a:extLst>
              <a:ext uri="{FF2B5EF4-FFF2-40B4-BE49-F238E27FC236}">
                <a16:creationId xmlns:a16="http://schemas.microsoft.com/office/drawing/2014/main" id="{25047DC7-2DD7-4EDB-A57A-6CE773700B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480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Properties of Binary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Property 3. If a binary tree has n</a:t>
            </a:r>
            <a:r>
              <a:rPr lang="en-US" altLang="zh-CN" baseline="-25000" dirty="0"/>
              <a:t>0</a:t>
            </a:r>
            <a:r>
              <a:rPr lang="en-US" altLang="zh-CN" dirty="0"/>
              <a:t> leaves and n</a:t>
            </a:r>
            <a:r>
              <a:rPr lang="en-US" altLang="zh-CN" baseline="-25000" dirty="0"/>
              <a:t>2</a:t>
            </a:r>
            <a:r>
              <a:rPr lang="en-US" altLang="zh-CN" dirty="0"/>
              <a:t> nodes with two children, we have n</a:t>
            </a:r>
            <a:r>
              <a:rPr lang="en-US" altLang="zh-CN" baseline="-25000" dirty="0"/>
              <a:t>0</a:t>
            </a:r>
            <a:r>
              <a:rPr lang="en-US" altLang="zh-CN" dirty="0"/>
              <a:t>=n</a:t>
            </a:r>
            <a:r>
              <a:rPr lang="en-US" altLang="zh-CN" baseline="-25000" dirty="0"/>
              <a:t>2</a:t>
            </a:r>
            <a:r>
              <a:rPr lang="en-US" altLang="zh-CN" dirty="0"/>
              <a:t>+1</a:t>
            </a:r>
          </a:p>
          <a:p>
            <a:r>
              <a:rPr lang="en-US" altLang="zh-CN" dirty="0"/>
              <a:t>Proof.</a:t>
            </a:r>
          </a:p>
          <a:p>
            <a:pPr lvl="1"/>
            <a:r>
              <a:rPr lang="en-US" altLang="zh-CN" dirty="0"/>
              <a:t>n = n</a:t>
            </a:r>
            <a:r>
              <a:rPr lang="en-US" altLang="zh-CN" baseline="-25000" dirty="0"/>
              <a:t>0</a:t>
            </a:r>
            <a:r>
              <a:rPr lang="en-US" altLang="zh-CN" dirty="0"/>
              <a:t> + n</a:t>
            </a:r>
            <a:r>
              <a:rPr lang="en-US" altLang="zh-CN" baseline="-25000" dirty="0"/>
              <a:t>1</a:t>
            </a:r>
            <a:r>
              <a:rPr lang="en-US" altLang="zh-CN" dirty="0"/>
              <a:t> + n</a:t>
            </a:r>
            <a:r>
              <a:rPr lang="en-US" altLang="zh-CN" baseline="-25000" dirty="0"/>
              <a:t>2</a:t>
            </a:r>
          </a:p>
          <a:p>
            <a:pPr lvl="2"/>
            <a:r>
              <a:rPr lang="en-US" altLang="zh-CN" dirty="0"/>
              <a:t>where there are n</a:t>
            </a:r>
            <a:r>
              <a:rPr lang="en-US" altLang="zh-CN" baseline="-25000" dirty="0"/>
              <a:t>1</a:t>
            </a:r>
            <a:r>
              <a:rPr lang="en-US" altLang="zh-CN" dirty="0"/>
              <a:t> nodes with only one child</a:t>
            </a:r>
          </a:p>
          <a:p>
            <a:pPr lvl="1"/>
            <a:r>
              <a:rPr lang="en-US" altLang="zh-CN" dirty="0"/>
              <a:t>n - 1 = e = n</a:t>
            </a:r>
            <a:r>
              <a:rPr lang="en-US" altLang="zh-CN" baseline="-25000" dirty="0"/>
              <a:t>1</a:t>
            </a:r>
            <a:r>
              <a:rPr lang="en-US" altLang="zh-CN" dirty="0"/>
              <a:t> + 2n</a:t>
            </a:r>
            <a:r>
              <a:rPr lang="en-US" altLang="zh-CN" baseline="-25000" dirty="0"/>
              <a:t>2</a:t>
            </a:r>
            <a:endParaRPr lang="en-US" altLang="zh-CN" dirty="0"/>
          </a:p>
          <a:p>
            <a:pPr lvl="2"/>
            <a:r>
              <a:rPr lang="en-US" altLang="zh-CN" dirty="0"/>
              <a:t>where e is the number of edges</a:t>
            </a:r>
          </a:p>
          <a:p>
            <a:pPr lvl="1"/>
            <a:r>
              <a:rPr lang="en-US" altLang="zh-CN" dirty="0"/>
              <a:t>Thus, n</a:t>
            </a:r>
            <a:r>
              <a:rPr lang="en-US" altLang="zh-CN" baseline="-25000" dirty="0"/>
              <a:t>0</a:t>
            </a:r>
            <a:r>
              <a:rPr lang="en-US" altLang="zh-CN" dirty="0"/>
              <a:t> = n</a:t>
            </a:r>
            <a:r>
              <a:rPr lang="en-US" altLang="zh-CN" baseline="-25000" dirty="0"/>
              <a:t>2</a:t>
            </a:r>
            <a:r>
              <a:rPr lang="en-US" altLang="zh-CN" dirty="0"/>
              <a:t> + 1</a:t>
            </a:r>
          </a:p>
          <a:p>
            <a:pPr lvl="1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BE8C954-C908-4E59-8BC7-90E5CC95D0E5}"/>
              </a:ext>
            </a:extLst>
          </p:cNvPr>
          <p:cNvCxnSpPr>
            <a:cxnSpLocks/>
          </p:cNvCxnSpPr>
          <p:nvPr/>
        </p:nvCxnSpPr>
        <p:spPr>
          <a:xfrm>
            <a:off x="4572000" y="4191000"/>
            <a:ext cx="3276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CA9EF6D-F0AF-45AE-8D50-62370EA23FE4}"/>
              </a:ext>
            </a:extLst>
          </p:cNvPr>
          <p:cNvSpPr txBox="1"/>
          <p:nvPr/>
        </p:nvSpPr>
        <p:spPr>
          <a:xfrm>
            <a:off x="7620000" y="3840984"/>
            <a:ext cx="4499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Counting “down-to-up”: n-1 = e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Counting “up-to-down”: e = n</a:t>
            </a:r>
            <a:r>
              <a:rPr lang="en-US" altLang="zh-CN" sz="2000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CN" sz="2000" dirty="0">
                <a:solidFill>
                  <a:srgbClr val="FF0000"/>
                </a:solidFill>
                <a:latin typeface="+mn-lt"/>
              </a:rPr>
              <a:t> + 2n</a:t>
            </a:r>
            <a:r>
              <a:rPr lang="en-US" altLang="zh-CN" sz="2000" baseline="-25000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幻灯片编号占位符 3">
            <a:extLst>
              <a:ext uri="{FF2B5EF4-FFF2-40B4-BE49-F238E27FC236}">
                <a16:creationId xmlns:a16="http://schemas.microsoft.com/office/drawing/2014/main" id="{62D05313-B192-4155-B7C5-F666E75D2C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20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Properties of Binary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Property 4. (Full Binary Tree Theorem) A non-empty full binary tree has the number of leaves equal to the number of internal nodes plus 1</a:t>
            </a:r>
          </a:p>
          <a:p>
            <a:pPr lvl="1"/>
            <a:r>
              <a:rPr lang="en-US" altLang="zh-CN" dirty="0"/>
              <a:t>(use property 3)</a:t>
            </a:r>
          </a:p>
          <a:p>
            <a:r>
              <a:rPr lang="en-US" altLang="zh-CN" dirty="0"/>
              <a:t>Property 5. A non-empty extended binary tree has the number of external trees equal to the number of nodes plus 1</a:t>
            </a:r>
          </a:p>
          <a:p>
            <a:pPr lvl="1"/>
            <a:r>
              <a:rPr lang="en-US" altLang="zh-CN" dirty="0"/>
              <a:t>(use property 3)</a:t>
            </a:r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5FC1F873-5216-4521-BB9D-324074C272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822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Properties of Binary Trees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Property 6. A complete binary tree with n nodes has depth k = ⌈ log</a:t>
            </a:r>
            <a:r>
              <a:rPr lang="en-US" altLang="zh-CN" baseline="-25000" dirty="0"/>
              <a:t>2</a:t>
            </a:r>
            <a:r>
              <a:rPr lang="en-US" altLang="zh-CN" dirty="0"/>
              <a:t>(n+1)⌉- 1</a:t>
            </a:r>
          </a:p>
          <a:p>
            <a:r>
              <a:rPr lang="en-US" altLang="zh-CN" dirty="0"/>
              <a:t>Proof.</a:t>
            </a:r>
          </a:p>
          <a:p>
            <a:pPr lvl="1"/>
            <a:r>
              <a:rPr lang="en-US" altLang="zh-CN" dirty="0"/>
              <a:t>According to property 2 and the definition of completeness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k</a:t>
            </a:r>
            <a:r>
              <a:rPr lang="en-US" altLang="zh-CN" dirty="0"/>
              <a:t> – 1 &lt; n ≤ 2</a:t>
            </a:r>
            <a:r>
              <a:rPr lang="en-US" altLang="zh-CN" baseline="30000" dirty="0"/>
              <a:t>k+1</a:t>
            </a:r>
            <a:r>
              <a:rPr lang="en-US" altLang="zh-CN" dirty="0"/>
              <a:t> – 1</a:t>
            </a:r>
          </a:p>
          <a:p>
            <a:pPr lvl="1"/>
            <a:r>
              <a:rPr lang="en-US" altLang="zh-CN" dirty="0"/>
              <a:t>k &lt; log</a:t>
            </a:r>
            <a:r>
              <a:rPr lang="en-US" altLang="zh-CN" baseline="-25000" dirty="0"/>
              <a:t>2</a:t>
            </a:r>
            <a:r>
              <a:rPr lang="en-US" altLang="zh-CN" dirty="0"/>
              <a:t>(n+1) ≤ k+1</a:t>
            </a:r>
          </a:p>
          <a:p>
            <a:pPr lvl="1"/>
            <a:r>
              <a:rPr lang="en-US" altLang="zh-CN" dirty="0"/>
              <a:t>k is an integer</a:t>
            </a:r>
          </a:p>
          <a:p>
            <a:pPr lvl="1"/>
            <a:r>
              <a:rPr lang="en-US" altLang="zh-CN" dirty="0"/>
              <a:t>Thus, k = ⌈ log</a:t>
            </a:r>
            <a:r>
              <a:rPr lang="en-US" altLang="zh-CN" baseline="-25000" dirty="0"/>
              <a:t>2</a:t>
            </a:r>
            <a:r>
              <a:rPr lang="en-US" altLang="zh-CN" dirty="0"/>
              <a:t>(n+1)⌉- 1</a:t>
            </a: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080A35DA-8403-4937-A3FC-824BDFEEB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53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Properties of Binary Trees</a:t>
            </a:r>
            <a:endParaRPr lang="zh-CN" altLang="en-US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/>
              <a:t>Property 7. If a </a:t>
            </a:r>
            <a:r>
              <a:rPr lang="en-US" altLang="zh-CN" sz="2600" dirty="0">
                <a:solidFill>
                  <a:srgbClr val="FF0000"/>
                </a:solidFill>
              </a:rPr>
              <a:t>complete binary tree </a:t>
            </a:r>
            <a:r>
              <a:rPr lang="en-US" altLang="zh-CN" sz="2600" dirty="0"/>
              <a:t>has n nodes, and the nodes are labeled from left to right level-by-level, we have the following for node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(0 ≤ </a:t>
            </a:r>
            <a:r>
              <a:rPr lang="en-US" altLang="zh-CN" sz="2600" dirty="0" err="1"/>
              <a:t>i</a:t>
            </a:r>
            <a:r>
              <a:rPr lang="en-US" altLang="zh-CN" sz="2600" dirty="0"/>
              <a:t> ≤ n-1)</a:t>
            </a:r>
          </a:p>
          <a:p>
            <a:pPr marL="803275" lvl="1" indent="-460375">
              <a:lnSpc>
                <a:spcPct val="90000"/>
              </a:lnSpc>
              <a:buNone/>
            </a:pPr>
            <a:r>
              <a:rPr lang="en-US" altLang="zh-CN" sz="2200" dirty="0"/>
              <a:t>(1) 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0,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the root; 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&gt; 0, its </a:t>
            </a:r>
            <a:r>
              <a:rPr lang="en-US" altLang="zh-CN" sz="2200" dirty="0">
                <a:solidFill>
                  <a:srgbClr val="FF0000"/>
                </a:solidFill>
              </a:rPr>
              <a:t>parent</a:t>
            </a:r>
            <a:r>
              <a:rPr lang="en-US" altLang="zh-CN" sz="2200" dirty="0"/>
              <a:t> has label ⌊(i-1)/2⌋.</a:t>
            </a:r>
          </a:p>
          <a:p>
            <a:pPr marL="803275" lvl="1" indent="-460375">
              <a:lnSpc>
                <a:spcPct val="90000"/>
              </a:lnSpc>
              <a:buNone/>
            </a:pPr>
            <a:r>
              <a:rPr lang="en-US" altLang="zh-CN" sz="2200" dirty="0"/>
              <a:t>(2) If 2i+1 ≤ n-1, the </a:t>
            </a:r>
            <a:r>
              <a:rPr lang="en-US" altLang="zh-CN" sz="2200" dirty="0">
                <a:solidFill>
                  <a:srgbClr val="FF0000"/>
                </a:solidFill>
              </a:rPr>
              <a:t>left child </a:t>
            </a:r>
            <a:r>
              <a:rPr lang="en-US" altLang="zh-CN" sz="2200" dirty="0"/>
              <a:t>of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(2i+1); otherwise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has no left child.</a:t>
            </a:r>
          </a:p>
          <a:p>
            <a:pPr marL="803275" lvl="1" indent="-460375">
              <a:lnSpc>
                <a:spcPct val="90000"/>
              </a:lnSpc>
              <a:buNone/>
            </a:pPr>
            <a:r>
              <a:rPr lang="en-US" altLang="zh-CN" sz="2200" dirty="0"/>
              <a:t>If 2i+2 ≤ n-1, the </a:t>
            </a:r>
            <a:r>
              <a:rPr lang="en-US" altLang="zh-CN" sz="2200" dirty="0">
                <a:solidFill>
                  <a:srgbClr val="FF0000"/>
                </a:solidFill>
              </a:rPr>
              <a:t>right child </a:t>
            </a:r>
            <a:r>
              <a:rPr lang="en-US" altLang="zh-CN" sz="2200" dirty="0"/>
              <a:t>of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(2i+2); otherwise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has no right child.</a:t>
            </a:r>
          </a:p>
          <a:p>
            <a:pPr marL="803275" lvl="1" indent="-460375">
              <a:lnSpc>
                <a:spcPct val="90000"/>
              </a:lnSpc>
              <a:buNone/>
            </a:pPr>
            <a:r>
              <a:rPr lang="en-US" altLang="zh-CN" sz="2200" dirty="0"/>
              <a:t>(3) 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even and 0&lt;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&lt;n, the left sibling of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(i-1); otherwise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has no left sibling.</a:t>
            </a:r>
          </a:p>
          <a:p>
            <a:pPr marL="803275" lvl="1" indent="-460375">
              <a:lnSpc>
                <a:spcPct val="90000"/>
              </a:lnSpc>
              <a:buNone/>
            </a:pPr>
            <a:r>
              <a:rPr lang="en-US" altLang="zh-CN" sz="2200" dirty="0"/>
              <a:t>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odd and i+1 &lt; n, the right sibling of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(i+1); otherwise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has no right sibling.</a:t>
            </a:r>
            <a:endParaRPr lang="zh-CN" altLang="en-US" sz="2200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E8C18D7E-969C-42BD-AD57-8C52A93A1C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18698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600" dirty="0"/>
              <a:t>Concepts of trees</a:t>
            </a:r>
          </a:p>
          <a:p>
            <a:r>
              <a:rPr lang="en-US" altLang="zh-CN" sz="3600" dirty="0"/>
              <a:t>Binary trees</a:t>
            </a:r>
          </a:p>
          <a:p>
            <a:pPr lvl="1"/>
            <a:r>
              <a:rPr lang="en-US" altLang="zh-CN" sz="3200" dirty="0"/>
              <a:t>Properties</a:t>
            </a:r>
          </a:p>
          <a:p>
            <a:pPr lvl="1"/>
            <a:r>
              <a:rPr lang="en-US" altLang="zh-CN" sz="3200" dirty="0"/>
              <a:t>ADT</a:t>
            </a:r>
          </a:p>
          <a:p>
            <a:pPr lvl="2"/>
            <a:r>
              <a:rPr lang="en-US" altLang="zh-CN" sz="2800" dirty="0"/>
              <a:t>Operations</a:t>
            </a:r>
          </a:p>
          <a:p>
            <a:pPr lvl="2"/>
            <a:r>
              <a:rPr lang="en-US" altLang="zh-CN" sz="2800" dirty="0"/>
              <a:t>Depth-first traversal</a:t>
            </a:r>
          </a:p>
          <a:p>
            <a:pPr lvl="2"/>
            <a:r>
              <a:rPr lang="en-US" altLang="zh-CN" sz="2800" dirty="0"/>
              <a:t>Breath-first traversal</a:t>
            </a:r>
          </a:p>
          <a:p>
            <a:pPr lvl="1"/>
            <a:r>
              <a:rPr lang="en-US" altLang="zh-CN" sz="3200" dirty="0"/>
              <a:t>Storage Structures</a:t>
            </a:r>
          </a:p>
          <a:p>
            <a:r>
              <a:rPr lang="en-US" altLang="zh-CN" sz="3600" dirty="0"/>
              <a:t>Binary Search Trees</a:t>
            </a:r>
          </a:p>
          <a:p>
            <a:r>
              <a:rPr lang="en-US" altLang="zh-CN" sz="3600" dirty="0"/>
              <a:t>AVL Trees</a:t>
            </a:r>
            <a:endParaRPr lang="zh-CN" altLang="en-US" sz="3600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31A7443B-3B38-4265-BB7C-21EA12F073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291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Abstract Data Types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focus on accessing  the information on the nodes</a:t>
            </a:r>
          </a:p>
          <a:p>
            <a:pPr lvl="1"/>
            <a:r>
              <a:rPr lang="en-US" altLang="zh-CN" dirty="0"/>
              <a:t>access its left child, right child, or parent, or</a:t>
            </a:r>
          </a:p>
          <a:p>
            <a:pPr lvl="1"/>
            <a:r>
              <a:rPr lang="en-US" altLang="zh-CN" dirty="0"/>
              <a:t>fetch the data on the node itself</a:t>
            </a:r>
          </a:p>
          <a:p>
            <a:r>
              <a:rPr lang="en-US" altLang="zh-CN" dirty="0"/>
              <a:t>Some applications require a traversal</a:t>
            </a:r>
          </a:p>
          <a:p>
            <a:r>
              <a:rPr lang="en-US" altLang="zh-CN" dirty="0"/>
              <a:t>The ADT defines the basic operations</a:t>
            </a:r>
          </a:p>
          <a:p>
            <a:r>
              <a:rPr lang="en-US" altLang="zh-CN" dirty="0"/>
              <a:t>The ADT is </a:t>
            </a:r>
            <a:r>
              <a:rPr lang="en-US" altLang="zh-CN" dirty="0">
                <a:solidFill>
                  <a:srgbClr val="FF0000"/>
                </a:solidFill>
              </a:rPr>
              <a:t>independent of storage structures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6241212F-E0CD-4062-B1DB-57EDFAEFC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114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Abstract Data Types: Node</a:t>
            </a:r>
            <a:endParaRPr lang="zh-CN" altLang="en-US"/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838200" y="1484784"/>
            <a:ext cx="5105400" cy="4712400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template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&lt;class T&gt;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class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 {</a:t>
            </a: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friend class 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&lt;T&gt;;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  <a:ea typeface="隶书" pitchFamily="49" charset="-122"/>
              </a:rPr>
              <a:t>// for private members access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	</a:t>
            </a:r>
            <a:endParaRPr lang="zh-CN" altLang="en-US" sz="2000" dirty="0">
              <a:solidFill>
                <a:srgbClr val="00B050"/>
              </a:solidFill>
              <a:latin typeface="Ludica fax"/>
              <a:ea typeface="隶书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private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:</a:t>
            </a:r>
          </a:p>
          <a:p>
            <a:pPr marL="342900" lvl="1" indent="0" eaLnBrk="1" hangingPunct="1">
              <a:buNone/>
            </a:pPr>
            <a:r>
              <a:rPr lang="en-US" altLang="zh-CN" sz="2000" b="1" dirty="0">
                <a:latin typeface="Ludica fax"/>
                <a:ea typeface="隶书" pitchFamily="49" charset="-122"/>
              </a:rPr>
              <a:t>T  info; </a:t>
            </a:r>
            <a:r>
              <a:rPr lang="en-US" altLang="zh-CN" sz="2000" b="1" dirty="0">
                <a:solidFill>
                  <a:srgbClr val="00B050"/>
                </a:solidFill>
                <a:latin typeface="Ludica fax"/>
                <a:ea typeface="隶书" pitchFamily="49" charset="-122"/>
              </a:rPr>
              <a:t>// node data</a:t>
            </a:r>
            <a:endParaRPr lang="zh-CN" altLang="en-US" sz="2000" b="1" dirty="0">
              <a:solidFill>
                <a:srgbClr val="00B050"/>
              </a:solidFill>
              <a:latin typeface="Ludica fax"/>
              <a:ea typeface="隶书" pitchFamily="49" charset="-122"/>
            </a:endParaRPr>
          </a:p>
          <a:p>
            <a:pPr marL="0" indent="0" eaLnBrk="1" hangingPunct="1"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public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:</a:t>
            </a:r>
          </a:p>
          <a:p>
            <a:pPr marL="342900" lvl="1" indent="0" eaLnBrk="1" hangingPunct="1">
              <a:buNone/>
            </a:pPr>
            <a:r>
              <a:rPr lang="en-US" altLang="zh-CN" sz="2000" b="1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();</a:t>
            </a:r>
            <a:endParaRPr lang="zh-CN" altLang="en-US" sz="2000" b="1" dirty="0">
              <a:solidFill>
                <a:srgbClr val="00B050"/>
              </a:solidFill>
              <a:latin typeface="Ludica fax"/>
              <a:ea typeface="隶书" pitchFamily="49" charset="-122"/>
            </a:endParaRPr>
          </a:p>
          <a:p>
            <a:pPr marL="342900" lvl="1" indent="0" eaLnBrk="1" hangingPunct="1"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Ludica fax"/>
                <a:ea typeface="隶书" pitchFamily="49" charset="-122"/>
              </a:rPr>
              <a:t>// constructor given the data</a:t>
            </a:r>
            <a:endParaRPr lang="en-US" altLang="zh-CN" sz="2000" b="1" dirty="0">
              <a:latin typeface="Ludica fax"/>
              <a:ea typeface="隶书" pitchFamily="49" charset="-122"/>
            </a:endParaRPr>
          </a:p>
          <a:p>
            <a:pPr marL="342900" lvl="1" indent="0" eaLnBrk="1" hangingPunct="1">
              <a:buNone/>
            </a:pPr>
            <a:r>
              <a:rPr lang="en-US" altLang="zh-CN" sz="2000" b="1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Ludica fax"/>
                <a:ea typeface="隶书" pitchFamily="49" charset="-122"/>
              </a:rPr>
              <a:t>const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 T&amp; </a:t>
            </a:r>
            <a:r>
              <a:rPr lang="en-US" altLang="zh-CN" sz="2000" b="1" dirty="0" err="1">
                <a:latin typeface="Ludica fax"/>
                <a:ea typeface="隶书" pitchFamily="49" charset="-122"/>
              </a:rPr>
              <a:t>ele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);</a:t>
            </a:r>
            <a:endParaRPr lang="zh-CN" altLang="en-US" sz="2000" b="1" dirty="0">
              <a:solidFill>
                <a:srgbClr val="00B050"/>
              </a:solidFill>
              <a:latin typeface="Ludica fax"/>
              <a:ea typeface="隶书" pitchFamily="49" charset="-122"/>
            </a:endParaRPr>
          </a:p>
          <a:p>
            <a:pPr marL="342900" lvl="1" indent="0" eaLnBrk="1" hangingPunct="1"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Ludica fax"/>
                <a:ea typeface="隶书" pitchFamily="49" charset="-122"/>
              </a:rPr>
              <a:t>// constructor given </a:t>
            </a:r>
            <a:r>
              <a:rPr lang="en-US" altLang="zh-CN" sz="2000" b="1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substrees</a:t>
            </a:r>
            <a:endParaRPr lang="en-US" altLang="zh-CN" sz="2000" b="1" dirty="0">
              <a:latin typeface="Ludica fax"/>
              <a:ea typeface="隶书" pitchFamily="49" charset="-122"/>
            </a:endParaRPr>
          </a:p>
          <a:p>
            <a:pPr marL="342900" lvl="1" indent="0" eaLnBrk="1" hangingPunct="1">
              <a:buNone/>
            </a:pPr>
            <a:r>
              <a:rPr lang="en-US" altLang="zh-CN" sz="2000" b="1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b="1" dirty="0" err="1">
                <a:solidFill>
                  <a:srgbClr val="0070C0"/>
                </a:solidFill>
                <a:latin typeface="Ludica fax"/>
                <a:ea typeface="隶书" pitchFamily="49" charset="-122"/>
              </a:rPr>
              <a:t>const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 T&amp; </a:t>
            </a:r>
            <a:r>
              <a:rPr lang="en-US" altLang="zh-CN" sz="2000" b="1" dirty="0" err="1">
                <a:latin typeface="Ludica fax"/>
                <a:ea typeface="隶书" pitchFamily="49" charset="-122"/>
              </a:rPr>
              <a:t>ele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,</a:t>
            </a:r>
            <a:endParaRPr lang="en-US" altLang="zh-CN" sz="2000" b="1" dirty="0">
              <a:solidFill>
                <a:srgbClr val="00B050"/>
              </a:solidFill>
              <a:latin typeface="Ludica fax"/>
              <a:ea typeface="隶书" pitchFamily="49" charset="-122"/>
            </a:endParaRPr>
          </a:p>
          <a:p>
            <a:pPr marL="342900" lvl="1" indent="0" eaLnBrk="1" hangingPunct="1">
              <a:buNone/>
            </a:pPr>
            <a:r>
              <a:rPr lang="en-US" altLang="zh-CN" sz="2000" b="1" dirty="0">
                <a:latin typeface="Ludica fax"/>
                <a:ea typeface="隶书" pitchFamily="49" charset="-122"/>
              </a:rPr>
              <a:t>		</a:t>
            </a:r>
            <a:r>
              <a:rPr lang="en-US" altLang="zh-CN" sz="2000" b="1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&lt;T&gt; *l,</a:t>
            </a:r>
          </a:p>
          <a:p>
            <a:pPr marL="342900" lvl="1" indent="0" eaLnBrk="1" hangingPunct="1">
              <a:buNone/>
            </a:pPr>
            <a:r>
              <a:rPr lang="en-US" altLang="zh-CN" sz="2000" b="1" dirty="0">
                <a:latin typeface="Ludica fax"/>
                <a:ea typeface="隶书" pitchFamily="49" charset="-122"/>
              </a:rPr>
              <a:t>		</a:t>
            </a:r>
            <a:r>
              <a:rPr lang="en-US" altLang="zh-CN" sz="2000" b="1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b="1" dirty="0">
                <a:latin typeface="Ludica fax"/>
                <a:ea typeface="隶书" pitchFamily="49" charset="-122"/>
              </a:rPr>
              <a:t>&lt;T&gt; *r);</a:t>
            </a:r>
            <a:endParaRPr lang="zh-CN" altLang="en-US" sz="2000" b="1" dirty="0">
              <a:latin typeface="Ludica fax"/>
              <a:ea typeface="隶书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8C9D0A5-0A5E-405F-8FB6-34697DE8C389}"/>
              </a:ext>
            </a:extLst>
          </p:cNvPr>
          <p:cNvSpPr txBox="1">
            <a:spLocks/>
          </p:cNvSpPr>
          <p:nvPr/>
        </p:nvSpPr>
        <p:spPr>
          <a:xfrm>
            <a:off x="6629400" y="1643951"/>
            <a:ext cx="5181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T  value()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const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void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 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setValue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const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 T&amp;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val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);</a:t>
            </a: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&lt;T&gt;*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leftchild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()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const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;</a:t>
            </a: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&lt;T&gt;*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rightchild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()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const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void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 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setLeftchild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&lt;T&gt;*);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void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 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setRightchild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&lt;T&gt;*);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bool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 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isLeaf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() const;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&lt;T&gt;&amp;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operator =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 (</a:t>
            </a: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	const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&lt;T&gt;&amp; Node);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lnSpc>
                <a:spcPct val="120000"/>
              </a:lnSpc>
              <a:spcBef>
                <a:spcPts val="475"/>
              </a:spcBef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};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</p:txBody>
      </p:sp>
      <p:sp>
        <p:nvSpPr>
          <p:cNvPr id="6" name="幻灯片编号占位符 3">
            <a:extLst>
              <a:ext uri="{FF2B5EF4-FFF2-40B4-BE49-F238E27FC236}">
                <a16:creationId xmlns:a16="http://schemas.microsoft.com/office/drawing/2014/main" id="{65460FE8-D323-41B7-97F8-F7B98BA48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9137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Preliminaries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 tree is a collection of </a:t>
            </a:r>
            <a:r>
              <a:rPr lang="en-US" altLang="zh-CN" sz="2800" dirty="0">
                <a:solidFill>
                  <a:srgbClr val="0070C0"/>
                </a:solidFill>
              </a:rPr>
              <a:t>nodes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70C0"/>
                </a:solidFill>
              </a:rPr>
              <a:t>edges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An edge is a </a:t>
            </a:r>
            <a:r>
              <a:rPr lang="en-US" altLang="zh-CN" sz="2400" dirty="0">
                <a:solidFill>
                  <a:srgbClr val="0070C0"/>
                </a:solidFill>
              </a:rPr>
              <a:t>ordered</a:t>
            </a:r>
            <a:r>
              <a:rPr lang="en-US" altLang="zh-CN" sz="2400" dirty="0"/>
              <a:t> pair of nodes </a:t>
            </a:r>
            <a:r>
              <a:rPr lang="en-US" altLang="zh-CN" sz="2400" dirty="0">
                <a:solidFill>
                  <a:srgbClr val="0070C0"/>
                </a:solidFill>
              </a:rPr>
              <a:t>&lt;u, v&gt;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Recursive definition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An empty collection is a tree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 single-node collection is a tree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This node is the </a:t>
            </a:r>
            <a:r>
              <a:rPr lang="en-US" altLang="zh-CN" sz="2000" dirty="0">
                <a:solidFill>
                  <a:srgbClr val="FF0000"/>
                </a:solidFill>
              </a:rPr>
              <a:t>root</a:t>
            </a:r>
            <a:r>
              <a:rPr lang="en-US" altLang="zh-CN" sz="2000" dirty="0"/>
              <a:t> of this tree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 is a tree, if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 consist of a node r, non-empty subtrees T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T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T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, and edges &lt;r,r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&gt;, &lt;r,r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&gt;, …, &lt;r, </a:t>
            </a:r>
            <a:r>
              <a:rPr lang="en-US" altLang="zh-CN" sz="2000" dirty="0" err="1"/>
              <a:t>r</a:t>
            </a:r>
            <a:r>
              <a:rPr lang="en-US" altLang="zh-CN" sz="2000" baseline="-25000" dirty="0" err="1"/>
              <a:t>k</a:t>
            </a:r>
            <a:r>
              <a:rPr lang="en-US" altLang="zh-CN" sz="2000" dirty="0"/>
              <a:t>&gt;</a:t>
            </a:r>
          </a:p>
          <a:p>
            <a:pPr lvl="3">
              <a:lnSpc>
                <a:spcPct val="90000"/>
              </a:lnSpc>
            </a:pPr>
            <a:r>
              <a:rPr lang="en-US" altLang="zh-CN" sz="1900" dirty="0"/>
              <a:t>where r</a:t>
            </a:r>
            <a:r>
              <a:rPr lang="en-US" altLang="zh-CN" sz="1900" baseline="-25000" dirty="0"/>
              <a:t>1</a:t>
            </a:r>
            <a:r>
              <a:rPr lang="en-US" altLang="zh-CN" sz="1900" dirty="0"/>
              <a:t>, r</a:t>
            </a:r>
            <a:r>
              <a:rPr lang="en-US" altLang="zh-CN" sz="1900" baseline="-25000" dirty="0"/>
              <a:t>2</a:t>
            </a:r>
            <a:r>
              <a:rPr lang="en-US" altLang="zh-CN" sz="1900" dirty="0"/>
              <a:t>, … </a:t>
            </a:r>
            <a:r>
              <a:rPr lang="en-US" altLang="zh-CN" sz="1900" dirty="0" err="1"/>
              <a:t>r</a:t>
            </a:r>
            <a:r>
              <a:rPr lang="en-US" altLang="zh-CN" sz="1900" baseline="-25000" dirty="0" err="1"/>
              <a:t>k</a:t>
            </a:r>
            <a:r>
              <a:rPr lang="en-US" altLang="zh-CN" sz="1900" dirty="0"/>
              <a:t> are the roots of the </a:t>
            </a:r>
            <a:r>
              <a:rPr lang="en-US" altLang="zh-CN" sz="1900" dirty="0" err="1"/>
              <a:t>subtress</a:t>
            </a:r>
            <a:r>
              <a:rPr lang="en-US" altLang="zh-CN" sz="1900" dirty="0"/>
              <a:t>, respectively.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The distinguished node r is the </a:t>
            </a:r>
            <a:r>
              <a:rPr lang="en-US" altLang="zh-CN" sz="2000" dirty="0">
                <a:solidFill>
                  <a:srgbClr val="FF0000"/>
                </a:solidFill>
              </a:rPr>
              <a:t>root</a:t>
            </a:r>
            <a:r>
              <a:rPr lang="en-US" altLang="zh-CN" sz="2000" dirty="0"/>
              <a:t> of T</a:t>
            </a: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78369530-26A2-43B4-89D3-FC3F2BE52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93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Abstract Data Types: Tree</a:t>
            </a:r>
            <a:endParaRPr lang="zh-CN" altLang="en-US" dirty="0"/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3581400" y="1626633"/>
            <a:ext cx="5029200" cy="4712400"/>
          </a:xfrm>
        </p:spPr>
        <p:txBody>
          <a:bodyPr/>
          <a:lstStyle/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template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&lt;class T&gt;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class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 {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private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: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&lt;T&gt;* root;</a:t>
            </a:r>
            <a:endParaRPr lang="zh-CN" altLang="en-US" sz="2000" dirty="0">
              <a:latin typeface="Ludica fax"/>
              <a:ea typeface="隶书" pitchFamily="49" charset="-122"/>
            </a:endParaRP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public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: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() { root = 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NULL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; };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latin typeface="Ludica fax"/>
                <a:ea typeface="隶书" pitchFamily="49" charset="-122"/>
              </a:rPr>
              <a:t>	~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() { 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DeleteBinaryTree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(root); }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latin typeface="Ludica fax"/>
                <a:ea typeface="隶书" pitchFamily="49" charset="-122"/>
              </a:rPr>
              <a:t>	bool 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isEmpty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() 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const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;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&lt;T&gt;* Root() {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	    return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root; }</a:t>
            </a:r>
            <a:endParaRPr lang="zh-CN" altLang="en-US" sz="2000" dirty="0">
              <a:latin typeface="Ludica fax"/>
              <a:ea typeface="隶书" pitchFamily="49" charset="-122"/>
            </a:endParaRP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5BA01721-FA20-4C3A-B078-B9E8D93E8C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1525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F57BA-BB36-4B09-822D-E312919D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Types: Tree (More)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42ABC0-138C-4665-BD5F-D64EDD4602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DA31F2D-45E5-44E8-8932-C431B821FA9C}"/>
              </a:ext>
            </a:extLst>
          </p:cNvPr>
          <p:cNvSpPr txBox="1">
            <a:spLocks/>
          </p:cNvSpPr>
          <p:nvPr/>
        </p:nvSpPr>
        <p:spPr>
          <a:xfrm>
            <a:off x="2040082" y="1780475"/>
            <a:ext cx="8111836" cy="408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60363" indent="-360363">
              <a:buFont typeface="Wingdings" pitchFamily="2" charset="2"/>
              <a:buNone/>
            </a:pPr>
            <a:r>
              <a:rPr lang="en-US" altLang="zh-CN" sz="2000" b="0" kern="0" dirty="0"/>
              <a:t>	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&lt;T&gt;* </a:t>
            </a:r>
            <a:r>
              <a:rPr lang="en-US" altLang="zh-CN" sz="2000" kern="0" dirty="0">
                <a:solidFill>
                  <a:srgbClr val="FF0000"/>
                </a:solidFill>
                <a:latin typeface="Ludica fax"/>
                <a:ea typeface="隶书" pitchFamily="49" charset="-122"/>
              </a:rPr>
              <a:t>Parent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 *current);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&lt;T&gt;* </a:t>
            </a:r>
            <a:r>
              <a:rPr lang="en-US" altLang="zh-CN" sz="2000" kern="0" dirty="0" err="1">
                <a:solidFill>
                  <a:srgbClr val="FF0000"/>
                </a:solidFill>
                <a:latin typeface="Ludica fax"/>
                <a:ea typeface="隶书" pitchFamily="49" charset="-122"/>
              </a:rPr>
              <a:t>LeftSibling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 *current);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&lt;T&gt;* </a:t>
            </a:r>
            <a:r>
              <a:rPr lang="en-US" altLang="zh-CN" sz="2000" kern="0" dirty="0" err="1">
                <a:solidFill>
                  <a:srgbClr val="FF0000"/>
                </a:solidFill>
                <a:latin typeface="Ludica fax"/>
                <a:ea typeface="隶书" pitchFamily="49" charset="-122"/>
              </a:rPr>
              <a:t>RightSibling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 *current);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void </a:t>
            </a:r>
            <a:r>
              <a:rPr lang="en-US" altLang="zh-CN" sz="2000" kern="0" dirty="0" err="1">
                <a:solidFill>
                  <a:srgbClr val="FF0000"/>
                </a:solidFill>
                <a:latin typeface="Ludica fax"/>
                <a:ea typeface="隶书" pitchFamily="49" charset="-122"/>
              </a:rPr>
              <a:t>CreateTree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const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 T&amp; info,</a:t>
            </a:r>
          </a:p>
          <a:p>
            <a:pPr marL="360363" indent="-360363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		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&lt;T&gt;&amp;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leftTree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,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&lt;T&gt;&amp; 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rightTree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void </a:t>
            </a:r>
            <a:r>
              <a:rPr lang="en-US" altLang="zh-CN" sz="2000" kern="0" dirty="0" err="1">
                <a:solidFill>
                  <a:srgbClr val="FF0000"/>
                </a:solidFill>
                <a:latin typeface="Ludica fax"/>
                <a:ea typeface="隶书" pitchFamily="49" charset="-122"/>
              </a:rPr>
              <a:t>PreOrder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 *root);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void </a:t>
            </a:r>
            <a:r>
              <a:rPr lang="en-US" altLang="zh-CN" sz="2000" kern="0" dirty="0" err="1">
                <a:solidFill>
                  <a:srgbClr val="FF0000"/>
                </a:solidFill>
                <a:latin typeface="Ludica fax"/>
                <a:ea typeface="隶书" pitchFamily="49" charset="-122"/>
              </a:rPr>
              <a:t>InOrder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 *root);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void </a:t>
            </a:r>
            <a:r>
              <a:rPr lang="en-US" altLang="zh-CN" sz="2000" kern="0" dirty="0" err="1">
                <a:solidFill>
                  <a:srgbClr val="FF0000"/>
                </a:solidFill>
                <a:latin typeface="Ludica fax"/>
                <a:ea typeface="隶书" pitchFamily="49" charset="-122"/>
              </a:rPr>
              <a:t>PostOrder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 *root);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void </a:t>
            </a:r>
            <a:r>
              <a:rPr lang="en-US" altLang="zh-CN" sz="2000" kern="0" dirty="0" err="1">
                <a:solidFill>
                  <a:srgbClr val="FF0000"/>
                </a:solidFill>
                <a:latin typeface="Ludica fax"/>
                <a:ea typeface="隶书" pitchFamily="49" charset="-122"/>
              </a:rPr>
              <a:t>LevelOrder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 *root);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  <a:p>
            <a:pPr marL="360363" indent="-360363"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  <a:ea typeface="隶书" pitchFamily="49" charset="-122"/>
              </a:rPr>
              <a:t>	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void </a:t>
            </a:r>
            <a:r>
              <a:rPr lang="en-US" altLang="zh-CN" sz="2000" kern="0" dirty="0" err="1">
                <a:solidFill>
                  <a:srgbClr val="FF0000"/>
                </a:solidFill>
                <a:latin typeface="Ludica fax"/>
                <a:ea typeface="隶书" pitchFamily="49" charset="-122"/>
              </a:rPr>
              <a:t>DeleteBinaryTree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(</a:t>
            </a:r>
            <a:r>
              <a:rPr lang="en-US" altLang="zh-CN" sz="2000" kern="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2000" kern="0" dirty="0">
                <a:latin typeface="Ludica fax"/>
                <a:ea typeface="隶书" pitchFamily="49" charset="-122"/>
              </a:rPr>
              <a:t>&lt;T&gt; *root);</a:t>
            </a:r>
            <a:r>
              <a:rPr lang="zh-CN" altLang="en-US" sz="2000" kern="0" dirty="0">
                <a:latin typeface="Ludica fax"/>
                <a:ea typeface="隶书" pitchFamily="49" charset="-122"/>
              </a:rPr>
              <a:t> </a:t>
            </a:r>
          </a:p>
          <a:p>
            <a:pPr marL="360363" indent="-360363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ea typeface="隶书" pitchFamily="49" charset="-122"/>
              </a:rPr>
              <a:t>};</a:t>
            </a:r>
            <a:endParaRPr lang="zh-CN" altLang="en-US" sz="2000" kern="0" dirty="0">
              <a:latin typeface="Ludica fax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014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Traversal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Traversal of a binary tree is to access the nodes sequentially in a certain order, such that each node is accessed exactly once</a:t>
            </a:r>
          </a:p>
          <a:p>
            <a:pPr lvl="1"/>
            <a:r>
              <a:rPr lang="en-US" altLang="zh-CN" dirty="0"/>
              <a:t>The “access” can be read/write data from/to the nodes</a:t>
            </a:r>
          </a:p>
          <a:p>
            <a:endParaRPr lang="en-US" altLang="zh-CN" dirty="0"/>
          </a:p>
          <a:p>
            <a:r>
              <a:rPr lang="en-US" altLang="zh-CN" dirty="0"/>
              <a:t>The traversal is essentially a linearization of the nodes in a binary tree</a:t>
            </a:r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4591FFF9-FC32-4F7E-9EA6-9A575D09E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067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BF227B-B19D-4F81-98FA-856C9147A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EC116-467F-4478-8982-410E9AD0B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Depth-First</a:t>
            </a:r>
          </a:p>
          <a:p>
            <a:pPr lvl="1"/>
            <a:r>
              <a:rPr lang="en-US" altLang="zh-CN" dirty="0"/>
              <a:t>Pre-order</a:t>
            </a:r>
          </a:p>
          <a:p>
            <a:pPr lvl="1"/>
            <a:r>
              <a:rPr lang="en-US" altLang="zh-CN" dirty="0"/>
              <a:t>In-order</a:t>
            </a:r>
          </a:p>
          <a:p>
            <a:pPr lvl="1"/>
            <a:r>
              <a:rPr lang="en-US" altLang="zh-CN" dirty="0"/>
              <a:t>Post-order</a:t>
            </a:r>
          </a:p>
          <a:p>
            <a:r>
              <a:rPr lang="en-US" altLang="zh-CN" dirty="0"/>
              <a:t>Breadth-First</a:t>
            </a:r>
          </a:p>
          <a:p>
            <a:pPr lvl="1"/>
            <a:r>
              <a:rPr lang="en-US" altLang="zh-CN" dirty="0"/>
              <a:t>Level-order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5461D8-7149-4EBB-B28F-271A81F392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597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Depth-First Traversal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Recursively defined strategies (</a:t>
            </a:r>
            <a:r>
              <a:rPr lang="en-US" altLang="zh-CN" sz="2800" dirty="0">
                <a:solidFill>
                  <a:srgbClr val="0070C0"/>
                </a:solidFill>
              </a:rPr>
              <a:t>t: root node, L: left subtree, R: right subtree</a:t>
            </a:r>
            <a:r>
              <a:rPr lang="en-US" altLang="zh-CN" sz="2800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Preorder traversal (</a:t>
            </a:r>
            <a:r>
              <a:rPr lang="en-US" altLang="zh-CN" sz="2400" dirty="0" err="1"/>
              <a:t>tLR</a:t>
            </a:r>
            <a:r>
              <a:rPr lang="en-US" altLang="zh-CN" sz="2400" dirty="0"/>
              <a:t> order)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Visit the root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Traverse the left </a:t>
            </a:r>
            <a:r>
              <a:rPr lang="en-US" altLang="zh-CN" sz="2000" dirty="0" err="1"/>
              <a:t>subtree</a:t>
            </a:r>
            <a:r>
              <a:rPr lang="en-US" altLang="zh-CN" sz="2000" dirty="0"/>
              <a:t> in preorder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Traverse the right </a:t>
            </a:r>
            <a:r>
              <a:rPr lang="en-US" altLang="zh-CN" sz="2000" dirty="0" err="1"/>
              <a:t>subtree</a:t>
            </a:r>
            <a:r>
              <a:rPr lang="en-US" altLang="zh-CN" sz="2000" dirty="0"/>
              <a:t> in preorder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Inorder</a:t>
            </a:r>
            <a:r>
              <a:rPr lang="en-US" altLang="zh-CN" sz="2400" dirty="0"/>
              <a:t> traversal (</a:t>
            </a:r>
            <a:r>
              <a:rPr lang="en-US" altLang="zh-CN" sz="2400" dirty="0" err="1"/>
              <a:t>LtR</a:t>
            </a:r>
            <a:r>
              <a:rPr lang="en-US" altLang="zh-CN" sz="2400" dirty="0"/>
              <a:t> order)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Traverse the left </a:t>
            </a:r>
            <a:r>
              <a:rPr lang="en-US" altLang="zh-CN" sz="2000" dirty="0" err="1"/>
              <a:t>subtree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inorder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Visit the root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Traverse the right </a:t>
            </a:r>
            <a:r>
              <a:rPr lang="en-US" altLang="zh-CN" sz="2000" dirty="0" err="1"/>
              <a:t>subtree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inorder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2400" dirty="0" err="1"/>
              <a:t>Postorder</a:t>
            </a:r>
            <a:r>
              <a:rPr lang="en-US" altLang="zh-CN" sz="2400" dirty="0"/>
              <a:t> traversal (</a:t>
            </a:r>
            <a:r>
              <a:rPr lang="en-US" altLang="zh-CN" sz="2400" dirty="0" err="1"/>
              <a:t>LRt</a:t>
            </a:r>
            <a:r>
              <a:rPr lang="en-US" altLang="zh-CN" sz="2400" dirty="0"/>
              <a:t> order)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Traverse the left </a:t>
            </a:r>
            <a:r>
              <a:rPr lang="en-US" altLang="zh-CN" sz="2000" dirty="0" err="1"/>
              <a:t>subtree</a:t>
            </a:r>
            <a:r>
              <a:rPr lang="en-US" altLang="zh-CN" sz="2000" dirty="0"/>
              <a:t> in </a:t>
            </a:r>
            <a:r>
              <a:rPr lang="en-US" altLang="zh-CN" sz="2000" dirty="0" err="1"/>
              <a:t>postorder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Traverse the right </a:t>
            </a:r>
            <a:r>
              <a:rPr lang="en-US" altLang="zh-CN" sz="2000" dirty="0" err="1"/>
              <a:t>subtree</a:t>
            </a:r>
            <a:r>
              <a:rPr lang="en-US" altLang="zh-CN" sz="2000" dirty="0"/>
              <a:t> in a </a:t>
            </a:r>
            <a:r>
              <a:rPr lang="en-US" altLang="zh-CN" sz="2000" dirty="0" err="1"/>
              <a:t>postorder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Visit the root</a:t>
            </a:r>
            <a:endParaRPr lang="zh-CN" altLang="en-US" sz="2000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8474F0DE-0A06-4D13-B86D-C5DE28E90B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512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Traversal: Example</a:t>
            </a:r>
            <a:endParaRPr lang="zh-CN" altLang="en-US"/>
          </a:p>
        </p:txBody>
      </p:sp>
      <p:sp>
        <p:nvSpPr>
          <p:cNvPr id="50" name="Comment 50"/>
          <p:cNvSpPr>
            <a:spLocks noChangeArrowheads="1"/>
          </p:cNvSpPr>
          <p:nvPr/>
        </p:nvSpPr>
        <p:spPr bwMode="auto">
          <a:xfrm>
            <a:off x="2895600" y="1981200"/>
            <a:ext cx="2135188" cy="1017588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>
                <a:latin typeface="Arial" pitchFamily="34" charset="0"/>
              </a:rPr>
              <a:t>Example</a:t>
            </a:r>
            <a:endParaRPr lang="en-US" altLang="zh-CN" sz="1600">
              <a:latin typeface="Arial" pitchFamily="34" charset="0"/>
            </a:endParaRPr>
          </a:p>
          <a:p>
            <a:pPr>
              <a:spcBef>
                <a:spcPct val="50000"/>
              </a:spcBef>
              <a:defRPr/>
            </a:pPr>
            <a:endParaRPr lang="zh-CN" altLang="en-US" sz="1600">
              <a:solidFill>
                <a:srgbClr val="000000"/>
              </a:solidFill>
              <a:latin typeface="Arial" pitchFamily="34" charset="0"/>
            </a:endParaRPr>
          </a:p>
        </p:txBody>
      </p:sp>
      <p:grpSp>
        <p:nvGrpSpPr>
          <p:cNvPr id="36869" name="组 50"/>
          <p:cNvGrpSpPr>
            <a:grpSpLocks/>
          </p:cNvGrpSpPr>
          <p:nvPr/>
        </p:nvGrpSpPr>
        <p:grpSpPr bwMode="auto">
          <a:xfrm>
            <a:off x="4727576" y="1989139"/>
            <a:ext cx="5381625" cy="4179887"/>
            <a:chOff x="2544763" y="1828800"/>
            <a:chExt cx="5381625" cy="4180820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4649788" y="2783100"/>
              <a:ext cx="457200" cy="4573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283076" y="4610721"/>
              <a:ext cx="458787" cy="4715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368676" y="5472925"/>
              <a:ext cx="458787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3549651" y="3688177"/>
              <a:ext cx="460375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2820988" y="4537680"/>
              <a:ext cx="455613" cy="4715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6661151" y="4610721"/>
              <a:ext cx="458787" cy="4715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6113463" y="5460222"/>
              <a:ext cx="458788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9" name="Oval 11"/>
            <p:cNvSpPr>
              <a:spLocks noChangeArrowheads="1"/>
            </p:cNvSpPr>
            <p:nvPr/>
          </p:nvSpPr>
          <p:spPr bwMode="auto">
            <a:xfrm>
              <a:off x="7392988" y="5442756"/>
              <a:ext cx="458788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7026276" y="5074374"/>
              <a:ext cx="460375" cy="365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1" name="Oval 13"/>
            <p:cNvSpPr>
              <a:spLocks noChangeArrowheads="1"/>
            </p:cNvSpPr>
            <p:nvPr/>
          </p:nvSpPr>
          <p:spPr bwMode="auto">
            <a:xfrm>
              <a:off x="5929313" y="1862144"/>
              <a:ext cx="457200" cy="4573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2" name="Oval 14"/>
            <p:cNvSpPr>
              <a:spLocks noChangeArrowheads="1"/>
            </p:cNvSpPr>
            <p:nvPr/>
          </p:nvSpPr>
          <p:spPr bwMode="auto">
            <a:xfrm>
              <a:off x="5838826" y="3711995"/>
              <a:ext cx="457200" cy="4588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830763" y="5460222"/>
              <a:ext cx="458788" cy="4573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4" name="Oval 16"/>
            <p:cNvSpPr>
              <a:spLocks noChangeArrowheads="1"/>
            </p:cNvSpPr>
            <p:nvPr/>
          </p:nvSpPr>
          <p:spPr bwMode="auto">
            <a:xfrm>
              <a:off x="5289551" y="4629775"/>
              <a:ext cx="457200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flipH="1">
              <a:off x="3094038" y="4099432"/>
              <a:ext cx="549275" cy="457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 flipH="1">
              <a:off x="4008438" y="3151482"/>
              <a:ext cx="733425" cy="549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5106988" y="3151482"/>
              <a:ext cx="822325" cy="549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6294438" y="4169297"/>
              <a:ext cx="458788" cy="4588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4008438" y="4078789"/>
              <a:ext cx="458788" cy="549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4740276" y="5001333"/>
              <a:ext cx="274637" cy="457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184526" y="4937819"/>
              <a:ext cx="365125" cy="546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H="1">
              <a:off x="5565776" y="4169297"/>
              <a:ext cx="363537" cy="4588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 flipH="1">
              <a:off x="6480176" y="5001333"/>
              <a:ext cx="273050" cy="457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5106988" y="2227351"/>
              <a:ext cx="914400" cy="641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5" name="Oval 27"/>
            <p:cNvSpPr>
              <a:spLocks noChangeArrowheads="1"/>
            </p:cNvSpPr>
            <p:nvPr/>
          </p:nvSpPr>
          <p:spPr bwMode="auto">
            <a:xfrm>
              <a:off x="7300913" y="2784688"/>
              <a:ext cx="458788" cy="4588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6386513" y="2247994"/>
              <a:ext cx="1006475" cy="549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7" name="Oval 29"/>
            <p:cNvSpPr>
              <a:spLocks noChangeArrowheads="1"/>
            </p:cNvSpPr>
            <p:nvPr/>
          </p:nvSpPr>
          <p:spPr bwMode="auto">
            <a:xfrm>
              <a:off x="4008438" y="5472925"/>
              <a:ext cx="458788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78" name="Oval 30"/>
            <p:cNvSpPr>
              <a:spLocks noChangeArrowheads="1"/>
            </p:cNvSpPr>
            <p:nvPr/>
          </p:nvSpPr>
          <p:spPr bwMode="auto">
            <a:xfrm>
              <a:off x="2544763" y="5472925"/>
              <a:ext cx="458788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H="1">
              <a:off x="2820988" y="5023563"/>
              <a:ext cx="182563" cy="455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H="1">
              <a:off x="4191001" y="5023563"/>
              <a:ext cx="184150" cy="455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81" name="Text Box 35"/>
            <p:cNvSpPr txBox="1">
              <a:spLocks noChangeArrowheads="1"/>
            </p:cNvSpPr>
            <p:nvPr/>
          </p:nvSpPr>
          <p:spPr bwMode="auto">
            <a:xfrm>
              <a:off x="5945188" y="1828800"/>
              <a:ext cx="457200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+</a:t>
              </a:r>
            </a:p>
          </p:txBody>
        </p:sp>
        <p:sp>
          <p:nvSpPr>
            <p:cNvPr id="82" name="Text Box 36"/>
            <p:cNvSpPr txBox="1">
              <a:spLocks noChangeArrowheads="1"/>
            </p:cNvSpPr>
            <p:nvPr/>
          </p:nvSpPr>
          <p:spPr bwMode="auto">
            <a:xfrm>
              <a:off x="4725988" y="2743404"/>
              <a:ext cx="609600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-</a:t>
              </a:r>
            </a:p>
          </p:txBody>
        </p:sp>
        <p:sp>
          <p:nvSpPr>
            <p:cNvPr id="83" name="Text Box 37"/>
            <p:cNvSpPr txBox="1">
              <a:spLocks noChangeArrowheads="1"/>
            </p:cNvSpPr>
            <p:nvPr/>
          </p:nvSpPr>
          <p:spPr bwMode="auto">
            <a:xfrm>
              <a:off x="7316788" y="2743404"/>
              <a:ext cx="458788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H</a:t>
              </a:r>
            </a:p>
          </p:txBody>
        </p:sp>
        <p:sp>
          <p:nvSpPr>
            <p:cNvPr id="84" name="Text Box 38"/>
            <p:cNvSpPr txBox="1">
              <a:spLocks noChangeArrowheads="1"/>
            </p:cNvSpPr>
            <p:nvPr/>
          </p:nvSpPr>
          <p:spPr bwMode="auto">
            <a:xfrm>
              <a:off x="3581401" y="3734225"/>
              <a:ext cx="458787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/</a:t>
              </a:r>
            </a:p>
          </p:txBody>
        </p:sp>
        <p:sp>
          <p:nvSpPr>
            <p:cNvPr id="85" name="Text Box 39"/>
            <p:cNvSpPr txBox="1">
              <a:spLocks noChangeArrowheads="1"/>
            </p:cNvSpPr>
            <p:nvPr/>
          </p:nvSpPr>
          <p:spPr bwMode="auto">
            <a:xfrm>
              <a:off x="5870576" y="3734225"/>
              <a:ext cx="455612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*</a:t>
              </a:r>
            </a:p>
          </p:txBody>
        </p:sp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2895601" y="4496395"/>
              <a:ext cx="458787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+</a:t>
              </a:r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4344988" y="4648829"/>
              <a:ext cx="381000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*</a:t>
              </a:r>
            </a:p>
          </p:txBody>
        </p:sp>
        <p:sp>
          <p:nvSpPr>
            <p:cNvPr id="88" name="Text Box 42"/>
            <p:cNvSpPr txBox="1">
              <a:spLocks noChangeArrowheads="1"/>
            </p:cNvSpPr>
            <p:nvPr/>
          </p:nvSpPr>
          <p:spPr bwMode="auto">
            <a:xfrm>
              <a:off x="5335588" y="4648829"/>
              <a:ext cx="534988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6707188" y="4572612"/>
              <a:ext cx="458788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-</a:t>
              </a:r>
            </a:p>
          </p:txBody>
        </p:sp>
        <p:sp>
          <p:nvSpPr>
            <p:cNvPr id="90" name="Text Box 44"/>
            <p:cNvSpPr txBox="1">
              <a:spLocks noChangeArrowheads="1"/>
            </p:cNvSpPr>
            <p:nvPr/>
          </p:nvSpPr>
          <p:spPr bwMode="auto">
            <a:xfrm>
              <a:off x="2590801" y="5485628"/>
              <a:ext cx="534987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91" name="Text Box 45"/>
            <p:cNvSpPr txBox="1">
              <a:spLocks noChangeArrowheads="1"/>
            </p:cNvSpPr>
            <p:nvPr/>
          </p:nvSpPr>
          <p:spPr bwMode="auto">
            <a:xfrm>
              <a:off x="3430588" y="5485628"/>
              <a:ext cx="455613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92" name="Text Box 46"/>
            <p:cNvSpPr txBox="1">
              <a:spLocks noChangeArrowheads="1"/>
            </p:cNvSpPr>
            <p:nvPr/>
          </p:nvSpPr>
          <p:spPr bwMode="auto">
            <a:xfrm>
              <a:off x="4040188" y="5485628"/>
              <a:ext cx="457200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93" name="Text Box 47"/>
            <p:cNvSpPr txBox="1">
              <a:spLocks noChangeArrowheads="1"/>
            </p:cNvSpPr>
            <p:nvPr/>
          </p:nvSpPr>
          <p:spPr bwMode="auto">
            <a:xfrm>
              <a:off x="4876801" y="5485628"/>
              <a:ext cx="534987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94" name="Text Box 48"/>
            <p:cNvSpPr txBox="1">
              <a:spLocks noChangeArrowheads="1"/>
            </p:cNvSpPr>
            <p:nvPr/>
          </p:nvSpPr>
          <p:spPr bwMode="auto">
            <a:xfrm>
              <a:off x="6175376" y="5485628"/>
              <a:ext cx="685800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F</a:t>
              </a:r>
            </a:p>
          </p:txBody>
        </p:sp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7392988" y="5409411"/>
              <a:ext cx="533400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G</a:t>
              </a:r>
            </a:p>
          </p:txBody>
        </p:sp>
      </p:grpSp>
      <p:sp>
        <p:nvSpPr>
          <p:cNvPr id="51" name="幻灯片编号占位符 3">
            <a:extLst>
              <a:ext uri="{FF2B5EF4-FFF2-40B4-BE49-F238E27FC236}">
                <a16:creationId xmlns:a16="http://schemas.microsoft.com/office/drawing/2014/main" id="{C12C9885-AA3B-4901-8CD7-0E6F224C18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1337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Traversal: Example</a:t>
            </a:r>
            <a:endParaRPr lang="zh-CN" altLang="en-US"/>
          </a:p>
        </p:txBody>
      </p:sp>
      <p:sp>
        <p:nvSpPr>
          <p:cNvPr id="50" name="Comment 1071"/>
          <p:cNvSpPr>
            <a:spLocks noChangeArrowheads="1"/>
          </p:cNvSpPr>
          <p:nvPr/>
        </p:nvSpPr>
        <p:spPr bwMode="auto">
          <a:xfrm>
            <a:off x="1992313" y="1143001"/>
            <a:ext cx="4114800" cy="266382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  <a:extLst>
            <a:ext uri="{53640926-AAD7-44d8-BBD7-CCE9431645EC}">
              <a14:shadowObscured xmlns="" xmlns:a14="http://schemas.microsoft.com/office/drawing/2010/main" val="1"/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6633"/>
                </a:solidFill>
                <a:latin typeface="+mn-lt"/>
                <a:ea typeface="宋体" charset="0"/>
                <a:cs typeface="宋体" charset="0"/>
              </a:rPr>
              <a:t>Preorder: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6633"/>
                </a:solidFill>
                <a:latin typeface="+mn-lt"/>
                <a:ea typeface="宋体" charset="0"/>
                <a:cs typeface="宋体" charset="0"/>
              </a:rPr>
              <a:t> +-/+AB*CD*E-FGH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rgbClr val="006633"/>
                </a:solidFill>
                <a:latin typeface="+mn-lt"/>
                <a:ea typeface="宋体" charset="0"/>
                <a:cs typeface="宋体" charset="0"/>
              </a:rPr>
              <a:t>Inorder</a:t>
            </a:r>
            <a:r>
              <a:rPr lang="en-US" altLang="zh-CN" sz="2800" b="1" dirty="0">
                <a:solidFill>
                  <a:srgbClr val="006633"/>
                </a:solidFill>
                <a:latin typeface="+mn-lt"/>
                <a:ea typeface="宋体" charset="0"/>
                <a:cs typeface="宋体" charset="0"/>
              </a:rPr>
              <a:t>: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6633"/>
                </a:solidFill>
                <a:latin typeface="+mn-lt"/>
                <a:ea typeface="宋体" charset="0"/>
                <a:cs typeface="宋体" charset="0"/>
              </a:rPr>
              <a:t>A+B/C*D-E*F-G+H</a:t>
            </a:r>
          </a:p>
          <a:p>
            <a:pPr>
              <a:defRPr/>
            </a:pPr>
            <a:r>
              <a:rPr lang="en-US" altLang="zh-CN" sz="2800" b="1" dirty="0" err="1">
                <a:solidFill>
                  <a:srgbClr val="006633"/>
                </a:solidFill>
                <a:latin typeface="+mn-lt"/>
                <a:ea typeface="宋体" charset="0"/>
                <a:cs typeface="宋体" charset="0"/>
              </a:rPr>
              <a:t>Postorder</a:t>
            </a:r>
            <a:r>
              <a:rPr lang="en-US" altLang="zh-CN" sz="2800" b="1" dirty="0">
                <a:solidFill>
                  <a:srgbClr val="006633"/>
                </a:solidFill>
                <a:latin typeface="+mn-lt"/>
                <a:ea typeface="宋体" charset="0"/>
                <a:cs typeface="宋体" charset="0"/>
              </a:rPr>
              <a:t>:</a:t>
            </a:r>
          </a:p>
          <a:p>
            <a:pPr>
              <a:defRPr/>
            </a:pPr>
            <a:r>
              <a:rPr lang="en-US" altLang="zh-CN" sz="2800" dirty="0">
                <a:solidFill>
                  <a:srgbClr val="006633"/>
                </a:solidFill>
                <a:latin typeface="+mn-lt"/>
                <a:ea typeface="宋体" charset="0"/>
                <a:cs typeface="宋体" charset="0"/>
              </a:rPr>
              <a:t>AB+CD*/EFG-*-H+</a:t>
            </a:r>
          </a:p>
        </p:txBody>
      </p:sp>
      <p:grpSp>
        <p:nvGrpSpPr>
          <p:cNvPr id="37893" name="组 50"/>
          <p:cNvGrpSpPr>
            <a:grpSpLocks/>
          </p:cNvGrpSpPr>
          <p:nvPr/>
        </p:nvGrpSpPr>
        <p:grpSpPr bwMode="auto">
          <a:xfrm>
            <a:off x="4727576" y="1989139"/>
            <a:ext cx="5381625" cy="4179887"/>
            <a:chOff x="2544763" y="1828800"/>
            <a:chExt cx="5381625" cy="4180820"/>
          </a:xfrm>
        </p:grpSpPr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4649788" y="2783100"/>
              <a:ext cx="457200" cy="4573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4283076" y="4610721"/>
              <a:ext cx="458787" cy="4715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3368676" y="5472925"/>
              <a:ext cx="458787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3549651" y="3688177"/>
              <a:ext cx="460375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2820988" y="4537680"/>
              <a:ext cx="455613" cy="4715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6661151" y="4610721"/>
              <a:ext cx="458787" cy="47159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6113463" y="5460222"/>
              <a:ext cx="458788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59" name="Oval 11"/>
            <p:cNvSpPr>
              <a:spLocks noChangeArrowheads="1"/>
            </p:cNvSpPr>
            <p:nvPr/>
          </p:nvSpPr>
          <p:spPr bwMode="auto">
            <a:xfrm>
              <a:off x="7392988" y="5442756"/>
              <a:ext cx="458788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0" name="Line 12"/>
            <p:cNvSpPr>
              <a:spLocks noChangeShapeType="1"/>
            </p:cNvSpPr>
            <p:nvPr/>
          </p:nvSpPr>
          <p:spPr bwMode="auto">
            <a:xfrm>
              <a:off x="7026276" y="5074374"/>
              <a:ext cx="460375" cy="365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1" name="Oval 13"/>
            <p:cNvSpPr>
              <a:spLocks noChangeArrowheads="1"/>
            </p:cNvSpPr>
            <p:nvPr/>
          </p:nvSpPr>
          <p:spPr bwMode="auto">
            <a:xfrm>
              <a:off x="5929313" y="1862144"/>
              <a:ext cx="457200" cy="4573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2" name="Oval 14"/>
            <p:cNvSpPr>
              <a:spLocks noChangeArrowheads="1"/>
            </p:cNvSpPr>
            <p:nvPr/>
          </p:nvSpPr>
          <p:spPr bwMode="auto">
            <a:xfrm>
              <a:off x="5838826" y="3711995"/>
              <a:ext cx="457200" cy="4588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3" name="Oval 15"/>
            <p:cNvSpPr>
              <a:spLocks noChangeArrowheads="1"/>
            </p:cNvSpPr>
            <p:nvPr/>
          </p:nvSpPr>
          <p:spPr bwMode="auto">
            <a:xfrm>
              <a:off x="4830763" y="5460222"/>
              <a:ext cx="458788" cy="45730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4" name="Oval 16"/>
            <p:cNvSpPr>
              <a:spLocks noChangeArrowheads="1"/>
            </p:cNvSpPr>
            <p:nvPr/>
          </p:nvSpPr>
          <p:spPr bwMode="auto">
            <a:xfrm>
              <a:off x="5289551" y="4629775"/>
              <a:ext cx="457200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65" name="Line 17"/>
            <p:cNvSpPr>
              <a:spLocks noChangeShapeType="1"/>
            </p:cNvSpPr>
            <p:nvPr/>
          </p:nvSpPr>
          <p:spPr bwMode="auto">
            <a:xfrm flipH="1">
              <a:off x="3094038" y="4099432"/>
              <a:ext cx="549275" cy="457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6" name="Line 18"/>
            <p:cNvSpPr>
              <a:spLocks noChangeShapeType="1"/>
            </p:cNvSpPr>
            <p:nvPr/>
          </p:nvSpPr>
          <p:spPr bwMode="auto">
            <a:xfrm flipH="1">
              <a:off x="4008438" y="3151482"/>
              <a:ext cx="733425" cy="549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7" name="Line 19"/>
            <p:cNvSpPr>
              <a:spLocks noChangeShapeType="1"/>
            </p:cNvSpPr>
            <p:nvPr/>
          </p:nvSpPr>
          <p:spPr bwMode="auto">
            <a:xfrm>
              <a:off x="5106988" y="3151482"/>
              <a:ext cx="822325" cy="549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8" name="Line 20"/>
            <p:cNvSpPr>
              <a:spLocks noChangeShapeType="1"/>
            </p:cNvSpPr>
            <p:nvPr/>
          </p:nvSpPr>
          <p:spPr bwMode="auto">
            <a:xfrm>
              <a:off x="6294438" y="4169297"/>
              <a:ext cx="458788" cy="4588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69" name="Line 21"/>
            <p:cNvSpPr>
              <a:spLocks noChangeShapeType="1"/>
            </p:cNvSpPr>
            <p:nvPr/>
          </p:nvSpPr>
          <p:spPr bwMode="auto">
            <a:xfrm>
              <a:off x="4008438" y="4078789"/>
              <a:ext cx="458788" cy="549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4740276" y="5001333"/>
              <a:ext cx="274637" cy="457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1" name="Line 23"/>
            <p:cNvSpPr>
              <a:spLocks noChangeShapeType="1"/>
            </p:cNvSpPr>
            <p:nvPr/>
          </p:nvSpPr>
          <p:spPr bwMode="auto">
            <a:xfrm>
              <a:off x="3184526" y="4937819"/>
              <a:ext cx="365125" cy="546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flipH="1">
              <a:off x="5565776" y="4169297"/>
              <a:ext cx="363537" cy="4588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3" name="Line 25"/>
            <p:cNvSpPr>
              <a:spLocks noChangeShapeType="1"/>
            </p:cNvSpPr>
            <p:nvPr/>
          </p:nvSpPr>
          <p:spPr bwMode="auto">
            <a:xfrm flipH="1">
              <a:off x="6480176" y="5001333"/>
              <a:ext cx="273050" cy="457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 flipH="1">
              <a:off x="5106988" y="2227351"/>
              <a:ext cx="914400" cy="64149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5" name="Oval 27"/>
            <p:cNvSpPr>
              <a:spLocks noChangeArrowheads="1"/>
            </p:cNvSpPr>
            <p:nvPr/>
          </p:nvSpPr>
          <p:spPr bwMode="auto">
            <a:xfrm>
              <a:off x="7300913" y="2784688"/>
              <a:ext cx="458788" cy="458889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6386513" y="2247994"/>
              <a:ext cx="1006475" cy="5493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77" name="Oval 29"/>
            <p:cNvSpPr>
              <a:spLocks noChangeArrowheads="1"/>
            </p:cNvSpPr>
            <p:nvPr/>
          </p:nvSpPr>
          <p:spPr bwMode="auto">
            <a:xfrm>
              <a:off x="4008438" y="5472925"/>
              <a:ext cx="458788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78" name="Oval 30"/>
            <p:cNvSpPr>
              <a:spLocks noChangeArrowheads="1"/>
            </p:cNvSpPr>
            <p:nvPr/>
          </p:nvSpPr>
          <p:spPr bwMode="auto">
            <a:xfrm>
              <a:off x="2544763" y="5472925"/>
              <a:ext cx="458788" cy="47000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 sz="2800">
                <a:solidFill>
                  <a:schemeClr val="tx1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79" name="Line 31"/>
            <p:cNvSpPr>
              <a:spLocks noChangeShapeType="1"/>
            </p:cNvSpPr>
            <p:nvPr/>
          </p:nvSpPr>
          <p:spPr bwMode="auto">
            <a:xfrm flipH="1">
              <a:off x="2820988" y="5023563"/>
              <a:ext cx="182563" cy="455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80" name="Line 32"/>
            <p:cNvSpPr>
              <a:spLocks noChangeShapeType="1"/>
            </p:cNvSpPr>
            <p:nvPr/>
          </p:nvSpPr>
          <p:spPr bwMode="auto">
            <a:xfrm flipH="1">
              <a:off x="4191001" y="5023563"/>
              <a:ext cx="184150" cy="455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7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81" name="Text Box 35"/>
            <p:cNvSpPr txBox="1">
              <a:spLocks noChangeArrowheads="1"/>
            </p:cNvSpPr>
            <p:nvPr/>
          </p:nvSpPr>
          <p:spPr bwMode="auto">
            <a:xfrm>
              <a:off x="5945188" y="1828800"/>
              <a:ext cx="457200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dirty="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+</a:t>
              </a:r>
            </a:p>
          </p:txBody>
        </p:sp>
        <p:sp>
          <p:nvSpPr>
            <p:cNvPr id="82" name="Text Box 36"/>
            <p:cNvSpPr txBox="1">
              <a:spLocks noChangeArrowheads="1"/>
            </p:cNvSpPr>
            <p:nvPr/>
          </p:nvSpPr>
          <p:spPr bwMode="auto">
            <a:xfrm>
              <a:off x="4725988" y="2743404"/>
              <a:ext cx="609600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-</a:t>
              </a:r>
            </a:p>
          </p:txBody>
        </p:sp>
        <p:sp>
          <p:nvSpPr>
            <p:cNvPr id="83" name="Text Box 37"/>
            <p:cNvSpPr txBox="1">
              <a:spLocks noChangeArrowheads="1"/>
            </p:cNvSpPr>
            <p:nvPr/>
          </p:nvSpPr>
          <p:spPr bwMode="auto">
            <a:xfrm>
              <a:off x="7316788" y="2743404"/>
              <a:ext cx="458788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H</a:t>
              </a:r>
            </a:p>
          </p:txBody>
        </p:sp>
        <p:sp>
          <p:nvSpPr>
            <p:cNvPr id="84" name="Text Box 38"/>
            <p:cNvSpPr txBox="1">
              <a:spLocks noChangeArrowheads="1"/>
            </p:cNvSpPr>
            <p:nvPr/>
          </p:nvSpPr>
          <p:spPr bwMode="auto">
            <a:xfrm>
              <a:off x="3581401" y="3734225"/>
              <a:ext cx="458787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/</a:t>
              </a:r>
            </a:p>
          </p:txBody>
        </p:sp>
        <p:sp>
          <p:nvSpPr>
            <p:cNvPr id="85" name="Text Box 39"/>
            <p:cNvSpPr txBox="1">
              <a:spLocks noChangeArrowheads="1"/>
            </p:cNvSpPr>
            <p:nvPr/>
          </p:nvSpPr>
          <p:spPr bwMode="auto">
            <a:xfrm>
              <a:off x="5870576" y="3734225"/>
              <a:ext cx="455612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*</a:t>
              </a:r>
            </a:p>
          </p:txBody>
        </p:sp>
        <p:sp>
          <p:nvSpPr>
            <p:cNvPr id="86" name="Text Box 40"/>
            <p:cNvSpPr txBox="1">
              <a:spLocks noChangeArrowheads="1"/>
            </p:cNvSpPr>
            <p:nvPr/>
          </p:nvSpPr>
          <p:spPr bwMode="auto">
            <a:xfrm>
              <a:off x="2895601" y="4496395"/>
              <a:ext cx="458787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+</a:t>
              </a:r>
            </a:p>
          </p:txBody>
        </p:sp>
        <p:sp>
          <p:nvSpPr>
            <p:cNvPr id="87" name="Text Box 41"/>
            <p:cNvSpPr txBox="1">
              <a:spLocks noChangeArrowheads="1"/>
            </p:cNvSpPr>
            <p:nvPr/>
          </p:nvSpPr>
          <p:spPr bwMode="auto">
            <a:xfrm>
              <a:off x="4344988" y="4648829"/>
              <a:ext cx="381000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*</a:t>
              </a:r>
            </a:p>
          </p:txBody>
        </p:sp>
        <p:sp>
          <p:nvSpPr>
            <p:cNvPr id="88" name="Text Box 42"/>
            <p:cNvSpPr txBox="1">
              <a:spLocks noChangeArrowheads="1"/>
            </p:cNvSpPr>
            <p:nvPr/>
          </p:nvSpPr>
          <p:spPr bwMode="auto">
            <a:xfrm>
              <a:off x="5335588" y="4648829"/>
              <a:ext cx="534988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6707188" y="4572612"/>
              <a:ext cx="458788" cy="522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-</a:t>
              </a:r>
            </a:p>
          </p:txBody>
        </p:sp>
        <p:sp>
          <p:nvSpPr>
            <p:cNvPr id="90" name="Text Box 44"/>
            <p:cNvSpPr txBox="1">
              <a:spLocks noChangeArrowheads="1"/>
            </p:cNvSpPr>
            <p:nvPr/>
          </p:nvSpPr>
          <p:spPr bwMode="auto">
            <a:xfrm>
              <a:off x="2590801" y="5485628"/>
              <a:ext cx="534987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91" name="Text Box 45"/>
            <p:cNvSpPr txBox="1">
              <a:spLocks noChangeArrowheads="1"/>
            </p:cNvSpPr>
            <p:nvPr/>
          </p:nvSpPr>
          <p:spPr bwMode="auto">
            <a:xfrm>
              <a:off x="3430588" y="5485628"/>
              <a:ext cx="455613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92" name="Text Box 46"/>
            <p:cNvSpPr txBox="1">
              <a:spLocks noChangeArrowheads="1"/>
            </p:cNvSpPr>
            <p:nvPr/>
          </p:nvSpPr>
          <p:spPr bwMode="auto">
            <a:xfrm>
              <a:off x="4040188" y="5485628"/>
              <a:ext cx="457200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93" name="Text Box 47"/>
            <p:cNvSpPr txBox="1">
              <a:spLocks noChangeArrowheads="1"/>
            </p:cNvSpPr>
            <p:nvPr/>
          </p:nvSpPr>
          <p:spPr bwMode="auto">
            <a:xfrm>
              <a:off x="4876801" y="5485628"/>
              <a:ext cx="534987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94" name="Text Box 48"/>
            <p:cNvSpPr txBox="1">
              <a:spLocks noChangeArrowheads="1"/>
            </p:cNvSpPr>
            <p:nvPr/>
          </p:nvSpPr>
          <p:spPr bwMode="auto">
            <a:xfrm>
              <a:off x="6175376" y="5485628"/>
              <a:ext cx="685800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F</a:t>
              </a:r>
            </a:p>
          </p:txBody>
        </p:sp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7392988" y="5409411"/>
              <a:ext cx="533400" cy="5239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G</a:t>
              </a:r>
            </a:p>
          </p:txBody>
        </p:sp>
      </p:grpSp>
      <p:sp>
        <p:nvSpPr>
          <p:cNvPr id="51" name="幻灯片编号占位符 3">
            <a:extLst>
              <a:ext uri="{FF2B5EF4-FFF2-40B4-BE49-F238E27FC236}">
                <a16:creationId xmlns:a16="http://schemas.microsoft.com/office/drawing/2014/main" id="{7E9F4B36-602B-4EFC-8F02-A9AAF98609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283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Traversal: Example</a:t>
            </a:r>
            <a:endParaRPr lang="zh-CN" altLang="en-US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Traversal of an expression tree</a:t>
            </a:r>
          </a:p>
          <a:p>
            <a:r>
              <a:rPr lang="en-US" altLang="zh-CN" dirty="0"/>
              <a:t>Preorder: +-/+AB*CD*E-FGH</a:t>
            </a:r>
          </a:p>
          <a:p>
            <a:pPr lvl="1"/>
            <a:r>
              <a:rPr lang="en-US" altLang="zh-CN" dirty="0"/>
              <a:t>Prefix expression (Polish notation)</a:t>
            </a:r>
          </a:p>
          <a:p>
            <a:r>
              <a:rPr lang="en-US" altLang="zh-CN" dirty="0" err="1"/>
              <a:t>Inorder</a:t>
            </a:r>
            <a:r>
              <a:rPr lang="en-US" altLang="zh-CN" dirty="0"/>
              <a:t>: A+B/C*D-E*F-G+H</a:t>
            </a:r>
          </a:p>
          <a:p>
            <a:pPr lvl="1"/>
            <a:r>
              <a:rPr lang="en-US" altLang="zh-CN" dirty="0"/>
              <a:t>Infix expression</a:t>
            </a:r>
          </a:p>
          <a:p>
            <a:r>
              <a:rPr lang="en-US" altLang="zh-CN" dirty="0" err="1"/>
              <a:t>Postorder</a:t>
            </a:r>
            <a:r>
              <a:rPr lang="en-US" altLang="zh-CN" dirty="0"/>
              <a:t>: AB+CD*/EFG-*-H+</a:t>
            </a:r>
          </a:p>
          <a:p>
            <a:pPr lvl="1"/>
            <a:r>
              <a:rPr lang="en-US" altLang="zh-CN" dirty="0"/>
              <a:t>Suffix expression (reverse Polish notation)</a:t>
            </a:r>
          </a:p>
          <a:p>
            <a:pPr lvl="1"/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EE52E071-4DA3-487F-BFEB-49C67EFDD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22368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29E80-B599-40DA-A158-C19EACED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52F72A-6533-4AE1-AE72-DC241DB66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515600" cy="35024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539750" lvl="1" indent="0">
              <a:buClr>
                <a:srgbClr val="CC0000"/>
              </a:buClr>
              <a:buSzPct val="80000"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已知某二叉树的中序序列为 </a:t>
            </a:r>
            <a:r>
              <a:rPr lang="en-US" altLang="zh-CN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{A, B, C, D, E, F, G},  </a:t>
            </a:r>
          </a:p>
          <a:p>
            <a:pPr marL="539750" lvl="1" indent="0">
              <a:buClr>
                <a:srgbClr val="CC0000"/>
              </a:buClr>
              <a:buSzPct val="80000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                     </a:t>
            </a:r>
            <a:r>
              <a:rPr lang="zh-CN" altLang="en-US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后序序列为 </a:t>
            </a:r>
            <a:r>
              <a:rPr lang="en-US" altLang="zh-CN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{B, D, C, A, F, G, E}</a:t>
            </a:r>
            <a:r>
              <a:rPr lang="zh-CN" altLang="en-US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；</a:t>
            </a:r>
            <a:endParaRPr lang="en-US" altLang="zh-CN" sz="20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  <a:p>
            <a:pPr marL="214312" lvl="1" indent="0">
              <a:buClr>
                <a:srgbClr val="CC0000"/>
              </a:buClr>
              <a:buSzPct val="80000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                         </a:t>
            </a:r>
            <a:r>
              <a:rPr lang="zh-CN" altLang="en-US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则其前序序列为 </a:t>
            </a:r>
            <a:r>
              <a:rPr lang="en-US" altLang="zh-CN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____________________</a:t>
            </a:r>
            <a:r>
              <a:rPr lang="zh-CN" altLang="en-US" sz="200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</a:endParaRPr>
          </a:p>
          <a:p>
            <a:pPr marL="457200" indent="-457200">
              <a:buClr>
                <a:srgbClr val="CC0000"/>
              </a:buClr>
              <a:buSzPct val="80000"/>
              <a:buFont typeface="Wingdings" pitchFamily="2" charset="2"/>
              <a:buChar char="p"/>
              <a:defRPr/>
            </a:pPr>
            <a:endParaRPr lang="zh-CN" altLang="en-US" sz="280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  <a:defRPr/>
            </a:pPr>
            <a:endParaRPr lang="en-US" altLang="zh-CN" sz="2400" kern="0" dirty="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  <a:defRPr/>
            </a:pPr>
            <a:endParaRPr lang="en-US" altLang="zh-CN" sz="2400" dirty="0">
              <a:solidFill>
                <a:srgbClr val="000000"/>
              </a:solidFill>
              <a:latin typeface="Lucida Fax" pitchFamily="18" charset="0"/>
              <a:ea typeface="微软雅黑" pitchFamily="34" charset="-122"/>
              <a:cs typeface="+mn-cs"/>
            </a:endParaRPr>
          </a:p>
          <a:p>
            <a:pPr marL="457200" indent="-457200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  <a:cs typeface="+mn-cs"/>
              </a:rPr>
              <a:t>前、中、后序哪几种结合可以恢复二叉树的结构？</a:t>
            </a:r>
          </a:p>
          <a:p>
            <a:pPr marL="457200" indent="-457200"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Char char="p"/>
              <a:defRPr/>
            </a:pPr>
            <a:endParaRPr lang="zh-CN" altLang="en-US" sz="28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9C722-B04C-4B04-83C2-BDE019982A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24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384F8-D0F4-46D6-8CC8-44DD33CB5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4AC1E-CE0C-4A38-9C99-EB2E37A07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pre-order and in-order, there is </a:t>
            </a:r>
            <a:r>
              <a:rPr lang="en-US" altLang="zh-CN" dirty="0">
                <a:solidFill>
                  <a:srgbClr val="FF0000"/>
                </a:solidFill>
              </a:rPr>
              <a:t>unique</a:t>
            </a:r>
            <a:r>
              <a:rPr lang="en-US" altLang="zh-CN" dirty="0"/>
              <a:t> post-order</a:t>
            </a:r>
          </a:p>
          <a:p>
            <a:endParaRPr lang="en-US" altLang="zh-CN" dirty="0"/>
          </a:p>
          <a:p>
            <a:r>
              <a:rPr lang="en-US" altLang="zh-CN" dirty="0"/>
              <a:t>Given in-order and post-order, there is </a:t>
            </a:r>
            <a:r>
              <a:rPr lang="en-US" altLang="zh-CN">
                <a:solidFill>
                  <a:srgbClr val="FF0000"/>
                </a:solidFill>
              </a:rPr>
              <a:t>unique</a:t>
            </a:r>
            <a:r>
              <a:rPr lang="en-US" altLang="zh-CN"/>
              <a:t> pre-order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Given pre-order and post-order, there are </a:t>
            </a:r>
            <a:r>
              <a:rPr lang="en-US" altLang="zh-CN" dirty="0">
                <a:solidFill>
                  <a:srgbClr val="FF0000"/>
                </a:solidFill>
              </a:rPr>
              <a:t>multiple</a:t>
            </a:r>
            <a:r>
              <a:rPr lang="en-US" altLang="zh-CN" dirty="0"/>
              <a:t> in-order results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931AB-018C-4934-A219-523A91780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77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Preliminaries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70C0"/>
                </a:solidFill>
              </a:rPr>
              <a:t>Parent</a:t>
            </a:r>
          </a:p>
          <a:p>
            <a:pPr lvl="1"/>
            <a:r>
              <a:rPr lang="en-US" altLang="zh-CN" dirty="0"/>
              <a:t>Node A is the parent of node B, if B is the root of one subtree of A.</a:t>
            </a:r>
          </a:p>
          <a:p>
            <a:r>
              <a:rPr lang="en-US" altLang="zh-CN" u="sng" dirty="0">
                <a:solidFill>
                  <a:srgbClr val="0070C0"/>
                </a:solidFill>
              </a:rPr>
              <a:t>Child</a:t>
            </a:r>
          </a:p>
          <a:p>
            <a:pPr lvl="1"/>
            <a:r>
              <a:rPr lang="en-US" altLang="zh-CN" dirty="0"/>
              <a:t>Node B is the child of node A, if A is the parent of B.</a:t>
            </a:r>
          </a:p>
          <a:p>
            <a:r>
              <a:rPr lang="en-US" altLang="zh-CN" u="sng" dirty="0">
                <a:solidFill>
                  <a:srgbClr val="0070C0"/>
                </a:solidFill>
              </a:rPr>
              <a:t>Sibling</a:t>
            </a:r>
          </a:p>
          <a:p>
            <a:pPr lvl="1"/>
            <a:r>
              <a:rPr lang="en-US" altLang="zh-CN" dirty="0"/>
              <a:t>Nodes with the same parent are siblings</a:t>
            </a: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4784E415-9B99-4041-8EA4-4EDD07B39A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530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F216C-5132-4501-98C1-CAE7E9D94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Pre-order (Recursive)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26C13-1A78-4E30-AC88-EFD1B9D71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template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void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&lt;T&gt;::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PreOrder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(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&lt;T&gt; *root)  {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200" dirty="0">
                <a:latin typeface="Ludica fax"/>
                <a:ea typeface="隶书" pitchFamily="49" charset="-122"/>
              </a:rPr>
              <a:t>	</a:t>
            </a: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if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(root != NULL) {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		Visit(root-&gt;value());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200" dirty="0">
                <a:latin typeface="Ludica fax"/>
                <a:ea typeface="隶书" pitchFamily="49" charset="-122"/>
              </a:rPr>
              <a:t>		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PreOrder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(root-&gt;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leftchild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200" dirty="0">
                <a:latin typeface="Ludica fax"/>
                <a:ea typeface="隶书" pitchFamily="49" charset="-122"/>
              </a:rPr>
              <a:t>		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PreOrder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(root-&gt;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rightchild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BF9CD-A901-4CB2-B797-47FEDEED05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3797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68E0A-C400-403B-8F0C-ECFF22AD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In-order (Recursive)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68ED6-0724-400D-A76A-C3286602A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template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void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&lt;T&gt;:: 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InOrder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(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&lt;T&gt; *root)  {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200" dirty="0">
                <a:latin typeface="Ludica fax"/>
                <a:ea typeface="隶书" pitchFamily="49" charset="-122"/>
              </a:rPr>
              <a:t>	</a:t>
            </a: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if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(root != NULL) {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		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InOrder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(root-&gt;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leftchild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	</a:t>
            </a:r>
            <a:r>
              <a:rPr lang="zh-CN" altLang="en-US" sz="3200" dirty="0">
                <a:latin typeface="Ludica fax"/>
                <a:ea typeface="隶书" pitchFamily="49" charset="-122"/>
              </a:rPr>
              <a:t>	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Visit(root-&gt;value());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	</a:t>
            </a:r>
            <a:r>
              <a:rPr lang="zh-CN" altLang="en-US" sz="3200" dirty="0">
                <a:latin typeface="Ludica fax"/>
                <a:ea typeface="隶书" pitchFamily="49" charset="-122"/>
              </a:rPr>
              <a:t>	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InOrder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(root-&gt;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rightchild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}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6E1B8A-029B-464E-8692-39B3561FCF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9500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B3D35-144A-4C87-9836-2155AC27D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Post-order (Recursive)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1B010-ABE8-46F3-8D59-11CD7D057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template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void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BinaryTree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&lt;T&gt;:: 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PostOrder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(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BinaryTreeNode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&lt;T&gt; *root)  {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200" dirty="0">
                <a:latin typeface="Ludica fax"/>
                <a:ea typeface="隶书" pitchFamily="49" charset="-122"/>
              </a:rPr>
              <a:t>	</a:t>
            </a:r>
            <a:r>
              <a:rPr lang="en-US" altLang="zh-CN" sz="32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if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(root != NULL) {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		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PostOrder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(root-&gt;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leftchild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200" dirty="0">
                <a:latin typeface="Ludica fax"/>
                <a:ea typeface="隶书" pitchFamily="49" charset="-122"/>
              </a:rPr>
              <a:t>		</a:t>
            </a:r>
            <a:r>
              <a:rPr lang="en-US" altLang="zh-CN" sz="3200" dirty="0" err="1">
                <a:solidFill>
                  <a:srgbClr val="00B050"/>
                </a:solidFill>
                <a:latin typeface="Ludica fax"/>
                <a:ea typeface="隶书" pitchFamily="49" charset="-122"/>
              </a:rPr>
              <a:t>PostOrder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(root-&gt;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rightchild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3200" dirty="0">
                <a:latin typeface="Ludica fax"/>
                <a:ea typeface="隶书" pitchFamily="49" charset="-122"/>
              </a:rPr>
              <a:t>		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Visit(root-&gt;value());</a:t>
            </a:r>
            <a:endParaRPr lang="zh-CN" altLang="en-US" sz="3200" dirty="0">
              <a:latin typeface="Ludica fax"/>
              <a:ea typeface="隶书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>
                <a:latin typeface="Ludica fax"/>
                <a:ea typeface="隶书" pitchFamily="49" charset="-122"/>
              </a:rPr>
              <a:t>}</a:t>
            </a:r>
            <a:endParaRPr lang="zh-CN" altLang="en-US" sz="3200" dirty="0">
              <a:latin typeface="Ludica fax"/>
              <a:ea typeface="隶书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76EEE-3633-45B8-BEE6-7387606C97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5907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CBF86-23C5-41A0-B8B5-A26C7910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Non-recursive Depth-First 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E60F5-9AE8-4643-993A-B2347F9E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Recursive implementation is simple</a:t>
            </a:r>
          </a:p>
          <a:p>
            <a:pPr lvl="1">
              <a:defRPr/>
            </a:pPr>
            <a:r>
              <a:rPr lang="en-US" altLang="zh-CN" dirty="0"/>
              <a:t>Recommended in most scenarios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Non-recursive depth-first traversal</a:t>
            </a:r>
          </a:p>
          <a:p>
            <a:pPr lvl="1">
              <a:defRPr/>
            </a:pPr>
            <a:r>
              <a:rPr lang="en-US" altLang="zh-CN" dirty="0"/>
              <a:t>Although the recursive algorithm is intuitive, there may be cases in which recursion is not affordable</a:t>
            </a:r>
          </a:p>
          <a:p>
            <a:pPr lvl="1">
              <a:defRPr/>
            </a:pPr>
            <a:r>
              <a:rPr lang="en-US" altLang="zh-CN" dirty="0"/>
              <a:t>Solution: use stacks to simulate the recursive traversal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FF621-D557-43E6-9992-CA6B947E0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38122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9354C-2194-4E43-88E7-40891327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Non-Recursive Pre-Order 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C5400-95AE-4B01-A62D-C59B77BDC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Main idea of preorder traversal</a:t>
            </a:r>
          </a:p>
          <a:p>
            <a:pPr lvl="1">
              <a:defRPr/>
            </a:pPr>
            <a:r>
              <a:rPr lang="en-US" altLang="zh-CN" dirty="0"/>
              <a:t>Visit a node, push the non-empty right child in the stack, and travers its left child</a:t>
            </a:r>
          </a:p>
          <a:p>
            <a:pPr lvl="1">
              <a:defRPr/>
            </a:pPr>
            <a:r>
              <a:rPr lang="en-US" altLang="zh-CN" dirty="0"/>
              <a:t>When the traversal of its left child is finished, pop the nodes from the stack, and continue traversal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DEA220-1514-4C40-A8E9-3A470DD7A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4568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32331-C9C0-4652-B4B5-15C0948259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Oval 2">
            <a:extLst>
              <a:ext uri="{FF2B5EF4-FFF2-40B4-BE49-F238E27FC236}">
                <a16:creationId xmlns:a16="http://schemas.microsoft.com/office/drawing/2014/main" id="{DDD60025-8014-4A48-9059-C0021F74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485" y="2156885"/>
            <a:ext cx="467783" cy="4677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E0B517BE-AD27-4707-8222-650A68ACA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022600"/>
            <a:ext cx="467784" cy="4677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AE048A7C-C64E-4C7D-8ED3-A0685BE45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2921000"/>
            <a:ext cx="467784" cy="4677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65E221E1-63DB-494D-8C8A-5062F93682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0984" y="2514601"/>
            <a:ext cx="700616" cy="62441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308E0BD-6DAD-4187-82E4-EF700D471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9752" y="2554818"/>
            <a:ext cx="781049" cy="46778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B245893-A677-484F-98F5-F3D967ACC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5" y="4076701"/>
            <a:ext cx="43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BBEC08A7-09C6-492B-A527-1B1F3BA9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18" y="4038600"/>
            <a:ext cx="467783" cy="4677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3D18346B-B099-4E87-A6AF-10E85859A1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6584" y="3429001"/>
            <a:ext cx="599016" cy="62441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FE6AD3B-288A-447B-BF9D-C827EEB4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5" y="2925234"/>
            <a:ext cx="43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3D2D0FC-0122-41A6-9951-782855267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434" y="2637367"/>
            <a:ext cx="43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E9C587ED-A52F-439C-AB4E-59068DA7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3937000"/>
            <a:ext cx="467784" cy="4677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346E766F-61D6-4635-B7F6-1B1FEE1D0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3" y="3733800"/>
            <a:ext cx="467784" cy="4677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AA7DC9BB-7701-4AB8-8851-A135825B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833" y="4988985"/>
            <a:ext cx="467784" cy="4677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5DF7A446-3822-4D56-B345-8E99C95E4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891618"/>
            <a:ext cx="467784" cy="4677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B8B74F6A-F3D0-4AC5-955C-C2E4F693E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5151" y="4840818"/>
            <a:ext cx="467783" cy="4677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080C461B-F785-4682-BFC2-406B136F80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217" y="3327401"/>
            <a:ext cx="700616" cy="62441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62ED4D0C-5A0D-4334-8260-6BA19C96CB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918" y="4140200"/>
            <a:ext cx="311149" cy="781051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04EB1EEB-FDFC-414E-94FF-B710B90BBF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433" y="3327400"/>
            <a:ext cx="781051" cy="467784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4C0D915A-B880-4A88-B922-1C6ACFA63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967" y="4379384"/>
            <a:ext cx="467784" cy="624416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C66059E3-1C04-44F5-A977-F849054B5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284" y="4125385"/>
            <a:ext cx="389467" cy="7408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8DC5CDB7-E332-4C22-A295-0B39FF6B5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434" y="4072467"/>
            <a:ext cx="43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87A817C4-BB89-4D59-8786-25C656C4B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2" y="3630085"/>
            <a:ext cx="43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D6AFCAB8-C1A1-45B2-9C96-38768478F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2" y="5190067"/>
            <a:ext cx="43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5722E779-B6DF-450C-9525-4AFFE4E80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1" y="5190067"/>
            <a:ext cx="4381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DAF942DE-B27E-4705-84EA-4A97A03F1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8718" y="2156885"/>
            <a:ext cx="43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590F7EBF-E571-48F7-A635-47FA9A7D3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067" y="3227917"/>
            <a:ext cx="575733" cy="1219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73877A97-2FD7-42FA-8C8B-2743E4D74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227917"/>
            <a:ext cx="575733" cy="12192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2" name="Text Box 29">
            <a:extLst>
              <a:ext uri="{FF2B5EF4-FFF2-40B4-BE49-F238E27FC236}">
                <a16:creationId xmlns:a16="http://schemas.microsoft.com/office/drawing/2014/main" id="{18CED788-F8BF-43EA-885D-459945F1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385" y="5185834"/>
            <a:ext cx="43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34" name="Oval 34">
            <a:extLst>
              <a:ext uri="{FF2B5EF4-FFF2-40B4-BE49-F238E27FC236}">
                <a16:creationId xmlns:a16="http://schemas.microsoft.com/office/drawing/2014/main" id="{F788A9F7-6B45-420D-BD98-E14A52A2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351" y="4476751"/>
            <a:ext cx="480483" cy="480483"/>
          </a:xfrm>
          <a:prstGeom prst="ellipse">
            <a:avLst/>
          </a:prstGeom>
          <a:solidFill>
            <a:schemeClr val="accent2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5" name="Oval 35">
            <a:extLst>
              <a:ext uri="{FF2B5EF4-FFF2-40B4-BE49-F238E27FC236}">
                <a16:creationId xmlns:a16="http://schemas.microsoft.com/office/drawing/2014/main" id="{030EFCC5-EB28-45ED-A0C0-5BCC11341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351" y="5149851"/>
            <a:ext cx="480483" cy="480483"/>
          </a:xfrm>
          <a:prstGeom prst="ellipse">
            <a:avLst/>
          </a:prstGeom>
          <a:solidFill>
            <a:srgbClr val="33CCFF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6" name="Oval 36">
            <a:extLst>
              <a:ext uri="{FF2B5EF4-FFF2-40B4-BE49-F238E27FC236}">
                <a16:creationId xmlns:a16="http://schemas.microsoft.com/office/drawing/2014/main" id="{6EFEC3FA-A2E8-423A-BE26-64D07CE2F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1351" y="5822951"/>
            <a:ext cx="480483" cy="480483"/>
          </a:xfrm>
          <a:prstGeom prst="ellipse">
            <a:avLst/>
          </a:prstGeom>
          <a:solidFill>
            <a:srgbClr val="D1D1CD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0750094F-F517-4EA9-8EA2-3FC03688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1" y="990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EEB56EF1-A627-4F50-A848-F9ADF236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185" y="3515785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94122FF8-6092-4B3E-A702-4E95ABA95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1" y="1498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07DF7079-E742-4715-9615-CC6007436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2" y="990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4A3615C0-9DA3-4C7F-AD16-61E058FC9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2" y="990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AEB98943-B33C-40C6-9EB4-4734334DC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185" y="3515785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C0A640FB-D3E6-465C-B796-F7F949E63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052" y="1498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D86B0F10-27FD-4621-B4DB-516BCD7B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968" y="10858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D51D7A3F-4612-4B83-90B8-FA78DD155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918" y="3515785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4F5239D1-D22F-4810-9E50-1CAD98D65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2" y="1498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967F7695-32B7-4014-B608-44F5A7458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368" y="1498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F29DC950-0E0F-4007-9403-2BDBA08EC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185" y="36110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FA12F7D6-CEA2-4300-8716-737E3415A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468" y="10287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FB82D94D-CB0A-4076-990E-2714D8D8D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09651"/>
            <a:ext cx="2688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a typeface="黑体" pitchFamily="49" charset="-122"/>
              </a:rPr>
              <a:t>Pre-Order</a:t>
            </a:r>
            <a:endParaRPr lang="zh-CN" altLang="en-US" sz="3200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041A07CE-F9D8-4E35-BB91-62C76A6D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517" y="1519767"/>
            <a:ext cx="28426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ea typeface="黑体" pitchFamily="49" charset="-122"/>
              </a:rPr>
              <a:t>Push order</a:t>
            </a:r>
            <a:endParaRPr lang="zh-CN" altLang="en-US" sz="3200" b="1" dirty="0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FF9E6A18-4B47-4474-9312-77266D1A4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918" y="4445001"/>
            <a:ext cx="19319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33CC"/>
                </a:solidFill>
              </a:rPr>
              <a:t>Current</a:t>
            </a:r>
            <a:endParaRPr lang="zh-CN" altLang="en-US" sz="3200" b="1" dirty="0">
              <a:solidFill>
                <a:srgbClr val="FF33CC"/>
              </a:solidFill>
            </a:endParaRP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4E4AE571-29A1-4C26-9857-8F57DDF00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109634"/>
            <a:ext cx="2169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66CC"/>
                </a:solidFill>
              </a:rPr>
              <a:t>In-Stack</a:t>
            </a:r>
            <a:endParaRPr lang="zh-CN" altLang="en-US" sz="3200" b="1" dirty="0">
              <a:solidFill>
                <a:srgbClr val="0066CC"/>
              </a:solidFill>
            </a:endParaRP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864D08FD-2561-465E-A269-A6E487E76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399" y="5789084"/>
            <a:ext cx="18859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5F5F5F"/>
                </a:solidFill>
              </a:rPr>
              <a:t>Visited</a:t>
            </a:r>
            <a:endParaRPr lang="zh-CN" altLang="en-US" sz="3200" b="1" dirty="0">
              <a:solidFill>
                <a:srgbClr val="5F5F5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9593A4-03B6-4238-97D2-0F03E94FAB01}"/>
              </a:ext>
            </a:extLst>
          </p:cNvPr>
          <p:cNvSpPr txBox="1"/>
          <p:nvPr/>
        </p:nvSpPr>
        <p:spPr>
          <a:xfrm>
            <a:off x="6644217" y="3911026"/>
            <a:ext cx="156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Verdana" pitchFamily="34" charset="0"/>
                <a:ea typeface="黑体" pitchFamily="49" charset="-122"/>
              </a:rPr>
              <a:t>Stack</a:t>
            </a:r>
            <a:endParaRPr lang="zh-CN" altLang="en-US" sz="3200" b="1" dirty="0">
              <a:solidFill>
                <a:schemeClr val="tx1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65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11111E-6 L -0.14149 0.17222 " pathEditMode="relative" rAng="0" ptsTypes="AA">
                                      <p:cBhvr>
                                        <p:cTn id="70" dur="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8611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1493 0 " pathEditMode="relative" ptsTypes="AA">
                                      <p:cBhvr>
                                        <p:cTn id="82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2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29149 0.28179 " pathEditMode="relative" rAng="0" ptsTypes="AA">
                                      <p:cBhvr>
                                        <p:cTn id="102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83" y="14074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11111E-6 L -0.41736 0.44969 " pathEditMode="relative" rAng="0" ptsTypes="AA">
                                      <p:cBhvr>
                                        <p:cTn id="114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22469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23457E-6 L -0.16649 -0.37068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3" y="-1854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1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2049 0.16786 " pathEditMode="relative" ptsTypes="AA">
                                      <p:cBhvr>
                                        <p:cTn id="148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-0.01636 L -0.4007 0.43796 " pathEditMode="relative" rAng="0" ptsTypes="AA">
                                      <p:cBhvr>
                                        <p:cTn id="168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22716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5677 0.41965 " pathEditMode="relative" ptsTypes="AA">
                                      <p:cBhvr>
                                        <p:cTn id="182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23457E-6 L -0.08125 -0.36821 " pathEditMode="relative" rAng="0" ptsTypes="AA">
                                      <p:cBhvr>
                                        <p:cTn id="20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2" y="-18426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235 L 0.025 -0.36574 " pathEditMode="relative" rAng="0" ptsTypes="AA">
                                      <p:cBhvr>
                                        <p:cTn id="2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17685"/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33526E-6 L -0.14028 0.40739 " pathEditMode="relative" rAng="0" ptsTypes="AA">
                                      <p:cBhvr>
                                        <p:cTn id="232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14" y="2037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11 -0.00524 L -0.23368 0.58642 " pathEditMode="relative" rAng="0" ptsTypes="AA">
                                      <p:cBhvr>
                                        <p:cTn id="250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29568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1482 L 0.14583 -0.3821 " pathEditMode="relative" rAng="0" ptsTypes="AA">
                                      <p:cBhvr>
                                        <p:cTn id="2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-183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allAtOnce"/>
      <p:bldP spid="11" grpId="0" animBg="1"/>
      <p:bldP spid="12" grpId="0" animBg="1"/>
      <p:bldP spid="13" grpId="0" build="allAtOnce"/>
      <p:bldP spid="14" grpId="0" build="allAtOnce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build="allAtOnce"/>
      <p:bldP spid="25" grpId="1" build="allAtOnce"/>
      <p:bldP spid="26" grpId="0" build="allAtOnce"/>
      <p:bldP spid="27" grpId="0" build="allAtOnce"/>
      <p:bldP spid="28" grpId="0" build="allAtOnce"/>
      <p:bldP spid="29" grpId="0" build="allAtOnce"/>
      <p:bldP spid="30" grpId="0" animBg="1"/>
      <p:bldP spid="31" grpId="0" animBg="1"/>
      <p:bldP spid="31" grpId="1" animBg="1"/>
      <p:bldP spid="32" grpId="0" build="allAtOnce"/>
      <p:bldP spid="34" grpId="0" animBg="1"/>
      <p:bldP spid="35" grpId="0" animBg="1"/>
      <p:bldP spid="36" grpId="0" animBg="1"/>
      <p:bldP spid="37" grpId="0"/>
      <p:bldP spid="37" grpId="1"/>
      <p:bldP spid="38" grpId="0"/>
      <p:bldP spid="38" grpId="1"/>
      <p:bldP spid="38" grpId="2"/>
      <p:bldP spid="39" grpId="0"/>
      <p:bldP spid="40" grpId="0"/>
      <p:bldP spid="40" grpId="1"/>
      <p:bldP spid="41" grpId="0"/>
      <p:bldP spid="41" grpId="1"/>
      <p:bldP spid="42" grpId="0"/>
      <p:bldP spid="42" grpId="1"/>
      <p:bldP spid="42" grpId="2"/>
      <p:bldP spid="43" grpId="0"/>
      <p:bldP spid="44" grpId="0"/>
      <p:bldP spid="44" grpId="1"/>
      <p:bldP spid="45" grpId="0"/>
      <p:bldP spid="45" grpId="1"/>
      <p:bldP spid="45" grpId="2"/>
      <p:bldP spid="46" grpId="0"/>
      <p:bldP spid="47" grpId="0"/>
      <p:bldP spid="48" grpId="0"/>
      <p:bldP spid="48" grpId="1"/>
      <p:bldP spid="48" grpId="2"/>
      <p:bldP spid="49" grpId="0"/>
      <p:bldP spid="49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800" dirty="0"/>
              <a:t>Non-Recursive Pre-order</a:t>
            </a:r>
            <a:endParaRPr lang="zh-CN" altLang="en-US" sz="3800" dirty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2971800" y="951592"/>
            <a:ext cx="8153400" cy="57150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endParaRPr lang="en-US" altLang="zh-CN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2200" dirty="0">
                <a:latin typeface="Ludica fax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2200" dirty="0">
                <a:latin typeface="Ludica fax"/>
              </a:rPr>
              <a:t> </a:t>
            </a:r>
            <a:r>
              <a:rPr lang="en-US" altLang="zh-CN" sz="2200" dirty="0" err="1">
                <a:latin typeface="Ludica fax"/>
              </a:rPr>
              <a:t>BinaryTree</a:t>
            </a:r>
            <a:r>
              <a:rPr lang="en-US" altLang="zh-CN" sz="2200" dirty="0">
                <a:latin typeface="Ludica fax"/>
              </a:rPr>
              <a:t>&lt;T&gt;::</a:t>
            </a:r>
            <a:r>
              <a:rPr lang="en-US" altLang="zh-CN" sz="2200" dirty="0" err="1">
                <a:latin typeface="Ludica fax"/>
              </a:rPr>
              <a:t>PreOrderWithoutRecursion</a:t>
            </a:r>
            <a:r>
              <a:rPr lang="en-US" altLang="zh-CN" sz="2200" dirty="0">
                <a:latin typeface="Ludica fax"/>
              </a:rPr>
              <a:t>(</a:t>
            </a:r>
            <a:r>
              <a:rPr lang="en-US" altLang="zh-CN" sz="2200" dirty="0" err="1">
                <a:latin typeface="Ludica fax"/>
              </a:rPr>
              <a:t>BinaryTreeNode</a:t>
            </a:r>
            <a:r>
              <a:rPr lang="en-US" altLang="zh-CN" sz="2200" dirty="0">
                <a:latin typeface="Ludica fax"/>
              </a:rPr>
              <a:t>&lt;T&gt; *root) 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stack&lt;</a:t>
            </a:r>
            <a:r>
              <a:rPr lang="en-US" altLang="zh-CN" sz="2200" dirty="0" err="1">
                <a:latin typeface="Ludica fax"/>
              </a:rPr>
              <a:t>BinaryTreeNode</a:t>
            </a:r>
            <a:r>
              <a:rPr lang="en-US" altLang="zh-CN" sz="2200" dirty="0">
                <a:latin typeface="Ludica fax"/>
              </a:rPr>
              <a:t>&lt;T&gt;* &gt; </a:t>
            </a:r>
            <a:r>
              <a:rPr lang="en-US" altLang="zh-CN" sz="2200" dirty="0" err="1">
                <a:latin typeface="Ludica fax"/>
              </a:rPr>
              <a:t>aStack</a:t>
            </a:r>
            <a:r>
              <a:rPr lang="en-US" altLang="zh-CN" sz="2200" dirty="0">
                <a:latin typeface="Ludica fax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</a:t>
            </a:r>
            <a:r>
              <a:rPr lang="en-US" altLang="zh-CN" sz="2200" dirty="0" err="1">
                <a:latin typeface="Ludica fax"/>
              </a:rPr>
              <a:t>BinaryTreeNode</a:t>
            </a:r>
            <a:r>
              <a:rPr lang="en-US" altLang="zh-CN" sz="2200" dirty="0">
                <a:latin typeface="Ludica fax"/>
              </a:rPr>
              <a:t>&lt;T&gt; *pointer = root;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    	</a:t>
            </a:r>
            <a:r>
              <a:rPr lang="en-US" altLang="zh-CN" sz="2200" dirty="0" err="1">
                <a:latin typeface="Ludica fax"/>
              </a:rPr>
              <a:t>aStack.push</a:t>
            </a:r>
            <a:r>
              <a:rPr lang="en-US" altLang="zh-CN" sz="2200" dirty="0">
                <a:latin typeface="Ludica fax"/>
              </a:rPr>
              <a:t>(NULL);	</a:t>
            </a:r>
            <a:r>
              <a:rPr lang="en-US" altLang="zh-CN" sz="2200" dirty="0">
                <a:solidFill>
                  <a:srgbClr val="00B050"/>
                </a:solidFill>
                <a:latin typeface="Ludica fax"/>
              </a:rPr>
              <a:t>// push a dummy node</a:t>
            </a:r>
            <a:endParaRPr lang="zh-CN" altLang="en-US" sz="2200" dirty="0">
              <a:solidFill>
                <a:srgbClr val="00B050"/>
              </a:solidFill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>
                <a:latin typeface="Ludica fax"/>
              </a:rPr>
              <a:t>    	</a:t>
            </a: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while</a:t>
            </a:r>
            <a:r>
              <a:rPr lang="en-US" altLang="zh-CN" sz="2200" dirty="0">
                <a:latin typeface="Ludica fax"/>
              </a:rPr>
              <a:t> (pointer) {</a:t>
            </a:r>
            <a:endParaRPr lang="en-US" altLang="zh-CN" sz="2200" dirty="0">
              <a:solidFill>
                <a:srgbClr val="00B050"/>
              </a:solidFill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    	Visit(pointer-&gt;value());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kern="0" dirty="0">
                <a:solidFill>
                  <a:srgbClr val="0070C0"/>
                </a:solidFill>
                <a:latin typeface="Ludica fax"/>
              </a:rPr>
              <a:t>		if</a:t>
            </a:r>
            <a:r>
              <a:rPr lang="en-US" altLang="zh-CN" sz="2200" kern="0" dirty="0">
                <a:latin typeface="Ludica fax"/>
              </a:rPr>
              <a:t> (pointer-&gt;</a:t>
            </a:r>
            <a:r>
              <a:rPr lang="en-US" altLang="zh-CN" sz="2200" kern="0" dirty="0" err="1">
                <a:latin typeface="Ludica fax"/>
              </a:rPr>
              <a:t>rightchild</a:t>
            </a:r>
            <a:r>
              <a:rPr lang="en-US" altLang="zh-CN" sz="2200" kern="0" dirty="0">
                <a:latin typeface="Ludica fax"/>
              </a:rPr>
              <a:t>() != NULL) </a:t>
            </a:r>
            <a:r>
              <a:rPr lang="en-US" altLang="zh-CN" sz="2200" dirty="0">
                <a:solidFill>
                  <a:srgbClr val="00B050"/>
                </a:solidFill>
                <a:latin typeface="Ludica fax"/>
              </a:rPr>
              <a:t>// save right </a:t>
            </a:r>
            <a:r>
              <a:rPr lang="en-US" altLang="zh-CN" sz="2200" kern="0" dirty="0">
                <a:solidFill>
                  <a:srgbClr val="00B050"/>
                </a:solidFill>
                <a:latin typeface="Ludica fax"/>
              </a:rPr>
              <a:t>subtree</a:t>
            </a:r>
            <a:endParaRPr lang="en-US" altLang="zh-CN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kern="0" dirty="0">
                <a:latin typeface="Ludica fax"/>
              </a:rPr>
              <a:t>			</a:t>
            </a:r>
            <a:r>
              <a:rPr lang="en-US" altLang="zh-CN" sz="2200" kern="0" dirty="0" err="1">
                <a:latin typeface="Ludica fax"/>
              </a:rPr>
              <a:t>aStack.push</a:t>
            </a:r>
            <a:r>
              <a:rPr lang="en-US" altLang="zh-CN" sz="2200" kern="0" dirty="0">
                <a:latin typeface="Ludica fax"/>
              </a:rPr>
              <a:t>(pointer-&gt;</a:t>
            </a:r>
            <a:r>
              <a:rPr lang="en-US" altLang="zh-CN" sz="2200" kern="0" dirty="0" err="1">
                <a:latin typeface="Ludica fax"/>
              </a:rPr>
              <a:t>rightchild</a:t>
            </a:r>
            <a:r>
              <a:rPr lang="en-US" altLang="zh-CN" sz="2200" kern="0" dirty="0">
                <a:latin typeface="Ludica fax"/>
              </a:rPr>
              <a:t>());</a:t>
            </a:r>
          </a:p>
          <a:p>
            <a:pPr>
              <a:buNone/>
            </a:pPr>
            <a:r>
              <a:rPr lang="en-US" altLang="zh-CN" sz="2200" kern="0" dirty="0">
                <a:latin typeface="Ludica fax"/>
              </a:rPr>
              <a:t>        	</a:t>
            </a:r>
            <a:r>
              <a:rPr lang="en-US" altLang="zh-CN" sz="2200" kern="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200" kern="0" dirty="0">
                <a:latin typeface="Ludica fax"/>
              </a:rPr>
              <a:t> (pointer-&gt;</a:t>
            </a:r>
            <a:r>
              <a:rPr lang="en-US" altLang="zh-CN" sz="2200" kern="0" dirty="0" err="1">
                <a:latin typeface="Ludica fax"/>
              </a:rPr>
              <a:t>leftchild</a:t>
            </a:r>
            <a:r>
              <a:rPr lang="en-US" altLang="zh-CN" sz="2200" kern="0" dirty="0">
                <a:latin typeface="Ludica fax"/>
              </a:rPr>
              <a:t>() != NULL) </a:t>
            </a:r>
            <a:r>
              <a:rPr lang="en-US" altLang="zh-CN" sz="2200" dirty="0">
                <a:solidFill>
                  <a:srgbClr val="00B050"/>
                </a:solidFill>
                <a:latin typeface="Ludica fax"/>
              </a:rPr>
              <a:t>// access left </a:t>
            </a:r>
            <a:r>
              <a:rPr lang="en-US" altLang="zh-CN" sz="2200" kern="0" dirty="0">
                <a:solidFill>
                  <a:srgbClr val="00B050"/>
                </a:solidFill>
                <a:latin typeface="Ludica fax"/>
              </a:rPr>
              <a:t>subtree</a:t>
            </a:r>
            <a:r>
              <a:rPr lang="en-US" altLang="zh-CN" sz="2200" dirty="0">
                <a:solidFill>
                  <a:srgbClr val="00B050"/>
                </a:solidFill>
                <a:latin typeface="Ludica fax"/>
              </a:rPr>
              <a:t> first</a:t>
            </a:r>
            <a:endParaRPr lang="en-US" altLang="zh-CN" sz="2200" kern="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		</a:t>
            </a:r>
            <a:r>
              <a:rPr lang="en-US" altLang="zh-CN" sz="2200" kern="0" dirty="0">
                <a:latin typeface="Ludica fax"/>
              </a:rPr>
              <a:t>pointer = pointer-&gt;</a:t>
            </a:r>
            <a:r>
              <a:rPr lang="en-US" altLang="zh-CN" sz="2200" kern="0" dirty="0" err="1">
                <a:latin typeface="Ludica fax"/>
              </a:rPr>
              <a:t>leftchild</a:t>
            </a:r>
            <a:r>
              <a:rPr lang="en-US" altLang="zh-CN" sz="2200" kern="0" dirty="0">
                <a:latin typeface="Ludica fax"/>
              </a:rPr>
              <a:t>();</a:t>
            </a:r>
            <a:endParaRPr lang="zh-CN" altLang="en-US" sz="2200" kern="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kern="0" dirty="0">
                <a:latin typeface="Ludica fax"/>
              </a:rPr>
              <a:t>        	</a:t>
            </a:r>
            <a:r>
              <a:rPr lang="en-US" altLang="zh-CN" sz="2200" kern="0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sz="2200" kern="0" dirty="0">
                <a:latin typeface="Ludica fax"/>
              </a:rPr>
              <a:t> {	</a:t>
            </a:r>
            <a:r>
              <a:rPr lang="en-US" altLang="zh-CN" sz="2200" kern="0" dirty="0">
                <a:solidFill>
                  <a:srgbClr val="00B050"/>
                </a:solidFill>
                <a:latin typeface="Ludica fax"/>
              </a:rPr>
              <a:t>// return from left subtree</a:t>
            </a:r>
            <a:r>
              <a:rPr lang="en-US" altLang="zh-CN" sz="2200" dirty="0">
                <a:solidFill>
                  <a:srgbClr val="00B050"/>
                </a:solidFill>
                <a:latin typeface="Ludica fax"/>
              </a:rPr>
              <a:t>, </a:t>
            </a:r>
            <a:r>
              <a:rPr lang="en-US" altLang="zh-CN" sz="2200" kern="0" dirty="0">
                <a:solidFill>
                  <a:srgbClr val="00B050"/>
                </a:solidFill>
                <a:latin typeface="Ludica fax"/>
              </a:rPr>
              <a:t>visit the right subtree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B050"/>
                </a:solidFill>
                <a:latin typeface="Ludica fax"/>
              </a:rPr>
              <a:t>			</a:t>
            </a:r>
            <a:r>
              <a:rPr lang="en-US" altLang="zh-CN" sz="2200" kern="0" dirty="0">
                <a:latin typeface="Ludica fax"/>
              </a:rPr>
              <a:t>pointer=</a:t>
            </a:r>
            <a:r>
              <a:rPr lang="en-US" altLang="zh-CN" sz="2200" kern="0" dirty="0" err="1">
                <a:latin typeface="Ludica fax"/>
              </a:rPr>
              <a:t>aStack.top</a:t>
            </a:r>
            <a:r>
              <a:rPr lang="en-US" altLang="zh-CN" sz="2200" kern="0" dirty="0">
                <a:latin typeface="Ludica fax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		</a:t>
            </a:r>
            <a:r>
              <a:rPr lang="en-US" altLang="zh-CN" sz="2200" kern="0" dirty="0" err="1">
                <a:latin typeface="Ludica fax"/>
              </a:rPr>
              <a:t>aStack.pop</a:t>
            </a:r>
            <a:r>
              <a:rPr lang="en-US" altLang="zh-CN" sz="2200" kern="0" dirty="0">
                <a:latin typeface="Ludica fax"/>
              </a:rPr>
              <a:t>();</a:t>
            </a:r>
            <a:endParaRPr lang="zh-CN" altLang="en-US" sz="2200" kern="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kern="0" dirty="0">
                <a:latin typeface="Ludica fax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kern="0" dirty="0">
                <a:latin typeface="Ludica fax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kern="0" dirty="0">
                <a:latin typeface="Ludica fax"/>
              </a:rPr>
              <a:t>}</a:t>
            </a:r>
            <a:endParaRPr lang="zh-CN" altLang="en-US" sz="2200" dirty="0">
              <a:latin typeface="Ludica fax"/>
            </a:endParaRPr>
          </a:p>
          <a:p>
            <a:endParaRPr lang="zh-CN" altLang="en-US" sz="2100" dirty="0">
              <a:latin typeface="Ludica fax"/>
            </a:endParaRP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5E84113C-DA5D-4F34-9635-E2824578C1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25863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CFEF3-A519-46B2-82CA-A4CF60DD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71A3B-82FC-443A-8A46-998C9A2F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168150"/>
            <a:ext cx="10744200" cy="552561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1800" dirty="0">
                <a:latin typeface="Ludica fax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1800" dirty="0">
                <a:latin typeface="Ludica fax"/>
              </a:rPr>
              <a:t> </a:t>
            </a:r>
            <a:r>
              <a:rPr lang="en-US" altLang="zh-CN" sz="1800" dirty="0" err="1">
                <a:latin typeface="Ludica fax"/>
              </a:rPr>
              <a:t>BinaryTree</a:t>
            </a:r>
            <a:r>
              <a:rPr lang="en-US" altLang="zh-CN" sz="1800" dirty="0">
                <a:latin typeface="Ludica fax"/>
              </a:rPr>
              <a:t>&lt;T&gt;::</a:t>
            </a:r>
            <a:r>
              <a:rPr lang="en-US" altLang="zh-CN" sz="1800" dirty="0" err="1">
                <a:latin typeface="Ludica fax"/>
              </a:rPr>
              <a:t>PreOrderWithoutRecursion</a:t>
            </a:r>
            <a:r>
              <a:rPr lang="en-US" altLang="zh-CN" sz="1800" dirty="0">
                <a:latin typeface="Ludica fax"/>
              </a:rPr>
              <a:t>(</a:t>
            </a:r>
            <a:r>
              <a:rPr lang="en-US" altLang="zh-CN" sz="1800" dirty="0" err="1">
                <a:latin typeface="Ludica fax"/>
              </a:rPr>
              <a:t>BinaryTreeNode</a:t>
            </a:r>
            <a:r>
              <a:rPr lang="en-US" altLang="zh-CN" sz="1800" dirty="0">
                <a:latin typeface="Ludica fax"/>
              </a:rPr>
              <a:t>&lt;T&gt; *root)  {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stack&lt;</a:t>
            </a:r>
            <a:r>
              <a:rPr lang="en-US" altLang="zh-CN" sz="1800" dirty="0" err="1">
                <a:latin typeface="Ludica fax"/>
              </a:rPr>
              <a:t>BinaryTreeNode</a:t>
            </a:r>
            <a:r>
              <a:rPr lang="en-US" altLang="zh-CN" sz="1800" dirty="0">
                <a:latin typeface="Ludica fax"/>
              </a:rPr>
              <a:t>&lt;T&gt;* &gt; </a:t>
            </a:r>
            <a:r>
              <a:rPr lang="en-US" altLang="zh-CN" sz="1800" dirty="0" err="1">
                <a:latin typeface="Ludica fax"/>
              </a:rPr>
              <a:t>aStack</a:t>
            </a:r>
            <a:r>
              <a:rPr lang="en-US" altLang="zh-CN" sz="1800" dirty="0">
                <a:latin typeface="Ludica fax"/>
              </a:rPr>
              <a:t>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</a:t>
            </a:r>
            <a:r>
              <a:rPr lang="en-US" altLang="zh-CN" sz="1800" dirty="0" err="1">
                <a:latin typeface="Ludica fax"/>
              </a:rPr>
              <a:t>BinaryTreeNode</a:t>
            </a:r>
            <a:r>
              <a:rPr lang="en-US" altLang="zh-CN" sz="1800" dirty="0">
                <a:latin typeface="Ludica fax"/>
              </a:rPr>
              <a:t>&lt;T&gt; *pointer = root;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    while</a:t>
            </a:r>
            <a:r>
              <a:rPr lang="en-US" altLang="zh-CN" sz="1800" dirty="0">
                <a:latin typeface="Ludica fax"/>
              </a:rPr>
              <a:t> (!</a:t>
            </a:r>
            <a:r>
              <a:rPr lang="en-US" altLang="zh-CN" sz="1800" dirty="0" err="1">
                <a:latin typeface="Ludica fax"/>
              </a:rPr>
              <a:t>aStack.empty</a:t>
            </a:r>
            <a:r>
              <a:rPr lang="en-US" altLang="zh-CN" sz="1800" dirty="0">
                <a:latin typeface="Ludica fax"/>
              </a:rPr>
              <a:t>() || pointer) { </a:t>
            </a:r>
            <a:r>
              <a:rPr lang="en-US" altLang="zh-CN" sz="1800" dirty="0">
                <a:solidFill>
                  <a:srgbClr val="00B050"/>
                </a:solidFill>
                <a:latin typeface="Ludica fax"/>
              </a:rPr>
              <a:t>// null pointer means completing a (left) subtree</a:t>
            </a:r>
            <a:endParaRPr lang="en-US" altLang="zh-CN" sz="1800" dirty="0">
              <a:latin typeface="Ludica fax"/>
            </a:endParaRP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1800" dirty="0">
                <a:latin typeface="Ludica fax"/>
              </a:rPr>
              <a:t> (pointer != NULL) {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Visit(pointer-&gt;value());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</a:t>
            </a:r>
            <a:r>
              <a:rPr lang="en-US" altLang="zh-CN" sz="1800" dirty="0" err="1">
                <a:latin typeface="Ludica fax"/>
              </a:rPr>
              <a:t>aStack.push</a:t>
            </a:r>
            <a:r>
              <a:rPr lang="en-US" altLang="zh-CN" sz="1800" dirty="0">
                <a:latin typeface="Ludica fax"/>
              </a:rPr>
              <a:t>(pointer); </a:t>
            </a:r>
            <a:r>
              <a:rPr lang="en-US" altLang="zh-CN" sz="1800" dirty="0">
                <a:solidFill>
                  <a:srgbClr val="00B050"/>
                </a:solidFill>
                <a:latin typeface="Ludica fax"/>
              </a:rPr>
              <a:t>// save current node instead of right child</a:t>
            </a:r>
            <a:endParaRPr lang="en-US" altLang="zh-CN" sz="1800" dirty="0">
              <a:latin typeface="Ludica fax"/>
            </a:endParaRP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pointer = pointer-&gt;</a:t>
            </a:r>
            <a:r>
              <a:rPr lang="en-US" altLang="zh-CN" sz="1800" dirty="0" err="1">
                <a:latin typeface="Ludica fax"/>
              </a:rPr>
              <a:t>leftchild</a:t>
            </a:r>
            <a:r>
              <a:rPr lang="en-US" altLang="zh-CN" sz="1800" dirty="0">
                <a:latin typeface="Ludica fax"/>
              </a:rPr>
              <a:t>(); </a:t>
            </a:r>
            <a:r>
              <a:rPr lang="en-US" altLang="zh-CN" sz="1800" dirty="0">
                <a:solidFill>
                  <a:srgbClr val="00B050"/>
                </a:solidFill>
                <a:latin typeface="Ludica fax"/>
              </a:rPr>
              <a:t>// visit left subtree first </a:t>
            </a:r>
            <a:endParaRPr lang="en-US" altLang="zh-CN" sz="1800" dirty="0">
              <a:latin typeface="Ludica fax"/>
            </a:endParaRP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}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sz="1800" dirty="0">
                <a:latin typeface="Ludica fax"/>
              </a:rPr>
              <a:t> {  </a:t>
            </a:r>
            <a:r>
              <a:rPr lang="en-US" altLang="zh-CN" sz="1800" dirty="0">
                <a:solidFill>
                  <a:srgbClr val="00B050"/>
                </a:solidFill>
                <a:latin typeface="Ludica fax"/>
              </a:rPr>
              <a:t>// complete the (left) subtree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pointer = </a:t>
            </a:r>
            <a:r>
              <a:rPr lang="en-US" altLang="zh-CN" sz="1800" dirty="0" err="1">
                <a:latin typeface="Ludica fax"/>
              </a:rPr>
              <a:t>aStack.top</a:t>
            </a:r>
            <a:r>
              <a:rPr lang="en-US" altLang="zh-CN" sz="1800" dirty="0">
                <a:latin typeface="Ludica fax"/>
              </a:rPr>
              <a:t>(); </a:t>
            </a:r>
            <a:r>
              <a:rPr lang="en-US" altLang="zh-CN" sz="1800" dirty="0">
                <a:solidFill>
                  <a:srgbClr val="00B050"/>
                </a:solidFill>
                <a:latin typeface="Ludica fax"/>
              </a:rPr>
              <a:t>// get current node</a:t>
            </a:r>
            <a:endParaRPr lang="en-US" altLang="zh-CN" sz="1800" dirty="0">
              <a:latin typeface="Ludica fax"/>
            </a:endParaRP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</a:t>
            </a:r>
            <a:r>
              <a:rPr lang="en-US" altLang="zh-CN" sz="1800" dirty="0" err="1">
                <a:latin typeface="Ludica fax"/>
              </a:rPr>
              <a:t>aStack.pop</a:t>
            </a:r>
            <a:r>
              <a:rPr lang="en-US" altLang="zh-CN" sz="1800" dirty="0">
                <a:latin typeface="Ludica fax"/>
              </a:rPr>
              <a:t>();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pointer = pointer-&gt;</a:t>
            </a:r>
            <a:r>
              <a:rPr lang="en-US" altLang="zh-CN" sz="1800" dirty="0" err="1">
                <a:latin typeface="Ludica fax"/>
              </a:rPr>
              <a:t>rightchild</a:t>
            </a:r>
            <a:r>
              <a:rPr lang="en-US" altLang="zh-CN" sz="1800" dirty="0">
                <a:latin typeface="Ludica fax"/>
              </a:rPr>
              <a:t>(); </a:t>
            </a:r>
            <a:r>
              <a:rPr lang="en-US" altLang="zh-CN" sz="1800" dirty="0">
                <a:solidFill>
                  <a:srgbClr val="00B050"/>
                </a:solidFill>
                <a:latin typeface="Ludica fax"/>
              </a:rPr>
              <a:t>// then visit right child</a:t>
            </a:r>
            <a:endParaRPr lang="en-US" altLang="zh-CN" sz="1800" dirty="0">
              <a:latin typeface="Ludica fax"/>
            </a:endParaRP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}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>
                <a:latin typeface="Ludica fax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0877E-E99B-45CE-AD94-452A9DFD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847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Non-Recursive In-Order Traversal</a:t>
            </a:r>
            <a:endParaRPr lang="zh-CN" altLang="en-US" sz="3800" dirty="0"/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Main idea</a:t>
            </a:r>
          </a:p>
          <a:p>
            <a:pPr lvl="1"/>
            <a:r>
              <a:rPr lang="en-US" altLang="zh-CN" sz="2800" dirty="0"/>
              <a:t>When observe a node</a:t>
            </a:r>
          </a:p>
          <a:p>
            <a:pPr lvl="2"/>
            <a:r>
              <a:rPr lang="en-US" altLang="zh-CN" sz="2400" dirty="0"/>
              <a:t>Push a node in the stack</a:t>
            </a:r>
          </a:p>
          <a:p>
            <a:pPr lvl="2"/>
            <a:r>
              <a:rPr lang="en-US" altLang="zh-CN" sz="2400" dirty="0"/>
              <a:t>Then travel its left subtree</a:t>
            </a:r>
          </a:p>
          <a:p>
            <a:pPr lvl="1"/>
            <a:r>
              <a:rPr lang="en-US" altLang="zh-CN" sz="2800" dirty="0"/>
              <a:t>After traveling its left subtree</a:t>
            </a:r>
          </a:p>
          <a:p>
            <a:pPr lvl="2"/>
            <a:r>
              <a:rPr lang="en-US" altLang="zh-CN" sz="2400" dirty="0"/>
              <a:t>Pop the node and visit it after traversing the left subtree</a:t>
            </a:r>
          </a:p>
          <a:p>
            <a:pPr lvl="2"/>
            <a:r>
              <a:rPr lang="en-US" altLang="zh-CN" sz="2400" dirty="0"/>
              <a:t>Traverse the right subtree</a:t>
            </a:r>
            <a:endParaRPr lang="zh-CN" altLang="en-US" sz="2400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56D9EFDE-4D36-4D06-B6AA-6E62C5CAF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8603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269591-BA94-4FA1-A396-52F8C18832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2D6B8D7-F920-4208-86A5-83E9CED31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485" y="2722033"/>
            <a:ext cx="442383" cy="431800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46CBC2-C686-4893-88DD-906DDAF73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917" y="3585634"/>
            <a:ext cx="480483" cy="463551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04EA52-B4D7-4A77-9D36-A679AC1BC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513667"/>
            <a:ext cx="495300" cy="465667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3FC45705-36E3-44AC-9A42-6671205FA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133" y="3081867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FC9BB9A1-E227-436B-864E-C551FA982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1434" y="3134784"/>
            <a:ext cx="960967" cy="431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C2714-8C75-4755-A432-839EF678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818" y="2865967"/>
            <a:ext cx="575733" cy="863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5AADC99E-16BD-4751-9E6C-8ABA91A6D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1" y="4049185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993823-339A-42BD-B324-A59CC1E1A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4593167"/>
            <a:ext cx="410633" cy="431800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2FDAA2E-1146-48AA-B94C-7A0E527573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834" y="3945467"/>
            <a:ext cx="768351" cy="71966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6E787C49-44A7-4449-A55C-59369B2B6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5" y="32977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5F0E8B1E-D4EF-4589-AAC8-0BA448CA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434" y="30818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A063B8-E987-4389-9EE8-28193DA7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533" y="4521200"/>
            <a:ext cx="440267" cy="431800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D0338-ED4A-43D0-9E5E-F48E0F99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834" y="4370917"/>
            <a:ext cx="421217" cy="431800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980F58-5B11-4B87-8784-7FE058892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034" y="5530851"/>
            <a:ext cx="478367" cy="431800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7E79ED-4F84-4A88-A7B1-43E7BE8D4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5530851"/>
            <a:ext cx="459317" cy="431800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ED2CD2-61EA-4DF8-8A96-AE6DBB61D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1" y="5560484"/>
            <a:ext cx="478367" cy="431800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DCE0F9EB-DE15-4927-BF57-CFB33C2E96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218" y="3945467"/>
            <a:ext cx="793749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A7EB875C-CCE4-4C82-A20A-1748FB0A6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917" y="4809067"/>
            <a:ext cx="480483" cy="721784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3D516BF-9625-4797-8BC8-186F18EE5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434" y="3945467"/>
            <a:ext cx="960967" cy="431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9E213CF-F6F8-45AB-B267-94A09D306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967" y="4953000"/>
            <a:ext cx="575733" cy="577851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20EE7EBC-6A80-4E53-AB3B-8DBC62A13D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2900" y="4737101"/>
            <a:ext cx="635000" cy="793751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7D38CFB5-E571-4BFA-B5F3-F0094D8E6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368" y="44513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6857D55A-19F8-4E2B-8D5E-77BC70F62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885" y="43772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26AE2A50-414E-4FED-B682-79063321C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1" y="5471585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B2A25819-933B-4D38-B83F-4AD22987B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568" y="54377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72699CC5-65B7-44A7-8BD1-B70CCCE2D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868" y="22902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1FD991-4B4E-44F7-A665-E176AFEC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1" y="2865967"/>
            <a:ext cx="575733" cy="863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BFDDE0A-D162-46C7-958E-10DA9B0E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9400" y="2865967"/>
            <a:ext cx="575733" cy="863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E2C85EF0-7423-4252-B378-E5AA4D0A0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1" y="55308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35" name="Oval 39">
            <a:extLst>
              <a:ext uri="{FF2B5EF4-FFF2-40B4-BE49-F238E27FC236}">
                <a16:creationId xmlns:a16="http://schemas.microsoft.com/office/drawing/2014/main" id="{77FF5ACC-4332-4B60-ABCD-471B4F283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151" y="4011085"/>
            <a:ext cx="480483" cy="35983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6" name="Oval 40">
            <a:extLst>
              <a:ext uri="{FF2B5EF4-FFF2-40B4-BE49-F238E27FC236}">
                <a16:creationId xmlns:a16="http://schemas.microsoft.com/office/drawing/2014/main" id="{830B9A26-A902-436A-8A8D-A3C0DCA2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151" y="4514851"/>
            <a:ext cx="480483" cy="361949"/>
          </a:xfrm>
          <a:prstGeom prst="ellipse">
            <a:avLst/>
          </a:prstGeom>
          <a:solidFill>
            <a:srgbClr val="33CCFF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7" name="Oval 41">
            <a:extLst>
              <a:ext uri="{FF2B5EF4-FFF2-40B4-BE49-F238E27FC236}">
                <a16:creationId xmlns:a16="http://schemas.microsoft.com/office/drawing/2014/main" id="{6B946626-7BFE-4845-B730-533468E41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151" y="5020734"/>
            <a:ext cx="480483" cy="359833"/>
          </a:xfrm>
          <a:prstGeom prst="ellipse">
            <a:avLst/>
          </a:prstGeom>
          <a:solidFill>
            <a:srgbClr val="D1D1CD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5ECB9B16-DE12-4415-83E6-4F54A74E9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818" y="31538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39" name="Text Box 43">
            <a:extLst>
              <a:ext uri="{FF2B5EF4-FFF2-40B4-BE49-F238E27FC236}">
                <a16:creationId xmlns:a16="http://schemas.microsoft.com/office/drawing/2014/main" id="{B4BF57B1-A6E1-4252-B758-3842C402A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1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0ADDB53A-66AD-4629-BC30-39D071F4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434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Arial Rounded MT Bold" pitchFamily="34" charset="0"/>
              </a:rPr>
              <a:t>B</a:t>
            </a:r>
          </a:p>
        </p:txBody>
      </p:sp>
      <p:sp>
        <p:nvSpPr>
          <p:cNvPr id="41" name="Text Box 45">
            <a:extLst>
              <a:ext uri="{FF2B5EF4-FFF2-40B4-BE49-F238E27FC236}">
                <a16:creationId xmlns:a16="http://schemas.microsoft.com/office/drawing/2014/main" id="{3D9A6ECE-B66B-406C-838E-FBB2C4CD7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2" y="31538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42" name="Text Box 46">
            <a:extLst>
              <a:ext uri="{FF2B5EF4-FFF2-40B4-BE49-F238E27FC236}">
                <a16:creationId xmlns:a16="http://schemas.microsoft.com/office/drawing/2014/main" id="{29322AD5-C68C-45C0-AEFF-4162B7093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268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43" name="Text Box 47">
            <a:extLst>
              <a:ext uri="{FF2B5EF4-FFF2-40B4-BE49-F238E27FC236}">
                <a16:creationId xmlns:a16="http://schemas.microsoft.com/office/drawing/2014/main" id="{CDD50549-0AD2-4EDD-98F5-89C77B803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401" y="31538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43984F38-F28D-4D24-892E-0C8D86431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818" y="30818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45" name="Text Box 49">
            <a:extLst>
              <a:ext uri="{FF2B5EF4-FFF2-40B4-BE49-F238E27FC236}">
                <a16:creationId xmlns:a16="http://schemas.microsoft.com/office/drawing/2014/main" id="{06A75933-477E-4331-B589-BBC8EB750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268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46" name="Text Box 50">
            <a:extLst>
              <a:ext uri="{FF2B5EF4-FFF2-40B4-BE49-F238E27FC236}">
                <a16:creationId xmlns:a16="http://schemas.microsoft.com/office/drawing/2014/main" id="{A513F4B6-A90C-455D-94C6-6E4C8ABA7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8618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47" name="Text Box 51">
            <a:extLst>
              <a:ext uri="{FF2B5EF4-FFF2-40B4-BE49-F238E27FC236}">
                <a16:creationId xmlns:a16="http://schemas.microsoft.com/office/drawing/2014/main" id="{3B1466C8-D804-4128-8769-62590A26B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2" y="31538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48" name="Text Box 52">
            <a:extLst>
              <a:ext uri="{FF2B5EF4-FFF2-40B4-BE49-F238E27FC236}">
                <a16:creationId xmlns:a16="http://schemas.microsoft.com/office/drawing/2014/main" id="{6E465012-1C8A-41A5-A03F-4859AF871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1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46C1C813-B2C0-46B3-824E-64F1AF5FD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2" y="30818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FCE02B00-E415-4AF7-ABB7-A73A45DA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2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51" name="Text Box 55">
            <a:extLst>
              <a:ext uri="{FF2B5EF4-FFF2-40B4-BE49-F238E27FC236}">
                <a16:creationId xmlns:a16="http://schemas.microsoft.com/office/drawing/2014/main" id="{E0EE0218-1F35-4ABD-A5B5-B13ABEA4B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185" y="31538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52" name="Text Box 56">
            <a:extLst>
              <a:ext uri="{FF2B5EF4-FFF2-40B4-BE49-F238E27FC236}">
                <a16:creationId xmlns:a16="http://schemas.microsoft.com/office/drawing/2014/main" id="{B9C9B911-69C6-4796-B2C7-62C6F4828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52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53" name="Text Box 57">
            <a:extLst>
              <a:ext uri="{FF2B5EF4-FFF2-40B4-BE49-F238E27FC236}">
                <a16:creationId xmlns:a16="http://schemas.microsoft.com/office/drawing/2014/main" id="{BCBA32FD-2A77-4103-86D8-63C717E5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918" y="3223685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54" name="Text Box 58">
            <a:extLst>
              <a:ext uri="{FF2B5EF4-FFF2-40B4-BE49-F238E27FC236}">
                <a16:creationId xmlns:a16="http://schemas.microsoft.com/office/drawing/2014/main" id="{59C06E78-3381-46A0-9A64-E15BDC971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034" y="18986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55" name="Text Box 59">
            <a:extLst>
              <a:ext uri="{FF2B5EF4-FFF2-40B4-BE49-F238E27FC236}">
                <a16:creationId xmlns:a16="http://schemas.microsoft.com/office/drawing/2014/main" id="{BE198794-FD52-43B0-BDAD-70220A1B4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818" y="31538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Arial Rounded MT Bold" pitchFamily="34" charset="0"/>
              </a:rPr>
              <a:t>I</a:t>
            </a:r>
          </a:p>
        </p:txBody>
      </p:sp>
      <p:sp>
        <p:nvSpPr>
          <p:cNvPr id="56" name="Text Box 61">
            <a:extLst>
              <a:ext uri="{FF2B5EF4-FFF2-40B4-BE49-F238E27FC236}">
                <a16:creationId xmlns:a16="http://schemas.microsoft.com/office/drawing/2014/main" id="{272664A0-B122-440B-B087-A1F0F244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801" y="1397001"/>
            <a:ext cx="2688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a typeface="黑体" pitchFamily="49" charset="-122"/>
              </a:rPr>
              <a:t>In-Order</a:t>
            </a:r>
            <a:endParaRPr lang="zh-CN" altLang="en-US" sz="3200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57" name="Text Box 62">
            <a:extLst>
              <a:ext uri="{FF2B5EF4-FFF2-40B4-BE49-F238E27FC236}">
                <a16:creationId xmlns:a16="http://schemas.microsoft.com/office/drawing/2014/main" id="{C74D2803-D883-433F-B976-3BBA0F418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30401"/>
            <a:ext cx="334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ea typeface="黑体" pitchFamily="49" charset="-122"/>
              </a:rPr>
              <a:t>Push order</a:t>
            </a:r>
            <a:endParaRPr lang="zh-CN" altLang="en-US" sz="3200" b="1" dirty="0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58" name="Text Box 63">
            <a:extLst>
              <a:ext uri="{FF2B5EF4-FFF2-40B4-BE49-F238E27FC236}">
                <a16:creationId xmlns:a16="http://schemas.microsoft.com/office/drawing/2014/main" id="{CD56A0BC-31C8-4642-A0DE-D54CCBF60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34" y="3945467"/>
            <a:ext cx="2348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808080"/>
                </a:solidFill>
              </a:rPr>
              <a:t>Unvisited</a:t>
            </a:r>
            <a:endParaRPr lang="zh-CN" altLang="en-US" sz="3200" b="1" dirty="0">
              <a:solidFill>
                <a:srgbClr val="808080"/>
              </a:solidFill>
            </a:endParaRPr>
          </a:p>
        </p:txBody>
      </p:sp>
      <p:sp>
        <p:nvSpPr>
          <p:cNvPr id="59" name="Text Box 64">
            <a:extLst>
              <a:ext uri="{FF2B5EF4-FFF2-40B4-BE49-F238E27FC236}">
                <a16:creationId xmlns:a16="http://schemas.microsoft.com/office/drawing/2014/main" id="{3B890E21-B7F9-45CE-89E4-20C20AA4C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616" y="4442885"/>
            <a:ext cx="2169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66CC"/>
                </a:solidFill>
              </a:rPr>
              <a:t>In-Stack</a:t>
            </a:r>
            <a:endParaRPr lang="zh-CN" altLang="en-US" sz="3200" b="1" dirty="0">
              <a:solidFill>
                <a:srgbClr val="0066CC"/>
              </a:solidFill>
            </a:endParaRPr>
          </a:p>
        </p:txBody>
      </p:sp>
      <p:sp>
        <p:nvSpPr>
          <p:cNvPr id="60" name="Text Box 65">
            <a:extLst>
              <a:ext uri="{FF2B5EF4-FFF2-40B4-BE49-F238E27FC236}">
                <a16:creationId xmlns:a16="http://schemas.microsoft.com/office/drawing/2014/main" id="{FC8FA038-8308-4706-A155-7E1936A81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884" y="4953000"/>
            <a:ext cx="1907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FF"/>
                </a:solidFill>
              </a:rPr>
              <a:t>Output</a:t>
            </a:r>
            <a:endParaRPr lang="zh-CN" altLang="en-US" sz="3200" b="1" dirty="0">
              <a:solidFill>
                <a:srgbClr val="CC00FF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332F719-1398-4E3C-B066-9A8707C0B426}"/>
              </a:ext>
            </a:extLst>
          </p:cNvPr>
          <p:cNvSpPr txBox="1"/>
          <p:nvPr/>
        </p:nvSpPr>
        <p:spPr>
          <a:xfrm>
            <a:off x="6624784" y="3161725"/>
            <a:ext cx="156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Verdana" pitchFamily="34" charset="0"/>
                <a:ea typeface="黑体" pitchFamily="49" charset="-122"/>
              </a:rPr>
              <a:t>Stack</a:t>
            </a:r>
            <a:endParaRPr lang="zh-CN" altLang="en-US" sz="3200" b="1" dirty="0">
              <a:solidFill>
                <a:schemeClr val="tx1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057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83951E-6 L -0.45677 -0.12593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47" y="-629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185 L -0.6441 0.01913 " pathEditMode="relative" rAng="0" ptsTypes="AA">
                                      <p:cBhvr>
                                        <p:cTn id="86" dur="5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2" y="104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83951E-6 L -0.74028 0.14691 " pathEditMode="relative" rAng="0" ptsTypes="AA">
                                      <p:cBhvr>
                                        <p:cTn id="102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14" y="734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0.07685 L -0.44896 -0.25494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70" y="-16605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83951E-6 L -0.35591 -0.25494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5" y="-127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83951E-6 L -0.25833 -0.25494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17" y="-12747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31336 -0.01234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-617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83951E-6 L -0.51962 0.17839 " pathEditMode="relative" rAng="0" ptsTypes="AA">
                                      <p:cBhvr>
                                        <p:cTn id="164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90" y="892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83951E-6 L -0.24566 -0.25494 " pathEditMode="relative" rAng="0" ptsTypes="AA">
                                      <p:cBhvr>
                                        <p:cTn id="1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92" y="-1274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44098 0.41976 " pathEditMode="relative" rAng="0" ptsTypes="AA">
                                      <p:cBhvr>
                                        <p:cTn id="194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9" y="20988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-0.19532 -0.24444 " pathEditMode="relative" rAng="0" ptsTypes="AA">
                                      <p:cBhvr>
                                        <p:cTn id="2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-12222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08975 -0.24444 " pathEditMode="relative" rAng="0" ptsTypes="AA">
                                      <p:cBhvr>
                                        <p:cTn id="2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-12222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83951E-6 L -0.19687 0.17839 " pathEditMode="relative" rAng="0" ptsTypes="AA">
                                      <p:cBhvr>
                                        <p:cTn id="230" dur="500" spd="-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8920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34568E-6 L -0.33073 0.4071 " pathEditMode="relative" rAng="0" ptsTypes="AA">
                                      <p:cBhvr>
                                        <p:cTn id="246" dur="500" spd="-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20340"/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34568E-6 L -0.08472 -0.26512 " pathEditMode="relative" rAng="0" ptsTypes="AA">
                                      <p:cBhvr>
                                        <p:cTn id="2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13272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83951E-6 L 0.01701 -0.25494 " pathEditMode="relative" rAng="0" ptsTypes="AA">
                                      <p:cBhvr>
                                        <p:cTn id="2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1" y="-12747"/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83951E-6 L -0.13385 0.42994 " pathEditMode="relative" rAng="0" ptsTypes="AA">
                                      <p:cBhvr>
                                        <p:cTn id="282" dur="500" spd="-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21481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83951E-6 L 0.08716 -0.25494 " pathEditMode="relative" rAng="0" ptsTypes="AA">
                                      <p:cBhvr>
                                        <p:cTn id="2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12747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2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1D1CD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build="allAtOnce"/>
      <p:bldP spid="15" grpId="0" build="allAtOnce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build="allAtOnce"/>
      <p:bldP spid="27" grpId="0" build="allAtOnce"/>
      <p:bldP spid="28" grpId="0" build="allAtOnce"/>
      <p:bldP spid="29" grpId="0" build="allAtOnce"/>
      <p:bldP spid="30" grpId="0" build="allAtOnce"/>
      <p:bldP spid="31" grpId="0" animBg="1"/>
      <p:bldP spid="31" grpId="1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2" grpId="0" animBg="1"/>
      <p:bldP spid="32" grpId="1" animBg="1"/>
      <p:bldP spid="33" grpId="0" build="allAtOnce"/>
      <p:bldP spid="35" grpId="0" animBg="1"/>
      <p:bldP spid="36" grpId="0" animBg="1"/>
      <p:bldP spid="37" grpId="0" animBg="1"/>
      <p:bldP spid="38" grpId="0"/>
      <p:bldP spid="38" grpId="1"/>
      <p:bldP spid="38" grpId="2"/>
      <p:bldP spid="39" grpId="0"/>
      <p:bldP spid="40" grpId="0"/>
      <p:bldP spid="41" grpId="0"/>
      <p:bldP spid="41" grpId="1"/>
      <p:bldP spid="41" grpId="2"/>
      <p:bldP spid="42" grpId="0"/>
      <p:bldP spid="43" grpId="0"/>
      <p:bldP spid="43" grpId="1"/>
      <p:bldP spid="43" grpId="2"/>
      <p:bldP spid="44" grpId="0"/>
      <p:bldP spid="44" grpId="1"/>
      <p:bldP spid="44" grpId="2"/>
      <p:bldP spid="45" grpId="0"/>
      <p:bldP spid="46" grpId="0"/>
      <p:bldP spid="47" grpId="0"/>
      <p:bldP spid="47" grpId="1"/>
      <p:bldP spid="47" grpId="2"/>
      <p:bldP spid="48" grpId="0"/>
      <p:bldP spid="49" grpId="0"/>
      <p:bldP spid="49" grpId="1"/>
      <p:bldP spid="49" grpId="2"/>
      <p:bldP spid="50" grpId="0"/>
      <p:bldP spid="51" grpId="0"/>
      <p:bldP spid="51" grpId="1"/>
      <p:bldP spid="51" grpId="2"/>
      <p:bldP spid="52" grpId="0"/>
      <p:bldP spid="53" grpId="0"/>
      <p:bldP spid="53" grpId="1"/>
      <p:bldP spid="53" grpId="2"/>
      <p:bldP spid="54" grpId="0"/>
      <p:bldP spid="55" grpId="0"/>
      <p:bldP spid="55" grpId="1"/>
      <p:bldP spid="55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Preliminaries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70C0"/>
                </a:solidFill>
              </a:rPr>
              <a:t>Leaf</a:t>
            </a:r>
          </a:p>
          <a:p>
            <a:pPr lvl="1"/>
            <a:r>
              <a:rPr lang="en-US" altLang="zh-CN" dirty="0"/>
              <a:t>A node is called a leaf if it has no children</a:t>
            </a:r>
          </a:p>
          <a:p>
            <a:r>
              <a:rPr lang="en-US" altLang="zh-CN" u="sng" dirty="0">
                <a:solidFill>
                  <a:srgbClr val="0070C0"/>
                </a:solidFill>
              </a:rPr>
              <a:t>Internal node</a:t>
            </a:r>
          </a:p>
          <a:p>
            <a:pPr lvl="1"/>
            <a:r>
              <a:rPr lang="en-US" altLang="zh-CN" dirty="0"/>
              <a:t>A node that has at least one child</a:t>
            </a:r>
          </a:p>
          <a:p>
            <a:r>
              <a:rPr lang="en-US" altLang="zh-CN" u="sng" dirty="0">
                <a:solidFill>
                  <a:srgbClr val="0070C0"/>
                </a:solidFill>
              </a:rPr>
              <a:t>Path</a:t>
            </a:r>
          </a:p>
          <a:p>
            <a:pPr lvl="1"/>
            <a:r>
              <a:rPr lang="en-US" altLang="zh-CN" dirty="0"/>
              <a:t>The sequence &lt;k</a:t>
            </a:r>
            <a:r>
              <a:rPr lang="en-US" altLang="zh-CN" baseline="-25000" dirty="0"/>
              <a:t>0</a:t>
            </a:r>
            <a:r>
              <a:rPr lang="en-US" altLang="zh-CN" dirty="0"/>
              <a:t>,k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s</a:t>
            </a:r>
            <a:r>
              <a:rPr lang="en-US" altLang="zh-CN" dirty="0"/>
              <a:t>&gt; is a path,</a:t>
            </a:r>
          </a:p>
          <a:p>
            <a:pPr lvl="1"/>
            <a:r>
              <a:rPr lang="en-US" altLang="zh-CN" dirty="0"/>
              <a:t>if and only if &lt;k</a:t>
            </a:r>
            <a:r>
              <a:rPr lang="en-US" altLang="zh-CN" baseline="-25000" dirty="0"/>
              <a:t>0</a:t>
            </a:r>
            <a:r>
              <a:rPr lang="en-US" altLang="zh-CN" dirty="0"/>
              <a:t>,k</a:t>
            </a:r>
            <a:r>
              <a:rPr lang="en-US" altLang="zh-CN" baseline="-25000" dirty="0"/>
              <a:t>1</a:t>
            </a:r>
            <a:r>
              <a:rPr lang="en-US" altLang="zh-CN" dirty="0"/>
              <a:t>&gt;, &lt;k</a:t>
            </a:r>
            <a:r>
              <a:rPr lang="en-US" altLang="zh-CN" baseline="-25000" dirty="0"/>
              <a:t>1</a:t>
            </a:r>
            <a:r>
              <a:rPr lang="en-US" altLang="zh-CN" dirty="0"/>
              <a:t>,k</a:t>
            </a:r>
            <a:r>
              <a:rPr lang="en-US" altLang="zh-CN" baseline="-25000" dirty="0"/>
              <a:t>2</a:t>
            </a:r>
            <a:r>
              <a:rPr lang="en-US" altLang="zh-CN" dirty="0"/>
              <a:t>&gt; …, &lt;k</a:t>
            </a:r>
            <a:r>
              <a:rPr lang="en-US" altLang="zh-CN" baseline="-25000" dirty="0"/>
              <a:t>s-1</a:t>
            </a:r>
            <a:r>
              <a:rPr lang="en-US" altLang="zh-CN" dirty="0"/>
              <a:t>,k</a:t>
            </a:r>
            <a:r>
              <a:rPr lang="en-US" altLang="zh-CN" baseline="-25000" dirty="0"/>
              <a:t>s</a:t>
            </a:r>
            <a:r>
              <a:rPr lang="en-US" altLang="zh-CN" dirty="0"/>
              <a:t>&gt; are edges</a:t>
            </a:r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0198EC22-0AB3-42C9-944D-B9CBFA0A98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90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800" dirty="0"/>
              <a:t>Non-Recursive In-order</a:t>
            </a:r>
            <a:endParaRPr lang="zh-CN" altLang="en-US" sz="3800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2362200" y="1195279"/>
            <a:ext cx="8891155" cy="52366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2000" dirty="0">
                <a:latin typeface="Ludica fax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2000" dirty="0">
                <a:latin typeface="Ludica fax"/>
              </a:rPr>
              <a:t> </a:t>
            </a:r>
            <a:r>
              <a:rPr lang="en-US" altLang="zh-CN" sz="2000" dirty="0" err="1">
                <a:latin typeface="Ludica fax"/>
              </a:rPr>
              <a:t>BinaryTree</a:t>
            </a:r>
            <a:r>
              <a:rPr lang="en-US" altLang="zh-CN" sz="2000" dirty="0">
                <a:latin typeface="Ludica fax"/>
              </a:rPr>
              <a:t>&lt;T&gt;::</a:t>
            </a:r>
            <a:r>
              <a:rPr lang="en-US" altLang="zh-CN" sz="2000" dirty="0" err="1">
                <a:latin typeface="Ludica fax"/>
              </a:rPr>
              <a:t>InOrderWithoutRecursion</a:t>
            </a:r>
            <a:r>
              <a:rPr lang="en-US" altLang="zh-CN" sz="2000" dirty="0">
                <a:latin typeface="Ludica fax"/>
              </a:rPr>
              <a:t>(</a:t>
            </a:r>
            <a:r>
              <a:rPr lang="en-US" altLang="zh-CN" sz="2000" dirty="0" err="1">
                <a:latin typeface="Ludica fax"/>
              </a:rPr>
              <a:t>BinaryTreeNode</a:t>
            </a:r>
            <a:r>
              <a:rPr lang="en-US" altLang="zh-CN" sz="2000" dirty="0">
                <a:latin typeface="Ludica fax"/>
              </a:rPr>
              <a:t>&lt;T&gt; *root)  {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</a:t>
            </a:r>
            <a:r>
              <a:rPr lang="en-US" altLang="zh-CN" sz="2000" dirty="0">
                <a:latin typeface="Ludica fax"/>
              </a:rPr>
              <a:t>stack&lt;</a:t>
            </a:r>
            <a:r>
              <a:rPr lang="en-US" altLang="zh-CN" sz="2000" dirty="0" err="1">
                <a:latin typeface="Ludica fax"/>
              </a:rPr>
              <a:t>BinaryTreeNode</a:t>
            </a:r>
            <a:r>
              <a:rPr lang="en-US" altLang="zh-CN" sz="2000" dirty="0">
                <a:latin typeface="Ludica fax"/>
              </a:rPr>
              <a:t>&lt;T&gt;* &gt; </a:t>
            </a:r>
            <a:r>
              <a:rPr lang="en-US" altLang="zh-CN" sz="2000" dirty="0" err="1">
                <a:latin typeface="Ludica fax"/>
              </a:rPr>
              <a:t>aStack</a:t>
            </a:r>
            <a:r>
              <a:rPr lang="en-US" altLang="zh-CN" sz="2000" dirty="0">
                <a:latin typeface="Ludica fax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  	</a:t>
            </a:r>
            <a:r>
              <a:rPr lang="en-US" altLang="zh-CN" sz="2000" dirty="0" err="1">
                <a:latin typeface="Ludica fax"/>
              </a:rPr>
              <a:t>BinaryTreeNode</a:t>
            </a:r>
            <a:r>
              <a:rPr lang="en-US" altLang="zh-CN" sz="2000" dirty="0">
                <a:latin typeface="Ludica fax"/>
              </a:rPr>
              <a:t>&lt;T&gt; *pointer = root;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while</a:t>
            </a:r>
            <a:r>
              <a:rPr lang="en-US" altLang="zh-CN" sz="2000" dirty="0">
                <a:latin typeface="Ludica fax"/>
              </a:rPr>
              <a:t> (!</a:t>
            </a:r>
            <a:r>
              <a:rPr lang="en-US" altLang="zh-CN" sz="2000" dirty="0" err="1">
                <a:latin typeface="Ludica fax"/>
              </a:rPr>
              <a:t>aStack.empty</a:t>
            </a:r>
            <a:r>
              <a:rPr lang="en-US" altLang="zh-CN" sz="2000" dirty="0">
                <a:latin typeface="Ludica fax"/>
              </a:rPr>
              <a:t>() || pointer)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000" dirty="0">
                <a:latin typeface="Ludica fax"/>
              </a:rPr>
              <a:t> (pointer)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		</a:t>
            </a:r>
            <a:r>
              <a:rPr lang="en-US" altLang="zh-CN" sz="2000" dirty="0" err="1">
                <a:latin typeface="Ludica fax"/>
              </a:rPr>
              <a:t>aStack.push</a:t>
            </a:r>
            <a:r>
              <a:rPr lang="en-US" altLang="zh-CN" sz="2000" dirty="0">
                <a:latin typeface="Ludica fax"/>
              </a:rPr>
              <a:t>(pointer);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save current node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		pointer = pointer-&gt;</a:t>
            </a:r>
            <a:r>
              <a:rPr lang="en-US" altLang="zh-CN" sz="2000" dirty="0" err="1">
                <a:latin typeface="Ludica fax"/>
              </a:rPr>
              <a:t>leftchild</a:t>
            </a:r>
            <a:r>
              <a:rPr lang="en-US" altLang="zh-CN" sz="2000" dirty="0">
                <a:latin typeface="Ludica fax"/>
              </a:rPr>
              <a:t>();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to visit the left subtree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	} 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sz="2000" dirty="0">
                <a:latin typeface="Ludica fax"/>
              </a:rPr>
              <a:t> {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return from left child</a:t>
            </a:r>
            <a:endParaRPr lang="zh-CN" altLang="en-US" sz="2000" dirty="0">
              <a:solidFill>
                <a:srgbClr val="00B050"/>
              </a:solidFill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	</a:t>
            </a:r>
            <a:r>
              <a:rPr lang="en-US" altLang="zh-CN" sz="2000" dirty="0">
                <a:latin typeface="Ludica fax"/>
              </a:rPr>
              <a:t>pointer = </a:t>
            </a:r>
            <a:r>
              <a:rPr lang="en-US" altLang="zh-CN" sz="2000" dirty="0" err="1">
                <a:latin typeface="Ludica fax"/>
              </a:rPr>
              <a:t>aStack.top</a:t>
            </a:r>
            <a:r>
              <a:rPr lang="en-US" altLang="zh-CN" sz="2000" dirty="0">
                <a:latin typeface="Ludica fax"/>
              </a:rPr>
              <a:t>();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	</a:t>
            </a:r>
            <a:r>
              <a:rPr lang="en-US" altLang="zh-CN" sz="2000" dirty="0" err="1">
                <a:latin typeface="Ludica fax"/>
              </a:rPr>
              <a:t>aStack.pop</a:t>
            </a:r>
            <a:r>
              <a:rPr lang="en-US" altLang="zh-CN" sz="2000" dirty="0">
                <a:latin typeface="Ludica fax"/>
              </a:rPr>
              <a:t>();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  	</a:t>
            </a:r>
            <a:r>
              <a:rPr lang="en-US" altLang="zh-CN" sz="2000" dirty="0">
                <a:latin typeface="Ludica fax"/>
              </a:rPr>
              <a:t>Visit(pointer-&gt;value());</a:t>
            </a:r>
            <a:endParaRPr lang="zh-CN" altLang="en-US" sz="2000" dirty="0">
              <a:solidFill>
                <a:srgbClr val="00B050"/>
              </a:solidFill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	</a:t>
            </a:r>
            <a:r>
              <a:rPr lang="en-US" altLang="zh-CN" sz="2000" dirty="0">
                <a:latin typeface="Ludica fax"/>
              </a:rPr>
              <a:t>pointer = pointer-&gt;</a:t>
            </a:r>
            <a:r>
              <a:rPr lang="en-US" altLang="zh-CN" sz="2000" dirty="0" err="1">
                <a:latin typeface="Ludica fax"/>
              </a:rPr>
              <a:t>rightchild</a:t>
            </a:r>
            <a:r>
              <a:rPr lang="en-US" altLang="zh-CN" sz="2000" dirty="0">
                <a:latin typeface="Ludica fax"/>
              </a:rPr>
              <a:t>();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to visit the right subtree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    </a:t>
            </a:r>
            <a:r>
              <a:rPr lang="en-US" altLang="zh-CN" sz="2000" dirty="0">
                <a:latin typeface="Ludica fax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} </a:t>
            </a:r>
            <a:endParaRPr lang="zh-CN" altLang="en-US" sz="2000" dirty="0">
              <a:latin typeface="Ludica fax"/>
            </a:endParaRP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2A5D45E7-ABDA-47D3-A9C0-04DD276F6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147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600" dirty="0"/>
              <a:t>Non-Recursive Post-Order Traversal</a:t>
            </a:r>
            <a:endParaRPr lang="zh-CN" altLang="en-US" sz="3800" dirty="0"/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idea</a:t>
            </a:r>
          </a:p>
          <a:p>
            <a:pPr lvl="1"/>
            <a:r>
              <a:rPr lang="en-US" altLang="zh-CN" dirty="0"/>
              <a:t>Push a node in the stack before traversing its left subtree</a:t>
            </a:r>
          </a:p>
          <a:p>
            <a:pPr lvl="1"/>
            <a:r>
              <a:rPr lang="en-US" altLang="zh-CN" dirty="0"/>
              <a:t>Traverse the right subtree </a:t>
            </a:r>
            <a:r>
              <a:rPr lang="en-US" altLang="zh-CN" dirty="0">
                <a:solidFill>
                  <a:srgbClr val="C00000"/>
                </a:solidFill>
              </a:rPr>
              <a:t>after traversing the left subtree</a:t>
            </a:r>
          </a:p>
          <a:p>
            <a:pPr lvl="1"/>
            <a:r>
              <a:rPr lang="en-US" altLang="zh-CN" dirty="0"/>
              <a:t>Pop the node and visit it </a:t>
            </a:r>
            <a:r>
              <a:rPr lang="en-US" altLang="zh-CN" dirty="0">
                <a:solidFill>
                  <a:srgbClr val="C00000"/>
                </a:solidFill>
              </a:rPr>
              <a:t>after traversing the right subtree</a:t>
            </a:r>
          </a:p>
          <a:p>
            <a:r>
              <a:rPr lang="en-US" altLang="zh-CN" dirty="0"/>
              <a:t>How do you know which subtree has just been traversed?</a:t>
            </a:r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944FD6F5-FE91-4047-A795-25586EBE85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425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4000" dirty="0"/>
              <a:t>Non-Recursive Post-Order Traversal</a:t>
            </a:r>
            <a:endParaRPr lang="zh-CN" altLang="en-US" sz="3800" dirty="0"/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an additional tag to indicate whether the right </a:t>
            </a:r>
            <a:r>
              <a:rPr lang="en-US" altLang="zh-CN" dirty="0" err="1"/>
              <a:t>subtree</a:t>
            </a:r>
            <a:r>
              <a:rPr lang="en-US" altLang="zh-CN" dirty="0"/>
              <a:t> is traversed</a:t>
            </a:r>
          </a:p>
          <a:p>
            <a:pPr lvl="1"/>
            <a:r>
              <a:rPr lang="en-US" altLang="zh-CN" dirty="0"/>
              <a:t>Tags = {Left, Right}</a:t>
            </a:r>
          </a:p>
          <a:p>
            <a:pPr lvl="2"/>
            <a:r>
              <a:rPr lang="en-US" altLang="zh-CN" dirty="0"/>
              <a:t>The left </a:t>
            </a:r>
            <a:r>
              <a:rPr lang="en-US" altLang="zh-CN" dirty="0" err="1"/>
              <a:t>subtree</a:t>
            </a:r>
            <a:r>
              <a:rPr lang="en-US" altLang="zh-CN" dirty="0"/>
              <a:t> has been traversed if (tag == Left)</a:t>
            </a:r>
          </a:p>
          <a:p>
            <a:pPr lvl="2"/>
            <a:r>
              <a:rPr lang="en-US" altLang="zh-CN" dirty="0"/>
              <a:t>The right </a:t>
            </a:r>
            <a:r>
              <a:rPr lang="en-US" altLang="zh-CN" dirty="0" err="1"/>
              <a:t>subtree</a:t>
            </a:r>
            <a:r>
              <a:rPr lang="en-US" altLang="zh-CN" dirty="0"/>
              <a:t> has been traversed if (tag == right)</a:t>
            </a:r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5D6102E4-B55F-4330-9BA3-A6B2DA0C02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6740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34CB0-52A3-4786-AAB4-09F0D894E6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文本框 24">
            <a:extLst>
              <a:ext uri="{FF2B5EF4-FFF2-40B4-BE49-F238E27FC236}">
                <a16:creationId xmlns:a16="http://schemas.microsoft.com/office/drawing/2014/main" id="{2BF84843-2238-4824-8F8B-EF43FFAA76A6}"/>
              </a:ext>
            </a:extLst>
          </p:cNvPr>
          <p:cNvSpPr txBox="1"/>
          <p:nvPr/>
        </p:nvSpPr>
        <p:spPr>
          <a:xfrm>
            <a:off x="1231901" y="1231900"/>
            <a:ext cx="1293284" cy="107721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>
                <a:solidFill>
                  <a:prstClr val="white"/>
                </a:solidFill>
                <a:latin typeface="+mn-lt"/>
                <a:ea typeface="微软雅黑"/>
              </a:rPr>
              <a:t>目录页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F3A12C5F-DCDB-4C0B-A494-3AA18B7060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73767" y="2889251"/>
            <a:ext cx="960967" cy="66886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564A172E-DAE9-46D9-859B-A21A1F70B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2601" y="2961217"/>
            <a:ext cx="960967" cy="431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B1758E1-8109-467C-BEBF-3CA66FEDD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1" y="39370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627B253C-BE6A-4510-BF46-59B6E0F372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667" y="3824818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CAB5EF8C-33CB-4178-AFA2-FDC08D4D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5" y="31051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FE58917A-32D6-49C5-AD4B-EC249EB0F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434" y="28892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BCF48761-10D8-437B-94A6-C5CE61B89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217" y="3752851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C999B1F-01B7-4603-82D1-54617D352D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917" y="4584700"/>
            <a:ext cx="378883" cy="7535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86B7C20-B783-4979-8E4A-CF063D7E6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434" y="3752851"/>
            <a:ext cx="960967" cy="431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5E9A6BAA-46D9-442A-BAD2-8B97AB307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967" y="4760385"/>
            <a:ext cx="575733" cy="577849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0D11C8B0-54CE-4D28-830C-9EAAC9888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3717" y="4565651"/>
            <a:ext cx="643467" cy="71966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6E8B427A-D1A5-4B0D-A65C-4D14192B5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7168" y="42587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0DBF8F2A-B1E5-4086-910A-F5756CC20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1" y="4038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E6D57E54-1A88-4BC8-9401-703F856C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57658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9029BFBF-BD2F-4EE8-8E51-90292355D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1" y="57658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3B5DF4CE-0EC2-4126-85FE-07A2CBA6C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2225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22" name="Text Box 33">
            <a:extLst>
              <a:ext uri="{FF2B5EF4-FFF2-40B4-BE49-F238E27FC236}">
                <a16:creationId xmlns:a16="http://schemas.microsoft.com/office/drawing/2014/main" id="{F2EA8B86-63D0-4817-997A-441FB26E5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1" y="56642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D6B7CBBB-1608-4C73-B26A-DD87F7717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4064000"/>
            <a:ext cx="1750482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5" name="Rectangle 62">
            <a:extLst>
              <a:ext uri="{FF2B5EF4-FFF2-40B4-BE49-F238E27FC236}">
                <a16:creationId xmlns:a16="http://schemas.microsoft.com/office/drawing/2014/main" id="{95CCED74-E221-403B-91A9-1B19A177E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560233"/>
            <a:ext cx="1750482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6" name="Text Box 63">
            <a:extLst>
              <a:ext uri="{FF2B5EF4-FFF2-40B4-BE49-F238E27FC236}">
                <a16:creationId xmlns:a16="http://schemas.microsoft.com/office/drawing/2014/main" id="{D4B03345-C1A8-45A4-9DEE-14731B9A9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785" y="3968751"/>
            <a:ext cx="1248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(A,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27" name="Text Box 64">
            <a:extLst>
              <a:ext uri="{FF2B5EF4-FFF2-40B4-BE49-F238E27FC236}">
                <a16:creationId xmlns:a16="http://schemas.microsoft.com/office/drawing/2014/main" id="{0787F8FE-8774-4104-A788-278D21517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784" y="3464984"/>
            <a:ext cx="10562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(B,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28" name="Rectangle 65">
            <a:extLst>
              <a:ext uri="{FF2B5EF4-FFF2-40B4-BE49-F238E27FC236}">
                <a16:creationId xmlns:a16="http://schemas.microsoft.com/office/drawing/2014/main" id="{E3B5D818-8399-479D-BE09-447B88763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056467"/>
            <a:ext cx="1750482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9" name="Text Box 66">
            <a:extLst>
              <a:ext uri="{FF2B5EF4-FFF2-40B4-BE49-F238E27FC236}">
                <a16:creationId xmlns:a16="http://schemas.microsoft.com/office/drawing/2014/main" id="{68BC5041-1693-4BFD-B2F6-14DB24752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2267" y="2961218"/>
            <a:ext cx="1344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(D,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0" name="Text Box 67">
            <a:extLst>
              <a:ext uri="{FF2B5EF4-FFF2-40B4-BE49-F238E27FC236}">
                <a16:creationId xmlns:a16="http://schemas.microsoft.com/office/drawing/2014/main" id="{67AC32DF-E4A7-4365-8BC1-58B4D57B6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3217" y="2961217"/>
            <a:ext cx="13440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 (D,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1" name="Text Box 69">
            <a:extLst>
              <a:ext uri="{FF2B5EF4-FFF2-40B4-BE49-F238E27FC236}">
                <a16:creationId xmlns:a16="http://schemas.microsoft.com/office/drawing/2014/main" id="{670AFFE2-48C8-4C49-B43A-C68FB2814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085" y="11938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32" name="Text Box 70">
            <a:extLst>
              <a:ext uri="{FF2B5EF4-FFF2-40B4-BE49-F238E27FC236}">
                <a16:creationId xmlns:a16="http://schemas.microsoft.com/office/drawing/2014/main" id="{6A9EB7E1-410F-4025-B225-B414C4AD4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76867"/>
            <a:ext cx="2688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2"/>
                </a:solidFill>
                <a:ea typeface="黑体" pitchFamily="49" charset="-122"/>
              </a:rPr>
              <a:t>Post-Order</a:t>
            </a:r>
            <a:endParaRPr lang="zh-CN" altLang="en-US" sz="3200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33" name="Text Box 71">
            <a:extLst>
              <a:ext uri="{FF2B5EF4-FFF2-40B4-BE49-F238E27FC236}">
                <a16:creationId xmlns:a16="http://schemas.microsoft.com/office/drawing/2014/main" id="{28D63520-B642-455F-A325-E38916D76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33" y="1695451"/>
            <a:ext cx="24976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chemeClr val="folHlink"/>
                </a:solidFill>
                <a:ea typeface="黑体" pitchFamily="49" charset="-122"/>
              </a:rPr>
              <a:t>Pop Order</a:t>
            </a:r>
            <a:endParaRPr lang="zh-CN" altLang="en-US" sz="3200" b="1" dirty="0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34" name="Text Box 73">
            <a:extLst>
              <a:ext uri="{FF2B5EF4-FFF2-40B4-BE49-F238E27FC236}">
                <a16:creationId xmlns:a16="http://schemas.microsoft.com/office/drawing/2014/main" id="{7BE7CB7F-ED98-410A-9329-7796487C4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018" y="4648201"/>
            <a:ext cx="2348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808080"/>
                </a:solidFill>
              </a:rPr>
              <a:t>Unvisited</a:t>
            </a:r>
            <a:endParaRPr lang="zh-CN" altLang="en-US" sz="3200" b="1" dirty="0">
              <a:solidFill>
                <a:srgbClr val="808080"/>
              </a:solidFill>
            </a:endParaRPr>
          </a:p>
        </p:txBody>
      </p:sp>
      <p:sp>
        <p:nvSpPr>
          <p:cNvPr id="35" name="Text Box 74">
            <a:extLst>
              <a:ext uri="{FF2B5EF4-FFF2-40B4-BE49-F238E27FC236}">
                <a16:creationId xmlns:a16="http://schemas.microsoft.com/office/drawing/2014/main" id="{5B4CDE20-E857-4483-A250-74AA8A6C1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216" y="5145618"/>
            <a:ext cx="2169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66CC"/>
                </a:solidFill>
              </a:rPr>
              <a:t>In-Stack</a:t>
            </a:r>
            <a:endParaRPr lang="zh-CN" altLang="en-US" sz="3200" b="1" dirty="0">
              <a:solidFill>
                <a:srgbClr val="0066CC"/>
              </a:solidFill>
            </a:endParaRPr>
          </a:p>
        </p:txBody>
      </p:sp>
      <p:sp>
        <p:nvSpPr>
          <p:cNvPr id="36" name="Text Box 75">
            <a:extLst>
              <a:ext uri="{FF2B5EF4-FFF2-40B4-BE49-F238E27FC236}">
                <a16:creationId xmlns:a16="http://schemas.microsoft.com/office/drawing/2014/main" id="{3B03EDC4-22CA-4977-BA88-81227DB75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5655733"/>
            <a:ext cx="19071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FF"/>
                </a:solidFill>
              </a:rPr>
              <a:t>Popped</a:t>
            </a:r>
            <a:endParaRPr lang="zh-CN" altLang="en-US" sz="3200" b="1" dirty="0">
              <a:solidFill>
                <a:srgbClr val="CC00FF"/>
              </a:solidFill>
            </a:endParaRPr>
          </a:p>
        </p:txBody>
      </p:sp>
      <p:sp>
        <p:nvSpPr>
          <p:cNvPr id="37" name="Oval 4">
            <a:extLst>
              <a:ext uri="{FF2B5EF4-FFF2-40B4-BE49-F238E27FC236}">
                <a16:creationId xmlns:a16="http://schemas.microsoft.com/office/drawing/2014/main" id="{9BA74CCF-543C-4C56-AA84-EC29FE973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484" y="2529417"/>
            <a:ext cx="480483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8" name="Oval 5">
            <a:extLst>
              <a:ext uri="{FF2B5EF4-FFF2-40B4-BE49-F238E27FC236}">
                <a16:creationId xmlns:a16="http://schemas.microsoft.com/office/drawing/2014/main" id="{C6F25F54-D01C-4069-9437-13653B215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1" y="3393017"/>
            <a:ext cx="480483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9" name="Oval 6">
            <a:extLst>
              <a:ext uri="{FF2B5EF4-FFF2-40B4-BE49-F238E27FC236}">
                <a16:creationId xmlns:a16="http://schemas.microsoft.com/office/drawing/2014/main" id="{4D7A52F9-32BD-4F70-B664-7AEC3155C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321051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2F8A5233-FE45-4278-B354-1800766DA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4400551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1" name="Oval 14">
            <a:extLst>
              <a:ext uri="{FF2B5EF4-FFF2-40B4-BE49-F238E27FC236}">
                <a16:creationId xmlns:a16="http://schemas.microsoft.com/office/drawing/2014/main" id="{237C870B-14F7-4131-A57B-CDD3CF049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1" y="4328584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2" name="Oval 15">
            <a:extLst>
              <a:ext uri="{FF2B5EF4-FFF2-40B4-BE49-F238E27FC236}">
                <a16:creationId xmlns:a16="http://schemas.microsoft.com/office/drawing/2014/main" id="{24E610D3-8441-4F9E-8F16-9E7BCE0FB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4184651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3" name="Oval 16">
            <a:extLst>
              <a:ext uri="{FF2B5EF4-FFF2-40B4-BE49-F238E27FC236}">
                <a16:creationId xmlns:a16="http://schemas.microsoft.com/office/drawing/2014/main" id="{F31649A1-DA2C-41E5-B99F-3E4F59D4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834" y="5338234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4" name="Oval 17">
            <a:extLst>
              <a:ext uri="{FF2B5EF4-FFF2-40B4-BE49-F238E27FC236}">
                <a16:creationId xmlns:a16="http://schemas.microsoft.com/office/drawing/2014/main" id="{01D71EA9-B6B0-4706-840B-ECD8054A4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1" y="5338234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5" name="Oval 18">
            <a:extLst>
              <a:ext uri="{FF2B5EF4-FFF2-40B4-BE49-F238E27FC236}">
                <a16:creationId xmlns:a16="http://schemas.microsoft.com/office/drawing/2014/main" id="{14ACFB3C-489E-4F59-AB8D-832097E86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1" y="5285317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6" name="Oval 40">
            <a:extLst>
              <a:ext uri="{FF2B5EF4-FFF2-40B4-BE49-F238E27FC236}">
                <a16:creationId xmlns:a16="http://schemas.microsoft.com/office/drawing/2014/main" id="{159365A2-4B75-4F1A-90A8-6A848B98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4715934"/>
            <a:ext cx="480483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7" name="Oval 41">
            <a:extLst>
              <a:ext uri="{FF2B5EF4-FFF2-40B4-BE49-F238E27FC236}">
                <a16:creationId xmlns:a16="http://schemas.microsoft.com/office/drawing/2014/main" id="{3F62CB98-B3B6-4E3F-95FD-F4F0C3E3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5219701"/>
            <a:ext cx="480483" cy="480484"/>
          </a:xfrm>
          <a:prstGeom prst="ellipse">
            <a:avLst/>
          </a:prstGeom>
          <a:solidFill>
            <a:srgbClr val="33CCFF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8" name="Oval 42">
            <a:extLst>
              <a:ext uri="{FF2B5EF4-FFF2-40B4-BE49-F238E27FC236}">
                <a16:creationId xmlns:a16="http://schemas.microsoft.com/office/drawing/2014/main" id="{2ADACC65-BFB6-4639-AB4F-3203A493B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5725584"/>
            <a:ext cx="480483" cy="480483"/>
          </a:xfrm>
          <a:prstGeom prst="ellipse">
            <a:avLst/>
          </a:prstGeom>
          <a:solidFill>
            <a:srgbClr val="D1D1CD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1ABC655-C4A8-4E8F-A48E-C0035F3A26B3}"/>
              </a:ext>
            </a:extLst>
          </p:cNvPr>
          <p:cNvSpPr txBox="1"/>
          <p:nvPr/>
        </p:nvSpPr>
        <p:spPr>
          <a:xfrm>
            <a:off x="7175503" y="3977605"/>
            <a:ext cx="156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Verdana" pitchFamily="34" charset="0"/>
                <a:ea typeface="黑体" pitchFamily="49" charset="-122"/>
              </a:rPr>
              <a:t>Stack</a:t>
            </a:r>
            <a:endParaRPr lang="zh-CN" altLang="en-US" sz="3200" b="1" dirty="0">
              <a:solidFill>
                <a:schemeClr val="tx1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7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0988E-6 L -0.56701 -0.28334 " pathEditMode="relative" rAng="0" ptsTypes="AA">
                                      <p:cBhvr>
                                        <p:cTn id="12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51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11022E-16 L -0.68906 -0.04012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462" y="-2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8 -0.00185 L -0.73247 0.11729 " pathEditMode="relative" rAng="0" ptsTypes="AA">
                                      <p:cBhvr>
                                        <p:cTn id="32" dur="5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31" y="59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96DC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20988E-6 L -0.44723 -0.17685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61" y="-8858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96D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0988E-6 L -0.76389 0.15741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4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20988E-6 L -0.35104 -0.17685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885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83951E-6 L -0.28351 0.4824 " pathEditMode="relative" rAng="0" ptsTypes="AA">
                                      <p:cBhvr>
                                        <p:cTn id="78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84" y="24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6" grpId="1"/>
      <p:bldP spid="27" grpId="0"/>
      <p:bldP spid="27" grpId="1"/>
      <p:bldP spid="28" grpId="0" animBg="1"/>
      <p:bldP spid="28" grpId="1" animBg="1"/>
      <p:bldP spid="28" grpId="2" animBg="1"/>
      <p:bldP spid="28" grpId="3" animBg="1"/>
      <p:bldP spid="29" grpId="0"/>
      <p:bldP spid="29" grpId="1"/>
      <p:bldP spid="29" grpId="2"/>
      <p:bldP spid="30" grpId="0"/>
      <p:bldP spid="30" grpId="1"/>
      <p:bldP spid="30" grpId="2"/>
      <p:bldP spid="31" grpId="0"/>
      <p:bldP spid="3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1B247-3E7A-4194-BA18-91D69CF28F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E991D743-3930-4002-84AE-7A67F134E3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3034" y="2734734"/>
            <a:ext cx="901700" cy="615951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7F10F845-742D-4305-8FB2-74EFC2CEC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0118" y="2667001"/>
            <a:ext cx="933449" cy="5715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5A83222D-8818-4DB2-ACD3-6BDF6FB43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5" y="38142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00879C49-3E2B-478E-9EC4-7A9CD48E79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6818" y="3670300"/>
            <a:ext cx="806449" cy="61171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01B9AEFA-C62E-46BB-A130-CCF11D511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5" y="29506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CFDC4FFC-68A9-4F1F-8928-530089A6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434" y="27347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8387FA28-A621-4C1C-AE37-BA3347C35F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1867" y="3598334"/>
            <a:ext cx="996951" cy="7916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C84E9046-9A7F-4100-8563-A052856620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918" y="4461933"/>
            <a:ext cx="385233" cy="721784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ACE475FE-FB0D-45F6-B3DE-642F3A8910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434" y="3598333"/>
            <a:ext cx="960967" cy="43180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4" name="Line 22">
            <a:extLst>
              <a:ext uri="{FF2B5EF4-FFF2-40B4-BE49-F238E27FC236}">
                <a16:creationId xmlns:a16="http://schemas.microsoft.com/office/drawing/2014/main" id="{91658389-A090-473C-9025-F7A3D4EB2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967" y="4605867"/>
            <a:ext cx="575733" cy="577851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3B7E7131-E8D6-4D22-B45B-AAA2795C2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4518" y="4430184"/>
            <a:ext cx="527049" cy="7535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0A08554B-F5D8-441C-B917-11B65446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368" y="41042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39D1D473-0805-4D42-93CA-46A692331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885" y="40301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ADE72038-CD02-40CF-85F6-267FCD525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5562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1CB7EB49-DB20-4315-BE35-3E8262980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1" y="5562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CEAEF6DA-E543-4DAB-843C-C500D7F83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0002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6B30662F-8B1F-4688-AE33-78DADF094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1568" y="5562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C2E3A53B-DAA5-44E8-AE57-8EF2347C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672417"/>
            <a:ext cx="1631949" cy="573616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4" name="Rectangle 41">
            <a:extLst>
              <a:ext uri="{FF2B5EF4-FFF2-40B4-BE49-F238E27FC236}">
                <a16:creationId xmlns:a16="http://schemas.microsoft.com/office/drawing/2014/main" id="{0C1D77F4-FF95-4687-A363-66CD36DDA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168651"/>
            <a:ext cx="1631949" cy="55033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39D07E34-97A2-45A6-B319-435A4B2F7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8" y="3657600"/>
            <a:ext cx="1248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(A,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26" name="Text Box 43">
            <a:extLst>
              <a:ext uri="{FF2B5EF4-FFF2-40B4-BE49-F238E27FC236}">
                <a16:creationId xmlns:a16="http://schemas.microsoft.com/office/drawing/2014/main" id="{6217C5B2-DF0C-43E0-877D-12CAE966B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784" y="3168651"/>
            <a:ext cx="1151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(B,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27" name="Text Box 47">
            <a:extLst>
              <a:ext uri="{FF2B5EF4-FFF2-40B4-BE49-F238E27FC236}">
                <a16:creationId xmlns:a16="http://schemas.microsoft.com/office/drawing/2014/main" id="{25CEA38A-FC02-414C-807C-B459FBCBB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085" y="11197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Arial Rounded MT Bold" pitchFamily="34" charset="0"/>
              </a:rPr>
              <a:t>D</a:t>
            </a: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1ECD24AB-A12D-4404-AE00-84353BEDD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585" y="1551517"/>
            <a:ext cx="1246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(D,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DB6D9E88-5B85-4512-AD5A-20D2FD74D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800" y="1551518"/>
            <a:ext cx="15345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(D,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0" name="Text Box 50">
            <a:extLst>
              <a:ext uri="{FF2B5EF4-FFF2-40B4-BE49-F238E27FC236}">
                <a16:creationId xmlns:a16="http://schemas.microsoft.com/office/drawing/2014/main" id="{58BDE08D-D7DA-46B7-A97E-5D5E5F529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7518" y="3168651"/>
            <a:ext cx="1248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(B,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1" name="Text Box 51">
            <a:extLst>
              <a:ext uri="{FF2B5EF4-FFF2-40B4-BE49-F238E27FC236}">
                <a16:creationId xmlns:a16="http://schemas.microsoft.com/office/drawing/2014/main" id="{A79E09E3-106F-43E9-A42F-B4DAB027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185" y="11197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32" name="Text Box 52">
            <a:extLst>
              <a:ext uri="{FF2B5EF4-FFF2-40B4-BE49-F238E27FC236}">
                <a16:creationId xmlns:a16="http://schemas.microsoft.com/office/drawing/2014/main" id="{70E9834E-261E-46D3-9561-519A7774A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633" y="3657600"/>
            <a:ext cx="13458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Arial Rounded MT Bold" pitchFamily="34" charset="0"/>
              </a:rPr>
              <a:t>(A,</a:t>
            </a:r>
            <a:r>
              <a:rPr lang="en-US" altLang="zh-CN" sz="3200" b="1" dirty="0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 dirty="0">
                <a:latin typeface="Arial Rounded MT Bold" pitchFamily="34" charset="0"/>
              </a:rPr>
              <a:t>)</a:t>
            </a:r>
          </a:p>
        </p:txBody>
      </p:sp>
      <p:sp>
        <p:nvSpPr>
          <p:cNvPr id="33" name="Text Box 53">
            <a:extLst>
              <a:ext uri="{FF2B5EF4-FFF2-40B4-BE49-F238E27FC236}">
                <a16:creationId xmlns:a16="http://schemas.microsoft.com/office/drawing/2014/main" id="{A1C4BEA9-9520-4B76-B430-A2B176C5A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1"/>
            <a:ext cx="3067052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733" b="1" dirty="0">
                <a:solidFill>
                  <a:schemeClr val="accent2"/>
                </a:solidFill>
                <a:ea typeface="黑体" pitchFamily="49" charset="-122"/>
              </a:rPr>
              <a:t>Post Order</a:t>
            </a:r>
            <a:endParaRPr lang="zh-CN" altLang="en-US" sz="3733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34" name="Text Box 54">
            <a:extLst>
              <a:ext uri="{FF2B5EF4-FFF2-40B4-BE49-F238E27FC236}">
                <a16:creationId xmlns:a16="http://schemas.microsoft.com/office/drawing/2014/main" id="{23CDF47C-EB93-4850-AB25-81B7035BD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2" y="1536701"/>
            <a:ext cx="2878666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733" b="1" dirty="0">
                <a:solidFill>
                  <a:schemeClr val="folHlink"/>
                </a:solidFill>
                <a:ea typeface="黑体" pitchFamily="49" charset="-122"/>
              </a:rPr>
              <a:t>Pop</a:t>
            </a:r>
            <a:r>
              <a:rPr lang="zh-CN" altLang="en-US" sz="3733" b="1" dirty="0">
                <a:solidFill>
                  <a:schemeClr val="folHlink"/>
                </a:solidFill>
                <a:ea typeface="黑体" pitchFamily="49" charset="-122"/>
              </a:rPr>
              <a:t> </a:t>
            </a:r>
            <a:r>
              <a:rPr lang="en-US" altLang="zh-CN" sz="3733" b="1" dirty="0">
                <a:solidFill>
                  <a:schemeClr val="folHlink"/>
                </a:solidFill>
                <a:ea typeface="黑体" pitchFamily="49" charset="-122"/>
              </a:rPr>
              <a:t>Order</a:t>
            </a:r>
            <a:endParaRPr lang="zh-CN" altLang="en-US" sz="3733" b="1" dirty="0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35" name="Text Box 58">
            <a:extLst>
              <a:ext uri="{FF2B5EF4-FFF2-40B4-BE49-F238E27FC236}">
                <a16:creationId xmlns:a16="http://schemas.microsoft.com/office/drawing/2014/main" id="{799AB580-185A-4111-86BD-745A8970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018" y="4751918"/>
            <a:ext cx="2348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808080"/>
                </a:solidFill>
              </a:rPr>
              <a:t>Unvisited</a:t>
            </a:r>
            <a:endParaRPr lang="zh-CN" altLang="en-US" sz="3200" b="1" dirty="0">
              <a:solidFill>
                <a:srgbClr val="808080"/>
              </a:solidFill>
            </a:endParaRPr>
          </a:p>
        </p:txBody>
      </p:sp>
      <p:sp>
        <p:nvSpPr>
          <p:cNvPr id="36" name="Text Box 59">
            <a:extLst>
              <a:ext uri="{FF2B5EF4-FFF2-40B4-BE49-F238E27FC236}">
                <a16:creationId xmlns:a16="http://schemas.microsoft.com/office/drawing/2014/main" id="{16EB3E1E-06E0-4A93-B8F7-8D2A18D1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249334"/>
            <a:ext cx="2169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66CC"/>
                </a:solidFill>
              </a:rPr>
              <a:t>In-Stack</a:t>
            </a:r>
            <a:endParaRPr lang="zh-CN" altLang="en-US" sz="3200" b="1" dirty="0">
              <a:solidFill>
                <a:srgbClr val="0066CC"/>
              </a:solidFill>
            </a:endParaRPr>
          </a:p>
        </p:txBody>
      </p:sp>
      <p:sp>
        <p:nvSpPr>
          <p:cNvPr id="37" name="Text Box 60">
            <a:extLst>
              <a:ext uri="{FF2B5EF4-FFF2-40B4-BE49-F238E27FC236}">
                <a16:creationId xmlns:a16="http://schemas.microsoft.com/office/drawing/2014/main" id="{7A53D5B1-6F40-4B6A-B8CB-A3B85FFBD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283" y="5759451"/>
            <a:ext cx="19071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FF"/>
                </a:solidFill>
              </a:rPr>
              <a:t>Popped</a:t>
            </a:r>
            <a:endParaRPr lang="zh-CN" altLang="en-US" sz="3200" b="1" dirty="0">
              <a:solidFill>
                <a:srgbClr val="CC00FF"/>
              </a:solidFill>
            </a:endParaRPr>
          </a:p>
        </p:txBody>
      </p:sp>
      <p:sp>
        <p:nvSpPr>
          <p:cNvPr id="38" name="Oval 4">
            <a:extLst>
              <a:ext uri="{FF2B5EF4-FFF2-40B4-BE49-F238E27FC236}">
                <a16:creationId xmlns:a16="http://schemas.microsoft.com/office/drawing/2014/main" id="{0548C6BD-7EA1-42E2-92D6-1B8228F2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484" y="2374901"/>
            <a:ext cx="480483" cy="480484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rgbClr val="5696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27792495-94B5-4FA7-AB06-863F47E35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1" y="3238501"/>
            <a:ext cx="480483" cy="480484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0" name="Oval 6">
            <a:extLst>
              <a:ext uri="{FF2B5EF4-FFF2-40B4-BE49-F238E27FC236}">
                <a16:creationId xmlns:a16="http://schemas.microsoft.com/office/drawing/2014/main" id="{1037CB2E-83C5-4394-B65E-FE6F0126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166534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1" name="Oval 10">
            <a:extLst>
              <a:ext uri="{FF2B5EF4-FFF2-40B4-BE49-F238E27FC236}">
                <a16:creationId xmlns:a16="http://schemas.microsoft.com/office/drawing/2014/main" id="{BA7A1728-9E15-4851-A232-654806C8A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4246034"/>
            <a:ext cx="480484" cy="480484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2" name="Oval 14">
            <a:extLst>
              <a:ext uri="{FF2B5EF4-FFF2-40B4-BE49-F238E27FC236}">
                <a16:creationId xmlns:a16="http://schemas.microsoft.com/office/drawing/2014/main" id="{28FB3B48-F8D1-4D88-A372-D81B1D91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1" y="4174067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3" name="Oval 15">
            <a:extLst>
              <a:ext uri="{FF2B5EF4-FFF2-40B4-BE49-F238E27FC236}">
                <a16:creationId xmlns:a16="http://schemas.microsoft.com/office/drawing/2014/main" id="{F0888FE8-CD84-4DBA-99A2-F4FAAFEE2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4030134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4" name="Oval 16">
            <a:extLst>
              <a:ext uri="{FF2B5EF4-FFF2-40B4-BE49-F238E27FC236}">
                <a16:creationId xmlns:a16="http://schemas.microsoft.com/office/drawing/2014/main" id="{D537D936-001C-411D-861F-507F79AF3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834" y="5183717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5" name="Oval 17">
            <a:extLst>
              <a:ext uri="{FF2B5EF4-FFF2-40B4-BE49-F238E27FC236}">
                <a16:creationId xmlns:a16="http://schemas.microsoft.com/office/drawing/2014/main" id="{6AB86010-1FB9-48CD-BFC2-B90327D02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1" y="5183717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6" name="Oval 18">
            <a:extLst>
              <a:ext uri="{FF2B5EF4-FFF2-40B4-BE49-F238E27FC236}">
                <a16:creationId xmlns:a16="http://schemas.microsoft.com/office/drawing/2014/main" id="{BFEE1171-1D5C-4857-BEB0-A5E6BB94E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5141384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7" name="Oval 37">
            <a:extLst>
              <a:ext uri="{FF2B5EF4-FFF2-40B4-BE49-F238E27FC236}">
                <a16:creationId xmlns:a16="http://schemas.microsoft.com/office/drawing/2014/main" id="{9BDDD980-3104-4CEE-AB4D-9BF96735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4819651"/>
            <a:ext cx="480483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8" name="Oval 38">
            <a:extLst>
              <a:ext uri="{FF2B5EF4-FFF2-40B4-BE49-F238E27FC236}">
                <a16:creationId xmlns:a16="http://schemas.microsoft.com/office/drawing/2014/main" id="{F0FC203F-8A3F-4C27-BD7A-2A27AC7B9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5323417"/>
            <a:ext cx="480483" cy="480483"/>
          </a:xfrm>
          <a:prstGeom prst="ellipse">
            <a:avLst/>
          </a:prstGeom>
          <a:solidFill>
            <a:srgbClr val="33CCFF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9" name="Oval 39">
            <a:extLst>
              <a:ext uri="{FF2B5EF4-FFF2-40B4-BE49-F238E27FC236}">
                <a16:creationId xmlns:a16="http://schemas.microsoft.com/office/drawing/2014/main" id="{0F3A2BFC-A82A-43FE-A7E1-69660B97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5829301"/>
            <a:ext cx="480483" cy="480484"/>
          </a:xfrm>
          <a:prstGeom prst="ellipse">
            <a:avLst/>
          </a:prstGeom>
          <a:solidFill>
            <a:srgbClr val="D1D1CD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4B638C-1AB1-4030-AF9C-0522D8F8C847}"/>
              </a:ext>
            </a:extLst>
          </p:cNvPr>
          <p:cNvSpPr txBox="1"/>
          <p:nvPr/>
        </p:nvSpPr>
        <p:spPr>
          <a:xfrm>
            <a:off x="7175888" y="3753430"/>
            <a:ext cx="156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Verdana" pitchFamily="34" charset="0"/>
                <a:ea typeface="黑体" pitchFamily="49" charset="-122"/>
              </a:rPr>
              <a:t>Stack</a:t>
            </a:r>
            <a:endParaRPr lang="zh-CN" altLang="en-US" sz="3200" b="1" dirty="0">
              <a:solidFill>
                <a:schemeClr val="tx1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7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988 L -0.28056 -0.2339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8" y="-1219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23457E-7 L -0.66927 -0.06296 " pathEditMode="relative" rAng="0" ptsTypes="AA">
                                      <p:cBhvr>
                                        <p:cTn id="20" dur="5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72" y="-314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96D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494 L -0.1724 -0.23395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28" y="-1145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-0.00185 L -0.27569 0.36698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53" y="1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494 L -0.08454 -0.30525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6" y="-150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58025E-6 L -0.58281 -0.26204 " pathEditMode="relative" rAng="0" ptsTypes="AA">
                                      <p:cBhvr>
                                        <p:cTn id="62" dur="5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49" y="-1311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5" grpId="0"/>
      <p:bldP spid="26" grpId="0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F98915-BD98-49B6-B256-E56D41BC9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FEF121C8-2EC6-4FD8-AF0B-9E4E52B64B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133" y="2796118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E399759F-1100-45D2-84B8-E28559854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0484" y="2796118"/>
            <a:ext cx="963083" cy="50376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CEBA955-1E82-453E-B39F-4F9B0BE25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5" y="38756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41F04B69-93D4-45D6-9169-DFDA8C7DF7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667" y="3731684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2B09009C-81C5-4861-BF2D-500F8C54D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5" y="30120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46BF5061-CB17-4BE9-A735-0E160BBF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434" y="27961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1586B7CB-0AF7-43B8-87A8-D467EB6BE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217" y="3659718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D1CE66D2-38C3-4375-9FE9-9AEBAC56DB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917" y="4523318"/>
            <a:ext cx="345016" cy="72178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514C9743-AA33-4765-93F8-4CAD7E2CCB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434" y="3659718"/>
            <a:ext cx="825500" cy="47836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B162C676-B2B6-49BA-8C10-6E9369494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967" y="4667252"/>
            <a:ext cx="575733" cy="577849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D7F5E616-5947-450F-B416-206A3DD73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8384" y="4491567"/>
            <a:ext cx="558800" cy="829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C69B4ADB-53F4-4574-8380-A11AC189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368" y="4165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1712EE97-9131-482F-8C2A-817C49FD5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885" y="40915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7ED92260-8396-4DA6-8958-2995D43F0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56642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20" name="Text Box 27">
            <a:extLst>
              <a:ext uri="{FF2B5EF4-FFF2-40B4-BE49-F238E27FC236}">
                <a16:creationId xmlns:a16="http://schemas.microsoft.com/office/drawing/2014/main" id="{16C1E0C8-6226-45EA-A20B-2322BC057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1" y="56642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21" name="Text Box 28">
            <a:extLst>
              <a:ext uri="{FF2B5EF4-FFF2-40B4-BE49-F238E27FC236}">
                <a16:creationId xmlns:a16="http://schemas.microsoft.com/office/drawing/2014/main" id="{77BE7781-86FB-44EB-BC08-9B62DCF92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868" y="2004485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06DE2559-9A74-41FA-A967-E8EFBF819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168" y="56642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24" name="Rectangle 33">
            <a:extLst>
              <a:ext uri="{FF2B5EF4-FFF2-40B4-BE49-F238E27FC236}">
                <a16:creationId xmlns:a16="http://schemas.microsoft.com/office/drawing/2014/main" id="{734CDAF7-B5C5-4C33-8BD5-2E17F483A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875618"/>
            <a:ext cx="1631949" cy="524933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5" name="Oval 37">
            <a:extLst>
              <a:ext uri="{FF2B5EF4-FFF2-40B4-BE49-F238E27FC236}">
                <a16:creationId xmlns:a16="http://schemas.microsoft.com/office/drawing/2014/main" id="{926E8092-C6B8-45D4-BE0B-02ECAEF2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4817534"/>
            <a:ext cx="480483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6" name="Oval 38">
            <a:extLst>
              <a:ext uri="{FF2B5EF4-FFF2-40B4-BE49-F238E27FC236}">
                <a16:creationId xmlns:a16="http://schemas.microsoft.com/office/drawing/2014/main" id="{7889AFEB-01CC-4923-8F74-0488A588D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5321301"/>
            <a:ext cx="480483" cy="480484"/>
          </a:xfrm>
          <a:prstGeom prst="ellipse">
            <a:avLst/>
          </a:prstGeom>
          <a:solidFill>
            <a:srgbClr val="33CCFF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7" name="Oval 39">
            <a:extLst>
              <a:ext uri="{FF2B5EF4-FFF2-40B4-BE49-F238E27FC236}">
                <a16:creationId xmlns:a16="http://schemas.microsoft.com/office/drawing/2014/main" id="{ECF48C9C-8797-4C69-8B87-4CE5EC9D5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8784" y="5827184"/>
            <a:ext cx="480483" cy="480483"/>
          </a:xfrm>
          <a:prstGeom prst="ellipse">
            <a:avLst/>
          </a:prstGeom>
          <a:solidFill>
            <a:srgbClr val="D1D1CD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8" name="Rectangle 41">
            <a:extLst>
              <a:ext uri="{FF2B5EF4-FFF2-40B4-BE49-F238E27FC236}">
                <a16:creationId xmlns:a16="http://schemas.microsoft.com/office/drawing/2014/main" id="{E2EEDCD4-6838-42AF-9CDE-6FBE56E5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371851"/>
            <a:ext cx="1631949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9" name="Text Box 42">
            <a:extLst>
              <a:ext uri="{FF2B5EF4-FFF2-40B4-BE49-F238E27FC236}">
                <a16:creationId xmlns:a16="http://schemas.microsoft.com/office/drawing/2014/main" id="{023B9D3D-DFB7-4A96-8E56-7B042247F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818" y="1494367"/>
            <a:ext cx="1248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(A,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0" name="Text Box 43">
            <a:extLst>
              <a:ext uri="{FF2B5EF4-FFF2-40B4-BE49-F238E27FC236}">
                <a16:creationId xmlns:a16="http://schemas.microsoft.com/office/drawing/2014/main" id="{5FF55A60-FA09-486F-B613-7662646A0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8384" y="1494367"/>
            <a:ext cx="1151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(B,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1" name="Text Box 44">
            <a:extLst>
              <a:ext uri="{FF2B5EF4-FFF2-40B4-BE49-F238E27FC236}">
                <a16:creationId xmlns:a16="http://schemas.microsoft.com/office/drawing/2014/main" id="{71910A34-50C4-4EEF-9CE3-336B6F08A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2" y="10625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Arial Rounded MT Bold" pitchFamily="34" charset="0"/>
              </a:rPr>
              <a:t>D</a:t>
            </a:r>
          </a:p>
        </p:txBody>
      </p:sp>
      <p:sp>
        <p:nvSpPr>
          <p:cNvPr id="32" name="Text Box 45">
            <a:extLst>
              <a:ext uri="{FF2B5EF4-FFF2-40B4-BE49-F238E27FC236}">
                <a16:creationId xmlns:a16="http://schemas.microsoft.com/office/drawing/2014/main" id="{A1B386C2-31AC-4AB9-B4EF-13703C298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851" y="1494367"/>
            <a:ext cx="12467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(D,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3" name="Text Box 46">
            <a:extLst>
              <a:ext uri="{FF2B5EF4-FFF2-40B4-BE49-F238E27FC236}">
                <a16:creationId xmlns:a16="http://schemas.microsoft.com/office/drawing/2014/main" id="{FCE8AEA5-1444-4CF8-8731-B865DFCDF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718" y="1494367"/>
            <a:ext cx="15345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(D,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4" name="Text Box 47">
            <a:extLst>
              <a:ext uri="{FF2B5EF4-FFF2-40B4-BE49-F238E27FC236}">
                <a16:creationId xmlns:a16="http://schemas.microsoft.com/office/drawing/2014/main" id="{78138448-3FF6-46CA-8CC0-D0558A0D6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1494367"/>
            <a:ext cx="1248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(B,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5" name="Text Box 48">
            <a:extLst>
              <a:ext uri="{FF2B5EF4-FFF2-40B4-BE49-F238E27FC236}">
                <a16:creationId xmlns:a16="http://schemas.microsoft.com/office/drawing/2014/main" id="{058626FA-EF01-4B45-ACD1-D981E2D3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1452" y="10625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36" name="Text Box 49">
            <a:extLst>
              <a:ext uri="{FF2B5EF4-FFF2-40B4-BE49-F238E27FC236}">
                <a16:creationId xmlns:a16="http://schemas.microsoft.com/office/drawing/2014/main" id="{FAC5D3F8-A5B0-461C-90D6-C6754DA1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3875617"/>
            <a:ext cx="1151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(A,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7" name="Text Box 51">
            <a:extLst>
              <a:ext uri="{FF2B5EF4-FFF2-40B4-BE49-F238E27FC236}">
                <a16:creationId xmlns:a16="http://schemas.microsoft.com/office/drawing/2014/main" id="{673D594D-55FC-40E2-9495-424A51846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3371851"/>
            <a:ext cx="1151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(C,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38" name="Rectangle 52">
            <a:extLst>
              <a:ext uri="{FF2B5EF4-FFF2-40B4-BE49-F238E27FC236}">
                <a16:creationId xmlns:a16="http://schemas.microsoft.com/office/drawing/2014/main" id="{E6EC27AF-48DE-4A0A-A52F-85DE24D0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2868084"/>
            <a:ext cx="1631949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39" name="Text Box 53">
            <a:extLst>
              <a:ext uri="{FF2B5EF4-FFF2-40B4-BE49-F238E27FC236}">
                <a16:creationId xmlns:a16="http://schemas.microsoft.com/office/drawing/2014/main" id="{BFD6191C-DDC8-492B-940F-25C4A2327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2868084"/>
            <a:ext cx="1151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(E,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40" name="Text Box 54">
            <a:extLst>
              <a:ext uri="{FF2B5EF4-FFF2-40B4-BE49-F238E27FC236}">
                <a16:creationId xmlns:a16="http://schemas.microsoft.com/office/drawing/2014/main" id="{B8D19B55-FF6F-4898-AC93-B9F720F4A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2868084"/>
            <a:ext cx="1151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(E,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2C0A4C20-206D-4FA1-8682-A44EE9AB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2364317"/>
            <a:ext cx="1631949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42" name="Text Box 56">
            <a:extLst>
              <a:ext uri="{FF2B5EF4-FFF2-40B4-BE49-F238E27FC236}">
                <a16:creationId xmlns:a16="http://schemas.microsoft.com/office/drawing/2014/main" id="{DCFE6EB5-8A6D-414C-9A67-7BF8CE3D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2364317"/>
            <a:ext cx="11514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(G,</a:t>
            </a:r>
            <a:r>
              <a:rPr lang="en-US" altLang="zh-CN" sz="32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3200" b="1">
                <a:latin typeface="Arial Rounded MT Bold" pitchFamily="34" charset="0"/>
              </a:rPr>
              <a:t>)</a:t>
            </a:r>
          </a:p>
        </p:txBody>
      </p:sp>
      <p:sp>
        <p:nvSpPr>
          <p:cNvPr id="43" name="Text Box 57">
            <a:extLst>
              <a:ext uri="{FF2B5EF4-FFF2-40B4-BE49-F238E27FC236}">
                <a16:creationId xmlns:a16="http://schemas.microsoft.com/office/drawing/2014/main" id="{DA499F31-90B3-4C94-A079-345FA0243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2364317"/>
            <a:ext cx="13313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Arial Rounded MT Bold" pitchFamily="34" charset="0"/>
              </a:rPr>
              <a:t>(G,</a:t>
            </a:r>
            <a:r>
              <a:rPr lang="en-US" altLang="zh-CN" sz="3200" b="1" dirty="0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3200" b="1" dirty="0">
                <a:latin typeface="Arial Rounded MT Bold" pitchFamily="34" charset="0"/>
              </a:rPr>
              <a:t>)</a:t>
            </a:r>
          </a:p>
        </p:txBody>
      </p:sp>
      <p:sp>
        <p:nvSpPr>
          <p:cNvPr id="44" name="Text Box 58">
            <a:extLst>
              <a:ext uri="{FF2B5EF4-FFF2-40B4-BE49-F238E27FC236}">
                <a16:creationId xmlns:a16="http://schemas.microsoft.com/office/drawing/2014/main" id="{364B206D-3E15-4174-9988-40A87DA52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2434" y="10625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50" name="Oval 4">
            <a:extLst>
              <a:ext uri="{FF2B5EF4-FFF2-40B4-BE49-F238E27FC236}">
                <a16:creationId xmlns:a16="http://schemas.microsoft.com/office/drawing/2014/main" id="{68DFC732-BEC0-4ADB-9DC8-D0609FC8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484" y="2436284"/>
            <a:ext cx="480483" cy="480483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rgbClr val="5696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F8431725-4068-472B-AF1B-10B54BE4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917" y="3299884"/>
            <a:ext cx="480483" cy="480483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2" name="Oval 6">
            <a:extLst>
              <a:ext uri="{FF2B5EF4-FFF2-40B4-BE49-F238E27FC236}">
                <a16:creationId xmlns:a16="http://schemas.microsoft.com/office/drawing/2014/main" id="{3503CADD-BBE5-4CDF-B03B-653AD98F2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1" y="3227917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3" name="Oval 10">
            <a:extLst>
              <a:ext uri="{FF2B5EF4-FFF2-40B4-BE49-F238E27FC236}">
                <a16:creationId xmlns:a16="http://schemas.microsoft.com/office/drawing/2014/main" id="{F790FC72-F14F-4539-A0D1-C54C8B90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1" y="4307417"/>
            <a:ext cx="480484" cy="480483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4" name="Oval 14">
            <a:extLst>
              <a:ext uri="{FF2B5EF4-FFF2-40B4-BE49-F238E27FC236}">
                <a16:creationId xmlns:a16="http://schemas.microsoft.com/office/drawing/2014/main" id="{6F8DA91D-E6F9-442D-A8FD-43A5B954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1" y="4235451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5" name="Oval 15">
            <a:extLst>
              <a:ext uri="{FF2B5EF4-FFF2-40B4-BE49-F238E27FC236}">
                <a16:creationId xmlns:a16="http://schemas.microsoft.com/office/drawing/2014/main" id="{27EFE5E3-D8D3-4F31-9643-903EBE5B8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534" y="4091517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6" name="Oval 16">
            <a:extLst>
              <a:ext uri="{FF2B5EF4-FFF2-40B4-BE49-F238E27FC236}">
                <a16:creationId xmlns:a16="http://schemas.microsoft.com/office/drawing/2014/main" id="{7674A90C-6DD0-4321-B662-8F59BFCE4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834" y="5245101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7" name="Oval 17">
            <a:extLst>
              <a:ext uri="{FF2B5EF4-FFF2-40B4-BE49-F238E27FC236}">
                <a16:creationId xmlns:a16="http://schemas.microsoft.com/office/drawing/2014/main" id="{D36AE737-CB5C-4FE3-9FE1-22749005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1" y="5245101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184B9FDE-9ED7-44B4-9421-C3B8F1D7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1" y="5255684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60" name="Text Box 53">
            <a:extLst>
              <a:ext uri="{FF2B5EF4-FFF2-40B4-BE49-F238E27FC236}">
                <a16:creationId xmlns:a16="http://schemas.microsoft.com/office/drawing/2014/main" id="{B35CCA46-FFD7-4716-9212-B0DB9B363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078" y="970725"/>
            <a:ext cx="3067052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2"/>
                </a:solidFill>
                <a:ea typeface="黑体" pitchFamily="49" charset="-122"/>
              </a:rPr>
              <a:t>Post Order</a:t>
            </a:r>
            <a:endParaRPr lang="zh-CN" altLang="en-US" sz="3600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62" name="Text Box 54">
            <a:extLst>
              <a:ext uri="{FF2B5EF4-FFF2-40B4-BE49-F238E27FC236}">
                <a16:creationId xmlns:a16="http://schemas.microsoft.com/office/drawing/2014/main" id="{3263F130-0789-48AE-9D5F-048ECFB58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80" y="1516825"/>
            <a:ext cx="2878666" cy="66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folHlink"/>
                </a:solidFill>
                <a:ea typeface="黑体" pitchFamily="49" charset="-122"/>
              </a:rPr>
              <a:t>Pop</a:t>
            </a:r>
            <a:r>
              <a:rPr lang="zh-CN" altLang="en-US" sz="3600" b="1" dirty="0">
                <a:solidFill>
                  <a:schemeClr val="folHlink"/>
                </a:solidFill>
                <a:ea typeface="黑体" pitchFamily="49" charset="-122"/>
              </a:rPr>
              <a:t> </a:t>
            </a:r>
            <a:r>
              <a:rPr lang="en-US" altLang="zh-CN" sz="3600" b="1" dirty="0">
                <a:solidFill>
                  <a:schemeClr val="folHlink"/>
                </a:solidFill>
                <a:ea typeface="黑体" pitchFamily="49" charset="-122"/>
              </a:rPr>
              <a:t>Order</a:t>
            </a:r>
            <a:endParaRPr lang="zh-CN" altLang="en-US" sz="3600" b="1" dirty="0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64" name="Text Box 58">
            <a:extLst>
              <a:ext uri="{FF2B5EF4-FFF2-40B4-BE49-F238E27FC236}">
                <a16:creationId xmlns:a16="http://schemas.microsoft.com/office/drawing/2014/main" id="{DBC0E42A-D203-4209-8E42-8100536A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3018" y="4751918"/>
            <a:ext cx="2348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808080"/>
                </a:solidFill>
              </a:rPr>
              <a:t>Unvisited</a:t>
            </a:r>
            <a:endParaRPr lang="zh-CN" altLang="en-US" sz="3200" b="1" dirty="0">
              <a:solidFill>
                <a:srgbClr val="808080"/>
              </a:solidFill>
            </a:endParaRP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664D722B-2D41-4621-BE61-AEFF15D3E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5249334"/>
            <a:ext cx="2169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66CC"/>
                </a:solidFill>
              </a:rPr>
              <a:t>In-Stack</a:t>
            </a:r>
            <a:endParaRPr lang="zh-CN" altLang="en-US" sz="3200" b="1" dirty="0">
              <a:solidFill>
                <a:srgbClr val="0066CC"/>
              </a:solidFill>
            </a:endParaRPr>
          </a:p>
        </p:txBody>
      </p:sp>
      <p:sp>
        <p:nvSpPr>
          <p:cNvPr id="68" name="Text Box 60">
            <a:extLst>
              <a:ext uri="{FF2B5EF4-FFF2-40B4-BE49-F238E27FC236}">
                <a16:creationId xmlns:a16="http://schemas.microsoft.com/office/drawing/2014/main" id="{CDB5DE90-E106-4BDF-934E-857115E31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283" y="5759451"/>
            <a:ext cx="19071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FF"/>
                </a:solidFill>
              </a:rPr>
              <a:t>Popped</a:t>
            </a:r>
            <a:endParaRPr lang="zh-CN" altLang="en-US" sz="3200" b="1" dirty="0">
              <a:solidFill>
                <a:srgbClr val="CC00FF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1D3239C-4C50-4B03-989D-C5222D2E119E}"/>
              </a:ext>
            </a:extLst>
          </p:cNvPr>
          <p:cNvSpPr txBox="1"/>
          <p:nvPr/>
        </p:nvSpPr>
        <p:spPr>
          <a:xfrm>
            <a:off x="7270751" y="3921704"/>
            <a:ext cx="156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Verdana" pitchFamily="34" charset="0"/>
                <a:ea typeface="黑体" pitchFamily="49" charset="-122"/>
              </a:rPr>
              <a:t>Stack</a:t>
            </a:r>
            <a:endParaRPr lang="zh-CN" altLang="en-US" sz="3200" b="1" dirty="0">
              <a:solidFill>
                <a:schemeClr val="tx1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2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46914E-7 L -0.40174 -0.09444 " pathEditMode="relative" rAng="0" ptsTypes="AA">
                                      <p:cBhvr>
                                        <p:cTn id="10" dur="500" spd="-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87" y="-47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58264 0.18889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32" y="94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96DC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2552 -0.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-1000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57483 0.20957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750" y="1046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2716E-6 L -0.50399 0.4929 " pathEditMode="relative" rAng="0" ptsTypes="AA">
                                      <p:cBhvr>
                                        <p:cTn id="56" dur="5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2463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741 L 0.05035 -0.1265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7" y="-5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2716E-6 L -0.5118 0.51389 " pathEditMode="relative" rAng="0" ptsTypes="AA">
                                      <p:cBhvr>
                                        <p:cTn id="78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90" y="2567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696DC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0.00741 L 0.14115 -0.12655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-595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35802E-6 L -0.11667 0.70247 " pathEditMode="relative" rAng="0" ptsTypes="AA">
                                      <p:cBhvr>
                                        <p:cTn id="102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3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37" grpId="1"/>
      <p:bldP spid="38" grpId="0" animBg="1"/>
      <p:bldP spid="38" grpId="1" animBg="1"/>
      <p:bldP spid="38" grpId="2" animBg="1"/>
      <p:bldP spid="39" grpId="0"/>
      <p:bldP spid="39" grpId="1"/>
      <p:bldP spid="39" grpId="2"/>
      <p:bldP spid="40" grpId="0"/>
      <p:bldP spid="40" grpId="1"/>
      <p:bldP spid="41" grpId="0" animBg="1"/>
      <p:bldP spid="41" grpId="1" animBg="1"/>
      <p:bldP spid="41" grpId="2" animBg="1"/>
      <p:bldP spid="41" grpId="3" animBg="1"/>
      <p:bldP spid="42" grpId="0"/>
      <p:bldP spid="42" grpId="1"/>
      <p:bldP spid="42" grpId="2"/>
      <p:bldP spid="43" grpId="0"/>
      <p:bldP spid="43" grpId="1"/>
      <p:bldP spid="43" grpId="2"/>
      <p:bldP spid="44" grpId="0"/>
      <p:bldP spid="4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58FAF8-FA8A-4D44-BCEB-072E6595E7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BBB7950C-094A-467D-8D62-2B8F39ADA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133" y="2796118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23B22D9C-0D25-42E9-B1A9-8573AC4188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2796118"/>
            <a:ext cx="977900" cy="503767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045ADC20-76D7-42BF-AB36-0C3987497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5" y="38756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9703CA62-D9B0-4EB9-8DDB-6BA59F24BF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667" y="3731684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069983CA-5506-4137-AAC6-22A381665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5" y="30120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ED4F5C1B-BC67-4DAB-AB1A-C5BE94170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1434" y="27961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C</a:t>
            </a:r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E33E6036-69E0-445F-9BB2-21F10D78D2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5217" y="3659718"/>
            <a:ext cx="863600" cy="5757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99B6B82C-A752-489C-BE24-06B1C23228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51917" y="4523318"/>
            <a:ext cx="480483" cy="72178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0E26B94B-6A7D-4E01-A211-48BAECFC0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433" y="3545418"/>
            <a:ext cx="897467" cy="63923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4" name="Line 22">
            <a:extLst>
              <a:ext uri="{FF2B5EF4-FFF2-40B4-BE49-F238E27FC236}">
                <a16:creationId xmlns:a16="http://schemas.microsoft.com/office/drawing/2014/main" id="{2CF3D458-A000-4397-989B-51DFCA067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9967" y="4667252"/>
            <a:ext cx="575733" cy="577849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36D79AB2-589E-4048-906A-7DB27881B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6851" y="4523317"/>
            <a:ext cx="683683" cy="60748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5600"/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F70154E8-3AFE-4D95-AEF2-439E7A42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368" y="416560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D57084D4-0C3D-4549-B2DA-5BA5E914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2885" y="4091518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F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04DCCE28-E071-4BE8-8436-9344FD390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58208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77DF6E1C-913B-4AC1-9F23-D50ADE478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1" y="5820834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A4EE85E3-CB4D-4D50-99C4-5804D32CC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868" y="2004485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A</a:t>
            </a:r>
          </a:p>
        </p:txBody>
      </p:sp>
      <p:sp>
        <p:nvSpPr>
          <p:cNvPr id="21" name="Text Box 31">
            <a:extLst>
              <a:ext uri="{FF2B5EF4-FFF2-40B4-BE49-F238E27FC236}">
                <a16:creationId xmlns:a16="http://schemas.microsoft.com/office/drawing/2014/main" id="{346E1F9A-144F-44C4-A6E1-D1DEBE733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085" y="5746751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I</a:t>
            </a:r>
          </a:p>
        </p:txBody>
      </p:sp>
      <p:sp>
        <p:nvSpPr>
          <p:cNvPr id="23" name="Rectangle 33">
            <a:extLst>
              <a:ext uri="{FF2B5EF4-FFF2-40B4-BE49-F238E27FC236}">
                <a16:creationId xmlns:a16="http://schemas.microsoft.com/office/drawing/2014/main" id="{E5CEBA6E-BF27-492F-9F1D-FFB160280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875617"/>
            <a:ext cx="1631949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467"/>
          </a:p>
        </p:txBody>
      </p:sp>
      <p:sp>
        <p:nvSpPr>
          <p:cNvPr id="24" name="Oval 37">
            <a:extLst>
              <a:ext uri="{FF2B5EF4-FFF2-40B4-BE49-F238E27FC236}">
                <a16:creationId xmlns:a16="http://schemas.microsoft.com/office/drawing/2014/main" id="{C34DB494-8666-4110-9406-075822A0A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901" y="4692651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5" name="Oval 38">
            <a:extLst>
              <a:ext uri="{FF2B5EF4-FFF2-40B4-BE49-F238E27FC236}">
                <a16:creationId xmlns:a16="http://schemas.microsoft.com/office/drawing/2014/main" id="{EE06CEFE-C739-47F5-AF2C-E79EE1A00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901" y="5196417"/>
            <a:ext cx="480484" cy="480483"/>
          </a:xfrm>
          <a:prstGeom prst="ellipse">
            <a:avLst/>
          </a:prstGeom>
          <a:solidFill>
            <a:srgbClr val="33CCFF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508C5778-5412-4FD8-BEA8-A9664D2B6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901" y="5702301"/>
            <a:ext cx="480484" cy="480484"/>
          </a:xfrm>
          <a:prstGeom prst="ellipse">
            <a:avLst/>
          </a:prstGeom>
          <a:solidFill>
            <a:srgbClr val="D1D1CD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27" name="Rectangle 41">
            <a:extLst>
              <a:ext uri="{FF2B5EF4-FFF2-40B4-BE49-F238E27FC236}">
                <a16:creationId xmlns:a16="http://schemas.microsoft.com/office/drawing/2014/main" id="{E856C79E-25FC-4473-AE3B-1C502FF77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3371851"/>
            <a:ext cx="1631949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467"/>
          </a:p>
        </p:txBody>
      </p:sp>
      <p:sp>
        <p:nvSpPr>
          <p:cNvPr id="28" name="Text Box 42">
            <a:extLst>
              <a:ext uri="{FF2B5EF4-FFF2-40B4-BE49-F238E27FC236}">
                <a16:creationId xmlns:a16="http://schemas.microsoft.com/office/drawing/2014/main" id="{489A81D1-E563-4F04-8E8C-74190589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268" y="1538818"/>
            <a:ext cx="1248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(A,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29" name="Text Box 43">
            <a:extLst>
              <a:ext uri="{FF2B5EF4-FFF2-40B4-BE49-F238E27FC236}">
                <a16:creationId xmlns:a16="http://schemas.microsoft.com/office/drawing/2014/main" id="{753FE2A3-210E-4B25-86D8-D0EA0811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567" y="1576918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(B,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30" name="Text Box 44">
            <a:extLst>
              <a:ext uri="{FF2B5EF4-FFF2-40B4-BE49-F238E27FC236}">
                <a16:creationId xmlns:a16="http://schemas.microsoft.com/office/drawing/2014/main" id="{0B42833B-8D73-4637-AD42-66A5282C8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1" y="10752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D</a:t>
            </a:r>
          </a:p>
        </p:txBody>
      </p:sp>
      <p:sp>
        <p:nvSpPr>
          <p:cNvPr id="31" name="Text Box 45">
            <a:extLst>
              <a:ext uri="{FF2B5EF4-FFF2-40B4-BE49-F238E27FC236}">
                <a16:creationId xmlns:a16="http://schemas.microsoft.com/office/drawing/2014/main" id="{E9644091-F754-4A3C-995E-08D84E4A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267" y="1602318"/>
            <a:ext cx="12467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(D,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32" name="Text Box 46">
            <a:extLst>
              <a:ext uri="{FF2B5EF4-FFF2-40B4-BE49-F238E27FC236}">
                <a16:creationId xmlns:a16="http://schemas.microsoft.com/office/drawing/2014/main" id="{9188F771-EA26-401D-AB78-14C06BF3F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185" y="1576918"/>
            <a:ext cx="1536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(D,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33" name="Text Box 47">
            <a:extLst>
              <a:ext uri="{FF2B5EF4-FFF2-40B4-BE49-F238E27FC236}">
                <a16:creationId xmlns:a16="http://schemas.microsoft.com/office/drawing/2014/main" id="{6E1F68CC-EC95-43F2-BFAE-B33742637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1" y="1562101"/>
            <a:ext cx="12488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(B,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34" name="Text Box 48">
            <a:extLst>
              <a:ext uri="{FF2B5EF4-FFF2-40B4-BE49-F238E27FC236}">
                <a16:creationId xmlns:a16="http://schemas.microsoft.com/office/drawing/2014/main" id="{A6436173-FCF7-43F9-B0B5-9BC4518DA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1" y="10752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B</a:t>
            </a:r>
          </a:p>
        </p:txBody>
      </p:sp>
      <p:sp>
        <p:nvSpPr>
          <p:cNvPr id="35" name="Text Box 49">
            <a:extLst>
              <a:ext uri="{FF2B5EF4-FFF2-40B4-BE49-F238E27FC236}">
                <a16:creationId xmlns:a16="http://schemas.microsoft.com/office/drawing/2014/main" id="{5B101B26-86A4-47A7-B5CF-9C4DB8A88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3875618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(A,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36" name="Text Box 50">
            <a:extLst>
              <a:ext uri="{FF2B5EF4-FFF2-40B4-BE49-F238E27FC236}">
                <a16:creationId xmlns:a16="http://schemas.microsoft.com/office/drawing/2014/main" id="{F336B748-EB4E-40B5-9626-CC15B6DA9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3371852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(C,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37" name="Rectangle 51">
            <a:extLst>
              <a:ext uri="{FF2B5EF4-FFF2-40B4-BE49-F238E27FC236}">
                <a16:creationId xmlns:a16="http://schemas.microsoft.com/office/drawing/2014/main" id="{F733FDF9-67F2-4511-8429-5BA74105F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2868084"/>
            <a:ext cx="1631949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467"/>
          </a:p>
        </p:txBody>
      </p:sp>
      <p:sp>
        <p:nvSpPr>
          <p:cNvPr id="38" name="Text Box 52">
            <a:extLst>
              <a:ext uri="{FF2B5EF4-FFF2-40B4-BE49-F238E27FC236}">
                <a16:creationId xmlns:a16="http://schemas.microsoft.com/office/drawing/2014/main" id="{5478C37F-3715-4C34-8AFD-37B18440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00" y="1538818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(E,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39" name="Text Box 53">
            <a:extLst>
              <a:ext uri="{FF2B5EF4-FFF2-40B4-BE49-F238E27FC236}">
                <a16:creationId xmlns:a16="http://schemas.microsoft.com/office/drawing/2014/main" id="{B74300B5-4A80-4A8F-A12C-78E4F394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2868085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(E,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40" name="Text Box 55">
            <a:extLst>
              <a:ext uri="{FF2B5EF4-FFF2-40B4-BE49-F238E27FC236}">
                <a16:creationId xmlns:a16="http://schemas.microsoft.com/office/drawing/2014/main" id="{630F96C4-9BA2-43E2-AC38-6B0056CBCE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284" y="1513418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(G,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41" name="Text Box 56">
            <a:extLst>
              <a:ext uri="{FF2B5EF4-FFF2-40B4-BE49-F238E27FC236}">
                <a16:creationId xmlns:a16="http://schemas.microsoft.com/office/drawing/2014/main" id="{9A1FA977-D430-40C7-9249-340CDD6D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3267" y="1513418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(G,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42" name="Text Box 57">
            <a:extLst>
              <a:ext uri="{FF2B5EF4-FFF2-40B4-BE49-F238E27FC236}">
                <a16:creationId xmlns:a16="http://schemas.microsoft.com/office/drawing/2014/main" id="{55FD5C0F-86E1-4956-9EA1-554E3B8A9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085" y="10752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G</a:t>
            </a:r>
          </a:p>
        </p:txBody>
      </p:sp>
      <p:sp>
        <p:nvSpPr>
          <p:cNvPr id="43" name="Text Box 58">
            <a:extLst>
              <a:ext uri="{FF2B5EF4-FFF2-40B4-BE49-F238E27FC236}">
                <a16:creationId xmlns:a16="http://schemas.microsoft.com/office/drawing/2014/main" id="{E25F7666-E5F4-4944-803F-C9CDD9D76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185" y="10752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E</a:t>
            </a:r>
          </a:p>
        </p:txBody>
      </p:sp>
      <p:sp>
        <p:nvSpPr>
          <p:cNvPr id="44" name="Text Box 59">
            <a:extLst>
              <a:ext uri="{FF2B5EF4-FFF2-40B4-BE49-F238E27FC236}">
                <a16:creationId xmlns:a16="http://schemas.microsoft.com/office/drawing/2014/main" id="{1F2E40F0-42DD-40C3-B0A4-95C38156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3371852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(C,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45" name="Text Box 60">
            <a:extLst>
              <a:ext uri="{FF2B5EF4-FFF2-40B4-BE49-F238E27FC236}">
                <a16:creationId xmlns:a16="http://schemas.microsoft.com/office/drawing/2014/main" id="{7BFE5144-356D-4FEF-9E3A-50FF368B2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2868085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(F,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46" name="Rectangle 61">
            <a:extLst>
              <a:ext uri="{FF2B5EF4-FFF2-40B4-BE49-F238E27FC236}">
                <a16:creationId xmlns:a16="http://schemas.microsoft.com/office/drawing/2014/main" id="{7DA960E5-28CC-4D1E-B1F4-EB0636DAF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8918" y="2364317"/>
            <a:ext cx="1631949" cy="482600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1467"/>
          </a:p>
        </p:txBody>
      </p:sp>
      <p:sp>
        <p:nvSpPr>
          <p:cNvPr id="47" name="Text Box 62">
            <a:extLst>
              <a:ext uri="{FF2B5EF4-FFF2-40B4-BE49-F238E27FC236}">
                <a16:creationId xmlns:a16="http://schemas.microsoft.com/office/drawing/2014/main" id="{0FD1E090-A4DA-4AEF-B03D-DE75EEE6F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2364318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(H,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L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48" name="Text Box 63">
            <a:extLst>
              <a:ext uri="{FF2B5EF4-FFF2-40B4-BE49-F238E27FC236}">
                <a16:creationId xmlns:a16="http://schemas.microsoft.com/office/drawing/2014/main" id="{6C7894DD-A8E9-4504-8230-11B4E4EB2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17" y="2364318"/>
            <a:ext cx="1151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2400" b="1">
                <a:latin typeface="Arial Rounded MT Bold" pitchFamily="34" charset="0"/>
              </a:rPr>
              <a:t>(H,</a:t>
            </a:r>
            <a:r>
              <a:rPr lang="en-US" altLang="zh-CN" sz="2400" b="1">
                <a:solidFill>
                  <a:schemeClr val="hlink"/>
                </a:solidFill>
                <a:latin typeface="Arial Rounded MT Bold" pitchFamily="34" charset="0"/>
              </a:rPr>
              <a:t>R</a:t>
            </a:r>
            <a:r>
              <a:rPr lang="en-US" altLang="zh-CN" sz="2400" b="1">
                <a:latin typeface="Arial Rounded MT Bold" pitchFamily="34" charset="0"/>
              </a:rPr>
              <a:t>)</a:t>
            </a:r>
          </a:p>
        </p:txBody>
      </p:sp>
      <p:sp>
        <p:nvSpPr>
          <p:cNvPr id="49" name="Text Box 64">
            <a:extLst>
              <a:ext uri="{FF2B5EF4-FFF2-40B4-BE49-F238E27FC236}">
                <a16:creationId xmlns:a16="http://schemas.microsoft.com/office/drawing/2014/main" id="{3F1B10FA-7E52-48C5-A12A-FF2D8DE72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168" y="1075267"/>
            <a:ext cx="5376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Arial Rounded MT Bold" pitchFamily="34" charset="0"/>
              </a:rPr>
              <a:t>H</a:t>
            </a:r>
          </a:p>
        </p:txBody>
      </p:sp>
      <p:sp>
        <p:nvSpPr>
          <p:cNvPr id="55" name="Oval 4">
            <a:extLst>
              <a:ext uri="{FF2B5EF4-FFF2-40B4-BE49-F238E27FC236}">
                <a16:creationId xmlns:a16="http://schemas.microsoft.com/office/drawing/2014/main" id="{108D82C7-50C6-45D0-B68C-4A02AB6A7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117" y="2413001"/>
            <a:ext cx="480483" cy="480484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rgbClr val="5696DC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6" name="Oval 5">
            <a:extLst>
              <a:ext uri="{FF2B5EF4-FFF2-40B4-BE49-F238E27FC236}">
                <a16:creationId xmlns:a16="http://schemas.microsoft.com/office/drawing/2014/main" id="{12550F6A-CC83-4B64-924F-8642B7210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784" y="3306234"/>
            <a:ext cx="480483" cy="478367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64026DD8-C3F5-4ADE-9F22-13CC0C16F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3253317"/>
            <a:ext cx="480484" cy="480483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8" name="Oval 10">
            <a:extLst>
              <a:ext uri="{FF2B5EF4-FFF2-40B4-BE49-F238E27FC236}">
                <a16:creationId xmlns:a16="http://schemas.microsoft.com/office/drawing/2014/main" id="{C826961D-1DE2-497A-9BF7-A9765E61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1" y="4284134"/>
            <a:ext cx="480484" cy="480484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59" name="Oval 14">
            <a:extLst>
              <a:ext uri="{FF2B5EF4-FFF2-40B4-BE49-F238E27FC236}">
                <a16:creationId xmlns:a16="http://schemas.microsoft.com/office/drawing/2014/main" id="{FCFA3CE3-D8A2-4CB8-9EEB-6D969A555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234" y="4212167"/>
            <a:ext cx="480484" cy="480484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60" name="Oval 15">
            <a:extLst>
              <a:ext uri="{FF2B5EF4-FFF2-40B4-BE49-F238E27FC236}">
                <a16:creationId xmlns:a16="http://schemas.microsoft.com/office/drawing/2014/main" id="{CE14BC5B-7A77-418D-B074-113087776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667" y="4068234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61" name="Oval 16">
            <a:extLst>
              <a:ext uri="{FF2B5EF4-FFF2-40B4-BE49-F238E27FC236}">
                <a16:creationId xmlns:a16="http://schemas.microsoft.com/office/drawing/2014/main" id="{7827B13C-5A88-4C8F-B52E-1A68E4D0F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967" y="5221817"/>
            <a:ext cx="480484" cy="480483"/>
          </a:xfrm>
          <a:prstGeom prst="ellipse">
            <a:avLst/>
          </a:prstGeom>
          <a:solidFill>
            <a:srgbClr val="9696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44450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62" name="Oval 17">
            <a:extLst>
              <a:ext uri="{FF2B5EF4-FFF2-40B4-BE49-F238E27FC236}">
                <a16:creationId xmlns:a16="http://schemas.microsoft.com/office/drawing/2014/main" id="{8043B6F0-6EBE-48D6-82B9-099C6609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434" y="5221817"/>
            <a:ext cx="480484" cy="480483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63" name="Oval 18">
            <a:extLst>
              <a:ext uri="{FF2B5EF4-FFF2-40B4-BE49-F238E27FC236}">
                <a16:creationId xmlns:a16="http://schemas.microsoft.com/office/drawing/2014/main" id="{CD07BDFB-8655-4DEE-B9B2-3A7B36DED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1" y="5198534"/>
            <a:ext cx="480484" cy="480484"/>
          </a:xfrm>
          <a:prstGeom prst="ellipse">
            <a:avLst/>
          </a:prstGeom>
          <a:solidFill>
            <a:schemeClr val="bg1"/>
          </a:solidFill>
          <a:ln w="444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 sz="5600"/>
          </a:p>
        </p:txBody>
      </p:sp>
      <p:sp>
        <p:nvSpPr>
          <p:cNvPr id="65" name="Text Box 53">
            <a:extLst>
              <a:ext uri="{FF2B5EF4-FFF2-40B4-BE49-F238E27FC236}">
                <a16:creationId xmlns:a16="http://schemas.microsoft.com/office/drawing/2014/main" id="{49FDE035-64AB-4FEE-8A34-8C87D366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7" y="1028380"/>
            <a:ext cx="30670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ea typeface="黑体" pitchFamily="49" charset="-122"/>
              </a:rPr>
              <a:t>Post Order</a:t>
            </a:r>
            <a:endParaRPr lang="zh-CN" altLang="en-US" sz="2800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67" name="Text Box 54">
            <a:extLst>
              <a:ext uri="{FF2B5EF4-FFF2-40B4-BE49-F238E27FC236}">
                <a16:creationId xmlns:a16="http://schemas.microsoft.com/office/drawing/2014/main" id="{F03E4C92-1538-45D3-8F97-FE2DEE829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1574480"/>
            <a:ext cx="28786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ea typeface="黑体" pitchFamily="49" charset="-122"/>
              </a:rPr>
              <a:t>Pop</a:t>
            </a:r>
            <a:r>
              <a:rPr lang="zh-CN" altLang="en-US" sz="2800" b="1" dirty="0">
                <a:solidFill>
                  <a:schemeClr val="folHlink"/>
                </a:solidFill>
                <a:ea typeface="黑体" pitchFamily="49" charset="-122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ea typeface="黑体" pitchFamily="49" charset="-122"/>
              </a:rPr>
              <a:t>Order</a:t>
            </a:r>
            <a:endParaRPr lang="zh-CN" altLang="en-US" sz="2800" b="1" dirty="0">
              <a:solidFill>
                <a:schemeClr val="folHlink"/>
              </a:solidFill>
              <a:ea typeface="黑体" pitchFamily="49" charset="-122"/>
            </a:endParaRPr>
          </a:p>
        </p:txBody>
      </p:sp>
      <p:sp>
        <p:nvSpPr>
          <p:cNvPr id="69" name="Text Box 58">
            <a:extLst>
              <a:ext uri="{FF2B5EF4-FFF2-40B4-BE49-F238E27FC236}">
                <a16:creationId xmlns:a16="http://schemas.microsoft.com/office/drawing/2014/main" id="{D1F99EDB-DA94-46CB-B363-AC5391CAB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5690" y="4661040"/>
            <a:ext cx="23487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808080"/>
                </a:solidFill>
              </a:rPr>
              <a:t>Unvisited</a:t>
            </a:r>
            <a:endParaRPr lang="zh-CN" altLang="en-US" sz="3200" b="1" dirty="0">
              <a:solidFill>
                <a:srgbClr val="808080"/>
              </a:solidFill>
            </a:endParaRPr>
          </a:p>
        </p:txBody>
      </p:sp>
      <p:sp>
        <p:nvSpPr>
          <p:cNvPr id="71" name="Text Box 59">
            <a:extLst>
              <a:ext uri="{FF2B5EF4-FFF2-40B4-BE49-F238E27FC236}">
                <a16:creationId xmlns:a16="http://schemas.microsoft.com/office/drawing/2014/main" id="{3AF91C3C-AD21-42AA-A516-1DB08B5B5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9472" y="5158456"/>
            <a:ext cx="21691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66CC"/>
                </a:solidFill>
              </a:rPr>
              <a:t>In-Stack</a:t>
            </a:r>
            <a:endParaRPr lang="zh-CN" altLang="en-US" sz="3200" b="1" dirty="0">
              <a:solidFill>
                <a:srgbClr val="0066CC"/>
              </a:solidFill>
            </a:endParaRPr>
          </a:p>
        </p:txBody>
      </p:sp>
      <p:sp>
        <p:nvSpPr>
          <p:cNvPr id="73" name="Text Box 60">
            <a:extLst>
              <a:ext uri="{FF2B5EF4-FFF2-40B4-BE49-F238E27FC236}">
                <a16:creationId xmlns:a16="http://schemas.microsoft.com/office/drawing/2014/main" id="{324A1CC8-E0D8-4C74-935F-CE1F924ED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5955" y="5668573"/>
            <a:ext cx="19071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chemeClr val="tx2"/>
                </a:solidFill>
                <a:prstDash val="lg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CC00FF"/>
                </a:solidFill>
              </a:rPr>
              <a:t>Popped</a:t>
            </a:r>
            <a:endParaRPr lang="zh-CN" altLang="en-US" sz="3200" b="1" dirty="0">
              <a:solidFill>
                <a:srgbClr val="CC00FF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11E1CEC-99DA-43E6-BDAC-17D444C355A7}"/>
              </a:ext>
            </a:extLst>
          </p:cNvPr>
          <p:cNvSpPr txBox="1"/>
          <p:nvPr/>
        </p:nvSpPr>
        <p:spPr>
          <a:xfrm>
            <a:off x="7249584" y="3892263"/>
            <a:ext cx="156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Verdana" pitchFamily="34" charset="0"/>
                <a:ea typeface="黑体" pitchFamily="49" charset="-122"/>
              </a:rPr>
              <a:t>Stack</a:t>
            </a:r>
            <a:endParaRPr lang="zh-CN" altLang="en-US" sz="3200" b="1" dirty="0">
              <a:solidFill>
                <a:schemeClr val="tx1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42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741 L -0.01302 -0.1984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-956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20988E-6 L -0.27552 0.53488 " pathEditMode="relative" rAng="0" ptsTypes="AA">
                                      <p:cBhvr>
                                        <p:cTn id="18" dur="5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85" y="2672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741 L 0.04722 -0.27191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1" y="-1324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8.64198E-7 L -0.41736 -0.08395 " pathEditMode="relative" rAng="0" ptsTypes="AA">
                                      <p:cBhvr>
                                        <p:cTn id="44" dur="5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68" y="-419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34568E-6 L -0.29913 0.1784 " pathEditMode="relative" rAng="0" ptsTypes="AA">
                                      <p:cBhvr>
                                        <p:cTn id="56" dur="500" spd="-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65" y="892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39375 0.51388 " pathEditMode="relative" rAng="0" ptsTypes="AA">
                                      <p:cBhvr>
                                        <p:cTn id="68" dur="500" spd="-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25679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494 L 0.10799 -0.12624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99" y="-608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39375 0.50339 " pathEditMode="relative" rAng="0" ptsTypes="AA">
                                      <p:cBhvr>
                                        <p:cTn id="90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88" y="25154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00741 L 0.16684 -0.125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5895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20988E-6 L -0.13385 0.77624 " pathEditMode="relative" rAng="0" ptsTypes="AA">
                                      <p:cBhvr>
                                        <p:cTn id="114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3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36" grpId="0"/>
      <p:bldP spid="37" grpId="0" animBg="1"/>
      <p:bldP spid="37" grpId="1" animBg="1"/>
      <p:bldP spid="39" grpId="0"/>
      <p:bldP spid="43" grpId="0"/>
      <p:bldP spid="43" grpId="1"/>
      <p:bldP spid="44" grpId="0"/>
      <p:bldP spid="44" grpId="1"/>
      <p:bldP spid="45" grpId="0"/>
      <p:bldP spid="45" grpId="1"/>
      <p:bldP spid="46" grpId="0" animBg="1"/>
      <p:bldP spid="46" grpId="1" animBg="1"/>
      <p:bldP spid="46" grpId="2" animBg="1"/>
      <p:bldP spid="46" grpId="3" animBg="1"/>
      <p:bldP spid="47" grpId="0"/>
      <p:bldP spid="47" grpId="1"/>
      <p:bldP spid="47" grpId="2"/>
      <p:bldP spid="48" grpId="0"/>
      <p:bldP spid="48" grpId="1"/>
      <p:bldP spid="48" grpId="2"/>
      <p:bldP spid="49" grpId="0"/>
      <p:bldP spid="49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058A3-95E6-4DF4-8723-DDA831CB0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3FFF0C0-EAC4-4578-9F38-E69409147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385" y="3853648"/>
            <a:ext cx="18473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zh-CN" altLang="en-US" sz="56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E1BE3164-615D-4506-8B8F-341D5D703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484" y="2554817"/>
            <a:ext cx="480483" cy="4318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56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1885BB43-E02B-47FC-A5DA-4EBA3B215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784" y="3418417"/>
            <a:ext cx="389467" cy="431800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56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F3503DB-692F-4C40-9C96-D5A21791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8101" y="3359151"/>
            <a:ext cx="446617" cy="4318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56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1DAE61B5-F2B4-440F-A105-7FABEB300D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914651"/>
            <a:ext cx="905933" cy="5969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A2BA75E2-F5FD-47C0-ABE6-C83CE0679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5601" y="2914651"/>
            <a:ext cx="1022351" cy="516467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C1CEAC30-3985-418E-8BF0-79AA40817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185" y="3994151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D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AC2CE53C-84E8-463B-9ED6-09628CBD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1" y="4425951"/>
            <a:ext cx="452967" cy="431800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56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1E30D5D3-E138-47B0-853C-C1CE6AFEC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2667" y="3778251"/>
            <a:ext cx="863600" cy="647700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22293F7-CE3A-4B37-92FA-67DAA4FC1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285" y="3130551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B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20CBDD14-7F0E-4AFD-81BD-75FE5FCF3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434" y="2914651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C</a:t>
            </a:r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CBE9795E-3748-4AAE-B306-2E2C42DF3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617" y="4353984"/>
            <a:ext cx="421216" cy="431800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56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FD968684-B090-468B-A59F-18FCDB49F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901" y="4210051"/>
            <a:ext cx="478367" cy="431800"/>
          </a:xfrm>
          <a:prstGeom prst="ellipse">
            <a:avLst/>
          </a:prstGeom>
          <a:solidFill>
            <a:srgbClr val="00CCFF"/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56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A6754297-9F63-4C73-B39B-DDADAF3CB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217" y="5353051"/>
            <a:ext cx="480483" cy="431800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56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1633DE0B-6576-4C82-8ACF-87480B0B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1" y="5361517"/>
            <a:ext cx="446617" cy="431800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560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20" name="Oval 16">
            <a:extLst>
              <a:ext uri="{FF2B5EF4-FFF2-40B4-BE49-F238E27FC236}">
                <a16:creationId xmlns:a16="http://schemas.microsoft.com/office/drawing/2014/main" id="{FA87072C-853B-45C0-9A71-6A3636F50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267" y="5300133"/>
            <a:ext cx="491067" cy="431800"/>
          </a:xfrm>
          <a:prstGeom prst="ellipse">
            <a:avLst/>
          </a:prstGeom>
          <a:solidFill>
            <a:srgbClr val="FFFFFF"/>
          </a:solidFill>
          <a:ln w="444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879C7DBB-0BBE-4363-A791-1B379A3525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1" y="3759201"/>
            <a:ext cx="802217" cy="666751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3B80CC14-174E-4A75-BA68-D43307BAE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4918" y="4569884"/>
            <a:ext cx="383116" cy="853016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1E159B45-3F89-47ED-BD88-45B4B6B629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6767" y="3746500"/>
            <a:ext cx="960967" cy="535517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0314F379-2022-49A7-912B-ACB4AEA08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734985"/>
            <a:ext cx="400051" cy="687916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63109934-5354-48A0-8BCE-D989A86E0A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5901" y="4569885"/>
            <a:ext cx="446617" cy="730249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CB7E51D7-1AAB-4BA0-BB89-8BB56F9D2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9368" y="4282017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E</a:t>
            </a: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9B969E80-F16D-42BD-8CFB-E46F82385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5885" y="4210051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F</a:t>
            </a: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37B789F0-A050-4709-BC48-8693347E9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5468" y="5437717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G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181063A1-41B7-4491-939A-F4E67BE2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2" y="5422900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H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43D7B29F-6E03-4C8A-81CC-7DA1FE41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0052" y="2520951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A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6052260B-FF59-4B1F-88F9-5AD909F7C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1" y="5359400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I</a:t>
            </a:r>
          </a:p>
        </p:txBody>
      </p:sp>
      <p:sp>
        <p:nvSpPr>
          <p:cNvPr id="33" name="Rectangle 29">
            <a:extLst>
              <a:ext uri="{FF2B5EF4-FFF2-40B4-BE49-F238E27FC236}">
                <a16:creationId xmlns:a16="http://schemas.microsoft.com/office/drawing/2014/main" id="{ED9C47FF-15A4-420A-8A8C-0565709E8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101" y="3532717"/>
            <a:ext cx="1631951" cy="48260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9636428A-E100-40C0-BFF9-39811800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101" y="3028951"/>
            <a:ext cx="1631951" cy="48260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5303D034-3931-40A3-B201-739EC5CC4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118" y="1629833"/>
            <a:ext cx="12488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(A,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3776156B-5791-4B94-86F4-BCFA02A16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133" y="1629833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(B,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9FB634A9-B5CF-4E7F-B623-C9D2C25AC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2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D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E98DE4A6-DEE4-4C39-9CF7-BE59BE047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1" y="1629833"/>
            <a:ext cx="1246716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(D,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9D9CEA91-CB67-46E2-9B68-1B1B91CE6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9518" y="1629833"/>
            <a:ext cx="153458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(D,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706CCFD1-6EEB-4741-BB2C-06D078BC8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2" y="1629833"/>
            <a:ext cx="12488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(B,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AF3E50C1-3869-4B02-891B-52C0284AD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2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B</a:t>
            </a:r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A48601B6-99A5-493D-B001-F2F70B960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0" y="3532717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(A,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0A4308AE-A2B5-4037-BDB7-418711C4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1612900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(C,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17BC08AA-D221-4899-B376-77693E4E4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101" y="2525184"/>
            <a:ext cx="1631951" cy="48260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4BDA671B-CF72-4312-8770-28883989A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784" y="1629833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(E,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332F2811-2450-4F43-8179-3811FFEA1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934" y="1629833"/>
            <a:ext cx="124671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(E,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7478EDCC-2220-4206-8DA4-E31D8A7D9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633" y="1629833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(G,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DB30548A-BDEC-4C1E-A1C7-53A43C545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851" y="1629833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(G,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49" name="Text Box 49">
            <a:extLst>
              <a:ext uri="{FF2B5EF4-FFF2-40B4-BE49-F238E27FC236}">
                <a16:creationId xmlns:a16="http://schemas.microsoft.com/office/drawing/2014/main" id="{DD450061-B71B-4C1E-BAE4-54FEB6A61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034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G</a:t>
            </a:r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FEB193BB-31A8-40C1-BF30-53A1E1F7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134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E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D58D417F-880B-4D67-9411-C66CABE1D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0" y="3028951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(C,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63F49796-3FC4-4609-9D97-1CCDF57D0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0" y="2525184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(F,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53" name="Text Box 53">
            <a:extLst>
              <a:ext uri="{FF2B5EF4-FFF2-40B4-BE49-F238E27FC236}">
                <a16:creationId xmlns:a16="http://schemas.microsoft.com/office/drawing/2014/main" id="{6B60398B-E631-4B11-8266-C4C9322CE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8800" y="1589617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(H,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109DF8B1-E480-4F9C-92DD-A609211AC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133" y="2051051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(H,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55" name="Text Box 55">
            <a:extLst>
              <a:ext uri="{FF2B5EF4-FFF2-40B4-BE49-F238E27FC236}">
                <a16:creationId xmlns:a16="http://schemas.microsoft.com/office/drawing/2014/main" id="{E9F9A38D-FDA9-4BAE-B737-CC24692AD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118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H</a:t>
            </a:r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717BB181-3444-434E-BD45-D5208E463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0" y="2525184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(F,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1A7CDABD-0B51-458D-9CC2-6B81C0ECB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101" y="2021417"/>
            <a:ext cx="1631951" cy="482600"/>
          </a:xfrm>
          <a:prstGeom prst="rect">
            <a:avLst/>
          </a:prstGeom>
          <a:solidFill>
            <a:srgbClr val="FFFFFF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5600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58" name="Text Box 58">
            <a:extLst>
              <a:ext uri="{FF2B5EF4-FFF2-40B4-BE49-F238E27FC236}">
                <a16:creationId xmlns:a16="http://schemas.microsoft.com/office/drawing/2014/main" id="{705C3FD9-D4A6-439A-ABE2-6540A5D82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0" y="2021417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(I,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L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59" name="Text Box 59">
            <a:extLst>
              <a:ext uri="{FF2B5EF4-FFF2-40B4-BE49-F238E27FC236}">
                <a16:creationId xmlns:a16="http://schemas.microsoft.com/office/drawing/2014/main" id="{D950DF24-2D9F-4996-946C-A12321AFE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8600" y="2021417"/>
            <a:ext cx="115146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(I,</a:t>
            </a:r>
            <a:r>
              <a:rPr lang="en-US" altLang="zh-CN" sz="2133" b="1">
                <a:solidFill>
                  <a:srgbClr val="006699"/>
                </a:solidFill>
                <a:latin typeface="Lucida Fax" pitchFamily="18" charset="0"/>
              </a:rPr>
              <a:t>R</a:t>
            </a:r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)</a:t>
            </a:r>
          </a:p>
        </p:txBody>
      </p:sp>
      <p:sp>
        <p:nvSpPr>
          <p:cNvPr id="60" name="Text Box 60">
            <a:extLst>
              <a:ext uri="{FF2B5EF4-FFF2-40B4-BE49-F238E27FC236}">
                <a16:creationId xmlns:a16="http://schemas.microsoft.com/office/drawing/2014/main" id="{675B70FB-6494-4396-A53E-BBA73EF2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468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I</a:t>
            </a:r>
          </a:p>
        </p:txBody>
      </p:sp>
      <p:sp>
        <p:nvSpPr>
          <p:cNvPr id="61" name="Text Box 61">
            <a:extLst>
              <a:ext uri="{FF2B5EF4-FFF2-40B4-BE49-F238E27FC236}">
                <a16:creationId xmlns:a16="http://schemas.microsoft.com/office/drawing/2014/main" id="{0574A6C5-6205-4B32-9376-FEFBA7A24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818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F</a:t>
            </a:r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3D96CF54-7167-41C5-ACE3-4F97F8F1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918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C</a:t>
            </a:r>
          </a:p>
        </p:txBody>
      </p:sp>
      <p:sp>
        <p:nvSpPr>
          <p:cNvPr id="63" name="Text Box 63">
            <a:extLst>
              <a:ext uri="{FF2B5EF4-FFF2-40B4-BE49-F238E27FC236}">
                <a16:creationId xmlns:a16="http://schemas.microsoft.com/office/drawing/2014/main" id="{E078F556-3C64-493C-BCD3-7EC636EB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1" y="1198033"/>
            <a:ext cx="537633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ctr" eaLnBrk="1" hangingPunct="1"/>
            <a:r>
              <a:rPr lang="en-US" altLang="zh-CN" sz="2133" b="1">
                <a:solidFill>
                  <a:srgbClr val="000000"/>
                </a:solidFill>
                <a:latin typeface="Lucida Fax" pitchFamily="18" charset="0"/>
              </a:rPr>
              <a:t>A</a:t>
            </a:r>
          </a:p>
        </p:txBody>
      </p:sp>
      <p:sp>
        <p:nvSpPr>
          <p:cNvPr id="64" name="Text Box 64">
            <a:extLst>
              <a:ext uri="{FF2B5EF4-FFF2-40B4-BE49-F238E27FC236}">
                <a16:creationId xmlns:a16="http://schemas.microsoft.com/office/drawing/2014/main" id="{3975311D-7BD9-4908-97B0-2B8D4BBF7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30767" y="1193801"/>
            <a:ext cx="2688167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CC0000"/>
                </a:solidFill>
                <a:latin typeface="微软雅黑" pitchFamily="34" charset="-122"/>
                <a:ea typeface="微软雅黑" pitchFamily="34" charset="-122"/>
              </a:rPr>
              <a:t>Post-Order</a:t>
            </a:r>
            <a:endParaRPr lang="zh-CN" altLang="en-US" b="1" dirty="0">
              <a:solidFill>
                <a:srgbClr val="CC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 Box 65">
            <a:extLst>
              <a:ext uri="{FF2B5EF4-FFF2-40B4-BE49-F238E27FC236}">
                <a16:creationId xmlns:a16="http://schemas.microsoft.com/office/drawing/2014/main" id="{0FBAB735-A553-4E7A-93B0-237EA869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92668" y="1629834"/>
            <a:ext cx="2497668" cy="40011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3366"/>
                </a:solidFill>
                <a:latin typeface="微软雅黑" pitchFamily="34" charset="-122"/>
                <a:ea typeface="微软雅黑" pitchFamily="34" charset="-122"/>
              </a:rPr>
              <a:t>Pop Order</a:t>
            </a:r>
            <a:endParaRPr lang="zh-CN" altLang="en-US" b="1" dirty="0">
              <a:solidFill>
                <a:srgbClr val="00336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Oval 30">
            <a:extLst>
              <a:ext uri="{FF2B5EF4-FFF2-40B4-BE49-F238E27FC236}">
                <a16:creationId xmlns:a16="http://schemas.microsoft.com/office/drawing/2014/main" id="{4E0D1920-FCB9-4022-AC0E-484DED078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1" y="4870452"/>
            <a:ext cx="359833" cy="349249"/>
          </a:xfrm>
          <a:prstGeom prst="ellipse">
            <a:avLst/>
          </a:prstGeom>
          <a:solidFill>
            <a:srgbClr val="FFFFFF"/>
          </a:solidFill>
          <a:ln w="444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7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67" name="Oval 31">
            <a:extLst>
              <a:ext uri="{FF2B5EF4-FFF2-40B4-BE49-F238E27FC236}">
                <a16:creationId xmlns:a16="http://schemas.microsoft.com/office/drawing/2014/main" id="{3CAD6593-0EE0-476A-A1AD-06FC560A6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5327651"/>
            <a:ext cx="374651" cy="347133"/>
          </a:xfrm>
          <a:prstGeom prst="ellipse">
            <a:avLst/>
          </a:prstGeom>
          <a:solidFill>
            <a:srgbClr val="33CCFF"/>
          </a:solidFill>
          <a:ln w="444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7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68" name="Oval 32">
            <a:extLst>
              <a:ext uri="{FF2B5EF4-FFF2-40B4-BE49-F238E27FC236}">
                <a16:creationId xmlns:a16="http://schemas.microsoft.com/office/drawing/2014/main" id="{E002F31F-26BE-4F59-89DE-81C0FB24C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1" y="5784852"/>
            <a:ext cx="402167" cy="400049"/>
          </a:xfrm>
          <a:prstGeom prst="ellipse">
            <a:avLst/>
          </a:prstGeom>
          <a:solidFill>
            <a:srgbClr val="D1D1CD"/>
          </a:solidFill>
          <a:ln w="4445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67" kern="0">
              <a:solidFill>
                <a:srgbClr val="000000"/>
              </a:solidFill>
              <a:latin typeface="Lucida Fax" pitchFamily="18" charset="0"/>
            </a:endParaRPr>
          </a:p>
        </p:txBody>
      </p:sp>
      <p:sp>
        <p:nvSpPr>
          <p:cNvPr id="69" name="Text Box 43">
            <a:extLst>
              <a:ext uri="{FF2B5EF4-FFF2-40B4-BE49-F238E27FC236}">
                <a16:creationId xmlns:a16="http://schemas.microsoft.com/office/drawing/2014/main" id="{0BB65799-044D-47FD-959A-7F3735453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7" y="4851400"/>
            <a:ext cx="122501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808080"/>
                </a:solidFill>
                <a:latin typeface="Lucida Fax" pitchFamily="18" charset="0"/>
                <a:ea typeface="微软雅黑" pitchFamily="34" charset="-122"/>
              </a:rPr>
              <a:t>Unvisited</a:t>
            </a:r>
            <a:endParaRPr lang="zh-CN" altLang="en-US" sz="1600" b="1" dirty="0">
              <a:solidFill>
                <a:srgbClr val="80808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0" name="Text Box 44">
            <a:extLst>
              <a:ext uri="{FF2B5EF4-FFF2-40B4-BE49-F238E27FC236}">
                <a16:creationId xmlns:a16="http://schemas.microsoft.com/office/drawing/2014/main" id="{89F67C1D-0EC9-4195-95F8-7746172FF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85" y="5306484"/>
            <a:ext cx="10454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0066CC"/>
                </a:solidFill>
                <a:latin typeface="Lucida Fax" pitchFamily="18" charset="0"/>
                <a:ea typeface="微软雅黑" pitchFamily="34" charset="-122"/>
              </a:rPr>
              <a:t>In-Stack</a:t>
            </a:r>
            <a:endParaRPr lang="zh-CN" altLang="en-US" sz="1600" b="1" dirty="0">
              <a:solidFill>
                <a:srgbClr val="0066CC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:a16="http://schemas.microsoft.com/office/drawing/2014/main" id="{ABAF3619-B54B-4E22-8D85-478B13CEA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485" y="5814485"/>
            <a:ext cx="10943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4450" algn="ctr">
                <a:solidFill>
                  <a:srgbClr val="000000"/>
                </a:solidFill>
                <a:prstDash val="lg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rgbClr val="CC00FF"/>
                </a:solidFill>
                <a:latin typeface="Lucida Fax" pitchFamily="18" charset="0"/>
                <a:ea typeface="微软雅黑" pitchFamily="34" charset="-122"/>
              </a:rPr>
              <a:t>Popped</a:t>
            </a:r>
            <a:endParaRPr lang="zh-CN" altLang="en-US" sz="1600" b="1" dirty="0">
              <a:solidFill>
                <a:srgbClr val="CC00FF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F04392-845C-47E2-B12C-B468C44CC27F}"/>
              </a:ext>
            </a:extLst>
          </p:cNvPr>
          <p:cNvSpPr txBox="1"/>
          <p:nvPr/>
        </p:nvSpPr>
        <p:spPr>
          <a:xfrm>
            <a:off x="8727019" y="3551115"/>
            <a:ext cx="15663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Verdana" pitchFamily="34" charset="0"/>
                <a:ea typeface="黑体" pitchFamily="49" charset="-122"/>
              </a:rPr>
              <a:t>Stack</a:t>
            </a:r>
            <a:endParaRPr lang="zh-CN" altLang="en-US" sz="3200" b="1" dirty="0">
              <a:solidFill>
                <a:schemeClr val="tx1"/>
              </a:solidFill>
              <a:latin typeface="Verdana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54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493 L -0.58716 -0.073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58" y="-392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712 0.16786 " pathEditMode="relative" ptsTypes="AA">
                                      <p:cBhvr>
                                        <p:cTn id="20" dur="500" spd="-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427 0.49294 " pathEditMode="relative" ptsTypes="AA">
                                      <p:cBhvr>
                                        <p:cTn id="32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0494 L -0.49098 -0.0040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49" y="-4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209 0.49295 " pathEditMode="relative" ptsTypes="AA">
                                      <p:cBhvr>
                                        <p:cTn id="54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8.64198E-7 L -0.41112 -0.00247 " pathEditMode="relative" rAng="0" ptsTypes="AA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56" y="-12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101 0.75514 " pathEditMode="relative" ptsTypes="AA">
                                      <p:cBhvr>
                                        <p:cTn id="84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01018 L -0.32778 -0.0784 " pathEditMode="relative" rAng="0" ptsTypes="AA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89" y="-4444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8125 0.52439 " pathEditMode="relative" ptsTypes="AA">
                                      <p:cBhvr>
                                        <p:cTn id="102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71605E-6 L -0.24549 -0.15216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4" y="-7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4652 0.33549 " pathEditMode="relative" ptsTypes="AA">
                                      <p:cBhvr>
                                        <p:cTn id="126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93827E-7 L -0.15747 -0.22562 " pathEditMode="relative" rAng="0" ptsTypes="AA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-11296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592 0.22012 " pathEditMode="relative" ptsTypes="AA">
                                      <p:cBhvr>
                                        <p:cTn id="148" dur="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BCC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2" grpId="0"/>
      <p:bldP spid="44" grpId="0" animBg="1"/>
      <p:bldP spid="44" grpId="1" animBg="1"/>
      <p:bldP spid="44" grpId="2" animBg="1"/>
      <p:bldP spid="51" grpId="0"/>
      <p:bldP spid="52" grpId="0"/>
      <p:bldP spid="56" grpId="0"/>
      <p:bldP spid="56" grpId="1"/>
      <p:bldP spid="56" grpId="2"/>
      <p:bldP spid="57" grpId="0" animBg="1"/>
      <p:bldP spid="57" grpId="1" animBg="1"/>
      <p:bldP spid="57" grpId="2" animBg="1"/>
      <p:bldP spid="57" grpId="3" animBg="1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800" dirty="0"/>
              <a:t>Non-Recursive Post-order</a:t>
            </a:r>
            <a:endParaRPr lang="zh-CN" altLang="en-US" sz="3800" dirty="0"/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2514600" y="1456355"/>
            <a:ext cx="8686800" cy="471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 dirty="0" err="1">
                <a:solidFill>
                  <a:srgbClr val="0070C0"/>
                </a:solidFill>
                <a:latin typeface="Ludica fax"/>
              </a:rPr>
              <a:t>enum</a:t>
            </a:r>
            <a:r>
              <a:rPr lang="en-US" altLang="zh-CN" sz="2000" dirty="0">
                <a:latin typeface="Ludica fax"/>
              </a:rPr>
              <a:t> Tags{</a:t>
            </a:r>
            <a:r>
              <a:rPr lang="en-US" altLang="zh-CN" sz="2000" dirty="0" err="1">
                <a:latin typeface="Ludica fax"/>
              </a:rPr>
              <a:t>Left,Right</a:t>
            </a:r>
            <a:r>
              <a:rPr lang="en-US" altLang="zh-CN" sz="2000" dirty="0">
                <a:latin typeface="Ludica fax"/>
              </a:rPr>
              <a:t>};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2000" dirty="0">
                <a:latin typeface="Ludica fax"/>
              </a:rPr>
              <a:t> 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class</a:t>
            </a:r>
            <a:r>
              <a:rPr lang="en-US" altLang="zh-CN" sz="2000" dirty="0">
                <a:latin typeface="Ludica fax"/>
              </a:rPr>
              <a:t> </a:t>
            </a:r>
            <a:r>
              <a:rPr lang="en-US" altLang="zh-CN" sz="2000" dirty="0" err="1">
                <a:latin typeface="Ludica fax"/>
              </a:rPr>
              <a:t>StackElement</a:t>
            </a:r>
            <a:r>
              <a:rPr lang="en-US" altLang="zh-CN" sz="2000" dirty="0">
                <a:latin typeface="Ludica fax"/>
              </a:rPr>
              <a:t>  {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public</a:t>
            </a:r>
            <a:r>
              <a:rPr lang="en-US" altLang="zh-CN" sz="2000" dirty="0">
                <a:latin typeface="Ludica fax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</a:t>
            </a:r>
            <a:r>
              <a:rPr lang="en-US" altLang="zh-CN" sz="2000" dirty="0" err="1">
                <a:latin typeface="Ludica fax"/>
              </a:rPr>
              <a:t>BinaryTreeNode</a:t>
            </a:r>
            <a:r>
              <a:rPr lang="en-US" altLang="zh-CN" sz="2000" dirty="0">
                <a:latin typeface="Ludica fax"/>
              </a:rPr>
              <a:t>&lt;T&gt;* pointer;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</a:t>
            </a:r>
            <a:r>
              <a:rPr lang="en-US" altLang="zh-CN" sz="2000" dirty="0">
                <a:latin typeface="Ludica fax"/>
              </a:rPr>
              <a:t>Tags tag;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2000" dirty="0">
                <a:latin typeface="Ludica fax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2000" dirty="0">
                <a:latin typeface="Ludica fax"/>
              </a:rPr>
              <a:t> </a:t>
            </a:r>
            <a:r>
              <a:rPr lang="en-US" altLang="zh-CN" sz="2000" dirty="0" err="1">
                <a:latin typeface="Ludica fax"/>
              </a:rPr>
              <a:t>BinaryTree</a:t>
            </a:r>
            <a:r>
              <a:rPr lang="en-US" altLang="zh-CN" sz="2000" dirty="0">
                <a:latin typeface="Ludica fax"/>
              </a:rPr>
              <a:t>&lt;T&gt;::</a:t>
            </a:r>
            <a:r>
              <a:rPr lang="en-US" altLang="zh-CN" sz="2000" dirty="0" err="1">
                <a:latin typeface="Ludica fax"/>
              </a:rPr>
              <a:t>PostOrderWithoutRecursion</a:t>
            </a:r>
            <a:r>
              <a:rPr lang="en-US" altLang="zh-CN" sz="2000" dirty="0">
                <a:latin typeface="Ludica fax"/>
              </a:rPr>
              <a:t>(</a:t>
            </a:r>
            <a:r>
              <a:rPr lang="en-US" altLang="zh-CN" sz="2000" dirty="0" err="1">
                <a:latin typeface="Ludica fax"/>
              </a:rPr>
              <a:t>BinaryTreeNode</a:t>
            </a:r>
            <a:r>
              <a:rPr lang="en-US" altLang="zh-CN" sz="2000" dirty="0">
                <a:latin typeface="Ludica fax"/>
              </a:rPr>
              <a:t>&lt;T&gt;* root)  {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</a:t>
            </a:r>
            <a:r>
              <a:rPr lang="en-US" altLang="zh-CN" sz="2000" dirty="0" err="1">
                <a:latin typeface="Ludica fax"/>
              </a:rPr>
              <a:t>StackElement</a:t>
            </a:r>
            <a:r>
              <a:rPr lang="en-US" altLang="zh-CN" sz="2000" dirty="0">
                <a:latin typeface="Ludica fax"/>
              </a:rPr>
              <a:t>&lt;T&gt; element;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</a:rPr>
              <a:t>	stack&lt;</a:t>
            </a:r>
            <a:r>
              <a:rPr lang="en-US" altLang="zh-CN" sz="2000" kern="0" dirty="0" err="1">
                <a:latin typeface="Ludica fax"/>
              </a:rPr>
              <a:t>StackElement</a:t>
            </a:r>
            <a:r>
              <a:rPr lang="en-US" altLang="zh-CN" sz="2000" kern="0" dirty="0">
                <a:latin typeface="Ludica fax"/>
              </a:rPr>
              <a:t>&lt;T &gt; &gt; </a:t>
            </a:r>
            <a:r>
              <a:rPr lang="en-US" altLang="zh-CN" sz="2000" kern="0" dirty="0" err="1">
                <a:latin typeface="Ludica fax"/>
              </a:rPr>
              <a:t>aStack</a:t>
            </a:r>
            <a:r>
              <a:rPr lang="en-US" altLang="zh-CN" sz="2000" kern="0" dirty="0">
                <a:latin typeface="Ludica fax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</a:rPr>
              <a:t>	</a:t>
            </a:r>
            <a:r>
              <a:rPr lang="en-US" altLang="zh-CN" sz="2000" kern="0" dirty="0" err="1">
                <a:latin typeface="Ludica fax"/>
              </a:rPr>
              <a:t>BinaryTreeNode</a:t>
            </a:r>
            <a:r>
              <a:rPr lang="en-US" altLang="zh-CN" sz="2000" kern="0" dirty="0">
                <a:latin typeface="Ludica fax"/>
              </a:rPr>
              <a:t>&lt;T&gt;* pointer = root;</a:t>
            </a: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491ED5E1-1156-4865-B22B-6C140B0D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61394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3800" dirty="0"/>
              <a:t>Non-Recursive Post-order</a:t>
            </a:r>
            <a:endParaRPr lang="zh-CN" altLang="en-US" sz="3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19027C1-E000-44CA-8EED-7041F9610194}"/>
              </a:ext>
            </a:extLst>
          </p:cNvPr>
          <p:cNvSpPr txBox="1">
            <a:spLocks/>
          </p:cNvSpPr>
          <p:nvPr/>
        </p:nvSpPr>
        <p:spPr>
          <a:xfrm>
            <a:off x="2514600" y="1066800"/>
            <a:ext cx="8648700" cy="60187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</a:rPr>
              <a:t>	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</a:rPr>
              <a:t>while</a:t>
            </a:r>
            <a:r>
              <a:rPr lang="en-US" altLang="zh-CN" sz="2000" kern="0" dirty="0">
                <a:latin typeface="Ludica fax"/>
              </a:rPr>
              <a:t> (!</a:t>
            </a:r>
            <a:r>
              <a:rPr lang="en-US" altLang="zh-CN" sz="2000" kern="0" dirty="0" err="1">
                <a:latin typeface="Ludica fax"/>
              </a:rPr>
              <a:t>aStack.empty</a:t>
            </a:r>
            <a:r>
              <a:rPr lang="en-US" altLang="zh-CN" sz="2000" kern="0" dirty="0">
                <a:latin typeface="Ludica fax"/>
              </a:rPr>
              <a:t>() || pointer)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</a:rPr>
              <a:t>		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</a:rPr>
              <a:t>while</a:t>
            </a:r>
            <a:r>
              <a:rPr lang="en-US" altLang="zh-CN" sz="2000" kern="0" dirty="0">
                <a:latin typeface="Ludica fax"/>
              </a:rPr>
              <a:t> (pointer != NULL) {</a:t>
            </a:r>
            <a:endParaRPr lang="zh-CN" altLang="en-US" sz="2000" kern="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</a:rPr>
              <a:t>			</a:t>
            </a:r>
            <a:r>
              <a:rPr lang="en-US" altLang="zh-CN" sz="2000" kern="0" dirty="0" err="1">
                <a:latin typeface="Ludica fax"/>
              </a:rPr>
              <a:t>element.pointer</a:t>
            </a:r>
            <a:r>
              <a:rPr lang="en-US" altLang="zh-CN" sz="2000" kern="0" dirty="0">
                <a:latin typeface="Ludica fax"/>
              </a:rPr>
              <a:t> = pointer; </a:t>
            </a:r>
            <a:r>
              <a:rPr lang="en-US" altLang="zh-CN" sz="2000" kern="0" dirty="0" err="1">
                <a:latin typeface="Ludica fax"/>
              </a:rPr>
              <a:t>element.tag</a:t>
            </a:r>
            <a:r>
              <a:rPr lang="en-US" altLang="zh-CN" sz="2000" kern="0" dirty="0">
                <a:latin typeface="Ludica fax"/>
              </a:rPr>
              <a:t> = Left;</a:t>
            </a:r>
            <a:endParaRPr lang="zh-CN" altLang="en-US" sz="2000" kern="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kern="0" dirty="0">
                <a:latin typeface="Ludica fax"/>
              </a:rPr>
              <a:t>			</a:t>
            </a:r>
            <a:r>
              <a:rPr lang="en-US" altLang="zh-CN" sz="2000" kern="0" dirty="0" err="1">
                <a:latin typeface="Ludica fax"/>
              </a:rPr>
              <a:t>aStack.push</a:t>
            </a:r>
            <a:r>
              <a:rPr lang="en-US" altLang="zh-CN" sz="2000" kern="0" dirty="0">
                <a:latin typeface="Ludica fax"/>
              </a:rPr>
              <a:t>(element);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save Left tags as much as possible</a:t>
            </a:r>
            <a:endParaRPr lang="en-US" altLang="zh-CN" sz="2000" kern="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</a:rPr>
              <a:t>			pointer = pointer-&gt;</a:t>
            </a:r>
            <a:r>
              <a:rPr lang="en-US" altLang="zh-CN" sz="2000" kern="0" dirty="0" err="1">
                <a:latin typeface="Ludica fax"/>
              </a:rPr>
              <a:t>leftchild</a:t>
            </a:r>
            <a:r>
              <a:rPr lang="en-US" altLang="zh-CN" sz="2000" kern="0" dirty="0">
                <a:latin typeface="Ludica fax"/>
              </a:rPr>
              <a:t>();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to access left subtree</a:t>
            </a:r>
            <a:endParaRPr lang="en-US" altLang="zh-CN" sz="2000" kern="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</a:rPr>
              <a:t>		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</a:rPr>
              <a:t>		element = </a:t>
            </a:r>
            <a:r>
              <a:rPr lang="en-US" altLang="zh-CN" sz="2000" kern="0" dirty="0" err="1">
                <a:latin typeface="Ludica fax"/>
              </a:rPr>
              <a:t>aStack.top</a:t>
            </a:r>
            <a:r>
              <a:rPr lang="en-US" altLang="zh-CN" sz="2000" kern="0" dirty="0">
                <a:latin typeface="Ludica fax"/>
              </a:rPr>
              <a:t>(); 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</a:t>
            </a:r>
            <a:r>
              <a:rPr lang="en-US" altLang="zh-CN" sz="2000" dirty="0" err="1">
                <a:latin typeface="Ludica fax"/>
              </a:rPr>
              <a:t>aStack.pop</a:t>
            </a:r>
            <a:r>
              <a:rPr lang="en-US" altLang="zh-CN" sz="2000" dirty="0">
                <a:latin typeface="Ludica fax"/>
              </a:rPr>
              <a:t>();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get next node to visit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</a:t>
            </a:r>
            <a:r>
              <a:rPr lang="en-US" altLang="zh-CN" sz="2000" dirty="0">
                <a:latin typeface="Ludica fax"/>
              </a:rPr>
              <a:t>pointer = </a:t>
            </a:r>
            <a:r>
              <a:rPr lang="en-US" altLang="zh-CN" sz="2000" dirty="0" err="1">
                <a:latin typeface="Ludica fax"/>
              </a:rPr>
              <a:t>element.pointer</a:t>
            </a:r>
            <a:r>
              <a:rPr lang="en-US" altLang="zh-CN" sz="2000" dirty="0">
                <a:latin typeface="Ludica fax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000" dirty="0">
                <a:latin typeface="Ludica fax"/>
              </a:rPr>
              <a:t> (</a:t>
            </a:r>
            <a:r>
              <a:rPr lang="en-US" altLang="zh-CN" sz="2000" dirty="0" err="1">
                <a:latin typeface="Ludica fax"/>
              </a:rPr>
              <a:t>element.tag</a:t>
            </a:r>
            <a:r>
              <a:rPr lang="en-US" altLang="zh-CN" sz="2000" dirty="0">
                <a:latin typeface="Ludica fax"/>
              </a:rPr>
              <a:t> == Left) {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return from left subtree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	</a:t>
            </a:r>
            <a:r>
              <a:rPr lang="en-US" altLang="zh-CN" sz="2000" dirty="0" err="1">
                <a:latin typeface="Ludica fax"/>
              </a:rPr>
              <a:t>element.tag</a:t>
            </a:r>
            <a:r>
              <a:rPr lang="en-US" altLang="zh-CN" sz="2000" dirty="0">
                <a:latin typeface="Ludica fax"/>
              </a:rPr>
              <a:t> = Right;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	</a:t>
            </a:r>
            <a:r>
              <a:rPr lang="en-US" altLang="zh-CN" sz="2000" dirty="0" err="1">
                <a:latin typeface="Ludica fax"/>
              </a:rPr>
              <a:t>aStack.push</a:t>
            </a:r>
            <a:r>
              <a:rPr lang="en-US" altLang="zh-CN" sz="2000" dirty="0">
                <a:latin typeface="Ludica fax"/>
              </a:rPr>
              <a:t>(element);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save right tags</a:t>
            </a:r>
            <a:endParaRPr lang="en-US" altLang="zh-CN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		pointer = pointer-&gt;</a:t>
            </a:r>
            <a:r>
              <a:rPr lang="en-US" altLang="zh-CN" sz="2000" dirty="0" err="1">
                <a:latin typeface="Ludica fax"/>
              </a:rPr>
              <a:t>rightchild</a:t>
            </a:r>
            <a:r>
              <a:rPr lang="en-US" altLang="zh-CN" sz="2000" dirty="0">
                <a:latin typeface="Ludica fax"/>
              </a:rPr>
              <a:t>();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to access right subtree</a:t>
            </a:r>
            <a:endParaRPr lang="en-US" altLang="zh-CN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	} 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sz="2000" dirty="0">
                <a:latin typeface="Ludica fax"/>
              </a:rPr>
              <a:t> {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return from right subtree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	</a:t>
            </a:r>
            <a:r>
              <a:rPr lang="en-US" altLang="zh-CN" sz="2000" dirty="0">
                <a:latin typeface="Ludica fax"/>
              </a:rPr>
              <a:t>Visit(pointer-&gt;value());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	</a:t>
            </a:r>
            <a:r>
              <a:rPr lang="en-US" altLang="zh-CN" sz="2000" dirty="0">
                <a:latin typeface="Ludica fax"/>
              </a:rPr>
              <a:t>pointer = 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NULL</a:t>
            </a:r>
            <a:r>
              <a:rPr lang="en-US" altLang="zh-CN" sz="2000" dirty="0">
                <a:latin typeface="Ludica fax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Ludica fax"/>
              </a:rPr>
              <a:t>// clear pointer to return from this subtree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	</a:t>
            </a:r>
            <a:r>
              <a:rPr lang="en-US" altLang="zh-CN" sz="2000" dirty="0">
                <a:latin typeface="Ludica fax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}</a:t>
            </a: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A3E46C5A-BA20-4DD3-88AB-11276407E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771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Preliminaries</a:t>
            </a:r>
            <a:endParaRPr lang="zh-CN" altLang="en-US"/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70C0"/>
                </a:solidFill>
              </a:rPr>
              <a:t>Ancestor</a:t>
            </a:r>
          </a:p>
          <a:p>
            <a:pPr lvl="1"/>
            <a:r>
              <a:rPr lang="en-US" altLang="zh-CN" dirty="0"/>
              <a:t>(Recursively) node A is an ancestor of node B</a:t>
            </a:r>
          </a:p>
          <a:p>
            <a:pPr lvl="2"/>
            <a:r>
              <a:rPr lang="en-US" altLang="zh-CN" dirty="0"/>
              <a:t>if A is either the parent of B, or</a:t>
            </a:r>
          </a:p>
          <a:p>
            <a:pPr lvl="2"/>
            <a:r>
              <a:rPr lang="en-US" altLang="zh-CN" dirty="0"/>
              <a:t>A is the parent of some ancestor of B</a:t>
            </a:r>
          </a:p>
          <a:p>
            <a:r>
              <a:rPr lang="en-US" altLang="zh-CN" u="sng" dirty="0">
                <a:solidFill>
                  <a:srgbClr val="0070C0"/>
                </a:solidFill>
              </a:rPr>
              <a:t>Descendant</a:t>
            </a:r>
          </a:p>
          <a:p>
            <a:pPr lvl="1"/>
            <a:r>
              <a:rPr lang="en-US" altLang="zh-CN" dirty="0"/>
              <a:t>Node B is the descendant of node A, if A is an ancestor of node B</a:t>
            </a:r>
          </a:p>
          <a:p>
            <a:endParaRPr lang="en-US" altLang="zh-CN" dirty="0"/>
          </a:p>
          <a:p>
            <a:r>
              <a:rPr lang="en-US" altLang="zh-CN" dirty="0"/>
              <a:t>If there is a path from j to k, j is k’s ancestor and k is j’s descendant</a:t>
            </a:r>
          </a:p>
          <a:p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62866758-6523-4927-9B24-5763DA445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551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Breadth-First Traversal</a:t>
            </a:r>
            <a:endParaRPr lang="zh-CN" altLang="en-US" dirty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process of traversal is</a:t>
            </a:r>
          </a:p>
          <a:p>
            <a:pPr lvl="1"/>
            <a:r>
              <a:rPr lang="en-US" altLang="zh-CN"/>
              <a:t>Visit the node at level 0 (the root)</a:t>
            </a:r>
          </a:p>
          <a:p>
            <a:pPr lvl="1"/>
            <a:r>
              <a:rPr lang="en-US" altLang="zh-CN"/>
              <a:t>Visit the nodes from left to right at level 1</a:t>
            </a:r>
          </a:p>
          <a:p>
            <a:pPr lvl="1"/>
            <a:r>
              <a:rPr lang="en-US" altLang="zh-CN"/>
              <a:t>Similarly, after visiting the nodes at level i, visit the nodes from left to right at level (i+1)</a:t>
            </a:r>
          </a:p>
          <a:p>
            <a:r>
              <a:rPr lang="en-US" altLang="zh-CN"/>
              <a:t>Example on the right:</a:t>
            </a:r>
          </a:p>
          <a:p>
            <a:pPr lvl="1"/>
            <a:r>
              <a:rPr lang="en-US" altLang="zh-CN"/>
              <a:t>A B C D E F G H I</a:t>
            </a:r>
            <a:endParaRPr lang="zh-CN" altLang="en-US"/>
          </a:p>
        </p:txBody>
      </p:sp>
      <p:graphicFrame>
        <p:nvGraphicFramePr>
          <p:cNvPr id="53253" name="对象 2"/>
          <p:cNvGraphicFramePr>
            <a:graphicFrameLocks noChangeAspect="1"/>
          </p:cNvGraphicFramePr>
          <p:nvPr/>
        </p:nvGraphicFramePr>
        <p:xfrm>
          <a:off x="7499351" y="3849689"/>
          <a:ext cx="2557463" cy="224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" name="Visio" r:id="rId3" imgW="2926994" imgH="2566721" progId="">
                  <p:embed/>
                </p:oleObj>
              </mc:Choice>
              <mc:Fallback>
                <p:oleObj name="Visio" r:id="rId3" imgW="2926994" imgH="2566721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9351" y="3849689"/>
                        <a:ext cx="2557463" cy="224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幻灯片编号占位符 3">
            <a:extLst>
              <a:ext uri="{FF2B5EF4-FFF2-40B4-BE49-F238E27FC236}">
                <a16:creationId xmlns:a16="http://schemas.microsoft.com/office/drawing/2014/main" id="{85660314-48E0-4614-BC45-EE842A997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2880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Breadth-First Traversal</a:t>
            </a:r>
            <a:endParaRPr lang="zh-CN" altLang="en-US"/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>
          <a:xfrm>
            <a:off x="2667000" y="1348260"/>
            <a:ext cx="9067800" cy="5008091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template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&lt;class T&gt;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void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BinaryTree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&lt;T&gt;::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LevelOrder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BinaryTreeNode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&lt;T&gt; *root) {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kern="1200" dirty="0">
                <a:highlight>
                  <a:srgbClr val="FFFFFF"/>
                </a:highlight>
                <a:latin typeface="Ludica fax"/>
                <a:cs typeface="+mn-cs"/>
              </a:rPr>
              <a:t>	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queue&lt;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BinaryTreeNode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&lt;T&gt;*&gt; 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aQueue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	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BinaryTreeNode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&lt;T&gt; *pointer = root;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	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if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(pointer)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		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aQueue.push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(pointer);</a:t>
            </a:r>
            <a:endParaRPr lang="zh-CN" altLang="en-US" sz="2400" kern="1200" dirty="0">
              <a:highlight>
                <a:srgbClr val="FFFFFF"/>
              </a:highlight>
              <a:latin typeface="Ludica fax"/>
              <a:cs typeface="+mn-cs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kern="1200" dirty="0">
                <a:highlight>
                  <a:srgbClr val="FFFFFF"/>
                </a:highlight>
                <a:latin typeface="Ludica fax"/>
                <a:cs typeface="+mn-cs"/>
              </a:rPr>
              <a:t>	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while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(!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aQueue.empty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()) {</a:t>
            </a:r>
            <a:endParaRPr lang="zh-CN" altLang="en-US" sz="2400" kern="1200" dirty="0">
              <a:highlight>
                <a:srgbClr val="FFFFFF"/>
              </a:highlight>
              <a:latin typeface="Ludica fax"/>
              <a:cs typeface="+mn-cs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kern="1200" dirty="0">
                <a:highlight>
                  <a:srgbClr val="FFFFFF"/>
                </a:highlight>
                <a:latin typeface="Ludica fax"/>
                <a:cs typeface="+mn-cs"/>
              </a:rPr>
              <a:t>		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pointer = 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aQueue.front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();</a:t>
            </a:r>
            <a:endParaRPr lang="zh-CN" altLang="en-US" sz="2400" kern="1200" dirty="0">
              <a:highlight>
                <a:srgbClr val="FFFFFF"/>
              </a:highlight>
              <a:latin typeface="Ludica fax"/>
              <a:cs typeface="+mn-cs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kern="1200" dirty="0">
                <a:highlight>
                  <a:srgbClr val="FFFFFF"/>
                </a:highlight>
                <a:latin typeface="Ludica fax"/>
                <a:cs typeface="+mn-cs"/>
              </a:rPr>
              <a:t>		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aQueue.pop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();</a:t>
            </a:r>
            <a:endParaRPr lang="zh-CN" altLang="en-US" sz="2400" kern="1200" dirty="0">
              <a:highlight>
                <a:srgbClr val="FFFFFF"/>
              </a:highlight>
              <a:latin typeface="Ludica fax"/>
              <a:cs typeface="+mn-cs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		Visit(pointer-&gt;value());</a:t>
            </a:r>
            <a:endParaRPr lang="zh-CN" altLang="en-US" sz="2400" kern="1200" dirty="0">
              <a:highlight>
                <a:srgbClr val="FFFFFF"/>
              </a:highlight>
              <a:latin typeface="Ludica fax"/>
              <a:cs typeface="+mn-cs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kern="1200" dirty="0">
                <a:highlight>
                  <a:srgbClr val="FFFFFF"/>
                </a:highlight>
                <a:latin typeface="Ludica fax"/>
                <a:cs typeface="+mn-cs"/>
              </a:rPr>
              <a:t>		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if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(pointer-&gt;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leftchild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() !=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			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aQueue.push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(pointer-&gt;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leftchild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());</a:t>
            </a:r>
            <a:endParaRPr lang="zh-CN" altLang="en-US" sz="2400" kern="1200" dirty="0">
              <a:highlight>
                <a:srgbClr val="FFFFFF"/>
              </a:highlight>
              <a:latin typeface="Ludica fax"/>
              <a:cs typeface="+mn-cs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kern="1200" dirty="0">
                <a:highlight>
                  <a:srgbClr val="FFFFFF"/>
                </a:highlight>
                <a:latin typeface="Ludica fax"/>
                <a:cs typeface="+mn-cs"/>
              </a:rPr>
              <a:t>		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if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(pointer-&gt;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rightchild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()!= NULL)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			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aQueue.push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(pointer-&gt;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rightchild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());</a:t>
            </a:r>
            <a:endParaRPr lang="zh-CN" altLang="en-US" sz="2400" kern="1200" dirty="0">
              <a:highlight>
                <a:srgbClr val="FFFFFF"/>
              </a:highlight>
              <a:latin typeface="Ludica fax"/>
              <a:cs typeface="+mn-cs"/>
            </a:endParaRP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zh-CN" altLang="en-US" sz="2400" kern="1200" dirty="0">
                <a:highlight>
                  <a:srgbClr val="FFFFFF"/>
                </a:highlight>
                <a:latin typeface="Ludica fax"/>
                <a:cs typeface="+mn-cs"/>
              </a:rPr>
              <a:t>	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}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}</a:t>
            </a:r>
            <a:endParaRPr lang="zh-CN" altLang="en-US" sz="2400" kern="1200" dirty="0">
              <a:highlight>
                <a:srgbClr val="FFFFFF"/>
              </a:highlight>
              <a:latin typeface="Ludica fax"/>
              <a:cs typeface="+mn-cs"/>
            </a:endParaRP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BA71205E-F4E1-4A99-BDCC-4DC0325AE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7907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Concepts of trees</a:t>
            </a:r>
          </a:p>
          <a:p>
            <a:r>
              <a:rPr lang="en-US" altLang="zh-CN" sz="3600" dirty="0"/>
              <a:t>Binary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Properties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ADT</a:t>
            </a:r>
          </a:p>
          <a:p>
            <a:pPr lvl="1"/>
            <a:r>
              <a:rPr lang="en-US" altLang="zh-CN" sz="3200" dirty="0">
                <a:solidFill>
                  <a:srgbClr val="FF0000"/>
                </a:solidFill>
              </a:rPr>
              <a:t>Storage Structures</a:t>
            </a:r>
          </a:p>
          <a:p>
            <a:pPr lvl="2"/>
            <a:r>
              <a:rPr lang="en-US" altLang="zh-CN" sz="2800" dirty="0">
                <a:solidFill>
                  <a:srgbClr val="FF0000"/>
                </a:solidFill>
              </a:rPr>
              <a:t>Linked</a:t>
            </a:r>
          </a:p>
          <a:p>
            <a:pPr lvl="2"/>
            <a:r>
              <a:rPr lang="en-US" altLang="zh-CN" sz="2800" dirty="0">
                <a:solidFill>
                  <a:srgbClr val="FF0000"/>
                </a:solidFill>
              </a:rPr>
              <a:t>Sequential</a:t>
            </a:r>
          </a:p>
          <a:p>
            <a:r>
              <a:rPr lang="en-US" altLang="zh-CN" sz="3600" dirty="0"/>
              <a:t>Binary Search Trees</a:t>
            </a:r>
          </a:p>
          <a:p>
            <a:r>
              <a:rPr lang="en-US" altLang="zh-CN" sz="3600" dirty="0"/>
              <a:t>AVL Trees</a:t>
            </a:r>
            <a:endParaRPr lang="zh-CN" altLang="en-US" sz="3600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754607A3-B89A-4EB9-AFA2-6FF40F353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62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02380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Storage Structures</a:t>
            </a:r>
            <a:endParaRPr lang="zh-CN" altLang="en-US"/>
          </a:p>
        </p:txBody>
      </p:sp>
      <p:sp>
        <p:nvSpPr>
          <p:cNvPr id="194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Linked storage structure</a:t>
            </a:r>
          </a:p>
          <a:p>
            <a:r>
              <a:rPr lang="en-US" altLang="zh-CN"/>
              <a:t>Sequential storage structure</a:t>
            </a:r>
          </a:p>
          <a:p>
            <a:pPr lvl="1"/>
            <a:r>
              <a:rPr lang="en-US" altLang="zh-CN"/>
              <a:t>(of complete binary trees)</a:t>
            </a:r>
            <a:endParaRPr lang="zh-CN" altLang="en-US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E69B93A3-A905-4ACE-B967-75F7832B5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63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451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Storage Structure</a:t>
            </a:r>
            <a:endParaRPr lang="zh-CN" altLang="en-US"/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Linked structure</a:t>
            </a:r>
          </a:p>
          <a:p>
            <a:pPr lvl="1"/>
            <a:r>
              <a:rPr lang="en-US" altLang="zh-CN"/>
              <a:t>The nodes are randomly distributed in the  memory</a:t>
            </a:r>
          </a:p>
          <a:p>
            <a:pPr lvl="1"/>
            <a:r>
              <a:rPr lang="en-US" altLang="zh-CN"/>
              <a:t>The relations are represented by pointers</a:t>
            </a:r>
          </a:p>
          <a:p>
            <a:r>
              <a:rPr lang="en-US" altLang="zh-CN"/>
              <a:t>Linked nodes with two pointers</a:t>
            </a:r>
          </a:p>
          <a:p>
            <a:r>
              <a:rPr lang="en-US" altLang="zh-CN"/>
              <a:t>Linked nodes with three pointers</a:t>
            </a:r>
            <a:endParaRPr lang="zh-CN" altLang="en-US"/>
          </a:p>
        </p:txBody>
      </p:sp>
      <p:grpSp>
        <p:nvGrpSpPr>
          <p:cNvPr id="20484" name="组 6"/>
          <p:cNvGrpSpPr>
            <a:grpSpLocks/>
          </p:cNvGrpSpPr>
          <p:nvPr/>
        </p:nvGrpSpPr>
        <p:grpSpPr bwMode="auto">
          <a:xfrm>
            <a:off x="2424113" y="4797425"/>
            <a:ext cx="6624638" cy="1079500"/>
            <a:chOff x="1187449" y="5013325"/>
            <a:chExt cx="6624911" cy="1079500"/>
          </a:xfrm>
        </p:grpSpPr>
        <p:graphicFrame>
          <p:nvGraphicFramePr>
            <p:cNvPr id="20485" name="Object 5"/>
            <p:cNvGraphicFramePr>
              <a:graphicFrameLocks noChangeAspect="1"/>
            </p:cNvGraphicFramePr>
            <p:nvPr/>
          </p:nvGraphicFramePr>
          <p:xfrm>
            <a:off x="1187449" y="5013325"/>
            <a:ext cx="662491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" name="Visio" r:id="rId3" imgW="5518796" imgH="735003" progId="">
                    <p:embed/>
                  </p:oleObj>
                </mc:Choice>
                <mc:Fallback>
                  <p:oleObj name="Visio" r:id="rId3" imgW="5518796" imgH="735003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449" y="5013325"/>
                          <a:ext cx="6624910" cy="107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1187450" y="5732463"/>
              <a:ext cx="6624910" cy="288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kumimoji="1" lang="zh-CN" altLang="en-US"/>
            </a:p>
          </p:txBody>
        </p:sp>
      </p:grpSp>
      <p:sp>
        <p:nvSpPr>
          <p:cNvPr id="8" name="幻灯片编号占位符 3">
            <a:extLst>
              <a:ext uri="{FF2B5EF4-FFF2-40B4-BE49-F238E27FC236}">
                <a16:creationId xmlns:a16="http://schemas.microsoft.com/office/drawing/2014/main" id="{75B1A0E4-ABD2-44B2-9D08-A1A88ADFB5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03580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Storage Structure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Linked nodes with left-right pointers</a:t>
            </a:r>
          </a:p>
          <a:p>
            <a:pPr lvl="1"/>
            <a:r>
              <a:rPr lang="en-US" altLang="zh-CN" dirty="0"/>
              <a:t>Given a random node, a traversal is needed to access its parent</a:t>
            </a:r>
          </a:p>
          <a:p>
            <a:r>
              <a:rPr lang="en-US" altLang="zh-CN" dirty="0"/>
              <a:t>Linked nodes with parent-left-right pointers</a:t>
            </a:r>
          </a:p>
          <a:p>
            <a:pPr lvl="1"/>
            <a:r>
              <a:rPr lang="en-US" altLang="zh-CN" dirty="0"/>
              <a:t>Given a random node, its parent can be accessed directly</a:t>
            </a:r>
            <a:endParaRPr lang="zh-CN" altLang="en-US" dirty="0"/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6AFF218D-81C2-4B83-B5FA-425735487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65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299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Storage Structure</a:t>
            </a:r>
            <a:endParaRPr lang="zh-CN" altLang="en-US"/>
          </a:p>
        </p:txBody>
      </p:sp>
      <p:sp>
        <p:nvSpPr>
          <p:cNvPr id="22531" name="内容占位符 15"/>
          <p:cNvSpPr>
            <a:spLocks noGrp="1"/>
          </p:cNvSpPr>
          <p:nvPr>
            <p:ph idx="1"/>
          </p:nvPr>
        </p:nvSpPr>
        <p:spPr>
          <a:xfrm>
            <a:off x="5715000" y="1484784"/>
            <a:ext cx="5638800" cy="4712400"/>
          </a:xfrm>
        </p:spPr>
        <p:txBody>
          <a:bodyPr/>
          <a:lstStyle/>
          <a:p>
            <a:r>
              <a:rPr lang="en-US" altLang="zh-CN" dirty="0"/>
              <a:t>Linked nodes with left-right pointers (</a:t>
            </a:r>
            <a:r>
              <a:rPr lang="en-US" altLang="zh-CN" dirty="0">
                <a:solidFill>
                  <a:srgbClr val="0070C0"/>
                </a:solidFill>
              </a:rPr>
              <a:t>physical</a:t>
            </a:r>
            <a:r>
              <a:rPr lang="en-US" altLang="zh-CN" dirty="0"/>
              <a:t> view)</a:t>
            </a:r>
            <a:endParaRPr lang="zh-CN" altLang="en-US" dirty="0"/>
          </a:p>
        </p:txBody>
      </p:sp>
      <p:sp>
        <p:nvSpPr>
          <p:cNvPr id="22530" name="内容占位符 14"/>
          <p:cNvSpPr>
            <a:spLocks noGrp="1"/>
          </p:cNvSpPr>
          <p:nvPr>
            <p:ph type="body" idx="4294967295"/>
          </p:nvPr>
        </p:nvSpPr>
        <p:spPr>
          <a:xfrm>
            <a:off x="1674813" y="1482725"/>
            <a:ext cx="3811587" cy="4713288"/>
          </a:xfrm>
        </p:spPr>
        <p:txBody>
          <a:bodyPr/>
          <a:lstStyle/>
          <a:p>
            <a:r>
              <a:rPr lang="en-US" altLang="zh-CN" dirty="0"/>
              <a:t>Binary tree</a:t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en-US" altLang="zh-CN" dirty="0">
                <a:solidFill>
                  <a:srgbClr val="0070C0"/>
                </a:solidFill>
              </a:rPr>
              <a:t>logical</a:t>
            </a:r>
            <a:r>
              <a:rPr lang="en-US" altLang="zh-CN" dirty="0"/>
              <a:t> view)</a:t>
            </a:r>
            <a:endParaRPr lang="zh-CN" altLang="en-US" dirty="0"/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5338289"/>
              </p:ext>
            </p:extLst>
          </p:nvPr>
        </p:nvGraphicFramePr>
        <p:xfrm>
          <a:off x="6781800" y="2998789"/>
          <a:ext cx="4102100" cy="261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" name="Visio" r:id="rId3" imgW="3775696" imgH="2523879" progId="">
                  <p:embed/>
                </p:oleObj>
              </mc:Choice>
              <mc:Fallback>
                <p:oleObj name="Visio" r:id="rId3" imgW="3775696" imgH="2523879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998789"/>
                        <a:ext cx="4102100" cy="2619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126298"/>
              </p:ext>
            </p:extLst>
          </p:nvPr>
        </p:nvGraphicFramePr>
        <p:xfrm>
          <a:off x="838200" y="2511571"/>
          <a:ext cx="3690938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" r:id="rId5" imgW="3457399" imgH="3032254" progId="">
                  <p:embed/>
                </p:oleObj>
              </mc:Choice>
              <mc:Fallback>
                <p:oleObj r:id="rId5" imgW="3457399" imgH="3032254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11571"/>
                        <a:ext cx="3690938" cy="312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幻灯片编号占位符 3">
            <a:extLst>
              <a:ext uri="{FF2B5EF4-FFF2-40B4-BE49-F238E27FC236}">
                <a16:creationId xmlns:a16="http://schemas.microsoft.com/office/drawing/2014/main" id="{46DE4367-0180-4DFF-B6CC-D0C0A705A2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66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832824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Storage Structure (Class)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8000"/>
                </a:solidFill>
                <a:latin typeface="Ludica fax"/>
              </a:rPr>
              <a:t>// extra private members in the </a:t>
            </a:r>
            <a:r>
              <a:rPr lang="en-US" altLang="zh-CN" sz="2200" dirty="0" err="1">
                <a:solidFill>
                  <a:srgbClr val="008000"/>
                </a:solidFill>
                <a:latin typeface="Ludica fax"/>
              </a:rPr>
              <a:t>BinaryTreeNode</a:t>
            </a:r>
            <a:r>
              <a:rPr lang="en-US" altLang="zh-CN" sz="2200" dirty="0">
                <a:solidFill>
                  <a:srgbClr val="008000"/>
                </a:solidFill>
                <a:latin typeface="Ludica fax"/>
              </a:rPr>
              <a:t> class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private</a:t>
            </a:r>
            <a:r>
              <a:rPr lang="en-US" altLang="zh-CN" sz="2200" dirty="0">
                <a:latin typeface="Ludica fax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 err="1">
                <a:latin typeface="Ludica fax"/>
              </a:rPr>
              <a:t>BinaryTreeNode</a:t>
            </a:r>
            <a:r>
              <a:rPr lang="en-US" altLang="zh-CN" sz="2200" dirty="0">
                <a:latin typeface="Ludica fax"/>
              </a:rPr>
              <a:t>&lt;T&gt; *left;</a:t>
            </a:r>
            <a:endParaRPr lang="zh-CN" altLang="en-US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err="1">
                <a:latin typeface="Ludica fax"/>
              </a:rPr>
              <a:t>BinaryTreeNode</a:t>
            </a:r>
            <a:r>
              <a:rPr lang="en-US" altLang="zh-CN" sz="2200" dirty="0">
                <a:latin typeface="Ludica fax"/>
              </a:rPr>
              <a:t>&lt;T&gt; *right;</a:t>
            </a:r>
            <a:endParaRPr lang="zh-CN" altLang="en-US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endParaRPr lang="en-US" altLang="zh-CN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2200" dirty="0">
                <a:latin typeface="Ludica fax"/>
              </a:rPr>
              <a:t>&lt;class T&gt; </a:t>
            </a:r>
            <a:r>
              <a:rPr lang="en-US" altLang="zh-CN" sz="2200" dirty="0" err="1">
                <a:latin typeface="Ludica fax"/>
              </a:rPr>
              <a:t>bool</a:t>
            </a:r>
            <a:endParaRPr lang="en-US" altLang="zh-CN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 err="1">
                <a:latin typeface="Ludica fax"/>
              </a:rPr>
              <a:t>BinaryTree</a:t>
            </a:r>
            <a:r>
              <a:rPr lang="en-US" altLang="zh-CN" sz="2200" dirty="0">
                <a:latin typeface="Ludica fax"/>
              </a:rPr>
              <a:t>&lt;T&gt;:: </a:t>
            </a:r>
            <a:r>
              <a:rPr lang="en-US" altLang="zh-CN" sz="2200" dirty="0" err="1">
                <a:latin typeface="Ludica fax"/>
              </a:rPr>
              <a:t>isEmpty</a:t>
            </a:r>
            <a:r>
              <a:rPr lang="en-US" altLang="zh-CN" sz="2200" dirty="0">
                <a:latin typeface="Ludica fax"/>
              </a:rPr>
              <a:t>() </a:t>
            </a:r>
            <a:r>
              <a:rPr lang="en-US" altLang="zh-CN" sz="2200" dirty="0" err="1">
                <a:solidFill>
                  <a:srgbClr val="0070C0"/>
                </a:solidFill>
                <a:latin typeface="Ludica fax"/>
              </a:rPr>
              <a:t>const</a:t>
            </a:r>
            <a:r>
              <a:rPr lang="en-US" altLang="zh-CN" sz="2200" dirty="0">
                <a:latin typeface="Ludica fax"/>
              </a:rPr>
              <a:t>  {</a:t>
            </a:r>
            <a:endParaRPr lang="zh-CN" altLang="en-US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>
                <a:latin typeface="Ludica fax"/>
              </a:rPr>
              <a:t>	</a:t>
            </a: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200" dirty="0">
                <a:latin typeface="Ludica fax"/>
              </a:rPr>
              <a:t> ( root != NULL ? false : true);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592A0B3-C9DB-4DA1-8251-66931CB30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6161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DCFEF3-A519-46B2-82CA-A4CF60DD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Storage Structure (Parent)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71A3B-82FC-443A-8A46-998C9A2F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5859"/>
            <a:ext cx="10744200" cy="552561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1800" dirty="0">
                <a:latin typeface="Ludica fax"/>
              </a:rPr>
              <a:t>&lt;class T&gt; </a:t>
            </a:r>
            <a:r>
              <a:rPr lang="en-US" altLang="zh-CN" sz="1800" dirty="0" err="1">
                <a:latin typeface="Ludica fax"/>
              </a:rPr>
              <a:t>BinaryTreeNode</a:t>
            </a:r>
            <a:r>
              <a:rPr lang="en-US" altLang="zh-CN" sz="1800" dirty="0">
                <a:latin typeface="Ludica fax"/>
              </a:rPr>
              <a:t>&lt;T&gt;* </a:t>
            </a:r>
            <a:r>
              <a:rPr lang="en-US" altLang="zh-CN" sz="1800" dirty="0" err="1">
                <a:latin typeface="Ludica fax"/>
              </a:rPr>
              <a:t>BinaryTree</a:t>
            </a:r>
            <a:r>
              <a:rPr lang="en-US" altLang="zh-CN" sz="1800" dirty="0">
                <a:latin typeface="Ludica fax"/>
              </a:rPr>
              <a:t>&lt;T&gt;::Parent(</a:t>
            </a:r>
            <a:r>
              <a:rPr lang="en-US" altLang="zh-CN" sz="1800" dirty="0" err="1">
                <a:latin typeface="Ludica fax"/>
              </a:rPr>
              <a:t>BinaryTreeNode</a:t>
            </a:r>
            <a:r>
              <a:rPr lang="en-US" altLang="zh-CN" sz="1800" dirty="0">
                <a:latin typeface="Ludica fax"/>
              </a:rPr>
              <a:t>&lt;T&gt; *current) {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stack&lt;</a:t>
            </a:r>
            <a:r>
              <a:rPr lang="en-US" altLang="zh-CN" sz="1800" dirty="0" err="1">
                <a:latin typeface="Ludica fax"/>
              </a:rPr>
              <a:t>BinaryTreeNode</a:t>
            </a:r>
            <a:r>
              <a:rPr lang="en-US" altLang="zh-CN" sz="1800" dirty="0">
                <a:latin typeface="Ludica fax"/>
              </a:rPr>
              <a:t>&lt;T&gt;* &gt; </a:t>
            </a:r>
            <a:r>
              <a:rPr lang="en-US" altLang="zh-CN" sz="1800" dirty="0" err="1">
                <a:latin typeface="Ludica fax"/>
              </a:rPr>
              <a:t>aStack</a:t>
            </a:r>
            <a:r>
              <a:rPr lang="en-US" altLang="zh-CN" sz="1800" dirty="0">
                <a:latin typeface="Ludica fax"/>
              </a:rPr>
              <a:t>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</a:t>
            </a:r>
            <a:r>
              <a:rPr lang="en-US" altLang="zh-CN" sz="1800" dirty="0" err="1">
                <a:latin typeface="Ludica fax"/>
              </a:rPr>
              <a:t>BinaryTreeNode</a:t>
            </a:r>
            <a:r>
              <a:rPr lang="en-US" altLang="zh-CN" sz="1800" dirty="0">
                <a:latin typeface="Ludica fax"/>
              </a:rPr>
              <a:t>&lt;T&gt; *pointer = root;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1800" dirty="0">
                <a:latin typeface="Ludica fax"/>
              </a:rPr>
              <a:t> (root != NULL &amp;&amp; current != NULL) {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while</a:t>
            </a:r>
            <a:r>
              <a:rPr lang="en-US" altLang="zh-CN" sz="1800" dirty="0">
                <a:latin typeface="Ludica fax"/>
              </a:rPr>
              <a:t> (!</a:t>
            </a:r>
            <a:r>
              <a:rPr lang="en-US" altLang="zh-CN" sz="1800" dirty="0" err="1">
                <a:latin typeface="Ludica fax"/>
              </a:rPr>
              <a:t>aStack.empty</a:t>
            </a:r>
            <a:r>
              <a:rPr lang="en-US" altLang="zh-CN" sz="1800" dirty="0">
                <a:latin typeface="Ludica fax"/>
              </a:rPr>
              <a:t>() || pointer) {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1800" dirty="0">
                <a:latin typeface="Ludica fax"/>
              </a:rPr>
              <a:t> (pointer != NULL) {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1800" dirty="0">
                <a:latin typeface="Ludica fax"/>
              </a:rPr>
              <a:t> (current == pointer-&gt;</a:t>
            </a:r>
            <a:r>
              <a:rPr lang="en-US" altLang="zh-CN" sz="1800" dirty="0" err="1">
                <a:latin typeface="Ludica fax"/>
              </a:rPr>
              <a:t>leftchild</a:t>
            </a:r>
            <a:r>
              <a:rPr lang="en-US" altLang="zh-CN" sz="1800" dirty="0">
                <a:latin typeface="Ludica fax"/>
              </a:rPr>
              <a:t>() || current == pointer-&gt;</a:t>
            </a:r>
            <a:r>
              <a:rPr lang="en-US" altLang="zh-CN" sz="1800" dirty="0" err="1">
                <a:latin typeface="Ludica fax"/>
              </a:rPr>
              <a:t>rightchild</a:t>
            </a:r>
            <a:r>
              <a:rPr lang="en-US" altLang="zh-CN" sz="1800" dirty="0">
                <a:latin typeface="Ludica fax"/>
              </a:rPr>
              <a:t>()) 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   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1800" dirty="0">
                <a:latin typeface="Ludica fax"/>
              </a:rPr>
              <a:t> pointer;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</a:t>
            </a:r>
            <a:r>
              <a:rPr lang="en-US" altLang="zh-CN" sz="1800" dirty="0" err="1">
                <a:latin typeface="Ludica fax"/>
              </a:rPr>
              <a:t>aStack.push</a:t>
            </a:r>
            <a:r>
              <a:rPr lang="en-US" altLang="zh-CN" sz="1800" dirty="0">
                <a:latin typeface="Ludica fax"/>
              </a:rPr>
              <a:t>(pointer); </a:t>
            </a:r>
            <a:r>
              <a:rPr lang="en-US" altLang="zh-CN" sz="1800" dirty="0">
                <a:solidFill>
                  <a:srgbClr val="008000"/>
                </a:solidFill>
                <a:latin typeface="Ludica fax"/>
              </a:rPr>
              <a:t>// save current node</a:t>
            </a:r>
            <a:endParaRPr lang="en-US" altLang="zh-CN" sz="2200" dirty="0">
              <a:solidFill>
                <a:srgbClr val="008000"/>
              </a:solidFill>
              <a:latin typeface="Ludica fax"/>
            </a:endParaRP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pointer = pointer-&gt;</a:t>
            </a:r>
            <a:r>
              <a:rPr lang="en-US" altLang="zh-CN" sz="1800" dirty="0" err="1">
                <a:latin typeface="Ludica fax"/>
              </a:rPr>
              <a:t>leftchild</a:t>
            </a:r>
            <a:r>
              <a:rPr lang="en-US" altLang="zh-CN" sz="1800" dirty="0">
                <a:latin typeface="Ludica fax"/>
              </a:rPr>
              <a:t>(); </a:t>
            </a:r>
            <a:r>
              <a:rPr lang="en-US" altLang="zh-CN" sz="1800" dirty="0">
                <a:solidFill>
                  <a:srgbClr val="008000"/>
                </a:solidFill>
                <a:latin typeface="Ludica fax"/>
              </a:rPr>
              <a:t>// visit left node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}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sz="1800" dirty="0">
                <a:latin typeface="Ludica fax"/>
              </a:rPr>
              <a:t> {  </a:t>
            </a:r>
            <a:r>
              <a:rPr lang="en-US" altLang="zh-CN" sz="1800" dirty="0">
                <a:solidFill>
                  <a:srgbClr val="008000"/>
                </a:solidFill>
                <a:latin typeface="Ludica fax"/>
              </a:rPr>
              <a:t>// complete the left child, and then visit right child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pointer = </a:t>
            </a:r>
            <a:r>
              <a:rPr lang="en-US" altLang="zh-CN" sz="1800" dirty="0" err="1">
                <a:latin typeface="Ludica fax"/>
              </a:rPr>
              <a:t>aStack.top</a:t>
            </a:r>
            <a:r>
              <a:rPr lang="en-US" altLang="zh-CN" sz="1800" dirty="0">
                <a:latin typeface="Ludica fax"/>
              </a:rPr>
              <a:t>();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</a:t>
            </a:r>
            <a:r>
              <a:rPr lang="en-US" altLang="zh-CN" sz="1800" dirty="0" err="1">
                <a:latin typeface="Ludica fax"/>
              </a:rPr>
              <a:t>aStack.pop</a:t>
            </a:r>
            <a:r>
              <a:rPr lang="en-US" altLang="zh-CN" sz="1800" dirty="0">
                <a:latin typeface="Ludica fax"/>
              </a:rPr>
              <a:t>();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         pointer = pointer-&gt;</a:t>
            </a:r>
            <a:r>
              <a:rPr lang="en-US" altLang="zh-CN" sz="1800" dirty="0" err="1">
                <a:latin typeface="Ludica fax"/>
              </a:rPr>
              <a:t>rightchild</a:t>
            </a:r>
            <a:r>
              <a:rPr lang="en-US" altLang="zh-CN" sz="1800" dirty="0">
                <a:latin typeface="Ludica fax"/>
              </a:rPr>
              <a:t>();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   }</a:t>
            </a:r>
          </a:p>
          <a:p>
            <a:pPr>
              <a:buNone/>
            </a:pPr>
            <a:r>
              <a:rPr lang="en-US" altLang="zh-CN" sz="1800" dirty="0">
                <a:latin typeface="Ludica fax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zh-CN" sz="1800" dirty="0">
                <a:latin typeface="Ludica fax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50877E-E99B-45CE-AD94-452A9DFDA4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54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Storage Structure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7400" y="1484784"/>
            <a:ext cx="9296400" cy="4712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2000" dirty="0">
                <a:latin typeface="Ludica fax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2000" dirty="0">
                <a:latin typeface="Ludica fax"/>
              </a:rPr>
              <a:t> </a:t>
            </a:r>
            <a:r>
              <a:rPr lang="en-US" altLang="zh-CN" sz="2000" dirty="0" err="1">
                <a:latin typeface="Ludica fax"/>
              </a:rPr>
              <a:t>BinaryTree</a:t>
            </a:r>
            <a:r>
              <a:rPr lang="en-US" altLang="zh-CN" sz="2000" dirty="0">
                <a:latin typeface="Ludica fax"/>
              </a:rPr>
              <a:t>&lt;T&gt;:: </a:t>
            </a:r>
            <a:r>
              <a:rPr lang="en-US" altLang="zh-CN" sz="2000" dirty="0" err="1">
                <a:latin typeface="Ludica fax"/>
              </a:rPr>
              <a:t>CreateTree</a:t>
            </a:r>
            <a:r>
              <a:rPr lang="en-US" altLang="zh-CN" sz="2000" dirty="0">
                <a:latin typeface="Ludica fax"/>
              </a:rPr>
              <a:t> (const T&amp; info,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</a:t>
            </a:r>
            <a:r>
              <a:rPr lang="en-US" altLang="zh-CN" sz="2000" dirty="0" err="1">
                <a:latin typeface="Ludica fax"/>
              </a:rPr>
              <a:t>BinaryTree</a:t>
            </a:r>
            <a:r>
              <a:rPr lang="en-US" altLang="zh-CN" sz="2000" dirty="0">
                <a:latin typeface="Ludica fax"/>
              </a:rPr>
              <a:t>&lt;T&gt;&amp; </a:t>
            </a:r>
            <a:r>
              <a:rPr lang="en-US" altLang="zh-CN" sz="2000" dirty="0" err="1">
                <a:latin typeface="Ludica fax"/>
              </a:rPr>
              <a:t>leftTree</a:t>
            </a:r>
            <a:r>
              <a:rPr lang="en-US" altLang="zh-CN" sz="2000" dirty="0">
                <a:latin typeface="Ludica fax"/>
              </a:rPr>
              <a:t>, </a:t>
            </a:r>
            <a:r>
              <a:rPr lang="en-US" altLang="zh-CN" sz="2000" dirty="0" err="1">
                <a:latin typeface="Ludica fax"/>
              </a:rPr>
              <a:t>BinaryTree</a:t>
            </a:r>
            <a:r>
              <a:rPr lang="en-US" altLang="zh-CN" sz="2000" dirty="0">
                <a:latin typeface="Ludica fax"/>
              </a:rPr>
              <a:t>&lt;T&gt;&amp; </a:t>
            </a:r>
            <a:r>
              <a:rPr lang="en-US" altLang="zh-CN" sz="2000" dirty="0" err="1">
                <a:latin typeface="Ludica fax"/>
              </a:rPr>
              <a:t>rightTree</a:t>
            </a:r>
            <a:r>
              <a:rPr lang="en-US" altLang="zh-CN" sz="2000" dirty="0">
                <a:latin typeface="Ludica fax"/>
              </a:rPr>
              <a:t>) 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root = new </a:t>
            </a:r>
            <a:r>
              <a:rPr lang="en-US" altLang="zh-CN" sz="2000" dirty="0" err="1">
                <a:latin typeface="Ludica fax"/>
              </a:rPr>
              <a:t>BinaryTreeNode</a:t>
            </a:r>
            <a:r>
              <a:rPr lang="en-US" altLang="zh-CN" sz="2000" dirty="0">
                <a:latin typeface="Ludica fax"/>
              </a:rPr>
              <a:t>&lt;T&gt;(info, </a:t>
            </a:r>
            <a:r>
              <a:rPr lang="en-US" altLang="zh-CN" sz="2000" dirty="0" err="1">
                <a:latin typeface="Ludica fax"/>
              </a:rPr>
              <a:t>leftTree.root</a:t>
            </a:r>
            <a:r>
              <a:rPr lang="en-US" altLang="zh-CN" sz="2000" dirty="0">
                <a:latin typeface="Ludica fax"/>
              </a:rPr>
              <a:t>, </a:t>
            </a:r>
            <a:r>
              <a:rPr lang="en-US" altLang="zh-CN" sz="2000" dirty="0" err="1">
                <a:latin typeface="Ludica fax"/>
              </a:rPr>
              <a:t>rightTree.root</a:t>
            </a:r>
            <a:r>
              <a:rPr lang="en-US" altLang="zh-CN" sz="2000" dirty="0">
                <a:latin typeface="Ludica fax"/>
              </a:rPr>
              <a:t>);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	</a:t>
            </a:r>
            <a:r>
              <a:rPr lang="en-US" altLang="zh-CN" sz="2000" dirty="0">
                <a:solidFill>
                  <a:srgbClr val="008000"/>
                </a:solidFill>
                <a:latin typeface="Ludica fax"/>
              </a:rPr>
              <a:t>// make </a:t>
            </a:r>
            <a:r>
              <a:rPr lang="en-US" altLang="zh-CN" sz="2000" dirty="0" err="1">
                <a:solidFill>
                  <a:srgbClr val="008000"/>
                </a:solidFill>
                <a:latin typeface="Ludica fax"/>
              </a:rPr>
              <a:t>leftTree</a:t>
            </a:r>
            <a:r>
              <a:rPr lang="en-US" altLang="zh-CN" sz="2000" dirty="0">
                <a:solidFill>
                  <a:srgbClr val="008000"/>
                </a:solidFill>
                <a:latin typeface="Ludica fax"/>
              </a:rPr>
              <a:t> and </a:t>
            </a:r>
            <a:r>
              <a:rPr lang="en-US" altLang="zh-CN" sz="2000" dirty="0" err="1">
                <a:solidFill>
                  <a:srgbClr val="008000"/>
                </a:solidFill>
                <a:latin typeface="Ludica fax"/>
              </a:rPr>
              <a:t>rightTree</a:t>
            </a:r>
            <a:r>
              <a:rPr lang="en-US" altLang="zh-CN" sz="2000" dirty="0">
                <a:solidFill>
                  <a:srgbClr val="008000"/>
                </a:solidFill>
                <a:latin typeface="Ludica fax"/>
              </a:rPr>
              <a:t> empty trees to avoid illegal access</a:t>
            </a:r>
          </a:p>
          <a:p>
            <a:pPr>
              <a:buFont typeface="Wingdings" pitchFamily="2" charset="2"/>
              <a:buNone/>
            </a:pPr>
            <a:r>
              <a:rPr lang="zh-CN" altLang="en-US" sz="2000" dirty="0">
                <a:latin typeface="Ludica fax"/>
              </a:rPr>
              <a:t>	</a:t>
            </a:r>
            <a:r>
              <a:rPr lang="en-US" altLang="zh-CN" sz="2000" dirty="0" err="1">
                <a:latin typeface="Ludica fax"/>
              </a:rPr>
              <a:t>leftTree.root</a:t>
            </a:r>
            <a:r>
              <a:rPr lang="en-US" altLang="zh-CN" sz="2000" dirty="0">
                <a:latin typeface="Ludica fax"/>
              </a:rPr>
              <a:t> = </a:t>
            </a:r>
            <a:r>
              <a:rPr lang="en-US" altLang="zh-CN" sz="2000" dirty="0" err="1">
                <a:latin typeface="Ludica fax"/>
              </a:rPr>
              <a:t>rightTree.root</a:t>
            </a:r>
            <a:r>
              <a:rPr lang="en-US" altLang="zh-CN" sz="2000" dirty="0">
                <a:latin typeface="Ludica fax"/>
              </a:rPr>
              <a:t> = NULL;</a:t>
            </a:r>
            <a:endParaRPr lang="zh-CN" altLang="en-US" sz="20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dirty="0">
                <a:latin typeface="Ludica fax"/>
              </a:rPr>
              <a:t>}</a:t>
            </a:r>
            <a:endParaRPr lang="zh-CN" altLang="en-US" sz="2000" dirty="0">
              <a:latin typeface="Ludica fax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EF68F76-6D31-4D70-B7A4-0AF1AB9D0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2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dirty="0"/>
              <a:t>Example: Unix File System</a:t>
            </a:r>
            <a:endParaRPr lang="zh-CN" altLang="en-US" dirty="0"/>
          </a:p>
        </p:txBody>
      </p:sp>
      <p:pic>
        <p:nvPicPr>
          <p:cNvPr id="10243" name="内容占位符 4" descr="unix-file-syste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7706"/>
            <a:ext cx="10515600" cy="3666501"/>
          </a:xfrm>
        </p:spPr>
      </p:pic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8C438DF9-032A-414C-BABC-AAC5FB4DD3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9368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Storage Structure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43200" y="1484784"/>
            <a:ext cx="6248400" cy="4712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template</a:t>
            </a:r>
            <a:r>
              <a:rPr lang="en-US" altLang="zh-CN" sz="2200" dirty="0">
                <a:latin typeface="Ludica fax"/>
              </a:rPr>
              <a:t>&lt;class T&gt;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void</a:t>
            </a:r>
            <a:r>
              <a:rPr lang="en-US" altLang="zh-CN" sz="2200" dirty="0">
                <a:latin typeface="Ludica fax"/>
              </a:rPr>
              <a:t> </a:t>
            </a:r>
            <a:r>
              <a:rPr lang="en-US" altLang="zh-CN" sz="2200" dirty="0" err="1">
                <a:latin typeface="Ludica fax"/>
              </a:rPr>
              <a:t>BinaryTree</a:t>
            </a:r>
            <a:r>
              <a:rPr lang="en-US" altLang="zh-CN" sz="2200" dirty="0">
                <a:latin typeface="Ludica fax"/>
              </a:rPr>
              <a:t>&lt;T&gt;:: </a:t>
            </a:r>
            <a:r>
              <a:rPr lang="en-US" altLang="zh-CN" sz="2200" dirty="0" err="1">
                <a:latin typeface="Ludica fax"/>
              </a:rPr>
              <a:t>DeleteBinaryTree</a:t>
            </a:r>
            <a:r>
              <a:rPr lang="en-US" altLang="zh-CN" sz="2200" dirty="0">
                <a:latin typeface="Ludica fax"/>
              </a:rPr>
              <a:t>(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</a:t>
            </a:r>
            <a:r>
              <a:rPr lang="en-US" altLang="zh-CN" sz="2200" dirty="0" err="1">
                <a:latin typeface="Ludica fax"/>
              </a:rPr>
              <a:t>BinaryTreeNode</a:t>
            </a:r>
            <a:r>
              <a:rPr lang="en-US" altLang="zh-CN" sz="2200" dirty="0">
                <a:latin typeface="Ludica fax"/>
              </a:rPr>
              <a:t>&lt;T&gt; *root) 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</a:t>
            </a:r>
            <a:r>
              <a:rPr lang="en-US" altLang="zh-CN" sz="2200" dirty="0">
                <a:solidFill>
                  <a:srgbClr val="008000"/>
                </a:solidFill>
                <a:latin typeface="Ludica fax"/>
              </a:rPr>
              <a:t>// delete the tree in the </a:t>
            </a:r>
            <a:r>
              <a:rPr lang="en-US" altLang="zh-CN" sz="2200" dirty="0" err="1">
                <a:solidFill>
                  <a:srgbClr val="008000"/>
                </a:solidFill>
                <a:latin typeface="Ludica fax"/>
              </a:rPr>
              <a:t>postorder</a:t>
            </a:r>
            <a:endParaRPr lang="zh-CN" altLang="en-US" sz="2200" dirty="0">
              <a:solidFill>
                <a:srgbClr val="008000"/>
              </a:solidFill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>
                <a:latin typeface="Ludica fax"/>
              </a:rPr>
              <a:t>	</a:t>
            </a:r>
            <a:r>
              <a:rPr lang="en-US" altLang="zh-CN" sz="22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200" dirty="0">
                <a:latin typeface="Ludica fax"/>
              </a:rPr>
              <a:t> (root != NULL) {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	</a:t>
            </a:r>
            <a:r>
              <a:rPr lang="en-US" altLang="zh-CN" sz="2200" dirty="0" err="1">
                <a:latin typeface="Ludica fax"/>
              </a:rPr>
              <a:t>DeleteBinaryTree</a:t>
            </a:r>
            <a:r>
              <a:rPr lang="en-US" altLang="zh-CN" sz="2200" dirty="0">
                <a:latin typeface="Ludica fax"/>
              </a:rPr>
              <a:t>(root-&gt;left);</a:t>
            </a:r>
            <a:endParaRPr lang="zh-CN" altLang="en-US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>
                <a:latin typeface="Ludica fax"/>
              </a:rPr>
              <a:t>		</a:t>
            </a:r>
            <a:r>
              <a:rPr lang="en-US" altLang="zh-CN" sz="2200" dirty="0" err="1">
                <a:latin typeface="Ludica fax"/>
              </a:rPr>
              <a:t>DeleteBinaryTree</a:t>
            </a:r>
            <a:r>
              <a:rPr lang="en-US" altLang="zh-CN" sz="2200" dirty="0">
                <a:latin typeface="Ludica fax"/>
              </a:rPr>
              <a:t>(root-&gt;right);</a:t>
            </a:r>
            <a:endParaRPr lang="zh-CN" altLang="en-US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200" dirty="0">
                <a:latin typeface="Ludica fax"/>
              </a:rPr>
              <a:t>		</a:t>
            </a:r>
            <a:r>
              <a:rPr lang="en-US" altLang="zh-CN" sz="2200" dirty="0">
                <a:latin typeface="Ludica fax"/>
              </a:rPr>
              <a:t>delete root;</a:t>
            </a:r>
            <a:endParaRPr lang="zh-CN" altLang="en-US" sz="2200" dirty="0">
              <a:latin typeface="Ludica fax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	}</a:t>
            </a:r>
          </a:p>
          <a:p>
            <a:pPr>
              <a:buFont typeface="Wingdings" pitchFamily="2" charset="2"/>
              <a:buNone/>
            </a:pPr>
            <a:r>
              <a:rPr lang="en-US" altLang="zh-CN" sz="2200" dirty="0">
                <a:latin typeface="Ludica fax"/>
              </a:rPr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58DAF38-5D29-460B-90E6-28AA7CA075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505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0EB48-6D77-445E-9407-220BF59F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Sequential Storage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09EE43-8FA8-4C44-B0F9-B1405B4D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 representation of a binary tree</a:t>
            </a:r>
          </a:p>
          <a:p>
            <a:pPr lvl="1"/>
            <a:r>
              <a:rPr lang="en-US" altLang="zh-CN" dirty="0"/>
              <a:t>Use contiguous memory space to store the node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7FC0A-9C38-4B2C-AE15-9FCA41E6D4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grpSp>
        <p:nvGrpSpPr>
          <p:cNvPr id="5" name="Group 86">
            <a:extLst>
              <a:ext uri="{FF2B5EF4-FFF2-40B4-BE49-F238E27FC236}">
                <a16:creationId xmlns:a16="http://schemas.microsoft.com/office/drawing/2014/main" id="{9C0E7405-E8FF-4993-8AA7-AD4EC688AC4B}"/>
              </a:ext>
            </a:extLst>
          </p:cNvPr>
          <p:cNvGrpSpPr>
            <a:grpSpLocks/>
          </p:cNvGrpSpPr>
          <p:nvPr/>
        </p:nvGrpSpPr>
        <p:grpSpPr bwMode="auto">
          <a:xfrm>
            <a:off x="1397578" y="2780929"/>
            <a:ext cx="1728788" cy="2592387"/>
            <a:chOff x="1292" y="2069"/>
            <a:chExt cx="1089" cy="1633"/>
          </a:xfrm>
          <a:noFill/>
        </p:grpSpPr>
        <p:sp>
          <p:nvSpPr>
            <p:cNvPr id="6" name="Oval 30">
              <a:extLst>
                <a:ext uri="{FF2B5EF4-FFF2-40B4-BE49-F238E27FC236}">
                  <a16:creationId xmlns:a16="http://schemas.microsoft.com/office/drawing/2014/main" id="{44DDE7D2-5666-4E2C-85A5-8BFA7292E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069"/>
              <a:ext cx="227" cy="2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96118A5-A432-4397-914E-9E6945BE8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568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8" name="Oval 32">
              <a:extLst>
                <a:ext uri="{FF2B5EF4-FFF2-40B4-BE49-F238E27FC236}">
                  <a16:creationId xmlns:a16="http://schemas.microsoft.com/office/drawing/2014/main" id="{1147FF6E-9F65-45F6-AE0D-D79E58AFA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568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9" name="Oval 33">
              <a:extLst>
                <a:ext uri="{FF2B5EF4-FFF2-40B4-BE49-F238E27FC236}">
                  <a16:creationId xmlns:a16="http://schemas.microsoft.com/office/drawing/2014/main" id="{132BC63F-DC80-4A61-B098-D2E8B9FD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3067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10" name="Oval 34">
              <a:extLst>
                <a:ext uri="{FF2B5EF4-FFF2-40B4-BE49-F238E27FC236}">
                  <a16:creationId xmlns:a16="http://schemas.microsoft.com/office/drawing/2014/main" id="{CD6AFBCD-34AE-496B-9BF0-DB8501565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067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11" name="Oval 35">
              <a:extLst>
                <a:ext uri="{FF2B5EF4-FFF2-40B4-BE49-F238E27FC236}">
                  <a16:creationId xmlns:a16="http://schemas.microsoft.com/office/drawing/2014/main" id="{B0D75677-AEF9-42B2-8132-C99B41B94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475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F</a:t>
              </a:r>
            </a:p>
          </p:txBody>
        </p:sp>
        <p:sp>
          <p:nvSpPr>
            <p:cNvPr id="12" name="Oval 36">
              <a:extLst>
                <a:ext uri="{FF2B5EF4-FFF2-40B4-BE49-F238E27FC236}">
                  <a16:creationId xmlns:a16="http://schemas.microsoft.com/office/drawing/2014/main" id="{BD219F69-8D3B-45DB-83E9-9C3B62EA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475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G</a:t>
              </a:r>
            </a:p>
          </p:txBody>
        </p:sp>
        <p:cxnSp>
          <p:nvCxnSpPr>
            <p:cNvPr id="13" name="AutoShape 37">
              <a:extLst>
                <a:ext uri="{FF2B5EF4-FFF2-40B4-BE49-F238E27FC236}">
                  <a16:creationId xmlns:a16="http://schemas.microsoft.com/office/drawing/2014/main" id="{4EB79E5F-E370-40EF-97E6-00C96BD468FD}"/>
                </a:ext>
              </a:extLst>
            </p:cNvPr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 flipH="1">
              <a:off x="1406" y="2263"/>
              <a:ext cx="328" cy="2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38">
              <a:extLst>
                <a:ext uri="{FF2B5EF4-FFF2-40B4-BE49-F238E27FC236}">
                  <a16:creationId xmlns:a16="http://schemas.microsoft.com/office/drawing/2014/main" id="{643AD980-C253-4346-B327-41FE1C9E0FE3}"/>
                </a:ext>
              </a:extLst>
            </p:cNvPr>
            <p:cNvCxnSpPr>
              <a:cxnSpLocks noChangeShapeType="1"/>
              <a:stCxn id="6" idx="5"/>
              <a:endCxn id="8" idx="0"/>
            </p:cNvCxnSpPr>
            <p:nvPr/>
          </p:nvCxnSpPr>
          <p:spPr bwMode="auto">
            <a:xfrm>
              <a:off x="1895" y="2263"/>
              <a:ext cx="373" cy="2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39">
              <a:extLst>
                <a:ext uri="{FF2B5EF4-FFF2-40B4-BE49-F238E27FC236}">
                  <a16:creationId xmlns:a16="http://schemas.microsoft.com/office/drawing/2014/main" id="{05B443CC-00A5-452E-B25D-A6B88C2B301E}"/>
                </a:ext>
              </a:extLst>
            </p:cNvPr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1486" y="2771"/>
              <a:ext cx="147" cy="28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40">
              <a:extLst>
                <a:ext uri="{FF2B5EF4-FFF2-40B4-BE49-F238E27FC236}">
                  <a16:creationId xmlns:a16="http://schemas.microsoft.com/office/drawing/2014/main" id="{D8EC884D-AC1E-4987-AF87-7DF8FC2158B1}"/>
                </a:ext>
              </a:extLst>
            </p:cNvPr>
            <p:cNvCxnSpPr>
              <a:cxnSpLocks noChangeShapeType="1"/>
              <a:stCxn id="8" idx="3"/>
              <a:endCxn id="10" idx="0"/>
            </p:cNvCxnSpPr>
            <p:nvPr/>
          </p:nvCxnSpPr>
          <p:spPr bwMode="auto">
            <a:xfrm flipH="1">
              <a:off x="1996" y="2771"/>
              <a:ext cx="191" cy="28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41">
              <a:extLst>
                <a:ext uri="{FF2B5EF4-FFF2-40B4-BE49-F238E27FC236}">
                  <a16:creationId xmlns:a16="http://schemas.microsoft.com/office/drawing/2014/main" id="{B7539A3A-FD52-4F82-8561-65B803DC18CA}"/>
                </a:ext>
              </a:extLst>
            </p:cNvPr>
            <p:cNvCxnSpPr>
              <a:cxnSpLocks noChangeShapeType="1"/>
              <a:stCxn id="9" idx="3"/>
              <a:endCxn id="11" idx="0"/>
            </p:cNvCxnSpPr>
            <p:nvPr/>
          </p:nvCxnSpPr>
          <p:spPr bwMode="auto">
            <a:xfrm flipH="1">
              <a:off x="1406" y="3270"/>
              <a:ext cx="146" cy="1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42">
              <a:extLst>
                <a:ext uri="{FF2B5EF4-FFF2-40B4-BE49-F238E27FC236}">
                  <a16:creationId xmlns:a16="http://schemas.microsoft.com/office/drawing/2014/main" id="{E95CFE45-B672-4544-8893-F77969F4E77E}"/>
                </a:ext>
              </a:extLst>
            </p:cNvPr>
            <p:cNvCxnSpPr>
              <a:cxnSpLocks noChangeShapeType="1"/>
              <a:stCxn id="10" idx="5"/>
              <a:endCxn id="12" idx="0"/>
            </p:cNvCxnSpPr>
            <p:nvPr/>
          </p:nvCxnSpPr>
          <p:spPr bwMode="auto">
            <a:xfrm>
              <a:off x="2076" y="3270"/>
              <a:ext cx="192" cy="1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Group 87">
            <a:extLst>
              <a:ext uri="{FF2B5EF4-FFF2-40B4-BE49-F238E27FC236}">
                <a16:creationId xmlns:a16="http://schemas.microsoft.com/office/drawing/2014/main" id="{FC00E166-F862-4F19-9D3B-1A2D160D889F}"/>
              </a:ext>
            </a:extLst>
          </p:cNvPr>
          <p:cNvGrpSpPr>
            <a:grpSpLocks/>
          </p:cNvGrpSpPr>
          <p:nvPr/>
        </p:nvGrpSpPr>
        <p:grpSpPr bwMode="auto">
          <a:xfrm>
            <a:off x="8127422" y="2746293"/>
            <a:ext cx="2844800" cy="2592387"/>
            <a:chOff x="2902" y="2069"/>
            <a:chExt cx="1792" cy="1633"/>
          </a:xfrm>
          <a:noFill/>
        </p:grpSpPr>
        <p:sp>
          <p:nvSpPr>
            <p:cNvPr id="20" name="Oval 43">
              <a:extLst>
                <a:ext uri="{FF2B5EF4-FFF2-40B4-BE49-F238E27FC236}">
                  <a16:creationId xmlns:a16="http://schemas.microsoft.com/office/drawing/2014/main" id="{B103B0A5-4A83-4B09-A050-89AD8A82F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069"/>
              <a:ext cx="227" cy="227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A</a:t>
              </a:r>
            </a:p>
          </p:txBody>
        </p:sp>
        <p:sp>
          <p:nvSpPr>
            <p:cNvPr id="21" name="Oval 44">
              <a:extLst>
                <a:ext uri="{FF2B5EF4-FFF2-40B4-BE49-F238E27FC236}">
                  <a16:creationId xmlns:a16="http://schemas.microsoft.com/office/drawing/2014/main" id="{DDAC8DDE-8772-41E6-A1BE-B26C6C41C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2568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B</a:t>
              </a:r>
            </a:p>
          </p:txBody>
        </p:sp>
        <p:sp>
          <p:nvSpPr>
            <p:cNvPr id="22" name="Oval 45">
              <a:extLst>
                <a:ext uri="{FF2B5EF4-FFF2-40B4-BE49-F238E27FC236}">
                  <a16:creationId xmlns:a16="http://schemas.microsoft.com/office/drawing/2014/main" id="{4262168E-F23A-4585-A5A6-E31B0D4BF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2568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C</a:t>
              </a:r>
            </a:p>
          </p:txBody>
        </p:sp>
        <p:sp>
          <p:nvSpPr>
            <p:cNvPr id="23" name="Oval 46">
              <a:extLst>
                <a:ext uri="{FF2B5EF4-FFF2-40B4-BE49-F238E27FC236}">
                  <a16:creationId xmlns:a16="http://schemas.microsoft.com/office/drawing/2014/main" id="{E4975E70-751E-4E58-A9C1-6B1DD4C92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5" y="3067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D</a:t>
              </a:r>
            </a:p>
          </p:txBody>
        </p:sp>
        <p:sp>
          <p:nvSpPr>
            <p:cNvPr id="24" name="Oval 47">
              <a:extLst>
                <a:ext uri="{FF2B5EF4-FFF2-40B4-BE49-F238E27FC236}">
                  <a16:creationId xmlns:a16="http://schemas.microsoft.com/office/drawing/2014/main" id="{642E47BA-41D6-4AE2-9DE7-23D2D1095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3067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E</a:t>
              </a:r>
            </a:p>
          </p:txBody>
        </p:sp>
        <p:sp>
          <p:nvSpPr>
            <p:cNvPr id="25" name="Oval 48">
              <a:extLst>
                <a:ext uri="{FF2B5EF4-FFF2-40B4-BE49-F238E27FC236}">
                  <a16:creationId xmlns:a16="http://schemas.microsoft.com/office/drawing/2014/main" id="{B99F6A8F-7187-4DEC-9AC3-0E3ECC1155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3475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F</a:t>
              </a:r>
            </a:p>
          </p:txBody>
        </p:sp>
        <p:sp>
          <p:nvSpPr>
            <p:cNvPr id="26" name="Oval 49">
              <a:extLst>
                <a:ext uri="{FF2B5EF4-FFF2-40B4-BE49-F238E27FC236}">
                  <a16:creationId xmlns:a16="http://schemas.microsoft.com/office/drawing/2014/main" id="{6ABBF980-D204-431E-800A-8245BAA76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" y="3475"/>
              <a:ext cx="227" cy="227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1600" b="1">
                  <a:solidFill>
                    <a:srgbClr val="008000"/>
                  </a:solidFill>
                  <a:latin typeface="+mn-lt"/>
                  <a:ea typeface="宋体" charset="0"/>
                  <a:cs typeface="宋体" charset="0"/>
                </a:rPr>
                <a:t>G</a:t>
              </a:r>
            </a:p>
          </p:txBody>
        </p:sp>
        <p:cxnSp>
          <p:nvCxnSpPr>
            <p:cNvPr id="27" name="AutoShape 50">
              <a:extLst>
                <a:ext uri="{FF2B5EF4-FFF2-40B4-BE49-F238E27FC236}">
                  <a16:creationId xmlns:a16="http://schemas.microsoft.com/office/drawing/2014/main" id="{D68057C6-A1D0-4FD1-8108-68A1464531C4}"/>
                </a:ext>
              </a:extLst>
            </p:cNvPr>
            <p:cNvCxnSpPr>
              <a:cxnSpLocks noChangeShapeType="1"/>
              <a:stCxn id="20" idx="3"/>
              <a:endCxn id="21" idx="0"/>
            </p:cNvCxnSpPr>
            <p:nvPr/>
          </p:nvCxnSpPr>
          <p:spPr bwMode="auto">
            <a:xfrm flipH="1">
              <a:off x="3492" y="2263"/>
              <a:ext cx="328" cy="2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1">
              <a:extLst>
                <a:ext uri="{FF2B5EF4-FFF2-40B4-BE49-F238E27FC236}">
                  <a16:creationId xmlns:a16="http://schemas.microsoft.com/office/drawing/2014/main" id="{9A6CD57F-FA36-4A9B-B895-541E6371B81E}"/>
                </a:ext>
              </a:extLst>
            </p:cNvPr>
            <p:cNvCxnSpPr>
              <a:cxnSpLocks noChangeShapeType="1"/>
              <a:stCxn id="20" idx="5"/>
              <a:endCxn id="22" idx="0"/>
            </p:cNvCxnSpPr>
            <p:nvPr/>
          </p:nvCxnSpPr>
          <p:spPr bwMode="auto">
            <a:xfrm>
              <a:off x="3981" y="2263"/>
              <a:ext cx="373" cy="2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2">
              <a:extLst>
                <a:ext uri="{FF2B5EF4-FFF2-40B4-BE49-F238E27FC236}">
                  <a16:creationId xmlns:a16="http://schemas.microsoft.com/office/drawing/2014/main" id="{09ABC7C8-3D5C-4AF3-8222-60A087F9E249}"/>
                </a:ext>
              </a:extLst>
            </p:cNvPr>
            <p:cNvCxnSpPr>
              <a:cxnSpLocks noChangeShapeType="1"/>
              <a:stCxn id="21" idx="5"/>
              <a:endCxn id="23" idx="0"/>
            </p:cNvCxnSpPr>
            <p:nvPr/>
          </p:nvCxnSpPr>
          <p:spPr bwMode="auto">
            <a:xfrm>
              <a:off x="3572" y="2771"/>
              <a:ext cx="147" cy="28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3">
              <a:extLst>
                <a:ext uri="{FF2B5EF4-FFF2-40B4-BE49-F238E27FC236}">
                  <a16:creationId xmlns:a16="http://schemas.microsoft.com/office/drawing/2014/main" id="{C7357D88-8003-4FD6-85B2-FE0C0050BF5F}"/>
                </a:ext>
              </a:extLst>
            </p:cNvPr>
            <p:cNvCxnSpPr>
              <a:cxnSpLocks noChangeShapeType="1"/>
              <a:stCxn id="22" idx="3"/>
              <a:endCxn id="24" idx="0"/>
            </p:cNvCxnSpPr>
            <p:nvPr/>
          </p:nvCxnSpPr>
          <p:spPr bwMode="auto">
            <a:xfrm flipH="1">
              <a:off x="4082" y="2771"/>
              <a:ext cx="191" cy="28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4">
              <a:extLst>
                <a:ext uri="{FF2B5EF4-FFF2-40B4-BE49-F238E27FC236}">
                  <a16:creationId xmlns:a16="http://schemas.microsoft.com/office/drawing/2014/main" id="{A251E205-5980-4CA3-91A5-9283AD203CCD}"/>
                </a:ext>
              </a:extLst>
            </p:cNvPr>
            <p:cNvCxnSpPr>
              <a:cxnSpLocks noChangeShapeType="1"/>
              <a:stCxn id="23" idx="3"/>
              <a:endCxn id="25" idx="0"/>
            </p:cNvCxnSpPr>
            <p:nvPr/>
          </p:nvCxnSpPr>
          <p:spPr bwMode="auto">
            <a:xfrm flipH="1">
              <a:off x="3492" y="3270"/>
              <a:ext cx="146" cy="1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5">
              <a:extLst>
                <a:ext uri="{FF2B5EF4-FFF2-40B4-BE49-F238E27FC236}">
                  <a16:creationId xmlns:a16="http://schemas.microsoft.com/office/drawing/2014/main" id="{ABE80BD7-2247-412F-B54C-3689D9EB8686}"/>
                </a:ext>
              </a:extLst>
            </p:cNvPr>
            <p:cNvCxnSpPr>
              <a:cxnSpLocks noChangeShapeType="1"/>
              <a:stCxn id="24" idx="5"/>
              <a:endCxn id="26" idx="0"/>
            </p:cNvCxnSpPr>
            <p:nvPr/>
          </p:nvCxnSpPr>
          <p:spPr bwMode="auto">
            <a:xfrm>
              <a:off x="4162" y="3270"/>
              <a:ext cx="192" cy="19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3" name="Oval 56">
              <a:extLst>
                <a:ext uri="{FF2B5EF4-FFF2-40B4-BE49-F238E27FC236}">
                  <a16:creationId xmlns:a16="http://schemas.microsoft.com/office/drawing/2014/main" id="{A13518D3-1CC8-4033-AD9B-5AB829663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" y="3067"/>
              <a:ext cx="136" cy="13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34" name="Oval 57">
              <a:extLst>
                <a:ext uri="{FF2B5EF4-FFF2-40B4-BE49-F238E27FC236}">
                  <a16:creationId xmlns:a16="http://schemas.microsoft.com/office/drawing/2014/main" id="{8182D7B2-ACA6-42B8-8B1B-A42B242C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3520"/>
              <a:ext cx="136" cy="13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35" name="Oval 58">
              <a:extLst>
                <a:ext uri="{FF2B5EF4-FFF2-40B4-BE49-F238E27FC236}">
                  <a16:creationId xmlns:a16="http://schemas.microsoft.com/office/drawing/2014/main" id="{D619C81A-E435-4BE8-B63F-AC8E548C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3520"/>
              <a:ext cx="136" cy="13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36" name="Oval 59">
              <a:extLst>
                <a:ext uri="{FF2B5EF4-FFF2-40B4-BE49-F238E27FC236}">
                  <a16:creationId xmlns:a16="http://schemas.microsoft.com/office/drawing/2014/main" id="{F759F1B8-CCFC-4DD9-B0D5-52DF1B143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3521"/>
              <a:ext cx="136" cy="13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4961E81F-41AB-48AD-BE3A-46A1F51FA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521"/>
              <a:ext cx="136" cy="13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38" name="Oval 61">
              <a:extLst>
                <a:ext uri="{FF2B5EF4-FFF2-40B4-BE49-F238E27FC236}">
                  <a16:creationId xmlns:a16="http://schemas.microsoft.com/office/drawing/2014/main" id="{DF3529E3-7403-4921-A02D-1DBD0F608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3067"/>
              <a:ext cx="136" cy="136"/>
            </a:xfrm>
            <a:prstGeom prst="ellipse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endParaRPr>
            </a:p>
          </p:txBody>
        </p:sp>
        <p:cxnSp>
          <p:nvCxnSpPr>
            <p:cNvPr id="39" name="AutoShape 62">
              <a:extLst>
                <a:ext uri="{FF2B5EF4-FFF2-40B4-BE49-F238E27FC236}">
                  <a16:creationId xmlns:a16="http://schemas.microsoft.com/office/drawing/2014/main" id="{0732E223-3381-4B83-BC26-6C50A3B888F5}"/>
                </a:ext>
              </a:extLst>
            </p:cNvPr>
            <p:cNvCxnSpPr>
              <a:cxnSpLocks noChangeShapeType="1"/>
              <a:stCxn id="21" idx="3"/>
              <a:endCxn id="33" idx="0"/>
            </p:cNvCxnSpPr>
            <p:nvPr/>
          </p:nvCxnSpPr>
          <p:spPr bwMode="auto">
            <a:xfrm flipH="1">
              <a:off x="3174" y="2771"/>
              <a:ext cx="237" cy="287"/>
            </a:xfrm>
            <a:prstGeom prst="straightConnector1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63">
              <a:extLst>
                <a:ext uri="{FF2B5EF4-FFF2-40B4-BE49-F238E27FC236}">
                  <a16:creationId xmlns:a16="http://schemas.microsoft.com/office/drawing/2014/main" id="{89167C37-49C0-4A1F-9367-95A53FC3CDBA}"/>
                </a:ext>
              </a:extLst>
            </p:cNvPr>
            <p:cNvCxnSpPr>
              <a:cxnSpLocks noChangeShapeType="1"/>
              <a:stCxn id="33" idx="3"/>
              <a:endCxn id="34" idx="0"/>
            </p:cNvCxnSpPr>
            <p:nvPr/>
          </p:nvCxnSpPr>
          <p:spPr bwMode="auto">
            <a:xfrm flipH="1">
              <a:off x="2970" y="3192"/>
              <a:ext cx="156" cy="319"/>
            </a:xfrm>
            <a:prstGeom prst="straightConnector1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64">
              <a:extLst>
                <a:ext uri="{FF2B5EF4-FFF2-40B4-BE49-F238E27FC236}">
                  <a16:creationId xmlns:a16="http://schemas.microsoft.com/office/drawing/2014/main" id="{C3CB719D-A05E-4F67-98CC-1D8841F3E9C0}"/>
                </a:ext>
              </a:extLst>
            </p:cNvPr>
            <p:cNvCxnSpPr>
              <a:cxnSpLocks noChangeShapeType="1"/>
              <a:stCxn id="33" idx="5"/>
              <a:endCxn id="35" idx="0"/>
            </p:cNvCxnSpPr>
            <p:nvPr/>
          </p:nvCxnSpPr>
          <p:spPr bwMode="auto">
            <a:xfrm>
              <a:off x="3222" y="3192"/>
              <a:ext cx="43" cy="319"/>
            </a:xfrm>
            <a:prstGeom prst="straightConnector1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65">
              <a:extLst>
                <a:ext uri="{FF2B5EF4-FFF2-40B4-BE49-F238E27FC236}">
                  <a16:creationId xmlns:a16="http://schemas.microsoft.com/office/drawing/2014/main" id="{B06D67AF-0AAB-49F3-A70B-A3C7EBC86DAA}"/>
                </a:ext>
              </a:extLst>
            </p:cNvPr>
            <p:cNvCxnSpPr>
              <a:cxnSpLocks noChangeShapeType="1"/>
              <a:stCxn id="23" idx="4"/>
              <a:endCxn id="36" idx="0"/>
            </p:cNvCxnSpPr>
            <p:nvPr/>
          </p:nvCxnSpPr>
          <p:spPr bwMode="auto">
            <a:xfrm>
              <a:off x="3719" y="3303"/>
              <a:ext cx="45" cy="209"/>
            </a:xfrm>
            <a:prstGeom prst="straightConnector1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66">
              <a:extLst>
                <a:ext uri="{FF2B5EF4-FFF2-40B4-BE49-F238E27FC236}">
                  <a16:creationId xmlns:a16="http://schemas.microsoft.com/office/drawing/2014/main" id="{0E3DBE0D-0B4E-47DE-BB84-62C8DC7116E9}"/>
                </a:ext>
              </a:extLst>
            </p:cNvPr>
            <p:cNvCxnSpPr>
              <a:cxnSpLocks noChangeShapeType="1"/>
              <a:stCxn id="24" idx="4"/>
              <a:endCxn id="37" idx="0"/>
            </p:cNvCxnSpPr>
            <p:nvPr/>
          </p:nvCxnSpPr>
          <p:spPr bwMode="auto">
            <a:xfrm flipH="1">
              <a:off x="3991" y="3303"/>
              <a:ext cx="91" cy="209"/>
            </a:xfrm>
            <a:prstGeom prst="straightConnector1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67">
              <a:extLst>
                <a:ext uri="{FF2B5EF4-FFF2-40B4-BE49-F238E27FC236}">
                  <a16:creationId xmlns:a16="http://schemas.microsoft.com/office/drawing/2014/main" id="{57FA5CA2-8AF3-4822-8DE4-9FD7F725A8E6}"/>
                </a:ext>
              </a:extLst>
            </p:cNvPr>
            <p:cNvCxnSpPr>
              <a:cxnSpLocks noChangeShapeType="1"/>
              <a:stCxn id="22" idx="5"/>
              <a:endCxn id="38" idx="0"/>
            </p:cNvCxnSpPr>
            <p:nvPr/>
          </p:nvCxnSpPr>
          <p:spPr bwMode="auto">
            <a:xfrm>
              <a:off x="4434" y="2771"/>
              <a:ext cx="192" cy="287"/>
            </a:xfrm>
            <a:prstGeom prst="straightConnector1">
              <a:avLst/>
            </a:prstGeom>
            <a:grp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5" name="Rectangle 68">
            <a:extLst>
              <a:ext uri="{FF2B5EF4-FFF2-40B4-BE49-F238E27FC236}">
                <a16:creationId xmlns:a16="http://schemas.microsoft.com/office/drawing/2014/main" id="{9879C007-8980-4494-87E5-9A519FD60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8672" y="5699415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35972B58-FDF6-4963-A6A5-A7A801E00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011" y="5699415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47" name="Rectangle 70">
            <a:extLst>
              <a:ext uri="{FF2B5EF4-FFF2-40B4-BE49-F238E27FC236}">
                <a16:creationId xmlns:a16="http://schemas.microsoft.com/office/drawing/2014/main" id="{B3F84E8A-2234-465B-8DED-A0DB182D5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936" y="5699415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48" name="Rectangle 71">
            <a:extLst>
              <a:ext uri="{FF2B5EF4-FFF2-40B4-BE49-F238E27FC236}">
                <a16:creationId xmlns:a16="http://schemas.microsoft.com/office/drawing/2014/main" id="{B9C23030-3313-423B-B7F7-CB22EB6CB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272" y="5699415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>
              <a:solidFill>
                <a:srgbClr val="008000"/>
              </a:solidFill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9" name="Rectangle 72">
            <a:extLst>
              <a:ext uri="{FF2B5EF4-FFF2-40B4-BE49-F238E27FC236}">
                <a16:creationId xmlns:a16="http://schemas.microsoft.com/office/drawing/2014/main" id="{F330621D-9355-4B1B-B086-A1873ECF3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611" y="5699415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50" name="Rectangle 73">
            <a:extLst>
              <a:ext uri="{FF2B5EF4-FFF2-40B4-BE49-F238E27FC236}">
                <a16:creationId xmlns:a16="http://schemas.microsoft.com/office/drawing/2014/main" id="{3C9D5FD0-8FD9-4DF5-97EC-25861A23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6947" y="5699415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51" name="Rectangle 74">
            <a:extLst>
              <a:ext uri="{FF2B5EF4-FFF2-40B4-BE49-F238E27FC236}">
                <a16:creationId xmlns:a16="http://schemas.microsoft.com/office/drawing/2014/main" id="{3C0FCF0A-7AC2-451A-A1DC-996D2A990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872" y="5699415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>
              <a:solidFill>
                <a:srgbClr val="008000"/>
              </a:solidFill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52" name="Rectangle 75">
            <a:extLst>
              <a:ext uri="{FF2B5EF4-FFF2-40B4-BE49-F238E27FC236}">
                <a16:creationId xmlns:a16="http://schemas.microsoft.com/office/drawing/2014/main" id="{EF106FD1-7CAE-46C8-B9AC-BEEE84435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211" y="5699415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>
              <a:solidFill>
                <a:srgbClr val="008000"/>
              </a:solidFill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53" name="Rectangle 76">
            <a:extLst>
              <a:ext uri="{FF2B5EF4-FFF2-40B4-BE49-F238E27FC236}">
                <a16:creationId xmlns:a16="http://schemas.microsoft.com/office/drawing/2014/main" id="{10334DCF-6F9E-4D75-8CD9-DD7711B7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136" y="5699415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>
              <a:solidFill>
                <a:srgbClr val="008000"/>
              </a:solidFill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54" name="Rectangle 77">
            <a:extLst>
              <a:ext uri="{FF2B5EF4-FFF2-40B4-BE49-F238E27FC236}">
                <a16:creationId xmlns:a16="http://schemas.microsoft.com/office/drawing/2014/main" id="{0EBBC492-A47E-4C3A-B33D-0FD2A0CFA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472" y="5699415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55" name="Rectangle 78">
            <a:extLst>
              <a:ext uri="{FF2B5EF4-FFF2-40B4-BE49-F238E27FC236}">
                <a16:creationId xmlns:a16="http://schemas.microsoft.com/office/drawing/2014/main" id="{5B493DEE-26A7-48B4-B209-4C3455B52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8397" y="5699415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>
              <a:solidFill>
                <a:srgbClr val="008000"/>
              </a:solidFill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56" name="Rectangle 79">
            <a:extLst>
              <a:ext uri="{FF2B5EF4-FFF2-40B4-BE49-F238E27FC236}">
                <a16:creationId xmlns:a16="http://schemas.microsoft.com/office/drawing/2014/main" id="{CE17B17A-BD26-47AB-B99E-C860F40D6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736" y="5699415"/>
            <a:ext cx="287337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 sz="1600" b="1">
              <a:solidFill>
                <a:srgbClr val="008000"/>
              </a:solidFill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57" name="Rectangle 80">
            <a:extLst>
              <a:ext uri="{FF2B5EF4-FFF2-40B4-BE49-F238E27FC236}">
                <a16:creationId xmlns:a16="http://schemas.microsoft.com/office/drawing/2014/main" id="{29E730CB-7067-4809-A30B-088144724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072" y="5699415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rPr>
              <a:t>G</a:t>
            </a:r>
          </a:p>
        </p:txBody>
      </p:sp>
      <p:sp>
        <p:nvSpPr>
          <p:cNvPr id="58" name="Rectangle 84">
            <a:extLst>
              <a:ext uri="{FF2B5EF4-FFF2-40B4-BE49-F238E27FC236}">
                <a16:creationId xmlns:a16="http://schemas.microsoft.com/office/drawing/2014/main" id="{10EDD139-E437-4C11-839B-F1DC51541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9747" y="5699415"/>
            <a:ext cx="287338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1600" b="1">
                <a:solidFill>
                  <a:srgbClr val="008000"/>
                </a:solidFill>
                <a:latin typeface="+mn-lt"/>
                <a:ea typeface="宋体" charset="0"/>
                <a:cs typeface="宋体" charset="0"/>
              </a:rPr>
              <a:t>0</a:t>
            </a:r>
          </a:p>
        </p:txBody>
      </p:sp>
      <p:cxnSp>
        <p:nvCxnSpPr>
          <p:cNvPr id="59" name="AutoShape 88">
            <a:extLst>
              <a:ext uri="{FF2B5EF4-FFF2-40B4-BE49-F238E27FC236}">
                <a16:creationId xmlns:a16="http://schemas.microsoft.com/office/drawing/2014/main" id="{E8C4CCF3-B0D2-47B2-9D40-B6AC2FEBD829}"/>
              </a:ext>
            </a:extLst>
          </p:cNvPr>
          <p:cNvCxnSpPr>
            <a:cxnSpLocks noChangeShapeType="1"/>
            <a:stCxn id="33" idx="2"/>
            <a:endCxn id="48" idx="0"/>
          </p:cNvCxnSpPr>
          <p:nvPr/>
        </p:nvCxnSpPr>
        <p:spPr bwMode="auto">
          <a:xfrm rot="10800000" flipV="1">
            <a:off x="6436735" y="4438940"/>
            <a:ext cx="2000250" cy="1260475"/>
          </a:xfrm>
          <a:prstGeom prst="curvedConnector2">
            <a:avLst/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0" name="AutoShape 89">
            <a:extLst>
              <a:ext uri="{FF2B5EF4-FFF2-40B4-BE49-F238E27FC236}">
                <a16:creationId xmlns:a16="http://schemas.microsoft.com/office/drawing/2014/main" id="{896037E6-D801-4C2C-8DCE-C93C91AB95B5}"/>
              </a:ext>
            </a:extLst>
          </p:cNvPr>
          <p:cNvCxnSpPr>
            <a:cxnSpLocks noChangeShapeType="1"/>
            <a:stCxn id="38" idx="4"/>
            <a:endCxn id="51" idx="0"/>
          </p:cNvCxnSpPr>
          <p:nvPr/>
        </p:nvCxnSpPr>
        <p:spPr bwMode="auto">
          <a:xfrm rot="5400000">
            <a:off x="8513186" y="3348328"/>
            <a:ext cx="1138237" cy="3563937"/>
          </a:xfrm>
          <a:prstGeom prst="curvedConnector3">
            <a:avLst>
              <a:gd name="adj1" fmla="val 23708"/>
            </a:avLst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AutoShape 91">
            <a:extLst>
              <a:ext uri="{FF2B5EF4-FFF2-40B4-BE49-F238E27FC236}">
                <a16:creationId xmlns:a16="http://schemas.microsoft.com/office/drawing/2014/main" id="{A6B779F6-66E7-4272-B5B5-3BE27B712714}"/>
              </a:ext>
            </a:extLst>
          </p:cNvPr>
          <p:cNvCxnSpPr>
            <a:cxnSpLocks noChangeShapeType="1"/>
            <a:stCxn id="34" idx="4"/>
            <a:endCxn id="52" idx="0"/>
          </p:cNvCxnSpPr>
          <p:nvPr/>
        </p:nvCxnSpPr>
        <p:spPr bwMode="auto">
          <a:xfrm rot="5400000">
            <a:off x="7701972" y="5166014"/>
            <a:ext cx="419100" cy="647700"/>
          </a:xfrm>
          <a:prstGeom prst="curvedConnector3">
            <a:avLst>
              <a:gd name="adj1" fmla="val 48106"/>
            </a:avLst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2" name="AutoShape 92">
            <a:extLst>
              <a:ext uri="{FF2B5EF4-FFF2-40B4-BE49-F238E27FC236}">
                <a16:creationId xmlns:a16="http://schemas.microsoft.com/office/drawing/2014/main" id="{4C4C719B-2867-4141-8FD9-D05CEF20C0ED}"/>
              </a:ext>
            </a:extLst>
          </p:cNvPr>
          <p:cNvCxnSpPr>
            <a:cxnSpLocks noChangeShapeType="1"/>
            <a:stCxn id="35" idx="4"/>
            <a:endCxn id="53" idx="0"/>
          </p:cNvCxnSpPr>
          <p:nvPr/>
        </p:nvCxnSpPr>
        <p:spPr bwMode="auto">
          <a:xfrm rot="5400000">
            <a:off x="8080591" y="5076320"/>
            <a:ext cx="419100" cy="827088"/>
          </a:xfrm>
          <a:prstGeom prst="curvedConnector3">
            <a:avLst>
              <a:gd name="adj1" fmla="val 48106"/>
            </a:avLst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3" name="AutoShape 93">
            <a:extLst>
              <a:ext uri="{FF2B5EF4-FFF2-40B4-BE49-F238E27FC236}">
                <a16:creationId xmlns:a16="http://schemas.microsoft.com/office/drawing/2014/main" id="{F674A7A7-CCF6-46A2-A7D0-AF5E93E37D88}"/>
              </a:ext>
            </a:extLst>
          </p:cNvPr>
          <p:cNvCxnSpPr>
            <a:cxnSpLocks noChangeShapeType="1"/>
            <a:stCxn id="36" idx="4"/>
            <a:endCxn id="55" idx="0"/>
          </p:cNvCxnSpPr>
          <p:nvPr/>
        </p:nvCxnSpPr>
        <p:spPr bwMode="auto">
          <a:xfrm rot="5400000">
            <a:off x="8765598" y="4969165"/>
            <a:ext cx="417512" cy="1042987"/>
          </a:xfrm>
          <a:prstGeom prst="curvedConnector3">
            <a:avLst>
              <a:gd name="adj1" fmla="val 41824"/>
            </a:avLst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AutoShape 94">
            <a:extLst>
              <a:ext uri="{FF2B5EF4-FFF2-40B4-BE49-F238E27FC236}">
                <a16:creationId xmlns:a16="http://schemas.microsoft.com/office/drawing/2014/main" id="{977021D9-1F87-46B4-B070-44CA59783976}"/>
              </a:ext>
            </a:extLst>
          </p:cNvPr>
          <p:cNvCxnSpPr>
            <a:cxnSpLocks noChangeShapeType="1"/>
            <a:stCxn id="37" idx="4"/>
            <a:endCxn id="56" idx="0"/>
          </p:cNvCxnSpPr>
          <p:nvPr/>
        </p:nvCxnSpPr>
        <p:spPr bwMode="auto">
          <a:xfrm rot="5400000">
            <a:off x="9089448" y="4932652"/>
            <a:ext cx="417512" cy="1116013"/>
          </a:xfrm>
          <a:prstGeom prst="curvedConnector3">
            <a:avLst>
              <a:gd name="adj1" fmla="val 64255"/>
            </a:avLst>
          </a:prstGeom>
          <a:noFill/>
          <a:ln w="19050">
            <a:solidFill>
              <a:srgbClr val="008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9382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Sequential Storage Structure</a:t>
            </a:r>
            <a:endParaRPr lang="zh-CN" altLang="en-US"/>
          </a:p>
        </p:txBody>
      </p:sp>
      <p:sp>
        <p:nvSpPr>
          <p:cNvPr id="2867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Sequential representation of a complete binary tree</a:t>
            </a:r>
          </a:p>
          <a:p>
            <a:pPr lvl="1"/>
            <a:r>
              <a:rPr lang="en-US" altLang="zh-CN" dirty="0"/>
              <a:t>The nodes can be labeled as in the level-order (breadth-first) traversal</a:t>
            </a:r>
          </a:p>
          <a:p>
            <a:pPr lvl="1"/>
            <a:r>
              <a:rPr lang="en-US" altLang="zh-CN" dirty="0"/>
              <a:t>A linearized sequence can maintain the structure of the complete binary tree</a:t>
            </a: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745D9AF-ED60-483C-8669-922C40A23B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87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800"/>
              <a:t>Review: Properties of Binary Trees</a:t>
            </a:r>
            <a:endParaRPr lang="zh-CN" altLang="en-US" sz="3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600" dirty="0"/>
              <a:t>Property 7. If a complete binary tree has </a:t>
            </a:r>
            <a:r>
              <a:rPr lang="en-US" altLang="zh-CN" sz="2600" b="0" dirty="0"/>
              <a:t>n</a:t>
            </a:r>
            <a:r>
              <a:rPr lang="en-US" altLang="zh-CN" sz="2600" dirty="0"/>
              <a:t> nodes, and the nodes are labeled from left to right level-by-level, we have the following for node </a:t>
            </a:r>
            <a:r>
              <a:rPr lang="en-US" altLang="zh-CN" sz="2600" b="0" dirty="0" err="1"/>
              <a:t>i</a:t>
            </a:r>
            <a:r>
              <a:rPr lang="en-US" altLang="zh-CN" sz="2600" dirty="0"/>
              <a:t> (</a:t>
            </a:r>
            <a:r>
              <a:rPr lang="en-US" altLang="zh-CN" sz="2600" b="0" dirty="0"/>
              <a:t>0 ≤ </a:t>
            </a:r>
            <a:r>
              <a:rPr lang="en-US" altLang="zh-CN" sz="2600" b="0" dirty="0" err="1"/>
              <a:t>i</a:t>
            </a:r>
            <a:r>
              <a:rPr lang="en-US" altLang="zh-CN" sz="2600" b="0" dirty="0"/>
              <a:t> ≤ n-1</a:t>
            </a:r>
            <a:r>
              <a:rPr lang="en-US" altLang="zh-CN" sz="2600" dirty="0"/>
              <a:t>)</a:t>
            </a:r>
          </a:p>
          <a:p>
            <a:pPr marL="803275" lvl="1" indent="-460375">
              <a:lnSpc>
                <a:spcPct val="80000"/>
              </a:lnSpc>
              <a:buNone/>
            </a:pPr>
            <a:r>
              <a:rPr lang="en-US" altLang="zh-CN" sz="2200" dirty="0"/>
              <a:t>(1) 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= 0,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the root;</a:t>
            </a:r>
          </a:p>
          <a:p>
            <a:pPr marL="803275" lvl="1" indent="4763">
              <a:lnSpc>
                <a:spcPct val="80000"/>
              </a:lnSpc>
              <a:buNone/>
            </a:pPr>
            <a:r>
              <a:rPr lang="en-US" altLang="zh-CN" sz="2200" dirty="0"/>
              <a:t>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&gt; 0, its parent has label ⌊(i-1)/2⌋.</a:t>
            </a:r>
          </a:p>
          <a:p>
            <a:pPr marL="803275" lvl="1" indent="-460375">
              <a:lnSpc>
                <a:spcPct val="80000"/>
              </a:lnSpc>
              <a:buNone/>
            </a:pPr>
            <a:r>
              <a:rPr lang="en-US" altLang="zh-CN" sz="2200" dirty="0"/>
              <a:t>(2) If 2i+1 ≤ n-1, the left child of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(2i+1); otherwise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has no left child.</a:t>
            </a:r>
          </a:p>
          <a:p>
            <a:pPr marL="803275" lvl="1" indent="-92075">
              <a:lnSpc>
                <a:spcPct val="80000"/>
              </a:lnSpc>
              <a:buNone/>
            </a:pPr>
            <a:r>
              <a:rPr lang="en-US" altLang="zh-CN" sz="2200" dirty="0"/>
              <a:t>If 2i+2 ≤ n-1, the right child of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(2i+2); otherwise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has no right child.</a:t>
            </a:r>
          </a:p>
          <a:p>
            <a:pPr marL="803275" lvl="1" indent="-460375">
              <a:lnSpc>
                <a:spcPct val="80000"/>
              </a:lnSpc>
              <a:buNone/>
            </a:pPr>
            <a:r>
              <a:rPr lang="en-US" altLang="zh-CN" sz="2200" dirty="0"/>
              <a:t>(3) 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even and 0&lt;</a:t>
            </a:r>
            <a:r>
              <a:rPr lang="en-US" altLang="zh-CN" sz="2200" dirty="0" err="1"/>
              <a:t>i</a:t>
            </a:r>
            <a:r>
              <a:rPr lang="en-US" altLang="zh-CN" sz="2200" dirty="0"/>
              <a:t>&lt;n, the left sibling of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(i-1); otherwise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has no left sibling.</a:t>
            </a:r>
          </a:p>
          <a:p>
            <a:pPr marL="803275" lvl="1" indent="-92075">
              <a:lnSpc>
                <a:spcPct val="80000"/>
              </a:lnSpc>
              <a:buNone/>
            </a:pPr>
            <a:r>
              <a:rPr lang="en-US" altLang="zh-CN" sz="2200" dirty="0"/>
              <a:t>If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odd and i+1 &lt; n, the right sibling of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is (i+1); otherwise node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has no right sibling.</a:t>
            </a:r>
            <a:endParaRPr lang="zh-CN" altLang="en-US" sz="2200" dirty="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0A03C75-647E-469D-877A-D7A268B80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1607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/>
              <a:t>Sequential Storage Structure of Complete Binary Trees</a:t>
            </a:r>
            <a:endParaRPr lang="zh-CN" altLang="en-US" sz="380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919288" y="1844675"/>
          <a:ext cx="4032250" cy="307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" name="Visio" r:id="rId4" imgW="3803904" imgH="3003804" progId="">
                  <p:embed/>
                </p:oleObj>
              </mc:Choice>
              <mc:Fallback>
                <p:oleObj name="Visio" r:id="rId4" imgW="3803904" imgH="3003804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844675"/>
                        <a:ext cx="4032250" cy="307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096000" y="2349501"/>
          <a:ext cx="424815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6" name="Visio" r:id="rId6" imgW="4608881" imgH="610210" progId="">
                  <p:embed/>
                </p:oleObj>
              </mc:Choice>
              <mc:Fallback>
                <p:oleObj name="Visio" r:id="rId6" imgW="4608881" imgH="61021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349501"/>
                        <a:ext cx="4248150" cy="1222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9A02286-6C9D-4856-959B-C23B744942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24348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800"/>
              <a:t>Sequential Storage Structure of Complete Binary Trees</a:t>
            </a:r>
            <a:endParaRPr lang="zh-CN" altLang="en-US" sz="3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For a complete binary tree,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the level order is enough to represent the tree structure;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 sequential form is the simplest and the most space-efficient implementation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For a general binary tree,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we can always add in dummy nodes to make it complete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the choice of linked form or the sequential form also depends on the time/space efficiency</a:t>
            </a:r>
            <a:endParaRPr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0221446-1D67-4A71-A614-20DB3AE73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4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4099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strike="sngStrike" dirty="0">
                <a:solidFill>
                  <a:srgbClr val="B2B2B2"/>
                </a:solidFill>
              </a:rPr>
              <a:t>Concepts of trees</a:t>
            </a:r>
          </a:p>
          <a:p>
            <a:r>
              <a:rPr lang="en-US" altLang="zh-CN" sz="3600" strike="sngStrike" dirty="0">
                <a:solidFill>
                  <a:srgbClr val="B2B2B2"/>
                </a:solidFill>
              </a:rPr>
              <a:t>Binary trees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Properties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ADT</a:t>
            </a:r>
          </a:p>
          <a:p>
            <a:pPr lvl="1"/>
            <a:r>
              <a:rPr lang="en-US" altLang="zh-CN" sz="3200" strike="sngStrike" dirty="0">
                <a:solidFill>
                  <a:srgbClr val="B2B2B2"/>
                </a:solidFill>
              </a:rPr>
              <a:t>Storage Structures</a:t>
            </a:r>
          </a:p>
          <a:p>
            <a:r>
              <a:rPr lang="en-US" altLang="zh-CN" sz="3600" dirty="0">
                <a:solidFill>
                  <a:srgbClr val="FF0000"/>
                </a:solidFill>
              </a:rPr>
              <a:t>Binary Search Trees</a:t>
            </a:r>
          </a:p>
          <a:p>
            <a:r>
              <a:rPr lang="en-US" altLang="zh-CN" sz="3600" dirty="0"/>
              <a:t>AVL Trees</a:t>
            </a:r>
            <a:endParaRPr lang="zh-CN" altLang="en-US" sz="3600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D46C6A3-22CC-4D02-8E67-EDDF9CDD94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04834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special type of binary trees</a:t>
            </a:r>
          </a:p>
          <a:p>
            <a:endParaRPr lang="en-US" altLang="zh-CN" dirty="0"/>
          </a:p>
          <a:p>
            <a:r>
              <a:rPr lang="en-US" altLang="zh-CN" dirty="0"/>
              <a:t>For every node, X, in the tree,</a:t>
            </a:r>
          </a:p>
          <a:p>
            <a:pPr lvl="1"/>
            <a:r>
              <a:rPr lang="en-US" altLang="zh-CN" dirty="0"/>
              <a:t>the values of all the keys in its left subtree are </a:t>
            </a:r>
            <a:r>
              <a:rPr lang="en-US" altLang="zh-CN" dirty="0">
                <a:solidFill>
                  <a:srgbClr val="FF0000"/>
                </a:solidFill>
              </a:rPr>
              <a:t>smaller than</a:t>
            </a:r>
            <a:r>
              <a:rPr lang="en-US" altLang="zh-CN" dirty="0"/>
              <a:t> the key value of X, and</a:t>
            </a:r>
          </a:p>
          <a:p>
            <a:pPr lvl="1"/>
            <a:r>
              <a:rPr lang="en-US" altLang="zh-CN" dirty="0"/>
              <a:t>the values of all the keys in its right subtree are </a:t>
            </a:r>
            <a:r>
              <a:rPr lang="en-US" altLang="zh-CN" dirty="0">
                <a:solidFill>
                  <a:srgbClr val="FF0000"/>
                </a:solidFill>
              </a:rPr>
              <a:t>larger than </a:t>
            </a:r>
            <a:r>
              <a:rPr lang="en-US" altLang="zh-CN" dirty="0"/>
              <a:t>the key value of X.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8FB6473-C83A-47DC-9189-34E625DF9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5500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Which is (not) a BST?</a:t>
            </a:r>
            <a:endParaRPr lang="zh-CN" altLang="en-US"/>
          </a:p>
        </p:txBody>
      </p:sp>
      <p:grpSp>
        <p:nvGrpSpPr>
          <p:cNvPr id="34820" name="组 29"/>
          <p:cNvGrpSpPr>
            <a:grpSpLocks/>
          </p:cNvGrpSpPr>
          <p:nvPr/>
        </p:nvGrpSpPr>
        <p:grpSpPr bwMode="auto">
          <a:xfrm>
            <a:off x="3216276" y="2781301"/>
            <a:ext cx="2232025" cy="2519363"/>
            <a:chOff x="1691680" y="2780928"/>
            <a:chExt cx="2232248" cy="2520280"/>
          </a:xfrm>
        </p:grpSpPr>
        <p:sp>
          <p:nvSpPr>
            <p:cNvPr id="7" name="椭圆 6"/>
            <p:cNvSpPr>
              <a:spLocks noChangeArrowheads="1"/>
            </p:cNvSpPr>
            <p:nvPr/>
          </p:nvSpPr>
          <p:spPr bwMode="auto">
            <a:xfrm>
              <a:off x="2844320" y="2780928"/>
              <a:ext cx="431843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6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椭圆 7"/>
            <p:cNvSpPr>
              <a:spLocks noChangeArrowheads="1"/>
            </p:cNvSpPr>
            <p:nvPr/>
          </p:nvSpPr>
          <p:spPr bwMode="auto">
            <a:xfrm>
              <a:off x="2194968" y="3428864"/>
              <a:ext cx="433430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椭圆 8"/>
            <p:cNvSpPr>
              <a:spLocks noChangeArrowheads="1"/>
            </p:cNvSpPr>
            <p:nvPr/>
          </p:nvSpPr>
          <p:spPr bwMode="auto">
            <a:xfrm>
              <a:off x="1691680" y="4149851"/>
              <a:ext cx="431843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椭圆 9"/>
            <p:cNvSpPr>
              <a:spLocks noChangeArrowheads="1"/>
            </p:cNvSpPr>
            <p:nvPr/>
          </p:nvSpPr>
          <p:spPr bwMode="auto">
            <a:xfrm>
              <a:off x="2699844" y="4149851"/>
              <a:ext cx="431843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4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椭圆 10"/>
            <p:cNvSpPr>
              <a:spLocks noChangeArrowheads="1"/>
            </p:cNvSpPr>
            <p:nvPr/>
          </p:nvSpPr>
          <p:spPr bwMode="auto">
            <a:xfrm>
              <a:off x="2194968" y="4869251"/>
              <a:ext cx="433430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3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椭圆 11"/>
            <p:cNvSpPr>
              <a:spLocks noChangeArrowheads="1"/>
            </p:cNvSpPr>
            <p:nvPr/>
          </p:nvSpPr>
          <p:spPr bwMode="auto">
            <a:xfrm>
              <a:off x="3492085" y="3428864"/>
              <a:ext cx="431843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8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14" name="直线连接符 13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564892" y="3149362"/>
              <a:ext cx="342934" cy="343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线连接符 14"/>
            <p:cNvCxnSpPr>
              <a:cxnSpLocks noChangeShapeType="1"/>
              <a:stCxn id="7" idx="5"/>
              <a:endCxn id="12" idx="1"/>
            </p:cNvCxnSpPr>
            <p:nvPr/>
          </p:nvCxnSpPr>
          <p:spPr bwMode="auto">
            <a:xfrm>
              <a:off x="3212657" y="3149362"/>
              <a:ext cx="342934" cy="343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直线连接符 17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2060017" y="3797298"/>
              <a:ext cx="198458" cy="414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直线连接符 20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2564892" y="3797298"/>
              <a:ext cx="198458" cy="414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直线连接符 23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2564892" y="4518285"/>
              <a:ext cx="198458" cy="414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直线连接符 26"/>
            <p:cNvCxnSpPr>
              <a:cxnSpLocks noChangeShapeType="1"/>
              <a:stCxn id="7" idx="5"/>
              <a:endCxn id="12" idx="1"/>
            </p:cNvCxnSpPr>
            <p:nvPr/>
          </p:nvCxnSpPr>
          <p:spPr bwMode="auto">
            <a:xfrm>
              <a:off x="3212657" y="3149362"/>
              <a:ext cx="342934" cy="343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821" name="组 47"/>
          <p:cNvGrpSpPr>
            <a:grpSpLocks/>
          </p:cNvGrpSpPr>
          <p:nvPr/>
        </p:nvGrpSpPr>
        <p:grpSpPr bwMode="auto">
          <a:xfrm>
            <a:off x="6383338" y="2781301"/>
            <a:ext cx="2233612" cy="2519363"/>
            <a:chOff x="4860032" y="2780928"/>
            <a:chExt cx="2232248" cy="2520280"/>
          </a:xfrm>
        </p:grpSpPr>
        <p:sp>
          <p:nvSpPr>
            <p:cNvPr id="32" name="椭圆 31"/>
            <p:cNvSpPr>
              <a:spLocks noChangeArrowheads="1"/>
            </p:cNvSpPr>
            <p:nvPr/>
          </p:nvSpPr>
          <p:spPr bwMode="auto">
            <a:xfrm>
              <a:off x="6011853" y="2780928"/>
              <a:ext cx="433122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6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5364549" y="3428864"/>
              <a:ext cx="431536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2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auto">
            <a:xfrm>
              <a:off x="4860032" y="4149851"/>
              <a:ext cx="431536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1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auto">
            <a:xfrm>
              <a:off x="5867478" y="4149851"/>
              <a:ext cx="433123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4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auto">
            <a:xfrm>
              <a:off x="5364549" y="4869251"/>
              <a:ext cx="431536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3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auto">
            <a:xfrm>
              <a:off x="6660744" y="3428864"/>
              <a:ext cx="431536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8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38" name="直线连接符 37"/>
            <p:cNvCxnSpPr>
              <a:cxnSpLocks noChangeShapeType="1"/>
              <a:stCxn id="32" idx="3"/>
              <a:endCxn id="33" idx="7"/>
            </p:cNvCxnSpPr>
            <p:nvPr/>
          </p:nvCxnSpPr>
          <p:spPr bwMode="auto">
            <a:xfrm flipH="1">
              <a:off x="5732624" y="3149362"/>
              <a:ext cx="342691" cy="343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直线连接符 38"/>
            <p:cNvCxnSpPr>
              <a:cxnSpLocks noChangeShapeType="1"/>
              <a:stCxn id="32" idx="5"/>
              <a:endCxn id="37" idx="1"/>
            </p:cNvCxnSpPr>
            <p:nvPr/>
          </p:nvCxnSpPr>
          <p:spPr bwMode="auto">
            <a:xfrm>
              <a:off x="6381514" y="3149362"/>
              <a:ext cx="342691" cy="343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线连接符 39"/>
            <p:cNvCxnSpPr>
              <a:cxnSpLocks noChangeShapeType="1"/>
              <a:stCxn id="33" idx="3"/>
              <a:endCxn id="34" idx="7"/>
            </p:cNvCxnSpPr>
            <p:nvPr/>
          </p:nvCxnSpPr>
          <p:spPr bwMode="auto">
            <a:xfrm flipH="1">
              <a:off x="5228107" y="3797298"/>
              <a:ext cx="199903" cy="414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线连接符 40"/>
            <p:cNvCxnSpPr>
              <a:cxnSpLocks noChangeShapeType="1"/>
              <a:stCxn id="33" idx="5"/>
              <a:endCxn id="35" idx="1"/>
            </p:cNvCxnSpPr>
            <p:nvPr/>
          </p:nvCxnSpPr>
          <p:spPr bwMode="auto">
            <a:xfrm>
              <a:off x="5732624" y="3797298"/>
              <a:ext cx="198316" cy="414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线连接符 41"/>
            <p:cNvCxnSpPr>
              <a:cxnSpLocks noChangeShapeType="1"/>
              <a:stCxn id="35" idx="3"/>
              <a:endCxn id="36" idx="7"/>
            </p:cNvCxnSpPr>
            <p:nvPr/>
          </p:nvCxnSpPr>
          <p:spPr bwMode="auto">
            <a:xfrm flipH="1">
              <a:off x="5732624" y="4518285"/>
              <a:ext cx="198316" cy="414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线连接符 42"/>
            <p:cNvCxnSpPr>
              <a:cxnSpLocks noChangeShapeType="1"/>
              <a:stCxn id="32" idx="5"/>
              <a:endCxn id="37" idx="1"/>
            </p:cNvCxnSpPr>
            <p:nvPr/>
          </p:nvCxnSpPr>
          <p:spPr bwMode="auto">
            <a:xfrm>
              <a:off x="6381514" y="3149362"/>
              <a:ext cx="342691" cy="3430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椭圆 43"/>
            <p:cNvSpPr>
              <a:spLocks noChangeArrowheads="1"/>
            </p:cNvSpPr>
            <p:nvPr/>
          </p:nvSpPr>
          <p:spPr bwMode="auto">
            <a:xfrm>
              <a:off x="6371995" y="4869251"/>
              <a:ext cx="431536" cy="4319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r>
                <a:rPr kumimoji="1" lang="en-US" altLang="zh-CN" sz="2000">
                  <a:solidFill>
                    <a:schemeClr val="tx1"/>
                  </a:solidFill>
                  <a:latin typeface="Arial" pitchFamily="34" charset="0"/>
                </a:rPr>
                <a:t>7</a:t>
              </a:r>
              <a:endParaRPr kumimoji="1" lang="zh-CN" altLang="en-US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cxnSp>
          <p:nvCxnSpPr>
            <p:cNvPr id="45" name="直线连接符 44"/>
            <p:cNvCxnSpPr>
              <a:cxnSpLocks noChangeShapeType="1"/>
              <a:stCxn id="35" idx="5"/>
              <a:endCxn id="44" idx="1"/>
            </p:cNvCxnSpPr>
            <p:nvPr/>
          </p:nvCxnSpPr>
          <p:spPr bwMode="auto">
            <a:xfrm>
              <a:off x="6237141" y="4518285"/>
              <a:ext cx="198316" cy="4144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" name="灯片编号占位符 3">
            <a:extLst>
              <a:ext uri="{FF2B5EF4-FFF2-40B4-BE49-F238E27FC236}">
                <a16:creationId xmlns:a16="http://schemas.microsoft.com/office/drawing/2014/main" id="{8EAC551C-68A5-45B7-AE93-9DE2BB7514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16429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  <a:endParaRPr lang="zh-CN" altLang="en-US" dirty="0"/>
          </a:p>
        </p:txBody>
      </p:sp>
      <p:sp>
        <p:nvSpPr>
          <p:cNvPr id="33794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special type of binary trees</a:t>
            </a:r>
          </a:p>
          <a:p>
            <a:endParaRPr lang="en-US" altLang="zh-CN" dirty="0"/>
          </a:p>
          <a:p>
            <a:r>
              <a:rPr lang="en-US" altLang="zh-CN" dirty="0"/>
              <a:t>For every node, X, in the tree,</a:t>
            </a:r>
          </a:p>
          <a:p>
            <a:pPr lvl="1"/>
            <a:r>
              <a:rPr lang="en-US" altLang="zh-CN" dirty="0"/>
              <a:t>the values of all the keys in its left </a:t>
            </a:r>
            <a:r>
              <a:rPr lang="en-US" altLang="zh-CN" dirty="0" err="1"/>
              <a:t>subtree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smaller than</a:t>
            </a:r>
            <a:r>
              <a:rPr lang="en-US" altLang="zh-CN" dirty="0"/>
              <a:t> the key value of X, and</a:t>
            </a:r>
          </a:p>
          <a:p>
            <a:pPr lvl="1"/>
            <a:r>
              <a:rPr lang="en-US" altLang="zh-CN" dirty="0"/>
              <a:t>the values of all the keys in its right </a:t>
            </a:r>
            <a:r>
              <a:rPr lang="en-US" altLang="zh-CN" dirty="0" err="1"/>
              <a:t>subtree</a:t>
            </a:r>
            <a:r>
              <a:rPr lang="en-US" altLang="zh-CN" dirty="0"/>
              <a:t> are </a:t>
            </a:r>
            <a:r>
              <a:rPr lang="en-US" altLang="zh-CN" dirty="0">
                <a:solidFill>
                  <a:srgbClr val="FF0000"/>
                </a:solidFill>
              </a:rPr>
              <a:t>larger than </a:t>
            </a:r>
            <a:r>
              <a:rPr lang="en-US" altLang="zh-CN" dirty="0"/>
              <a:t>the key value of X.</a:t>
            </a:r>
          </a:p>
          <a:p>
            <a:r>
              <a:rPr lang="en-US" altLang="zh-CN" dirty="0"/>
              <a:t>Property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Tree T is a BST, if and only if the </a:t>
            </a:r>
            <a:r>
              <a:rPr lang="en-US" altLang="zh-CN" dirty="0" err="1">
                <a:solidFill>
                  <a:srgbClr val="FF0000"/>
                </a:solidFill>
              </a:rPr>
              <a:t>inorder</a:t>
            </a:r>
            <a:r>
              <a:rPr lang="en-US" altLang="zh-CN" dirty="0">
                <a:solidFill>
                  <a:srgbClr val="FF0000"/>
                </a:solidFill>
              </a:rPr>
              <a:t> traversal of T is sorted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89296CE-AA4D-4A2F-9742-C6C2605BD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26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Preliminaries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70C0"/>
                </a:solidFill>
              </a:rPr>
              <a:t>Depth (level) of a Node</a:t>
            </a:r>
          </a:p>
          <a:p>
            <a:pPr lvl="1"/>
            <a:r>
              <a:rPr lang="en-US" altLang="zh-CN" dirty="0"/>
              <a:t>Depth of the root is 0; and</a:t>
            </a:r>
          </a:p>
          <a:p>
            <a:pPr lvl="1"/>
            <a:r>
              <a:rPr lang="en-US" altLang="zh-CN" dirty="0"/>
              <a:t>the depth of any other node in the tree is one plus the depth of its parent</a:t>
            </a:r>
          </a:p>
          <a:p>
            <a:pPr lvl="1"/>
            <a:r>
              <a:rPr lang="en-US" altLang="zh-CN" dirty="0"/>
              <a:t>(The length of path starting from the root)</a:t>
            </a:r>
          </a:p>
          <a:p>
            <a:r>
              <a:rPr lang="en-US" altLang="zh-CN" u="sng" dirty="0">
                <a:solidFill>
                  <a:srgbClr val="0070C0"/>
                </a:solidFill>
              </a:rPr>
              <a:t>Depth of a Tree</a:t>
            </a:r>
          </a:p>
          <a:p>
            <a:pPr lvl="1"/>
            <a:r>
              <a:rPr lang="en-US" altLang="zh-CN" dirty="0"/>
              <a:t>The depth of a tree is the maximum depth of any leaf in the tree</a:t>
            </a:r>
          </a:p>
          <a:p>
            <a:pPr lvl="1"/>
            <a:r>
              <a:rPr lang="en-US" altLang="zh-CN" dirty="0"/>
              <a:t>(The longest path starting from the root)</a:t>
            </a: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08F1082B-BF56-46BC-B968-5D2F3A9D32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0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Reconstruct a Binary Tree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From its</a:t>
            </a:r>
          </a:p>
          <a:p>
            <a:pPr lvl="1"/>
            <a:r>
              <a:rPr kumimoji="1" lang="en-US" altLang="zh-CN" dirty="0"/>
              <a:t>preorder traversal?</a:t>
            </a:r>
          </a:p>
          <a:p>
            <a:pPr lvl="1"/>
            <a:r>
              <a:rPr kumimoji="1" lang="en-US" altLang="zh-CN" dirty="0" err="1"/>
              <a:t>postorder</a:t>
            </a:r>
            <a:r>
              <a:rPr kumimoji="1" lang="en-US" altLang="zh-CN" dirty="0"/>
              <a:t> traversal?</a:t>
            </a:r>
            <a:endParaRPr lang="en-US" altLang="zh-CN" dirty="0"/>
          </a:p>
          <a:p>
            <a:pPr marL="344487" lvl="1" indent="0">
              <a:buNone/>
            </a:pPr>
            <a:r>
              <a:rPr kumimoji="1" lang="en-US" altLang="zh-CN" dirty="0">
                <a:solidFill>
                  <a:srgbClr val="00B050"/>
                </a:solidFill>
              </a:rPr>
              <a:t>// assuming no duplicated nodes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960BBC-8CA1-49E4-AEA5-147DFF1394F4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0039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FAB22-4364-4FA0-A195-AEF1B40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BST: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3E398-479E-4EA5-8736-3E720DB1F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84784"/>
            <a:ext cx="9372600" cy="4712400"/>
          </a:xfrm>
        </p:spPr>
        <p:txBody>
          <a:bodyPr>
            <a:normAutofit/>
          </a:bodyPr>
          <a:lstStyle/>
          <a:p>
            <a:pPr marL="360363" indent="-360363">
              <a:spcBef>
                <a:spcPts val="475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template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&lt;class T&gt;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class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BinarySearchTree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 {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private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: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400" dirty="0">
                <a:latin typeface="Ludica fax"/>
                <a:ea typeface="隶书" pitchFamily="49" charset="-122"/>
              </a:rPr>
              <a:t>    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&lt;T&gt;* root;</a:t>
            </a:r>
            <a:endParaRPr lang="zh-CN" altLang="en-US" sz="2400" dirty="0">
              <a:latin typeface="Ludica fax"/>
              <a:ea typeface="隶书" pitchFamily="49" charset="-122"/>
            </a:endParaRP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Ludica fax"/>
                <a:ea typeface="隶书" pitchFamily="49" charset="-122"/>
              </a:rPr>
              <a:t>public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:</a:t>
            </a:r>
          </a:p>
          <a:p>
            <a:pPr marL="360363" indent="-360363">
              <a:spcBef>
                <a:spcPts val="475"/>
              </a:spcBef>
              <a:buNone/>
            </a:pPr>
            <a:r>
              <a:rPr lang="en-US" altLang="zh-CN" sz="2400" dirty="0">
                <a:latin typeface="Ludica fax"/>
                <a:ea typeface="隶书" pitchFamily="49" charset="-122"/>
              </a:rPr>
              <a:t>    </a:t>
            </a:r>
            <a:r>
              <a:rPr lang="en-US" altLang="zh-CN" sz="2400" dirty="0" err="1">
                <a:latin typeface="Ludica fax"/>
              </a:rPr>
              <a:t>BinaryTreeNode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&lt;T&gt;</a:t>
            </a:r>
            <a:r>
              <a:rPr lang="en-US" altLang="zh-CN" sz="2400" dirty="0">
                <a:latin typeface="Ludica fax"/>
              </a:rPr>
              <a:t>* Find (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&lt;T&gt;* root,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 T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val</a:t>
            </a:r>
            <a:r>
              <a:rPr lang="en-US" altLang="zh-CN" sz="2400" dirty="0">
                <a:latin typeface="Ludica fax"/>
              </a:rPr>
              <a:t>);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400" dirty="0">
                <a:latin typeface="Ludica fax"/>
              </a:rPr>
              <a:t>    </a:t>
            </a:r>
            <a:r>
              <a:rPr lang="en-US" altLang="zh-CN" sz="2400" dirty="0" err="1">
                <a:latin typeface="Ludica fax"/>
              </a:rPr>
              <a:t>BinaryTreeNode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&lt;T&gt;</a:t>
            </a:r>
            <a:r>
              <a:rPr lang="en-US" altLang="zh-CN" sz="2400" dirty="0">
                <a:latin typeface="Ludica fax"/>
              </a:rPr>
              <a:t>* </a:t>
            </a:r>
            <a:r>
              <a:rPr lang="en-US" altLang="zh-CN" sz="2400" dirty="0" err="1">
                <a:latin typeface="Ludica fax"/>
              </a:rPr>
              <a:t>FindMin</a:t>
            </a:r>
            <a:r>
              <a:rPr lang="en-US" altLang="zh-CN" sz="2400" dirty="0">
                <a:latin typeface="Ludica fax"/>
              </a:rPr>
              <a:t> (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&lt;T&gt;* root</a:t>
            </a:r>
            <a:r>
              <a:rPr lang="en-US" altLang="zh-CN" sz="2400" dirty="0">
                <a:latin typeface="Ludica fax"/>
              </a:rPr>
              <a:t>);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400" dirty="0">
                <a:latin typeface="Ludica fax"/>
              </a:rPr>
              <a:t>    </a:t>
            </a:r>
            <a:r>
              <a:rPr lang="en-US" altLang="zh-CN" sz="2400" dirty="0" err="1">
                <a:latin typeface="Ludica fax"/>
              </a:rPr>
              <a:t>BinaryTreeNode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&lt;T&gt;</a:t>
            </a:r>
            <a:r>
              <a:rPr lang="en-US" altLang="zh-CN" sz="2400" dirty="0">
                <a:latin typeface="Ludica fax"/>
              </a:rPr>
              <a:t>* </a:t>
            </a:r>
            <a:r>
              <a:rPr lang="en-US" altLang="zh-CN" sz="2400" dirty="0" err="1">
                <a:latin typeface="Ludica fax"/>
              </a:rPr>
              <a:t>FindMax</a:t>
            </a:r>
            <a:r>
              <a:rPr lang="en-US" altLang="zh-CN" sz="2400" dirty="0">
                <a:latin typeface="Ludica fax"/>
              </a:rPr>
              <a:t> (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&lt;T&gt;* root</a:t>
            </a:r>
            <a:r>
              <a:rPr lang="en-US" altLang="zh-CN" sz="2400" dirty="0">
                <a:latin typeface="Ludica fax"/>
              </a:rPr>
              <a:t>);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400" dirty="0">
                <a:latin typeface="Ludica fax"/>
              </a:rPr>
              <a:t>    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&lt;T&gt;*</a:t>
            </a:r>
            <a:r>
              <a:rPr lang="en-US" altLang="zh-CN" sz="2400" dirty="0">
                <a:latin typeface="Ludica fax"/>
              </a:rPr>
              <a:t> Insert (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&lt;T&gt;* root,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 T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val</a:t>
            </a:r>
            <a:r>
              <a:rPr lang="en-US" altLang="zh-CN" sz="2400" dirty="0">
                <a:latin typeface="Ludica fax"/>
              </a:rPr>
              <a:t>);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400" dirty="0">
                <a:latin typeface="Ludica fax"/>
              </a:rPr>
              <a:t>    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&lt;T&gt;*</a:t>
            </a:r>
            <a:r>
              <a:rPr lang="en-US" altLang="zh-CN" sz="2400" dirty="0">
                <a:latin typeface="Ludica fax"/>
              </a:rPr>
              <a:t> Delete (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&lt;T&gt;* root, </a:t>
            </a:r>
            <a:r>
              <a:rPr lang="en-US" altLang="zh-CN" sz="24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const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 T </a:t>
            </a:r>
            <a:r>
              <a:rPr lang="en-US" altLang="zh-CN" sz="24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val</a:t>
            </a:r>
            <a:r>
              <a:rPr lang="en-US" altLang="zh-CN" sz="2400" dirty="0">
                <a:latin typeface="Ludica fax"/>
              </a:rPr>
              <a:t>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46F650-25D6-4A02-8EE5-0DF1B20E39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1480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8B063-1AF9-4D44-9732-3621EA54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Search: Find, </a:t>
            </a:r>
            <a:r>
              <a:rPr lang="en-US" altLang="zh-CN" dirty="0" err="1"/>
              <a:t>FindMin</a:t>
            </a:r>
            <a:r>
              <a:rPr lang="en-US" altLang="zh-CN" dirty="0"/>
              <a:t>, </a:t>
            </a:r>
            <a:r>
              <a:rPr lang="en-US" altLang="zh-CN" dirty="0" err="1"/>
              <a:t>FindMAX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99328-10B8-4E21-96E1-FC8C80ABD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784"/>
            <a:ext cx="10896600" cy="4712400"/>
          </a:xfrm>
        </p:spPr>
        <p:txBody>
          <a:bodyPr/>
          <a:lstStyle/>
          <a:p>
            <a:r>
              <a:rPr lang="en-US" altLang="zh-CN" dirty="0"/>
              <a:t>Key idea: given a node, only travel either of its subtrees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484E4-B421-4480-859C-13D4310716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EAA2817-38E0-46E3-BD6C-029E96315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556" y="4501943"/>
            <a:ext cx="1381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Oval 308">
            <a:extLst>
              <a:ext uri="{FF2B5EF4-FFF2-40B4-BE49-F238E27FC236}">
                <a16:creationId xmlns:a16="http://schemas.microsoft.com/office/drawing/2014/main" id="{6AACF1BC-9DCF-4B13-8025-C4114A96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706" y="4244768"/>
            <a:ext cx="461962" cy="311150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7" name="Oval 309">
            <a:extLst>
              <a:ext uri="{FF2B5EF4-FFF2-40B4-BE49-F238E27FC236}">
                <a16:creationId xmlns:a16="http://schemas.microsoft.com/office/drawing/2014/main" id="{0CAAB5DC-CB67-4304-A151-94DE3EDF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831" y="4244768"/>
            <a:ext cx="461962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19</a:t>
            </a:r>
          </a:p>
        </p:txBody>
      </p:sp>
      <p:sp>
        <p:nvSpPr>
          <p:cNvPr id="8" name="Oval 310">
            <a:extLst>
              <a:ext uri="{FF2B5EF4-FFF2-40B4-BE49-F238E27FC236}">
                <a16:creationId xmlns:a16="http://schemas.microsoft.com/office/drawing/2014/main" id="{41F8476A-79CD-48A0-95C6-99CC481F0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793" y="4984543"/>
            <a:ext cx="519113" cy="312738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22</a:t>
            </a:r>
          </a:p>
        </p:txBody>
      </p:sp>
      <p:sp>
        <p:nvSpPr>
          <p:cNvPr id="9" name="Oval 311">
            <a:extLst>
              <a:ext uri="{FF2B5EF4-FFF2-40B4-BE49-F238E27FC236}">
                <a16:creationId xmlns:a16="http://schemas.microsoft.com/office/drawing/2014/main" id="{1234B377-6564-484C-835E-E949DB5F1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056" y="4244768"/>
            <a:ext cx="461962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51</a:t>
            </a:r>
          </a:p>
        </p:txBody>
      </p:sp>
      <p:sp>
        <p:nvSpPr>
          <p:cNvPr id="10" name="Freeform 312">
            <a:extLst>
              <a:ext uri="{FF2B5EF4-FFF2-40B4-BE49-F238E27FC236}">
                <a16:creationId xmlns:a16="http://schemas.microsoft.com/office/drawing/2014/main" id="{C0C3DB85-D049-433A-B6C1-155BAC885ECF}"/>
              </a:ext>
            </a:extLst>
          </p:cNvPr>
          <p:cNvSpPr>
            <a:spLocks/>
          </p:cNvSpPr>
          <p:nvPr/>
        </p:nvSpPr>
        <p:spPr bwMode="auto">
          <a:xfrm>
            <a:off x="6869906" y="3430381"/>
            <a:ext cx="442912" cy="238125"/>
          </a:xfrm>
          <a:custGeom>
            <a:avLst/>
            <a:gdLst>
              <a:gd name="T0" fmla="*/ 0 w 336"/>
              <a:gd name="T1" fmla="*/ 0 h 247"/>
              <a:gd name="T2" fmla="*/ 2147483647 w 336"/>
              <a:gd name="T3" fmla="*/ 2147483647 h 247"/>
              <a:gd name="T4" fmla="*/ 0 60000 65536"/>
              <a:gd name="T5" fmla="*/ 0 60000 65536"/>
              <a:gd name="T6" fmla="*/ 0 w 336"/>
              <a:gd name="T7" fmla="*/ 0 h 247"/>
              <a:gd name="T8" fmla="*/ 336 w 336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6" h="247">
                <a:moveTo>
                  <a:pt x="0" y="0"/>
                </a:moveTo>
                <a:lnTo>
                  <a:pt x="336" y="2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1" name="Freeform 313">
            <a:extLst>
              <a:ext uri="{FF2B5EF4-FFF2-40B4-BE49-F238E27FC236}">
                <a16:creationId xmlns:a16="http://schemas.microsoft.com/office/drawing/2014/main" id="{F452D9B8-C298-4E19-8EAB-492330A62010}"/>
              </a:ext>
            </a:extLst>
          </p:cNvPr>
          <p:cNvSpPr>
            <a:spLocks/>
          </p:cNvSpPr>
          <p:nvPr/>
        </p:nvSpPr>
        <p:spPr bwMode="auto">
          <a:xfrm>
            <a:off x="7714456" y="3908218"/>
            <a:ext cx="341312" cy="336550"/>
          </a:xfrm>
          <a:custGeom>
            <a:avLst/>
            <a:gdLst>
              <a:gd name="T0" fmla="*/ 0 w 228"/>
              <a:gd name="T1" fmla="*/ 0 h 441"/>
              <a:gd name="T2" fmla="*/ 2147483647 w 228"/>
              <a:gd name="T3" fmla="*/ 2147483647 h 441"/>
              <a:gd name="T4" fmla="*/ 0 60000 65536"/>
              <a:gd name="T5" fmla="*/ 0 60000 65536"/>
              <a:gd name="T6" fmla="*/ 0 w 228"/>
              <a:gd name="T7" fmla="*/ 0 h 441"/>
              <a:gd name="T8" fmla="*/ 228 w 228"/>
              <a:gd name="T9" fmla="*/ 441 h 4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8" h="441">
                <a:moveTo>
                  <a:pt x="0" y="0"/>
                </a:moveTo>
                <a:lnTo>
                  <a:pt x="228" y="441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2" name="Freeform 314">
            <a:extLst>
              <a:ext uri="{FF2B5EF4-FFF2-40B4-BE49-F238E27FC236}">
                <a16:creationId xmlns:a16="http://schemas.microsoft.com/office/drawing/2014/main" id="{25C82590-6350-4877-B73D-DE0FA8756E3E}"/>
              </a:ext>
            </a:extLst>
          </p:cNvPr>
          <p:cNvSpPr>
            <a:spLocks/>
          </p:cNvSpPr>
          <p:nvPr/>
        </p:nvSpPr>
        <p:spPr bwMode="auto">
          <a:xfrm>
            <a:off x="8266906" y="4543218"/>
            <a:ext cx="284162" cy="406400"/>
          </a:xfrm>
          <a:custGeom>
            <a:avLst/>
            <a:gdLst>
              <a:gd name="T0" fmla="*/ 0 w 208"/>
              <a:gd name="T1" fmla="*/ 0 h 443"/>
              <a:gd name="T2" fmla="*/ 2147483647 w 208"/>
              <a:gd name="T3" fmla="*/ 2147483647 h 443"/>
              <a:gd name="T4" fmla="*/ 0 60000 65536"/>
              <a:gd name="T5" fmla="*/ 0 60000 65536"/>
              <a:gd name="T6" fmla="*/ 0 w 208"/>
              <a:gd name="T7" fmla="*/ 0 h 443"/>
              <a:gd name="T8" fmla="*/ 208 w 208"/>
              <a:gd name="T9" fmla="*/ 443 h 44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443">
                <a:moveTo>
                  <a:pt x="0" y="0"/>
                </a:moveTo>
                <a:lnTo>
                  <a:pt x="208" y="44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3" name="Freeform 315">
            <a:extLst>
              <a:ext uri="{FF2B5EF4-FFF2-40B4-BE49-F238E27FC236}">
                <a16:creationId xmlns:a16="http://schemas.microsoft.com/office/drawing/2014/main" id="{701916B4-EB92-4082-B2BD-346E2A54B7BF}"/>
              </a:ext>
            </a:extLst>
          </p:cNvPr>
          <p:cNvSpPr>
            <a:spLocks/>
          </p:cNvSpPr>
          <p:nvPr/>
        </p:nvSpPr>
        <p:spPr bwMode="auto">
          <a:xfrm>
            <a:off x="7155656" y="3908218"/>
            <a:ext cx="219075" cy="336550"/>
          </a:xfrm>
          <a:custGeom>
            <a:avLst/>
            <a:gdLst>
              <a:gd name="T0" fmla="*/ 2147483647 w 324"/>
              <a:gd name="T1" fmla="*/ 0 h 450"/>
              <a:gd name="T2" fmla="*/ 0 w 324"/>
              <a:gd name="T3" fmla="*/ 2147483647 h 450"/>
              <a:gd name="T4" fmla="*/ 0 60000 65536"/>
              <a:gd name="T5" fmla="*/ 0 60000 65536"/>
              <a:gd name="T6" fmla="*/ 0 w 324"/>
              <a:gd name="T7" fmla="*/ 0 h 450"/>
              <a:gd name="T8" fmla="*/ 324 w 324"/>
              <a:gd name="T9" fmla="*/ 450 h 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4" h="450">
                <a:moveTo>
                  <a:pt x="324" y="0"/>
                </a:moveTo>
                <a:lnTo>
                  <a:pt x="0" y="45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4" name="Freeform 316">
            <a:extLst>
              <a:ext uri="{FF2B5EF4-FFF2-40B4-BE49-F238E27FC236}">
                <a16:creationId xmlns:a16="http://schemas.microsoft.com/office/drawing/2014/main" id="{D4F1B23C-06DD-4449-A784-701200FF9032}"/>
              </a:ext>
            </a:extLst>
          </p:cNvPr>
          <p:cNvSpPr>
            <a:spLocks/>
          </p:cNvSpPr>
          <p:nvPr/>
        </p:nvSpPr>
        <p:spPr bwMode="auto">
          <a:xfrm>
            <a:off x="5934868" y="3430381"/>
            <a:ext cx="514350" cy="228600"/>
          </a:xfrm>
          <a:custGeom>
            <a:avLst/>
            <a:gdLst>
              <a:gd name="T0" fmla="*/ 2147483647 w 353"/>
              <a:gd name="T1" fmla="*/ 0 h 247"/>
              <a:gd name="T2" fmla="*/ 0 w 353"/>
              <a:gd name="T3" fmla="*/ 2147483647 h 247"/>
              <a:gd name="T4" fmla="*/ 0 60000 65536"/>
              <a:gd name="T5" fmla="*/ 0 60000 65536"/>
              <a:gd name="T6" fmla="*/ 0 w 353"/>
              <a:gd name="T7" fmla="*/ 0 h 247"/>
              <a:gd name="T8" fmla="*/ 353 w 353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3" h="247">
                <a:moveTo>
                  <a:pt x="353" y="0"/>
                </a:moveTo>
                <a:lnTo>
                  <a:pt x="0" y="2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5" name="Freeform 317">
            <a:extLst>
              <a:ext uri="{FF2B5EF4-FFF2-40B4-BE49-F238E27FC236}">
                <a16:creationId xmlns:a16="http://schemas.microsoft.com/office/drawing/2014/main" id="{AF210D05-6217-440F-89AF-CE2AFD2C0730}"/>
              </a:ext>
            </a:extLst>
          </p:cNvPr>
          <p:cNvSpPr>
            <a:spLocks/>
          </p:cNvSpPr>
          <p:nvPr/>
        </p:nvSpPr>
        <p:spPr bwMode="auto">
          <a:xfrm>
            <a:off x="5888831" y="3932031"/>
            <a:ext cx="238125" cy="312737"/>
          </a:xfrm>
          <a:custGeom>
            <a:avLst/>
            <a:gdLst>
              <a:gd name="T0" fmla="*/ 0 w 123"/>
              <a:gd name="T1" fmla="*/ 0 h 433"/>
              <a:gd name="T2" fmla="*/ 2147483647 w 123"/>
              <a:gd name="T3" fmla="*/ 2147483647 h 433"/>
              <a:gd name="T4" fmla="*/ 0 60000 65536"/>
              <a:gd name="T5" fmla="*/ 0 60000 65536"/>
              <a:gd name="T6" fmla="*/ 0 w 123"/>
              <a:gd name="T7" fmla="*/ 0 h 433"/>
              <a:gd name="T8" fmla="*/ 123 w 123"/>
              <a:gd name="T9" fmla="*/ 433 h 4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" h="433">
                <a:moveTo>
                  <a:pt x="0" y="0"/>
                </a:moveTo>
                <a:lnTo>
                  <a:pt x="123" y="43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6" name="Line 318">
            <a:extLst>
              <a:ext uri="{FF2B5EF4-FFF2-40B4-BE49-F238E27FC236}">
                <a16:creationId xmlns:a16="http://schemas.microsoft.com/office/drawing/2014/main" id="{7F2C0DC7-DA1E-4D58-A9B2-529856564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1418" y="4497181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7" name="Freeform 319">
            <a:extLst>
              <a:ext uri="{FF2B5EF4-FFF2-40B4-BE49-F238E27FC236}">
                <a16:creationId xmlns:a16="http://schemas.microsoft.com/office/drawing/2014/main" id="{8C0BBD51-96F1-4B89-856E-A7A38B3CF827}"/>
              </a:ext>
            </a:extLst>
          </p:cNvPr>
          <p:cNvSpPr>
            <a:spLocks/>
          </p:cNvSpPr>
          <p:nvPr/>
        </p:nvSpPr>
        <p:spPr bwMode="auto">
          <a:xfrm>
            <a:off x="6238081" y="4543218"/>
            <a:ext cx="333375" cy="455613"/>
          </a:xfrm>
          <a:custGeom>
            <a:avLst/>
            <a:gdLst>
              <a:gd name="T0" fmla="*/ 0 w 142"/>
              <a:gd name="T1" fmla="*/ 0 h 459"/>
              <a:gd name="T2" fmla="*/ 2147483647 w 142"/>
              <a:gd name="T3" fmla="*/ 2147483647 h 459"/>
              <a:gd name="T4" fmla="*/ 0 60000 65536"/>
              <a:gd name="T5" fmla="*/ 0 60000 65536"/>
              <a:gd name="T6" fmla="*/ 0 w 142"/>
              <a:gd name="T7" fmla="*/ 0 h 459"/>
              <a:gd name="T8" fmla="*/ 142 w 142"/>
              <a:gd name="T9" fmla="*/ 459 h 4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2" h="459">
                <a:moveTo>
                  <a:pt x="0" y="0"/>
                </a:moveTo>
                <a:lnTo>
                  <a:pt x="142" y="45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8" name="Freeform 320">
            <a:extLst>
              <a:ext uri="{FF2B5EF4-FFF2-40B4-BE49-F238E27FC236}">
                <a16:creationId xmlns:a16="http://schemas.microsoft.com/office/drawing/2014/main" id="{FCF20B0C-EA68-4B72-B8E8-BA7719F5B409}"/>
              </a:ext>
            </a:extLst>
          </p:cNvPr>
          <p:cNvSpPr>
            <a:spLocks/>
          </p:cNvSpPr>
          <p:nvPr/>
        </p:nvSpPr>
        <p:spPr bwMode="auto">
          <a:xfrm>
            <a:off x="5372893" y="3916156"/>
            <a:ext cx="274638" cy="354012"/>
          </a:xfrm>
          <a:custGeom>
            <a:avLst/>
            <a:gdLst>
              <a:gd name="T0" fmla="*/ 2147483647 w 318"/>
              <a:gd name="T1" fmla="*/ 0 h 485"/>
              <a:gd name="T2" fmla="*/ 0 w 318"/>
              <a:gd name="T3" fmla="*/ 2147483647 h 485"/>
              <a:gd name="T4" fmla="*/ 0 60000 65536"/>
              <a:gd name="T5" fmla="*/ 0 60000 65536"/>
              <a:gd name="T6" fmla="*/ 0 w 318"/>
              <a:gd name="T7" fmla="*/ 0 h 485"/>
              <a:gd name="T8" fmla="*/ 318 w 318"/>
              <a:gd name="T9" fmla="*/ 485 h 4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485">
                <a:moveTo>
                  <a:pt x="318" y="0"/>
                </a:moveTo>
                <a:lnTo>
                  <a:pt x="0" y="48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19" name="Freeform 321">
            <a:extLst>
              <a:ext uri="{FF2B5EF4-FFF2-40B4-BE49-F238E27FC236}">
                <a16:creationId xmlns:a16="http://schemas.microsoft.com/office/drawing/2014/main" id="{75D55806-BF2D-42B3-AD87-3408F53FEBE5}"/>
              </a:ext>
            </a:extLst>
          </p:cNvPr>
          <p:cNvSpPr>
            <a:spLocks/>
          </p:cNvSpPr>
          <p:nvPr/>
        </p:nvSpPr>
        <p:spPr bwMode="auto">
          <a:xfrm rot="-274702">
            <a:off x="5880893" y="3317668"/>
            <a:ext cx="390525" cy="188913"/>
          </a:xfrm>
          <a:custGeom>
            <a:avLst/>
            <a:gdLst>
              <a:gd name="T0" fmla="*/ 2147483647 w 265"/>
              <a:gd name="T1" fmla="*/ 0 h 230"/>
              <a:gd name="T2" fmla="*/ 0 w 265"/>
              <a:gd name="T3" fmla="*/ 2147483647 h 230"/>
              <a:gd name="T4" fmla="*/ 0 60000 65536"/>
              <a:gd name="T5" fmla="*/ 0 60000 65536"/>
              <a:gd name="T6" fmla="*/ 0 w 265"/>
              <a:gd name="T7" fmla="*/ 0 h 230"/>
              <a:gd name="T8" fmla="*/ 265 w 265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5" h="230">
                <a:moveTo>
                  <a:pt x="265" y="0"/>
                </a:moveTo>
                <a:lnTo>
                  <a:pt x="0" y="230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0" name="Freeform 322">
            <a:extLst>
              <a:ext uri="{FF2B5EF4-FFF2-40B4-BE49-F238E27FC236}">
                <a16:creationId xmlns:a16="http://schemas.microsoft.com/office/drawing/2014/main" id="{B11D834E-64DC-4B5F-B1B3-827AE9AEC0CC}"/>
              </a:ext>
            </a:extLst>
          </p:cNvPr>
          <p:cNvSpPr>
            <a:spLocks/>
          </p:cNvSpPr>
          <p:nvPr/>
        </p:nvSpPr>
        <p:spPr bwMode="auto">
          <a:xfrm>
            <a:off x="6060281" y="3908218"/>
            <a:ext cx="247650" cy="285750"/>
          </a:xfrm>
          <a:custGeom>
            <a:avLst/>
            <a:gdLst>
              <a:gd name="T0" fmla="*/ 0 w 88"/>
              <a:gd name="T1" fmla="*/ 0 h 318"/>
              <a:gd name="T2" fmla="*/ 2147483647 w 88"/>
              <a:gd name="T3" fmla="*/ 2147483647 h 318"/>
              <a:gd name="T4" fmla="*/ 0 60000 65536"/>
              <a:gd name="T5" fmla="*/ 0 60000 65536"/>
              <a:gd name="T6" fmla="*/ 0 w 88"/>
              <a:gd name="T7" fmla="*/ 0 h 318"/>
              <a:gd name="T8" fmla="*/ 88 w 88"/>
              <a:gd name="T9" fmla="*/ 318 h 3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318">
                <a:moveTo>
                  <a:pt x="0" y="0"/>
                </a:moveTo>
                <a:lnTo>
                  <a:pt x="88" y="318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21" name="Text Box 323">
            <a:extLst>
              <a:ext uri="{FF2B5EF4-FFF2-40B4-BE49-F238E27FC236}">
                <a16:creationId xmlns:a16="http://schemas.microsoft.com/office/drawing/2014/main" id="{7B8BFBA6-44A4-4554-9FDD-2EE1CA32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7618" y="3462131"/>
            <a:ext cx="34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22" name="Text Box 324">
            <a:extLst>
              <a:ext uri="{FF2B5EF4-FFF2-40B4-BE49-F238E27FC236}">
                <a16:creationId xmlns:a16="http://schemas.microsoft.com/office/drawing/2014/main" id="{6765583E-8432-4980-AB17-8A6E1938E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618" y="4097131"/>
            <a:ext cx="3429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23" name="Text Box 325">
            <a:extLst>
              <a:ext uri="{FF2B5EF4-FFF2-40B4-BE49-F238E27FC236}">
                <a16:creationId xmlns:a16="http://schemas.microsoft.com/office/drawing/2014/main" id="{E090FC8E-2584-4C3B-A864-8467B2BCE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6306" y="4679743"/>
            <a:ext cx="3444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9</a:t>
            </a:r>
          </a:p>
        </p:txBody>
      </p:sp>
      <p:sp>
        <p:nvSpPr>
          <p:cNvPr id="24" name="Text Box 326">
            <a:extLst>
              <a:ext uri="{FF2B5EF4-FFF2-40B4-BE49-F238E27FC236}">
                <a16:creationId xmlns:a16="http://schemas.microsoft.com/office/drawing/2014/main" id="{80806F17-6129-4512-B2F1-A02C4374C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606" y="3328781"/>
            <a:ext cx="3460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 dirty="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5" name="Text Box 327">
            <a:extLst>
              <a:ext uri="{FF2B5EF4-FFF2-40B4-BE49-F238E27FC236}">
                <a16:creationId xmlns:a16="http://schemas.microsoft.com/office/drawing/2014/main" id="{E0C93016-209F-475F-B6F8-C9303EDC2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6468" y="4138406"/>
            <a:ext cx="3460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6" name="Text Box 328">
            <a:extLst>
              <a:ext uri="{FF2B5EF4-FFF2-40B4-BE49-F238E27FC236}">
                <a16:creationId xmlns:a16="http://schemas.microsoft.com/office/drawing/2014/main" id="{EF5596A7-7663-4140-9F4F-FA06D9C7E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581" y="4543218"/>
            <a:ext cx="3460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27" name="Text Box 329">
            <a:extLst>
              <a:ext uri="{FF2B5EF4-FFF2-40B4-BE49-F238E27FC236}">
                <a16:creationId xmlns:a16="http://schemas.microsoft.com/office/drawing/2014/main" id="{A1070986-9689-4586-8C77-267BD7242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943" y="4949618"/>
            <a:ext cx="3429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8" name="Oval 330">
            <a:extLst>
              <a:ext uri="{FF2B5EF4-FFF2-40B4-BE49-F238E27FC236}">
                <a16:creationId xmlns:a16="http://schemas.microsoft.com/office/drawing/2014/main" id="{9C3BCE71-2E39-4B2F-A16B-EAEF756DE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468" y="4244768"/>
            <a:ext cx="461963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88</a:t>
            </a:r>
          </a:p>
        </p:txBody>
      </p:sp>
      <p:sp>
        <p:nvSpPr>
          <p:cNvPr id="29" name="Oval 331">
            <a:extLst>
              <a:ext uri="{FF2B5EF4-FFF2-40B4-BE49-F238E27FC236}">
                <a16:creationId xmlns:a16="http://schemas.microsoft.com/office/drawing/2014/main" id="{356CB6D9-D543-4506-B9F6-3C85C9829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768" y="3619293"/>
            <a:ext cx="463550" cy="312738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60</a:t>
            </a:r>
          </a:p>
        </p:txBody>
      </p:sp>
      <p:sp>
        <p:nvSpPr>
          <p:cNvPr id="30" name="Oval 332">
            <a:extLst>
              <a:ext uri="{FF2B5EF4-FFF2-40B4-BE49-F238E27FC236}">
                <a16:creationId xmlns:a16="http://schemas.microsoft.com/office/drawing/2014/main" id="{BD16CDE4-6B1A-475E-A660-45868F69C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9618" y="4949618"/>
            <a:ext cx="461963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93</a:t>
            </a:r>
          </a:p>
        </p:txBody>
      </p:sp>
      <p:sp>
        <p:nvSpPr>
          <p:cNvPr id="31" name="Oval 333">
            <a:extLst>
              <a:ext uri="{FF2B5EF4-FFF2-40B4-BE49-F238E27FC236}">
                <a16:creationId xmlns:a16="http://schemas.microsoft.com/office/drawing/2014/main" id="{B60E03CC-460B-498E-8615-96874F7A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931" y="3216068"/>
            <a:ext cx="465137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35</a:t>
            </a:r>
          </a:p>
        </p:txBody>
      </p:sp>
      <p:sp>
        <p:nvSpPr>
          <p:cNvPr id="32" name="Oval 334">
            <a:extLst>
              <a:ext uri="{FF2B5EF4-FFF2-40B4-BE49-F238E27FC236}">
                <a16:creationId xmlns:a16="http://schemas.microsoft.com/office/drawing/2014/main" id="{21F3C9F0-F808-4161-BB66-FE2C6BA57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506" y="3635168"/>
            <a:ext cx="463550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33" name="Text Box 336">
            <a:extLst>
              <a:ext uri="{FF2B5EF4-FFF2-40B4-BE49-F238E27FC236}">
                <a16:creationId xmlns:a16="http://schemas.microsoft.com/office/drawing/2014/main" id="{62198993-8E07-4E8B-BA79-A9F42547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081" y="4003468"/>
            <a:ext cx="344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34" name="Text Box 326">
            <a:extLst>
              <a:ext uri="{FF2B5EF4-FFF2-40B4-BE49-F238E27FC236}">
                <a16:creationId xmlns:a16="http://schemas.microsoft.com/office/drawing/2014/main" id="{66D42E76-960D-49F3-8963-6A6A7FA2C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819" y="2954131"/>
            <a:ext cx="3460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 dirty="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7BC8D8E6-7D04-4E35-9225-BB9848C06F4B}"/>
              </a:ext>
            </a:extLst>
          </p:cNvPr>
          <p:cNvSpPr txBox="1">
            <a:spLocks noChangeArrowheads="1"/>
          </p:cNvSpPr>
          <p:nvPr/>
        </p:nvSpPr>
        <p:spPr>
          <a:xfrm>
            <a:off x="1036499" y="2949388"/>
            <a:ext cx="3700237" cy="539750"/>
          </a:xfrm>
          <a:prstGeom prst="rect">
            <a:avLst/>
          </a:prstGeom>
        </p:spPr>
        <p:txBody>
          <a:bodyPr lIns="67866" tIns="33338" rIns="67866" bIns="33338"/>
          <a:lstStyle/>
          <a:p>
            <a:pPr algn="ctr" eaLnBrk="1" hangingPunct="1">
              <a:defRPr/>
            </a:pPr>
            <a:r>
              <a:rPr lang="en-US" altLang="zh-CN" sz="3000" b="1" kern="0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Find</a:t>
            </a:r>
            <a:r>
              <a:rPr lang="zh-CN" altLang="en-US" sz="3000" b="1" kern="0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 </a:t>
            </a:r>
            <a:r>
              <a:rPr lang="en-US" altLang="zh-CN" sz="3000" b="1" kern="0" dirty="0">
                <a:solidFill>
                  <a:srgbClr val="993300"/>
                </a:solidFill>
                <a:latin typeface="微软雅黑" pitchFamily="34" charset="-122"/>
                <a:ea typeface="微软雅黑" pitchFamily="34" charset="-122"/>
                <a:cs typeface="+mj-cs"/>
              </a:rPr>
              <a:t>19</a:t>
            </a:r>
            <a:endParaRPr lang="zh-CN" altLang="en-US" sz="3000" b="1" kern="0" dirty="0">
              <a:solidFill>
                <a:srgbClr val="993300"/>
              </a:solidFill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6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 animBg="1"/>
      <p:bldP spid="20" grpId="0" animBg="1"/>
      <p:bldP spid="31" grpId="0"/>
      <p:bldP spid="3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Find: Recursive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200" dirty="0" err="1">
                <a:latin typeface="Ludica fax"/>
              </a:rPr>
              <a:t>BinaryTreeNode</a:t>
            </a:r>
            <a:r>
              <a:rPr lang="en-US" altLang="zh-CN" sz="3200" dirty="0">
                <a:latin typeface="Ludica fax"/>
              </a:rPr>
              <a:t>* Find (</a:t>
            </a:r>
            <a:r>
              <a:rPr lang="en-US" altLang="zh-CN" sz="32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3200" dirty="0">
                <a:latin typeface="Ludica fax"/>
                <a:ea typeface="隶书" pitchFamily="49" charset="-122"/>
              </a:rPr>
              <a:t> &lt;T&gt;* root, </a:t>
            </a:r>
            <a:r>
              <a:rPr lang="en-US" altLang="zh-CN" sz="3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const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 T </a:t>
            </a:r>
            <a:r>
              <a:rPr lang="en-US" altLang="zh-CN" sz="32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val</a:t>
            </a:r>
            <a:r>
              <a:rPr lang="en-US" altLang="zh-CN" sz="3200" dirty="0">
                <a:latin typeface="Ludica fax"/>
              </a:rPr>
              <a:t>)</a:t>
            </a:r>
            <a:r>
              <a:rPr lang="en-US" altLang="zh-CN" dirty="0">
                <a:latin typeface="Ludica fax"/>
              </a:rPr>
              <a:t> {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dirty="0">
                <a:latin typeface="Ludica fax"/>
              </a:rPr>
              <a:t> ( root == NULL )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dirty="0">
                <a:latin typeface="Ludica fax"/>
              </a:rPr>
              <a:t> NULL;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else if </a:t>
            </a:r>
            <a:r>
              <a:rPr lang="en-US" altLang="zh-CN" dirty="0">
                <a:latin typeface="Ludica fax"/>
              </a:rPr>
              <a:t>( </a:t>
            </a:r>
            <a:r>
              <a:rPr lang="en-US" altLang="zh-CN" dirty="0" err="1">
                <a:latin typeface="Ludica fax"/>
              </a:rPr>
              <a:t>val</a:t>
            </a:r>
            <a:r>
              <a:rPr lang="en-US" altLang="zh-CN" dirty="0">
                <a:latin typeface="Ludica fax"/>
              </a:rPr>
              <a:t> &lt; root-&gt;Element )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dirty="0">
                <a:latin typeface="Ludica fax"/>
              </a:rPr>
              <a:t> Find(root-&gt;Left, </a:t>
            </a:r>
            <a:r>
              <a:rPr lang="en-US" altLang="zh-CN" dirty="0" err="1">
                <a:latin typeface="Ludica fax"/>
              </a:rPr>
              <a:t>val</a:t>
            </a:r>
            <a:r>
              <a:rPr lang="en-US" altLang="zh-CN" dirty="0">
                <a:latin typeface="Ludica fax"/>
              </a:rPr>
              <a:t>);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else if </a:t>
            </a:r>
            <a:r>
              <a:rPr lang="en-US" altLang="zh-CN" dirty="0">
                <a:latin typeface="Ludica fax"/>
              </a:rPr>
              <a:t>(</a:t>
            </a:r>
            <a:r>
              <a:rPr lang="en-US" altLang="zh-CN" dirty="0" err="1">
                <a:latin typeface="Ludica fax"/>
              </a:rPr>
              <a:t>val</a:t>
            </a:r>
            <a:r>
              <a:rPr lang="en-US" altLang="zh-CN" dirty="0">
                <a:latin typeface="Ludica fax"/>
              </a:rPr>
              <a:t> &gt; root -&gt;Element )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dirty="0">
                <a:latin typeface="Ludica fax"/>
              </a:rPr>
              <a:t> Find(root-&gt;Right, </a:t>
            </a:r>
            <a:r>
              <a:rPr lang="en-US" altLang="zh-CN" dirty="0" err="1">
                <a:latin typeface="Ludica fax"/>
              </a:rPr>
              <a:t>val</a:t>
            </a:r>
            <a:r>
              <a:rPr lang="en-US" altLang="zh-CN" dirty="0">
                <a:latin typeface="Ludica fax"/>
              </a:rPr>
              <a:t>);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else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dirty="0">
                <a:latin typeface="Ludica fax"/>
              </a:rPr>
              <a:t> root;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}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8000"/>
                </a:solidFill>
                <a:latin typeface="Ludica fax"/>
              </a:rPr>
              <a:t>// time complexity: O(d) where d is the depth of root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DB9777F-07F3-4C6C-B131-17B39AD1F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861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Find: Iterative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rgbClr val="008000"/>
                </a:solidFill>
                <a:latin typeface="Ludica fax"/>
              </a:rPr>
              <a:t>// iterative version of Find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2800" dirty="0" err="1">
                <a:latin typeface="Ludica fax"/>
              </a:rPr>
              <a:t>BinaryTreeNode</a:t>
            </a:r>
            <a:r>
              <a:rPr lang="en-US" altLang="zh-CN" sz="2800" dirty="0">
                <a:latin typeface="Ludica fax"/>
              </a:rPr>
              <a:t>* Find (</a:t>
            </a:r>
            <a:r>
              <a:rPr lang="en-US" altLang="zh-CN" sz="28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800" dirty="0">
                <a:latin typeface="Ludica fax"/>
                <a:ea typeface="隶书" pitchFamily="49" charset="-122"/>
              </a:rPr>
              <a:t> &lt;T&gt;* root,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const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 T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val</a:t>
            </a:r>
            <a:r>
              <a:rPr lang="en-US" altLang="zh-CN" sz="2800" dirty="0">
                <a:latin typeface="Ludica fax"/>
              </a:rPr>
              <a:t>)</a:t>
            </a:r>
            <a:r>
              <a:rPr lang="en-US" altLang="zh-CN" dirty="0">
                <a:latin typeface="Ludica fax"/>
              </a:rPr>
              <a:t> {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while</a:t>
            </a:r>
            <a:r>
              <a:rPr lang="en-US" altLang="zh-CN" dirty="0">
                <a:latin typeface="Ludica fax"/>
              </a:rPr>
              <a:t> (root) {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dirty="0">
                <a:latin typeface="Ludica fax"/>
              </a:rPr>
              <a:t> ( </a:t>
            </a:r>
            <a:r>
              <a:rPr lang="en-US" altLang="zh-CN" dirty="0" err="1">
                <a:latin typeface="Ludica fax"/>
              </a:rPr>
              <a:t>val</a:t>
            </a:r>
            <a:r>
              <a:rPr lang="en-US" altLang="zh-CN" dirty="0">
                <a:latin typeface="Ludica fax"/>
              </a:rPr>
              <a:t> == root-&gt;Element )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dirty="0">
                <a:latin typeface="Ludica fax"/>
              </a:rPr>
              <a:t> root ; </a:t>
            </a:r>
            <a:r>
              <a:rPr lang="en-US" altLang="zh-CN" dirty="0">
                <a:solidFill>
                  <a:srgbClr val="008000"/>
                </a:solidFill>
                <a:latin typeface="Ludica fax"/>
              </a:rPr>
              <a:t>// found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8000"/>
                </a:solidFill>
                <a:latin typeface="Ludica fax"/>
              </a:rPr>
              <a:t>// descend along the left path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dirty="0">
                <a:latin typeface="Ludica fax"/>
              </a:rPr>
              <a:t> ( </a:t>
            </a:r>
            <a:r>
              <a:rPr lang="en-US" altLang="zh-CN" dirty="0" err="1">
                <a:latin typeface="Ludica fax"/>
              </a:rPr>
              <a:t>val</a:t>
            </a:r>
            <a:r>
              <a:rPr lang="en-US" altLang="zh-CN" dirty="0">
                <a:latin typeface="Ludica fax"/>
              </a:rPr>
              <a:t> &lt; root-&gt;Element )	root = root-&gt;Left 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8000"/>
                </a:solidFill>
                <a:latin typeface="Ludica fax"/>
              </a:rPr>
              <a:t>// descend along the right path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dirty="0">
                <a:latin typeface="Ludica fax"/>
              </a:rPr>
              <a:t>  root = root-&gt; Right;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}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	</a:t>
            </a:r>
            <a:r>
              <a:rPr lang="en-US" altLang="zh-CN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dirty="0">
                <a:latin typeface="Ludica fax"/>
              </a:rPr>
              <a:t> NULL ; </a:t>
            </a:r>
            <a:r>
              <a:rPr lang="en-US" altLang="zh-CN" dirty="0">
                <a:solidFill>
                  <a:srgbClr val="008000"/>
                </a:solidFill>
                <a:latin typeface="Ludica fax"/>
              </a:rPr>
              <a:t>// not found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dirty="0">
                <a:latin typeface="Ludica fax"/>
              </a:rPr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F2945B8-CE79-4E8E-A708-DD1B05E43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3920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FindMin</a:t>
            </a:r>
            <a:r>
              <a:rPr lang="en-US" altLang="zh-CN" dirty="0"/>
              <a:t>: Recursive</a:t>
            </a:r>
            <a:endParaRPr lang="zh-CN" altLang="en-US" dirty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  <a:latin typeface="Ludica fax"/>
              </a:rPr>
              <a:t>// recursive version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altLang="zh-CN" sz="2400" dirty="0" err="1">
                <a:latin typeface="Ludica fax"/>
              </a:rPr>
              <a:t>BinaryTreeNode</a:t>
            </a:r>
            <a:r>
              <a:rPr lang="en-US" altLang="zh-CN" sz="2400" dirty="0">
                <a:latin typeface="Ludica fax"/>
              </a:rPr>
              <a:t>* </a:t>
            </a:r>
            <a:r>
              <a:rPr lang="en-US" altLang="zh-CN" sz="2400" dirty="0" err="1">
                <a:latin typeface="Ludica fax"/>
              </a:rPr>
              <a:t>FindMin</a:t>
            </a:r>
            <a:r>
              <a:rPr lang="en-US" altLang="zh-CN" sz="2400" dirty="0">
                <a:latin typeface="Ludica fax"/>
              </a:rPr>
              <a:t> (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&lt;T&gt;* root</a:t>
            </a:r>
            <a:r>
              <a:rPr lang="en-US" altLang="zh-CN" sz="2400" dirty="0">
                <a:latin typeface="Ludica fax"/>
              </a:rPr>
              <a:t>) {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Ludica fax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400" dirty="0">
                <a:latin typeface="Ludica fax"/>
              </a:rPr>
              <a:t> ( root == NULL 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Ludica fax"/>
              </a:rPr>
              <a:t>	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400" dirty="0">
                <a:latin typeface="Ludica fax"/>
              </a:rPr>
              <a:t> NULL;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Ludica fax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</a:rPr>
              <a:t>else if </a:t>
            </a:r>
            <a:r>
              <a:rPr lang="en-US" altLang="zh-CN" sz="2400" dirty="0">
                <a:latin typeface="Ludica fax"/>
              </a:rPr>
              <a:t>( root-&gt;Left == NULL )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Ludica fax"/>
              </a:rPr>
              <a:t>	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400" dirty="0">
                <a:latin typeface="Ludica fax"/>
              </a:rPr>
              <a:t> root;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Ludica fax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</a:rPr>
              <a:t>else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Ludica fax"/>
              </a:rPr>
              <a:t>	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400" dirty="0">
                <a:latin typeface="Ludica fax"/>
              </a:rPr>
              <a:t> </a:t>
            </a:r>
            <a:r>
              <a:rPr lang="en-US" altLang="zh-CN" sz="2400" dirty="0" err="1">
                <a:latin typeface="Ludica fax"/>
              </a:rPr>
              <a:t>FindMin</a:t>
            </a:r>
            <a:r>
              <a:rPr lang="en-US" altLang="zh-CN" sz="2400" dirty="0">
                <a:latin typeface="Ludica fax"/>
              </a:rPr>
              <a:t>( root-&gt;Left );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latin typeface="Ludica fax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zh-CN" sz="2400" dirty="0">
                <a:solidFill>
                  <a:srgbClr val="008000"/>
                </a:solidFill>
                <a:latin typeface="Ludica fax"/>
              </a:rPr>
              <a:t>// time complexity: O(d) where d is the depth of root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3003503-106B-4E8A-823C-A0EF30DE9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4084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FindMax</a:t>
            </a:r>
            <a:r>
              <a:rPr lang="en-US" altLang="zh-CN" dirty="0"/>
              <a:t>: Non-Recursive</a:t>
            </a:r>
            <a:endParaRPr lang="zh-CN" altLang="en-US" dirty="0"/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</a:rPr>
              <a:t>// non-recursive version</a:t>
            </a:r>
          </a:p>
          <a:p>
            <a:pPr marL="0" indent="0">
              <a:buNone/>
            </a:pPr>
            <a:r>
              <a:rPr lang="en-US" altLang="zh-CN" sz="2800" dirty="0" err="1">
                <a:latin typeface="Ludica fax"/>
              </a:rPr>
              <a:t>BinaryTreeNode</a:t>
            </a:r>
            <a:r>
              <a:rPr lang="en-US" altLang="zh-CN" sz="2800" dirty="0">
                <a:latin typeface="Ludica fax"/>
              </a:rPr>
              <a:t>* </a:t>
            </a:r>
            <a:r>
              <a:rPr lang="en-US" altLang="zh-CN" sz="2800" dirty="0" err="1">
                <a:latin typeface="Ludica fax"/>
              </a:rPr>
              <a:t>FindMax</a:t>
            </a:r>
            <a:r>
              <a:rPr lang="en-US" altLang="zh-CN" sz="2800" dirty="0">
                <a:latin typeface="Ludica fax"/>
              </a:rPr>
              <a:t> (</a:t>
            </a:r>
            <a:r>
              <a:rPr lang="en-US" altLang="zh-CN" sz="28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800" dirty="0">
                <a:latin typeface="Ludica fax"/>
                <a:ea typeface="隶书" pitchFamily="49" charset="-122"/>
              </a:rPr>
              <a:t> &lt;T&gt;* root</a:t>
            </a:r>
            <a:r>
              <a:rPr lang="en-US" altLang="zh-CN" sz="2800" dirty="0">
                <a:latin typeface="Ludica fax"/>
              </a:rPr>
              <a:t>) {	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800" dirty="0">
                <a:latin typeface="Ludica fax"/>
              </a:rPr>
              <a:t> ( root != NULL )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	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</a:rPr>
              <a:t>while</a:t>
            </a:r>
            <a:r>
              <a:rPr lang="en-US" altLang="zh-CN" sz="2800" dirty="0">
                <a:latin typeface="Ludica fax"/>
              </a:rPr>
              <a:t> ( root-&gt;Right != NULL )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			root = root-&gt;Right;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800" dirty="0">
                <a:latin typeface="Ludica fax"/>
              </a:rPr>
              <a:t> T;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}</a:t>
            </a:r>
          </a:p>
          <a:p>
            <a:pPr marL="0" indent="0">
              <a:buNone/>
              <a:defRPr/>
            </a:pPr>
            <a:r>
              <a:rPr lang="en-US" altLang="zh-CN" sz="2800" dirty="0">
                <a:solidFill>
                  <a:srgbClr val="008000"/>
                </a:solidFill>
                <a:latin typeface="Ludica fax"/>
              </a:rPr>
              <a:t>// time complexity: O(d) where d is the depth of root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2B9BEAF-BC40-415C-8FD0-102A7F950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2607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721A5-EFAA-432B-8E80-215D52D1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40F02-6D89-430F-8A54-3776D0C4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shown recursive </a:t>
            </a:r>
            <a:r>
              <a:rPr lang="en-US" altLang="zh-CN" dirty="0" err="1">
                <a:solidFill>
                  <a:srgbClr val="0070C0"/>
                </a:solidFill>
              </a:rPr>
              <a:t>FindMin</a:t>
            </a:r>
            <a:r>
              <a:rPr lang="en-US" altLang="zh-CN" dirty="0"/>
              <a:t> and non-recursive </a:t>
            </a:r>
            <a:r>
              <a:rPr lang="en-US" altLang="zh-CN" dirty="0" err="1">
                <a:solidFill>
                  <a:srgbClr val="0070C0"/>
                </a:solidFill>
              </a:rPr>
              <a:t>FindMax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Write </a:t>
            </a:r>
            <a:r>
              <a:rPr lang="en-US" altLang="zh-CN"/>
              <a:t>down non-recursive </a:t>
            </a:r>
            <a:r>
              <a:rPr lang="en-US" altLang="zh-CN" dirty="0" err="1">
                <a:solidFill>
                  <a:srgbClr val="0070C0"/>
                </a:solidFill>
              </a:rPr>
              <a:t>FindMin</a:t>
            </a:r>
            <a:r>
              <a:rPr lang="en-US" altLang="zh-CN" dirty="0"/>
              <a:t> and recursive </a:t>
            </a:r>
            <a:r>
              <a:rPr lang="en-US" altLang="zh-CN" dirty="0" err="1">
                <a:solidFill>
                  <a:srgbClr val="0070C0"/>
                </a:solidFill>
              </a:rPr>
              <a:t>FindMax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BDDF7-9202-4AB5-9B7B-3DCBF7749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10024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</a:t>
            </a:r>
            <a:endParaRPr lang="zh-CN" altLang="en-US" dirty="0"/>
          </a:p>
        </p:txBody>
      </p:sp>
      <p:sp>
        <p:nvSpPr>
          <p:cNvPr id="4505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u="sng" dirty="0">
                <a:solidFill>
                  <a:srgbClr val="0070C0"/>
                </a:solidFill>
              </a:rPr>
              <a:t>Step 1</a:t>
            </a:r>
            <a:r>
              <a:rPr lang="en-US" altLang="zh-CN" dirty="0"/>
              <a:t>: look up a position</a:t>
            </a:r>
          </a:p>
          <a:p>
            <a:pPr lvl="1"/>
            <a:r>
              <a:rPr lang="en-US" altLang="zh-CN" u="sng" dirty="0">
                <a:solidFill>
                  <a:srgbClr val="0070C0"/>
                </a:solidFill>
              </a:rPr>
              <a:t>Step 2</a:t>
            </a:r>
            <a:r>
              <a:rPr lang="en-US" altLang="zh-CN" dirty="0"/>
              <a:t>: insert in the position</a:t>
            </a:r>
          </a:p>
          <a:p>
            <a:r>
              <a:rPr lang="en-US" altLang="zh-CN" dirty="0"/>
              <a:t>Example: insert an element 17</a:t>
            </a:r>
            <a:endParaRPr lang="zh-CN" altLang="en-US" dirty="0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9B78FA78-89AE-4814-A3D8-3B1C1BC58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5267325"/>
            <a:ext cx="1381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 anchor="ctr">
            <a:spAutoFit/>
          </a:bodyPr>
          <a:lstStyle/>
          <a:p>
            <a:pPr eaLnBrk="1" hangingPunct="1"/>
            <a:endParaRPr lang="zh-CN" altLang="en-US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Oval 308">
            <a:extLst>
              <a:ext uri="{FF2B5EF4-FFF2-40B4-BE49-F238E27FC236}">
                <a16:creationId xmlns:a16="http://schemas.microsoft.com/office/drawing/2014/main" id="{E06EA4DE-AADF-4862-8F96-6131641E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688" y="5010150"/>
            <a:ext cx="461962" cy="311150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12</a:t>
            </a:r>
          </a:p>
        </p:txBody>
      </p:sp>
      <p:sp>
        <p:nvSpPr>
          <p:cNvPr id="70" name="Oval 309">
            <a:extLst>
              <a:ext uri="{FF2B5EF4-FFF2-40B4-BE49-F238E27FC236}">
                <a16:creationId xmlns:a16="http://schemas.microsoft.com/office/drawing/2014/main" id="{837026B2-C030-49EB-B857-3398C2CA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5010150"/>
            <a:ext cx="461962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19</a:t>
            </a:r>
          </a:p>
        </p:txBody>
      </p:sp>
      <p:sp>
        <p:nvSpPr>
          <p:cNvPr id="71" name="Oval 310">
            <a:extLst>
              <a:ext uri="{FF2B5EF4-FFF2-40B4-BE49-F238E27FC236}">
                <a16:creationId xmlns:a16="http://schemas.microsoft.com/office/drawing/2014/main" id="{0F29CCCD-5D73-4EEC-B01B-D4F5CBBBD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775" y="5749925"/>
            <a:ext cx="519113" cy="312738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22</a:t>
            </a:r>
          </a:p>
        </p:txBody>
      </p:sp>
      <p:sp>
        <p:nvSpPr>
          <p:cNvPr id="72" name="Oval 311">
            <a:extLst>
              <a:ext uri="{FF2B5EF4-FFF2-40B4-BE49-F238E27FC236}">
                <a16:creationId xmlns:a16="http://schemas.microsoft.com/office/drawing/2014/main" id="{EEAAAF4A-2A27-4560-B0F4-EC761E4EF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5010150"/>
            <a:ext cx="461962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51</a:t>
            </a:r>
          </a:p>
        </p:txBody>
      </p:sp>
      <p:sp>
        <p:nvSpPr>
          <p:cNvPr id="73" name="Freeform 312">
            <a:extLst>
              <a:ext uri="{FF2B5EF4-FFF2-40B4-BE49-F238E27FC236}">
                <a16:creationId xmlns:a16="http://schemas.microsoft.com/office/drawing/2014/main" id="{60EA3CBD-DAF6-4250-82BA-1769932C7BA7}"/>
              </a:ext>
            </a:extLst>
          </p:cNvPr>
          <p:cNvSpPr>
            <a:spLocks/>
          </p:cNvSpPr>
          <p:nvPr/>
        </p:nvSpPr>
        <p:spPr bwMode="auto">
          <a:xfrm>
            <a:off x="5957888" y="4195763"/>
            <a:ext cx="442912" cy="238125"/>
          </a:xfrm>
          <a:custGeom>
            <a:avLst/>
            <a:gdLst>
              <a:gd name="T0" fmla="*/ 0 w 336"/>
              <a:gd name="T1" fmla="*/ 0 h 247"/>
              <a:gd name="T2" fmla="*/ 2147483647 w 336"/>
              <a:gd name="T3" fmla="*/ 2147483647 h 247"/>
              <a:gd name="T4" fmla="*/ 0 60000 65536"/>
              <a:gd name="T5" fmla="*/ 0 60000 65536"/>
              <a:gd name="T6" fmla="*/ 0 w 336"/>
              <a:gd name="T7" fmla="*/ 0 h 247"/>
              <a:gd name="T8" fmla="*/ 336 w 336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6" h="247">
                <a:moveTo>
                  <a:pt x="0" y="0"/>
                </a:moveTo>
                <a:lnTo>
                  <a:pt x="336" y="2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4" name="Freeform 313">
            <a:extLst>
              <a:ext uri="{FF2B5EF4-FFF2-40B4-BE49-F238E27FC236}">
                <a16:creationId xmlns:a16="http://schemas.microsoft.com/office/drawing/2014/main" id="{93A6FE3B-94C3-4426-BDBD-EB1B4EC9AD0D}"/>
              </a:ext>
            </a:extLst>
          </p:cNvPr>
          <p:cNvSpPr>
            <a:spLocks/>
          </p:cNvSpPr>
          <p:nvPr/>
        </p:nvSpPr>
        <p:spPr bwMode="auto">
          <a:xfrm>
            <a:off x="6802438" y="4673600"/>
            <a:ext cx="341312" cy="336550"/>
          </a:xfrm>
          <a:custGeom>
            <a:avLst/>
            <a:gdLst>
              <a:gd name="T0" fmla="*/ 0 w 228"/>
              <a:gd name="T1" fmla="*/ 0 h 441"/>
              <a:gd name="T2" fmla="*/ 2147483647 w 228"/>
              <a:gd name="T3" fmla="*/ 2147483647 h 441"/>
              <a:gd name="T4" fmla="*/ 0 60000 65536"/>
              <a:gd name="T5" fmla="*/ 0 60000 65536"/>
              <a:gd name="T6" fmla="*/ 0 w 228"/>
              <a:gd name="T7" fmla="*/ 0 h 441"/>
              <a:gd name="T8" fmla="*/ 228 w 228"/>
              <a:gd name="T9" fmla="*/ 441 h 44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28" h="441">
                <a:moveTo>
                  <a:pt x="0" y="0"/>
                </a:moveTo>
                <a:lnTo>
                  <a:pt x="228" y="441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5" name="Freeform 314">
            <a:extLst>
              <a:ext uri="{FF2B5EF4-FFF2-40B4-BE49-F238E27FC236}">
                <a16:creationId xmlns:a16="http://schemas.microsoft.com/office/drawing/2014/main" id="{15075DF8-2217-415B-8586-7A80C86A3BD0}"/>
              </a:ext>
            </a:extLst>
          </p:cNvPr>
          <p:cNvSpPr>
            <a:spLocks/>
          </p:cNvSpPr>
          <p:nvPr/>
        </p:nvSpPr>
        <p:spPr bwMode="auto">
          <a:xfrm>
            <a:off x="7354888" y="5308600"/>
            <a:ext cx="284162" cy="406400"/>
          </a:xfrm>
          <a:custGeom>
            <a:avLst/>
            <a:gdLst>
              <a:gd name="T0" fmla="*/ 0 w 208"/>
              <a:gd name="T1" fmla="*/ 0 h 443"/>
              <a:gd name="T2" fmla="*/ 2147483647 w 208"/>
              <a:gd name="T3" fmla="*/ 2147483647 h 443"/>
              <a:gd name="T4" fmla="*/ 0 60000 65536"/>
              <a:gd name="T5" fmla="*/ 0 60000 65536"/>
              <a:gd name="T6" fmla="*/ 0 w 208"/>
              <a:gd name="T7" fmla="*/ 0 h 443"/>
              <a:gd name="T8" fmla="*/ 208 w 208"/>
              <a:gd name="T9" fmla="*/ 443 h 44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08" h="443">
                <a:moveTo>
                  <a:pt x="0" y="0"/>
                </a:moveTo>
                <a:lnTo>
                  <a:pt x="208" y="44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6" name="Freeform 315">
            <a:extLst>
              <a:ext uri="{FF2B5EF4-FFF2-40B4-BE49-F238E27FC236}">
                <a16:creationId xmlns:a16="http://schemas.microsoft.com/office/drawing/2014/main" id="{FA68A578-314C-4BCE-809D-9872608F0444}"/>
              </a:ext>
            </a:extLst>
          </p:cNvPr>
          <p:cNvSpPr>
            <a:spLocks/>
          </p:cNvSpPr>
          <p:nvPr/>
        </p:nvSpPr>
        <p:spPr bwMode="auto">
          <a:xfrm>
            <a:off x="6243638" y="4673600"/>
            <a:ext cx="219075" cy="336550"/>
          </a:xfrm>
          <a:custGeom>
            <a:avLst/>
            <a:gdLst>
              <a:gd name="T0" fmla="*/ 2147483647 w 324"/>
              <a:gd name="T1" fmla="*/ 0 h 450"/>
              <a:gd name="T2" fmla="*/ 0 w 324"/>
              <a:gd name="T3" fmla="*/ 2147483647 h 450"/>
              <a:gd name="T4" fmla="*/ 0 60000 65536"/>
              <a:gd name="T5" fmla="*/ 0 60000 65536"/>
              <a:gd name="T6" fmla="*/ 0 w 324"/>
              <a:gd name="T7" fmla="*/ 0 h 450"/>
              <a:gd name="T8" fmla="*/ 324 w 324"/>
              <a:gd name="T9" fmla="*/ 450 h 4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24" h="450">
                <a:moveTo>
                  <a:pt x="324" y="0"/>
                </a:moveTo>
                <a:lnTo>
                  <a:pt x="0" y="450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7" name="Freeform 316">
            <a:extLst>
              <a:ext uri="{FF2B5EF4-FFF2-40B4-BE49-F238E27FC236}">
                <a16:creationId xmlns:a16="http://schemas.microsoft.com/office/drawing/2014/main" id="{2D12DBA6-3B96-4EE4-962D-B0BF1DD616D3}"/>
              </a:ext>
            </a:extLst>
          </p:cNvPr>
          <p:cNvSpPr>
            <a:spLocks/>
          </p:cNvSpPr>
          <p:nvPr/>
        </p:nvSpPr>
        <p:spPr bwMode="auto">
          <a:xfrm>
            <a:off x="5022850" y="4195763"/>
            <a:ext cx="514350" cy="228600"/>
          </a:xfrm>
          <a:custGeom>
            <a:avLst/>
            <a:gdLst>
              <a:gd name="T0" fmla="*/ 2147483647 w 353"/>
              <a:gd name="T1" fmla="*/ 0 h 247"/>
              <a:gd name="T2" fmla="*/ 0 w 353"/>
              <a:gd name="T3" fmla="*/ 2147483647 h 247"/>
              <a:gd name="T4" fmla="*/ 0 60000 65536"/>
              <a:gd name="T5" fmla="*/ 0 60000 65536"/>
              <a:gd name="T6" fmla="*/ 0 w 353"/>
              <a:gd name="T7" fmla="*/ 0 h 247"/>
              <a:gd name="T8" fmla="*/ 353 w 353"/>
              <a:gd name="T9" fmla="*/ 247 h 24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3" h="247">
                <a:moveTo>
                  <a:pt x="353" y="0"/>
                </a:moveTo>
                <a:lnTo>
                  <a:pt x="0" y="247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8" name="Freeform 317">
            <a:extLst>
              <a:ext uri="{FF2B5EF4-FFF2-40B4-BE49-F238E27FC236}">
                <a16:creationId xmlns:a16="http://schemas.microsoft.com/office/drawing/2014/main" id="{4EDA9882-1982-4728-8EF3-2B7E136BF483}"/>
              </a:ext>
            </a:extLst>
          </p:cNvPr>
          <p:cNvSpPr>
            <a:spLocks/>
          </p:cNvSpPr>
          <p:nvPr/>
        </p:nvSpPr>
        <p:spPr bwMode="auto">
          <a:xfrm>
            <a:off x="4976813" y="4697413"/>
            <a:ext cx="238125" cy="312737"/>
          </a:xfrm>
          <a:custGeom>
            <a:avLst/>
            <a:gdLst>
              <a:gd name="T0" fmla="*/ 0 w 123"/>
              <a:gd name="T1" fmla="*/ 0 h 433"/>
              <a:gd name="T2" fmla="*/ 2147483647 w 123"/>
              <a:gd name="T3" fmla="*/ 2147483647 h 433"/>
              <a:gd name="T4" fmla="*/ 0 60000 65536"/>
              <a:gd name="T5" fmla="*/ 0 60000 65536"/>
              <a:gd name="T6" fmla="*/ 0 w 123"/>
              <a:gd name="T7" fmla="*/ 0 h 433"/>
              <a:gd name="T8" fmla="*/ 123 w 123"/>
              <a:gd name="T9" fmla="*/ 433 h 43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3" h="433">
                <a:moveTo>
                  <a:pt x="0" y="0"/>
                </a:moveTo>
                <a:lnTo>
                  <a:pt x="123" y="433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9" name="Line 318">
            <a:extLst>
              <a:ext uri="{FF2B5EF4-FFF2-40B4-BE49-F238E27FC236}">
                <a16:creationId xmlns:a16="http://schemas.microsoft.com/office/drawing/2014/main" id="{C40A867E-B735-4A05-88E0-E85F739F5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9400" y="5262563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0" name="Freeform 319">
            <a:extLst>
              <a:ext uri="{FF2B5EF4-FFF2-40B4-BE49-F238E27FC236}">
                <a16:creationId xmlns:a16="http://schemas.microsoft.com/office/drawing/2014/main" id="{5F70AE36-A5D4-4878-B099-7AFAAF8F840A}"/>
              </a:ext>
            </a:extLst>
          </p:cNvPr>
          <p:cNvSpPr>
            <a:spLocks/>
          </p:cNvSpPr>
          <p:nvPr/>
        </p:nvSpPr>
        <p:spPr bwMode="auto">
          <a:xfrm>
            <a:off x="5326063" y="5308600"/>
            <a:ext cx="333375" cy="455613"/>
          </a:xfrm>
          <a:custGeom>
            <a:avLst/>
            <a:gdLst>
              <a:gd name="T0" fmla="*/ 0 w 142"/>
              <a:gd name="T1" fmla="*/ 0 h 459"/>
              <a:gd name="T2" fmla="*/ 2147483647 w 142"/>
              <a:gd name="T3" fmla="*/ 2147483647 h 459"/>
              <a:gd name="T4" fmla="*/ 0 60000 65536"/>
              <a:gd name="T5" fmla="*/ 0 60000 65536"/>
              <a:gd name="T6" fmla="*/ 0 w 142"/>
              <a:gd name="T7" fmla="*/ 0 h 459"/>
              <a:gd name="T8" fmla="*/ 142 w 142"/>
              <a:gd name="T9" fmla="*/ 459 h 45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2" h="459">
                <a:moveTo>
                  <a:pt x="0" y="0"/>
                </a:moveTo>
                <a:lnTo>
                  <a:pt x="142" y="459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1" name="Freeform 320">
            <a:extLst>
              <a:ext uri="{FF2B5EF4-FFF2-40B4-BE49-F238E27FC236}">
                <a16:creationId xmlns:a16="http://schemas.microsoft.com/office/drawing/2014/main" id="{CCCA5E3F-BEA5-474D-B4F3-522BA0F6C6DE}"/>
              </a:ext>
            </a:extLst>
          </p:cNvPr>
          <p:cNvSpPr>
            <a:spLocks/>
          </p:cNvSpPr>
          <p:nvPr/>
        </p:nvSpPr>
        <p:spPr bwMode="auto">
          <a:xfrm>
            <a:off x="4460875" y="4681538"/>
            <a:ext cx="274638" cy="354012"/>
          </a:xfrm>
          <a:custGeom>
            <a:avLst/>
            <a:gdLst>
              <a:gd name="T0" fmla="*/ 2147483647 w 318"/>
              <a:gd name="T1" fmla="*/ 0 h 485"/>
              <a:gd name="T2" fmla="*/ 0 w 318"/>
              <a:gd name="T3" fmla="*/ 2147483647 h 485"/>
              <a:gd name="T4" fmla="*/ 0 60000 65536"/>
              <a:gd name="T5" fmla="*/ 0 60000 65536"/>
              <a:gd name="T6" fmla="*/ 0 w 318"/>
              <a:gd name="T7" fmla="*/ 0 h 485"/>
              <a:gd name="T8" fmla="*/ 318 w 318"/>
              <a:gd name="T9" fmla="*/ 485 h 4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485">
                <a:moveTo>
                  <a:pt x="318" y="0"/>
                </a:moveTo>
                <a:lnTo>
                  <a:pt x="0" y="48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2" name="Freeform 321">
            <a:extLst>
              <a:ext uri="{FF2B5EF4-FFF2-40B4-BE49-F238E27FC236}">
                <a16:creationId xmlns:a16="http://schemas.microsoft.com/office/drawing/2014/main" id="{5E189512-B121-4236-809D-586A825A5E18}"/>
              </a:ext>
            </a:extLst>
          </p:cNvPr>
          <p:cNvSpPr>
            <a:spLocks/>
          </p:cNvSpPr>
          <p:nvPr/>
        </p:nvSpPr>
        <p:spPr bwMode="auto">
          <a:xfrm rot="-274702">
            <a:off x="4968875" y="4083050"/>
            <a:ext cx="390525" cy="188913"/>
          </a:xfrm>
          <a:custGeom>
            <a:avLst/>
            <a:gdLst>
              <a:gd name="T0" fmla="*/ 2147483647 w 265"/>
              <a:gd name="T1" fmla="*/ 0 h 230"/>
              <a:gd name="T2" fmla="*/ 0 w 265"/>
              <a:gd name="T3" fmla="*/ 2147483647 h 230"/>
              <a:gd name="T4" fmla="*/ 0 60000 65536"/>
              <a:gd name="T5" fmla="*/ 0 60000 65536"/>
              <a:gd name="T6" fmla="*/ 0 w 265"/>
              <a:gd name="T7" fmla="*/ 0 h 230"/>
              <a:gd name="T8" fmla="*/ 265 w 265"/>
              <a:gd name="T9" fmla="*/ 230 h 23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5" h="230">
                <a:moveTo>
                  <a:pt x="265" y="0"/>
                </a:moveTo>
                <a:lnTo>
                  <a:pt x="0" y="230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3" name="Freeform 322">
            <a:extLst>
              <a:ext uri="{FF2B5EF4-FFF2-40B4-BE49-F238E27FC236}">
                <a16:creationId xmlns:a16="http://schemas.microsoft.com/office/drawing/2014/main" id="{96670499-1500-4E5B-B927-E53A4AFAFBC7}"/>
              </a:ext>
            </a:extLst>
          </p:cNvPr>
          <p:cNvSpPr>
            <a:spLocks/>
          </p:cNvSpPr>
          <p:nvPr/>
        </p:nvSpPr>
        <p:spPr bwMode="auto">
          <a:xfrm>
            <a:off x="5148263" y="4673600"/>
            <a:ext cx="247650" cy="285750"/>
          </a:xfrm>
          <a:custGeom>
            <a:avLst/>
            <a:gdLst>
              <a:gd name="T0" fmla="*/ 0 w 88"/>
              <a:gd name="T1" fmla="*/ 0 h 318"/>
              <a:gd name="T2" fmla="*/ 2147483647 w 88"/>
              <a:gd name="T3" fmla="*/ 2147483647 h 318"/>
              <a:gd name="T4" fmla="*/ 0 60000 65536"/>
              <a:gd name="T5" fmla="*/ 0 60000 65536"/>
              <a:gd name="T6" fmla="*/ 0 w 88"/>
              <a:gd name="T7" fmla="*/ 0 h 318"/>
              <a:gd name="T8" fmla="*/ 88 w 88"/>
              <a:gd name="T9" fmla="*/ 318 h 3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8" h="318">
                <a:moveTo>
                  <a:pt x="0" y="0"/>
                </a:moveTo>
                <a:lnTo>
                  <a:pt x="88" y="318"/>
                </a:lnTo>
              </a:path>
            </a:pathLst>
          </a:custGeom>
          <a:noFill/>
          <a:ln w="444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84" name="Text Box 323">
            <a:extLst>
              <a:ext uri="{FF2B5EF4-FFF2-40B4-BE49-F238E27FC236}">
                <a16:creationId xmlns:a16="http://schemas.microsoft.com/office/drawing/2014/main" id="{5C91B7E1-E89D-4166-B85C-D6C9BCC63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227513"/>
            <a:ext cx="3444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7</a:t>
            </a:r>
          </a:p>
        </p:txBody>
      </p:sp>
      <p:sp>
        <p:nvSpPr>
          <p:cNvPr id="85" name="Text Box 324">
            <a:extLst>
              <a:ext uri="{FF2B5EF4-FFF2-40B4-BE49-F238E27FC236}">
                <a16:creationId xmlns:a16="http://schemas.microsoft.com/office/drawing/2014/main" id="{61A12616-539D-4911-BB17-01B29247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62513"/>
            <a:ext cx="3429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8</a:t>
            </a:r>
          </a:p>
        </p:txBody>
      </p:sp>
      <p:sp>
        <p:nvSpPr>
          <p:cNvPr id="86" name="Text Box 325">
            <a:extLst>
              <a:ext uri="{FF2B5EF4-FFF2-40B4-BE49-F238E27FC236}">
                <a16:creationId xmlns:a16="http://schemas.microsoft.com/office/drawing/2014/main" id="{50C9361B-78DB-4E72-AC07-503682F05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5445125"/>
            <a:ext cx="3444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9</a:t>
            </a:r>
          </a:p>
        </p:txBody>
      </p:sp>
      <p:sp>
        <p:nvSpPr>
          <p:cNvPr id="87" name="Text Box 326">
            <a:extLst>
              <a:ext uri="{FF2B5EF4-FFF2-40B4-BE49-F238E27FC236}">
                <a16:creationId xmlns:a16="http://schemas.microsoft.com/office/drawing/2014/main" id="{877BBBB0-71E8-40ED-9C40-41FB568B0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3588" y="4094163"/>
            <a:ext cx="3460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88" name="Text Box 327">
            <a:extLst>
              <a:ext uri="{FF2B5EF4-FFF2-40B4-BE49-F238E27FC236}">
                <a16:creationId xmlns:a16="http://schemas.microsoft.com/office/drawing/2014/main" id="{47602A43-012C-495E-9D02-878DD5A59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4450" y="4903788"/>
            <a:ext cx="3460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89" name="Text Box 328">
            <a:extLst>
              <a:ext uri="{FF2B5EF4-FFF2-40B4-BE49-F238E27FC236}">
                <a16:creationId xmlns:a16="http://schemas.microsoft.com/office/drawing/2014/main" id="{899B7E51-3B16-4CE3-A72E-0A7F36F03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4946650"/>
            <a:ext cx="3460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90" name="Text Box 329">
            <a:extLst>
              <a:ext uri="{FF2B5EF4-FFF2-40B4-BE49-F238E27FC236}">
                <a16:creationId xmlns:a16="http://schemas.microsoft.com/office/drawing/2014/main" id="{6D017F2A-0211-45C7-BB4B-2419B27B3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5715000"/>
            <a:ext cx="3429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91" name="Oval 330">
            <a:extLst>
              <a:ext uri="{FF2B5EF4-FFF2-40B4-BE49-F238E27FC236}">
                <a16:creationId xmlns:a16="http://schemas.microsoft.com/office/drawing/2014/main" id="{5C2CB88E-E17D-4A29-8B0E-7444F576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9450" y="5010150"/>
            <a:ext cx="461963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88</a:t>
            </a:r>
          </a:p>
        </p:txBody>
      </p:sp>
      <p:sp>
        <p:nvSpPr>
          <p:cNvPr id="92" name="Oval 331">
            <a:extLst>
              <a:ext uri="{FF2B5EF4-FFF2-40B4-BE49-F238E27FC236}">
                <a16:creationId xmlns:a16="http://schemas.microsoft.com/office/drawing/2014/main" id="{9342C737-68A3-4720-A2F6-4EA3B16BB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4384675"/>
            <a:ext cx="463550" cy="312738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60</a:t>
            </a:r>
          </a:p>
        </p:txBody>
      </p:sp>
      <p:sp>
        <p:nvSpPr>
          <p:cNvPr id="93" name="Oval 332">
            <a:extLst>
              <a:ext uri="{FF2B5EF4-FFF2-40B4-BE49-F238E27FC236}">
                <a16:creationId xmlns:a16="http://schemas.microsoft.com/office/drawing/2014/main" id="{562ED99F-24D1-41D4-B816-4BA334AA2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15000"/>
            <a:ext cx="461963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93</a:t>
            </a:r>
          </a:p>
        </p:txBody>
      </p:sp>
      <p:sp>
        <p:nvSpPr>
          <p:cNvPr id="94" name="Oval 333">
            <a:extLst>
              <a:ext uri="{FF2B5EF4-FFF2-40B4-BE49-F238E27FC236}">
                <a16:creationId xmlns:a16="http://schemas.microsoft.com/office/drawing/2014/main" id="{A52F03C0-832D-4A17-A624-18C8936CD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3981450"/>
            <a:ext cx="465137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35</a:t>
            </a:r>
          </a:p>
        </p:txBody>
      </p:sp>
      <p:sp>
        <p:nvSpPr>
          <p:cNvPr id="95" name="Oval 334">
            <a:extLst>
              <a:ext uri="{FF2B5EF4-FFF2-40B4-BE49-F238E27FC236}">
                <a16:creationId xmlns:a16="http://schemas.microsoft.com/office/drawing/2014/main" id="{3E2D71C6-F92D-4C58-B2DD-B9A0B5CBD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4400550"/>
            <a:ext cx="463550" cy="311150"/>
          </a:xfrm>
          <a:prstGeom prst="ellipse">
            <a:avLst/>
          </a:prstGeom>
          <a:noFill/>
          <a:ln w="3175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16</a:t>
            </a:r>
          </a:p>
        </p:txBody>
      </p:sp>
      <p:sp>
        <p:nvSpPr>
          <p:cNvPr id="96" name="Text Box 336">
            <a:extLst>
              <a:ext uri="{FF2B5EF4-FFF2-40B4-BE49-F238E27FC236}">
                <a16:creationId xmlns:a16="http://schemas.microsoft.com/office/drawing/2014/main" id="{F4EF9162-79C6-4583-AAF3-C834B0295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4063" y="4768850"/>
            <a:ext cx="34448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97" name="Oval 308">
            <a:extLst>
              <a:ext uri="{FF2B5EF4-FFF2-40B4-BE49-F238E27FC236}">
                <a16:creationId xmlns:a16="http://schemas.microsoft.com/office/drawing/2014/main" id="{3D64C099-922C-4D60-A0D8-FF5E2C41F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5734050"/>
            <a:ext cx="461963" cy="311150"/>
          </a:xfrm>
          <a:prstGeom prst="ellips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7000" tIns="0" rIns="0" bIns="0" anchor="ctr"/>
          <a:lstStyle/>
          <a:p>
            <a:pPr marL="257175" indent="-257175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latin typeface="微软雅黑" pitchFamily="34" charset="-122"/>
                <a:ea typeface="微软雅黑" pitchFamily="34" charset="-122"/>
              </a:rPr>
              <a:t>17</a:t>
            </a:r>
          </a:p>
        </p:txBody>
      </p:sp>
      <p:sp>
        <p:nvSpPr>
          <p:cNvPr id="98" name="Freeform 320">
            <a:extLst>
              <a:ext uri="{FF2B5EF4-FFF2-40B4-BE49-F238E27FC236}">
                <a16:creationId xmlns:a16="http://schemas.microsoft.com/office/drawing/2014/main" id="{A8DA877E-BD3C-486E-8CB9-9EDCC5233094}"/>
              </a:ext>
            </a:extLst>
          </p:cNvPr>
          <p:cNvSpPr>
            <a:spLocks/>
          </p:cNvSpPr>
          <p:nvPr/>
        </p:nvSpPr>
        <p:spPr bwMode="auto">
          <a:xfrm>
            <a:off x="4808538" y="5276850"/>
            <a:ext cx="274637" cy="438150"/>
          </a:xfrm>
          <a:custGeom>
            <a:avLst/>
            <a:gdLst>
              <a:gd name="T0" fmla="*/ 2147483647 w 318"/>
              <a:gd name="T1" fmla="*/ 0 h 485"/>
              <a:gd name="T2" fmla="*/ 0 w 318"/>
              <a:gd name="T3" fmla="*/ 2147483647 h 485"/>
              <a:gd name="T4" fmla="*/ 0 60000 65536"/>
              <a:gd name="T5" fmla="*/ 0 60000 65536"/>
              <a:gd name="T6" fmla="*/ 0 w 318"/>
              <a:gd name="T7" fmla="*/ 0 h 485"/>
              <a:gd name="T8" fmla="*/ 318 w 318"/>
              <a:gd name="T9" fmla="*/ 485 h 48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485">
                <a:moveTo>
                  <a:pt x="318" y="0"/>
                </a:moveTo>
                <a:lnTo>
                  <a:pt x="0" y="485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9" name="Text Box 327">
            <a:extLst>
              <a:ext uri="{FF2B5EF4-FFF2-40B4-BE49-F238E27FC236}">
                <a16:creationId xmlns:a16="http://schemas.microsoft.com/office/drawing/2014/main" id="{D5425799-A848-46F6-AC87-778B06B82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900" y="5573713"/>
            <a:ext cx="3460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2’</a:t>
            </a:r>
          </a:p>
        </p:txBody>
      </p:sp>
      <p:sp>
        <p:nvSpPr>
          <p:cNvPr id="100" name="Text Box 326">
            <a:extLst>
              <a:ext uri="{FF2B5EF4-FFF2-40B4-BE49-F238E27FC236}">
                <a16:creationId xmlns:a16="http://schemas.microsoft.com/office/drawing/2014/main" id="{EB245844-A7BE-4BF8-9894-86E68AE1E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094" y="3832226"/>
            <a:ext cx="3460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257175" indent="-257175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itchFamily="34" charset="0"/>
                <a:ea typeface="Arial Unicode MS" pitchFamily="34" charset="-122"/>
                <a:cs typeface="Arial Unicode MS" pitchFamily="34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800" b="1" dirty="0">
                <a:solidFill>
                  <a:srgbClr val="00CC66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0F9D9C51-DD79-47C5-8E42-78271ECAE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415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9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2000" fill="hold"/>
                                        <p:tgtEl>
                                          <p:spTgt spid="7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2" grpId="0" animBg="1"/>
      <p:bldP spid="83" grpId="0" animBg="1"/>
      <p:bldP spid="94" grpId="0"/>
      <p:bldP spid="95" grpId="0"/>
      <p:bldP spid="97" grpId="0" animBg="1"/>
      <p:bldP spid="98" grpId="0" animBg="1"/>
      <p:bldP spid="9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Insert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301417"/>
            <a:ext cx="10515600" cy="471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&lt;T&gt;*</a:t>
            </a:r>
            <a:r>
              <a:rPr lang="en-US" altLang="zh-CN" sz="2000" dirty="0">
                <a:latin typeface="Ludica fax"/>
              </a:rPr>
              <a:t> Insert (</a:t>
            </a:r>
            <a:r>
              <a:rPr lang="en-US" altLang="zh-CN" sz="20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000" dirty="0">
                <a:latin typeface="Ludica fax"/>
                <a:ea typeface="隶书" pitchFamily="49" charset="-122"/>
              </a:rPr>
              <a:t> &lt;T&gt;* root, </a:t>
            </a:r>
            <a:r>
              <a:rPr lang="en-US" altLang="zh-CN" sz="20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 T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val</a:t>
            </a:r>
            <a:r>
              <a:rPr lang="en-US" altLang="zh-CN" sz="2000" dirty="0">
                <a:latin typeface="Ludica fax"/>
              </a:rPr>
              <a:t>) {</a:t>
            </a:r>
          </a:p>
          <a:p>
            <a:pPr marL="0" indent="0">
              <a:buNone/>
            </a:pPr>
            <a:r>
              <a:rPr lang="en-US" altLang="zh-CN" sz="2000" dirty="0">
                <a:latin typeface="Ludica fax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000" dirty="0">
                <a:latin typeface="Ludica fax"/>
              </a:rPr>
              <a:t> ( root == NULL ) {</a:t>
            </a:r>
          </a:p>
          <a:p>
            <a:pPr marL="0" indent="0">
              <a:buNone/>
            </a:pPr>
            <a:r>
              <a:rPr lang="en-US" altLang="zh-CN" sz="2000" dirty="0">
                <a:latin typeface="Ludica fax"/>
              </a:rPr>
              <a:t>		root = malloc ( </a:t>
            </a:r>
            <a:r>
              <a:rPr lang="en-US" altLang="zh-CN" sz="2000" dirty="0" err="1">
                <a:latin typeface="Ludica fax"/>
              </a:rPr>
              <a:t>sizeof</a:t>
            </a:r>
            <a:r>
              <a:rPr lang="en-US" altLang="zh-CN" sz="2000" dirty="0">
                <a:latin typeface="Ludica fax"/>
              </a:rPr>
              <a:t> ( struct </a:t>
            </a:r>
            <a:r>
              <a:rPr lang="en-US" altLang="zh-CN" sz="2000" dirty="0" err="1">
                <a:latin typeface="Ludica fax"/>
              </a:rPr>
              <a:t>TreeNode</a:t>
            </a:r>
            <a:r>
              <a:rPr lang="en-US" altLang="zh-CN" sz="2000" dirty="0">
                <a:latin typeface="Ludica fax"/>
              </a:rPr>
              <a:t> ) );</a:t>
            </a:r>
          </a:p>
          <a:p>
            <a:pPr marL="0" indent="0">
              <a:buNone/>
            </a:pPr>
            <a:r>
              <a:rPr lang="en-US" altLang="zh-CN" sz="2000" dirty="0">
                <a:latin typeface="Ludica fax"/>
              </a:rPr>
              <a:t>		root-&gt;Element = X;</a:t>
            </a:r>
          </a:p>
          <a:p>
            <a:pPr marL="0" indent="0">
              <a:buNone/>
            </a:pPr>
            <a:r>
              <a:rPr lang="en-US" altLang="zh-CN" sz="2000" dirty="0">
                <a:latin typeface="Ludica fax"/>
              </a:rPr>
              <a:t>		root-&gt;Left = NULL;</a:t>
            </a:r>
          </a:p>
          <a:p>
            <a:pPr marL="0" indent="0">
              <a:buNone/>
            </a:pPr>
            <a:r>
              <a:rPr lang="en-US" altLang="zh-CN" sz="2000" dirty="0">
                <a:latin typeface="Ludica fax"/>
              </a:rPr>
              <a:t>		root-&gt;Right = NULL;</a:t>
            </a:r>
          </a:p>
          <a:p>
            <a:pPr marL="0" indent="0">
              <a:buNone/>
            </a:pPr>
            <a:r>
              <a:rPr lang="en-US" altLang="zh-CN" sz="2000" dirty="0">
                <a:latin typeface="Ludica fax"/>
              </a:rPr>
              <a:t>	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Ludica fax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else if </a:t>
            </a:r>
            <a:r>
              <a:rPr lang="en-US" altLang="zh-CN" sz="2000" dirty="0">
                <a:latin typeface="Ludica fax"/>
              </a:rPr>
              <a:t>( </a:t>
            </a:r>
            <a:r>
              <a:rPr lang="en-US" altLang="zh-CN" sz="2000" dirty="0" err="1">
                <a:latin typeface="Ludica fax"/>
              </a:rPr>
              <a:t>val</a:t>
            </a:r>
            <a:r>
              <a:rPr lang="en-US" altLang="zh-CN" sz="2000" dirty="0">
                <a:latin typeface="Ludica fax"/>
              </a:rPr>
              <a:t> &lt; root-&gt;Element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Ludica fax"/>
              </a:rPr>
              <a:t>		root-&gt;Left = Insert(root-&gt;Left, </a:t>
            </a:r>
            <a:r>
              <a:rPr lang="en-US" altLang="zh-CN" sz="2000" dirty="0" err="1">
                <a:latin typeface="Ludica fax"/>
              </a:rPr>
              <a:t>val</a:t>
            </a:r>
            <a:r>
              <a:rPr lang="en-US" altLang="zh-CN" sz="2000" dirty="0">
                <a:latin typeface="Ludica fax"/>
              </a:rPr>
              <a:t>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Ludica fax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else if </a:t>
            </a:r>
            <a:r>
              <a:rPr lang="en-US" altLang="zh-CN" sz="2000" dirty="0">
                <a:latin typeface="Ludica fax"/>
              </a:rPr>
              <a:t>( </a:t>
            </a:r>
            <a:r>
              <a:rPr lang="en-US" altLang="zh-CN" sz="2000" dirty="0" err="1">
                <a:latin typeface="Ludica fax"/>
              </a:rPr>
              <a:t>val</a:t>
            </a:r>
            <a:r>
              <a:rPr lang="en-US" altLang="zh-CN" sz="2000" dirty="0">
                <a:latin typeface="Ludica fax"/>
              </a:rPr>
              <a:t> &gt; T-&gt;Element 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Ludica fax"/>
              </a:rPr>
              <a:t>		root-&gt;Right = Insert(root-&gt;Right, </a:t>
            </a:r>
            <a:r>
              <a:rPr lang="en-US" altLang="zh-CN" sz="2000" dirty="0" err="1">
                <a:latin typeface="Ludica fax"/>
              </a:rPr>
              <a:t>val</a:t>
            </a:r>
            <a:r>
              <a:rPr lang="en-US" altLang="zh-CN" sz="2000" dirty="0">
                <a:latin typeface="Ludica fax"/>
              </a:rPr>
              <a:t> 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8000"/>
                </a:solidFill>
                <a:latin typeface="Ludica fax"/>
              </a:rPr>
              <a:t>	// else: X is in the tree already, we’ll do nothing (if we do not allow duplicated nodes)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Ludica fax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000" dirty="0">
                <a:latin typeface="Ludica fax"/>
              </a:rPr>
              <a:t> root;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latin typeface="Ludica fax"/>
              </a:rPr>
              <a:t>}</a:t>
            </a:r>
          </a:p>
          <a:p>
            <a:pPr marL="0" indent="0">
              <a:buNone/>
            </a:pPr>
            <a:endParaRPr lang="en-US" altLang="zh-CN" sz="2000" dirty="0">
              <a:latin typeface="Ludica fax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4CE6717-28A7-49A2-818C-DB8DADA9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199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Preliminaries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u="sng" dirty="0">
                <a:solidFill>
                  <a:srgbClr val="0070C0"/>
                </a:solidFill>
              </a:rPr>
              <a:t>Height of a Node</a:t>
            </a:r>
          </a:p>
          <a:p>
            <a:pPr lvl="1"/>
            <a:r>
              <a:rPr lang="en-US" altLang="zh-CN" dirty="0"/>
              <a:t>The longest length of path to any leaf</a:t>
            </a:r>
          </a:p>
          <a:p>
            <a:pPr lvl="1"/>
            <a:r>
              <a:rPr lang="en-US" altLang="zh-CN" dirty="0"/>
              <a:t>Height of any leaf is 1 (may be 0 in some textbooks)</a:t>
            </a:r>
          </a:p>
          <a:p>
            <a:pPr lvl="1"/>
            <a:endParaRPr lang="en-US" altLang="zh-CN" dirty="0"/>
          </a:p>
          <a:p>
            <a:r>
              <a:rPr lang="en-US" altLang="zh-CN" u="sng" dirty="0">
                <a:solidFill>
                  <a:srgbClr val="0070C0"/>
                </a:solidFill>
              </a:rPr>
              <a:t>Height of a Tree</a:t>
            </a:r>
          </a:p>
          <a:p>
            <a:pPr lvl="1"/>
            <a:r>
              <a:rPr lang="en-US" altLang="zh-CN" dirty="0"/>
              <a:t>The height of the root</a:t>
            </a:r>
          </a:p>
          <a:p>
            <a:pPr lvl="1"/>
            <a:r>
              <a:rPr lang="en-US" altLang="zh-CN" dirty="0"/>
              <a:t>Depth plus one (if height starts from 1)</a:t>
            </a:r>
          </a:p>
        </p:txBody>
      </p:sp>
      <p:sp>
        <p:nvSpPr>
          <p:cNvPr id="5" name="幻灯片编号占位符 3">
            <a:extLst>
              <a:ext uri="{FF2B5EF4-FFF2-40B4-BE49-F238E27FC236}">
                <a16:creationId xmlns:a16="http://schemas.microsoft.com/office/drawing/2014/main" id="{D6C33987-1C69-41E4-A1DE-08DC6D4174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EF8B3D15-E6E4-4D5F-8634-48B561E7C01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39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0C89-1B4A-49B9-ABF7-A78E8EEB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A20B7-9A50-41D2-B685-F50D8B462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keys {50, 19, 35, 55, 20, 5, 100, 52, 88, 53, 92} generate the following BST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C21E1F-9B17-4621-9CBB-DBD3164CB3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7BA7C3-F6F2-4C39-BF56-4C919BDFE0B3}"/>
              </a:ext>
            </a:extLst>
          </p:cNvPr>
          <p:cNvGrpSpPr>
            <a:grpSpLocks/>
          </p:cNvGrpSpPr>
          <p:nvPr/>
        </p:nvGrpSpPr>
        <p:grpSpPr bwMode="auto">
          <a:xfrm>
            <a:off x="7408862" y="2349027"/>
            <a:ext cx="792162" cy="503238"/>
            <a:chOff x="2381" y="1525"/>
            <a:chExt cx="499" cy="3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C0A1B8-6CB2-4589-B898-F15D3111A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25"/>
              <a:ext cx="363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D7E08AA1-34B4-4F87-BE62-9197E6396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1525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50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AB58FD-355B-4205-B03D-5FB1698C52D8}"/>
              </a:ext>
            </a:extLst>
          </p:cNvPr>
          <p:cNvGrpSpPr>
            <a:grpSpLocks/>
          </p:cNvGrpSpPr>
          <p:nvPr/>
        </p:nvGrpSpPr>
        <p:grpSpPr bwMode="auto">
          <a:xfrm>
            <a:off x="5753099" y="3933353"/>
            <a:ext cx="647700" cy="576263"/>
            <a:chOff x="1338" y="2523"/>
            <a:chExt cx="408" cy="36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8BE5D9-209D-4AC1-9AAF-EB7E2A3F5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23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E6D7C38-9EC8-4BB0-936F-143C110E3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568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C2131A-8B40-4E60-82DE-F2E42D2AEAE3}"/>
              </a:ext>
            </a:extLst>
          </p:cNvPr>
          <p:cNvGrpSpPr>
            <a:grpSpLocks/>
          </p:cNvGrpSpPr>
          <p:nvPr/>
        </p:nvGrpSpPr>
        <p:grpSpPr bwMode="auto">
          <a:xfrm>
            <a:off x="6329362" y="3069753"/>
            <a:ext cx="576262" cy="574675"/>
            <a:chOff x="1701" y="1979"/>
            <a:chExt cx="363" cy="3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2ADA10-49E5-4497-A329-5B29DB45E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979"/>
              <a:ext cx="363" cy="3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13CC9381-5A50-49D2-9098-2CC56AFB58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2001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19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E34F77-B2F5-4AFA-94AA-CF829ABAD84C}"/>
              </a:ext>
            </a:extLst>
          </p:cNvPr>
          <p:cNvGrpSpPr>
            <a:grpSpLocks/>
          </p:cNvGrpSpPr>
          <p:nvPr/>
        </p:nvGrpSpPr>
        <p:grpSpPr bwMode="auto">
          <a:xfrm>
            <a:off x="8488362" y="2996728"/>
            <a:ext cx="577850" cy="576263"/>
            <a:chOff x="3061" y="1933"/>
            <a:chExt cx="364" cy="36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FCD724-B7E7-4A38-967B-720E86140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1933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E02388A5-A5E3-42B4-A2C6-8DC538DF1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955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55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932501-66C8-42F9-8686-2EBEE09C3B2E}"/>
              </a:ext>
            </a:extLst>
          </p:cNvPr>
          <p:cNvGrpSpPr>
            <a:grpSpLocks/>
          </p:cNvGrpSpPr>
          <p:nvPr/>
        </p:nvGrpSpPr>
        <p:grpSpPr bwMode="auto">
          <a:xfrm>
            <a:off x="6832599" y="3933353"/>
            <a:ext cx="577850" cy="576263"/>
            <a:chOff x="2018" y="2523"/>
            <a:chExt cx="364" cy="36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BCE8AD-A941-47E0-8D8A-BA9130D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2523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88481E61-8048-4F14-84FB-046DB7349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568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35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F6782D-83C9-4CE5-A024-17AEC491BE87}"/>
              </a:ext>
            </a:extLst>
          </p:cNvPr>
          <p:cNvGrpSpPr>
            <a:grpSpLocks/>
          </p:cNvGrpSpPr>
          <p:nvPr/>
        </p:nvGrpSpPr>
        <p:grpSpPr bwMode="auto">
          <a:xfrm>
            <a:off x="7913688" y="3933353"/>
            <a:ext cx="574675" cy="574675"/>
            <a:chOff x="2699" y="2523"/>
            <a:chExt cx="362" cy="36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CB6FC1-1E65-4FE8-80E0-D753D3339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523"/>
              <a:ext cx="362" cy="3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04115E68-8C5D-4E91-99BA-1CAF6E438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2545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52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17029A1-CC13-4047-80F6-F34315B80BF9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796953"/>
            <a:ext cx="576263" cy="576263"/>
            <a:chOff x="1746" y="3067"/>
            <a:chExt cx="363" cy="36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481217-C173-40C2-995B-3B32F87EE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067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0417658A-D475-425F-9D2A-F595FCF36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113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20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8FBF7B-8A6C-40AC-9466-71B5126C3B66}"/>
              </a:ext>
            </a:extLst>
          </p:cNvPr>
          <p:cNvGrpSpPr>
            <a:grpSpLocks/>
          </p:cNvGrpSpPr>
          <p:nvPr/>
        </p:nvGrpSpPr>
        <p:grpSpPr bwMode="auto">
          <a:xfrm>
            <a:off x="9424988" y="3861915"/>
            <a:ext cx="720725" cy="576262"/>
            <a:chOff x="3651" y="2478"/>
            <a:chExt cx="454" cy="36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50CF8F2-2EF7-4CFF-A0F9-BAE1B1011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2478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DFAA3A7C-CBF4-42F5-8801-694252F00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545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100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917F5C-D880-450B-8554-584F3A40E1A5}"/>
              </a:ext>
            </a:extLst>
          </p:cNvPr>
          <p:cNvGrpSpPr>
            <a:grpSpLocks/>
          </p:cNvGrpSpPr>
          <p:nvPr/>
        </p:nvGrpSpPr>
        <p:grpSpPr bwMode="auto">
          <a:xfrm>
            <a:off x="8272462" y="4869978"/>
            <a:ext cx="577850" cy="576263"/>
            <a:chOff x="2925" y="3113"/>
            <a:chExt cx="364" cy="36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F7E0D16-1B66-4C93-8872-DFE6E4C7B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3113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C23E4514-68D9-4D41-831F-CF0B0699F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" y="3158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53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560FB8-9AA3-4D35-828D-05673DEABD82}"/>
              </a:ext>
            </a:extLst>
          </p:cNvPr>
          <p:cNvGrpSpPr>
            <a:grpSpLocks/>
          </p:cNvGrpSpPr>
          <p:nvPr/>
        </p:nvGrpSpPr>
        <p:grpSpPr bwMode="auto">
          <a:xfrm>
            <a:off x="9569450" y="5589116"/>
            <a:ext cx="576263" cy="503237"/>
            <a:chOff x="3742" y="3566"/>
            <a:chExt cx="363" cy="317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FC399CB-A696-4911-B38B-3370F1D96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3566"/>
              <a:ext cx="317" cy="31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34" name="Text Box 33">
              <a:extLst>
                <a:ext uri="{FF2B5EF4-FFF2-40B4-BE49-F238E27FC236}">
                  <a16:creationId xmlns:a16="http://schemas.microsoft.com/office/drawing/2014/main" id="{4DF5EDA5-7062-4553-AF49-0482C89B3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3588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92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351E68-DE86-4B35-B286-963F510582B3}"/>
              </a:ext>
            </a:extLst>
          </p:cNvPr>
          <p:cNvGrpSpPr>
            <a:grpSpLocks/>
          </p:cNvGrpSpPr>
          <p:nvPr/>
        </p:nvGrpSpPr>
        <p:grpSpPr bwMode="auto">
          <a:xfrm>
            <a:off x="9137650" y="4869978"/>
            <a:ext cx="576263" cy="576263"/>
            <a:chOff x="3470" y="3113"/>
            <a:chExt cx="363" cy="363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E96FF86-8B85-4AD3-B680-57CE22DD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113"/>
              <a:ext cx="363" cy="36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 sz="2000">
                <a:latin typeface="+mn-lt"/>
                <a:ea typeface="宋体" charset="0"/>
                <a:cs typeface="宋体" charset="0"/>
              </a:endParaRPr>
            </a:p>
          </p:txBody>
        </p:sp>
        <p:sp>
          <p:nvSpPr>
            <p:cNvPr id="37" name="Text Box 36">
              <a:extLst>
                <a:ext uri="{FF2B5EF4-FFF2-40B4-BE49-F238E27FC236}">
                  <a16:creationId xmlns:a16="http://schemas.microsoft.com/office/drawing/2014/main" id="{AFA7904D-A439-41B2-8ED4-B9E90C9D8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158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000">
                  <a:solidFill>
                    <a:schemeClr val="tx1"/>
                  </a:solidFill>
                  <a:latin typeface="+mn-lt"/>
                  <a:ea typeface="宋体" charset="0"/>
                  <a:cs typeface="宋体" charset="0"/>
                </a:rPr>
                <a:t>88</a:t>
              </a:r>
            </a:p>
          </p:txBody>
        </p:sp>
      </p:grpSp>
      <p:sp>
        <p:nvSpPr>
          <p:cNvPr id="38" name="Line 37">
            <a:extLst>
              <a:ext uri="{FF2B5EF4-FFF2-40B4-BE49-F238E27FC236}">
                <a16:creationId xmlns:a16="http://schemas.microsoft.com/office/drawing/2014/main" id="{7CD2A8E5-C830-483F-AAD1-40915F997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32599" y="2780828"/>
            <a:ext cx="6477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A102F7F3-B5DB-4312-80D7-AB79C64A0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1162" y="3644428"/>
            <a:ext cx="2079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FFECACF4-6223-4543-AB38-E347CCFFD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85125" y="2709391"/>
            <a:ext cx="576263" cy="33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FE4050D2-E8D1-43E8-8528-F8D1EAD05D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1163" y="4509616"/>
            <a:ext cx="287337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A6A0CFD9-E891-4D3E-A159-AF197D7298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0437" y="3572990"/>
            <a:ext cx="36036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ED171B0E-30F6-40FF-97AA-B48304583A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3188" y="3428527"/>
            <a:ext cx="503237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4" name="Line 43">
            <a:extLst>
              <a:ext uri="{FF2B5EF4-FFF2-40B4-BE49-F238E27FC236}">
                <a16:creationId xmlns:a16="http://schemas.microsoft.com/office/drawing/2014/main" id="{C102AE5C-D4AA-4DF7-8212-664CF541A4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2149" y="3501552"/>
            <a:ext cx="249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A308E653-D48D-4FBF-BEB8-3A5930F7F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96424" y="4436591"/>
            <a:ext cx="217488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8394C079-0057-4F8E-9BA8-4053B06279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7" y="4436591"/>
            <a:ext cx="21590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732AAAA-C9DC-4D3D-AF83-D902790A8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9450" y="5373215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endParaRPr lang="zh-CN" altLang="en-US" sz="2000">
              <a:latin typeface="+mn-lt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2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77134-8FBD-44DD-B8D6-00B8A67B0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(Observation)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8FDBDA-77A5-413A-B937-DB4DED956A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004A4A20-339C-492B-A526-8725AA603B0A}"/>
              </a:ext>
            </a:extLst>
          </p:cNvPr>
          <p:cNvSpPr>
            <a:spLocks/>
          </p:cNvSpPr>
          <p:nvPr/>
        </p:nvSpPr>
        <p:spPr bwMode="auto">
          <a:xfrm>
            <a:off x="7835106" y="3495676"/>
            <a:ext cx="128588" cy="130175"/>
          </a:xfrm>
          <a:custGeom>
            <a:avLst/>
            <a:gdLst>
              <a:gd name="T0" fmla="*/ 2147483647 w 81"/>
              <a:gd name="T1" fmla="*/ 0 h 82"/>
              <a:gd name="T2" fmla="*/ 2147483647 w 81"/>
              <a:gd name="T3" fmla="*/ 2147483647 h 82"/>
              <a:gd name="T4" fmla="*/ 2147483647 w 81"/>
              <a:gd name="T5" fmla="*/ 2147483647 h 82"/>
              <a:gd name="T6" fmla="*/ 2147483647 w 81"/>
              <a:gd name="T7" fmla="*/ 2147483647 h 82"/>
              <a:gd name="T8" fmla="*/ 2147483647 w 81"/>
              <a:gd name="T9" fmla="*/ 2147483647 h 82"/>
              <a:gd name="T10" fmla="*/ 2147483647 w 81"/>
              <a:gd name="T11" fmla="*/ 2147483647 h 82"/>
              <a:gd name="T12" fmla="*/ 2147483647 w 81"/>
              <a:gd name="T13" fmla="*/ 2147483647 h 82"/>
              <a:gd name="T14" fmla="*/ 0 w 81"/>
              <a:gd name="T15" fmla="*/ 2147483647 h 82"/>
              <a:gd name="T16" fmla="*/ 0 w 81"/>
              <a:gd name="T17" fmla="*/ 2147483647 h 82"/>
              <a:gd name="T18" fmla="*/ 2147483647 w 81"/>
              <a:gd name="T19" fmla="*/ 2147483647 h 82"/>
              <a:gd name="T20" fmla="*/ 2147483647 w 81"/>
              <a:gd name="T21" fmla="*/ 2147483647 h 82"/>
              <a:gd name="T22" fmla="*/ 2147483647 w 81"/>
              <a:gd name="T23" fmla="*/ 2147483647 h 82"/>
              <a:gd name="T24" fmla="*/ 2147483647 w 81"/>
              <a:gd name="T25" fmla="*/ 2147483647 h 82"/>
              <a:gd name="T26" fmla="*/ 2147483647 w 81"/>
              <a:gd name="T27" fmla="*/ 2147483647 h 82"/>
              <a:gd name="T28" fmla="*/ 2147483647 w 81"/>
              <a:gd name="T29" fmla="*/ 2147483647 h 82"/>
              <a:gd name="T30" fmla="*/ 2147483647 w 81"/>
              <a:gd name="T31" fmla="*/ 2147483647 h 82"/>
              <a:gd name="T32" fmla="*/ 2147483647 w 81"/>
              <a:gd name="T33" fmla="*/ 2147483647 h 82"/>
              <a:gd name="T34" fmla="*/ 2147483647 w 81"/>
              <a:gd name="T35" fmla="*/ 2147483647 h 82"/>
              <a:gd name="T36" fmla="*/ 2147483647 w 81"/>
              <a:gd name="T37" fmla="*/ 2147483647 h 82"/>
              <a:gd name="T38" fmla="*/ 2147483647 w 81"/>
              <a:gd name="T39" fmla="*/ 2147483647 h 82"/>
              <a:gd name="T40" fmla="*/ 2147483647 w 81"/>
              <a:gd name="T41" fmla="*/ 2147483647 h 82"/>
              <a:gd name="T42" fmla="*/ 2147483647 w 81"/>
              <a:gd name="T43" fmla="*/ 2147483647 h 82"/>
              <a:gd name="T44" fmla="*/ 2147483647 w 81"/>
              <a:gd name="T45" fmla="*/ 2147483647 h 82"/>
              <a:gd name="T46" fmla="*/ 2147483647 w 81"/>
              <a:gd name="T47" fmla="*/ 2147483647 h 82"/>
              <a:gd name="T48" fmla="*/ 2147483647 w 81"/>
              <a:gd name="T49" fmla="*/ 2147483647 h 82"/>
              <a:gd name="T50" fmla="*/ 2147483647 w 81"/>
              <a:gd name="T51" fmla="*/ 2147483647 h 82"/>
              <a:gd name="T52" fmla="*/ 2147483647 w 81"/>
              <a:gd name="T53" fmla="*/ 2147483647 h 82"/>
              <a:gd name="T54" fmla="*/ 2147483647 w 81"/>
              <a:gd name="T55" fmla="*/ 2147483647 h 82"/>
              <a:gd name="T56" fmla="*/ 2147483647 w 81"/>
              <a:gd name="T57" fmla="*/ 2147483647 h 82"/>
              <a:gd name="T58" fmla="*/ 2147483647 w 81"/>
              <a:gd name="T59" fmla="*/ 2147483647 h 82"/>
              <a:gd name="T60" fmla="*/ 2147483647 w 81"/>
              <a:gd name="T61" fmla="*/ 2147483647 h 82"/>
              <a:gd name="T62" fmla="*/ 2147483647 w 81"/>
              <a:gd name="T63" fmla="*/ 0 h 8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1"/>
              <a:gd name="T97" fmla="*/ 0 h 82"/>
              <a:gd name="T98" fmla="*/ 81 w 81"/>
              <a:gd name="T99" fmla="*/ 82 h 8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1" h="82">
                <a:moveTo>
                  <a:pt x="40" y="0"/>
                </a:moveTo>
                <a:lnTo>
                  <a:pt x="36" y="0"/>
                </a:lnTo>
                <a:lnTo>
                  <a:pt x="31" y="0"/>
                </a:lnTo>
                <a:lnTo>
                  <a:pt x="28" y="1"/>
                </a:lnTo>
                <a:lnTo>
                  <a:pt x="24" y="3"/>
                </a:lnTo>
                <a:lnTo>
                  <a:pt x="21" y="4"/>
                </a:lnTo>
                <a:lnTo>
                  <a:pt x="18" y="6"/>
                </a:lnTo>
                <a:lnTo>
                  <a:pt x="14" y="8"/>
                </a:lnTo>
                <a:lnTo>
                  <a:pt x="12" y="12"/>
                </a:lnTo>
                <a:lnTo>
                  <a:pt x="9" y="14"/>
                </a:lnTo>
                <a:lnTo>
                  <a:pt x="7" y="17"/>
                </a:lnTo>
                <a:lnTo>
                  <a:pt x="5" y="21"/>
                </a:lnTo>
                <a:lnTo>
                  <a:pt x="3" y="25"/>
                </a:lnTo>
                <a:lnTo>
                  <a:pt x="1" y="28"/>
                </a:lnTo>
                <a:lnTo>
                  <a:pt x="0" y="33"/>
                </a:lnTo>
                <a:lnTo>
                  <a:pt x="0" y="36"/>
                </a:lnTo>
                <a:lnTo>
                  <a:pt x="0" y="40"/>
                </a:lnTo>
                <a:lnTo>
                  <a:pt x="0" y="45"/>
                </a:lnTo>
                <a:lnTo>
                  <a:pt x="0" y="49"/>
                </a:lnTo>
                <a:lnTo>
                  <a:pt x="1" y="52"/>
                </a:lnTo>
                <a:lnTo>
                  <a:pt x="3" y="57"/>
                </a:lnTo>
                <a:lnTo>
                  <a:pt x="5" y="60"/>
                </a:lnTo>
                <a:lnTo>
                  <a:pt x="7" y="63"/>
                </a:lnTo>
                <a:lnTo>
                  <a:pt x="9" y="67"/>
                </a:lnTo>
                <a:lnTo>
                  <a:pt x="12" y="70"/>
                </a:lnTo>
                <a:lnTo>
                  <a:pt x="14" y="72"/>
                </a:lnTo>
                <a:lnTo>
                  <a:pt x="18" y="74"/>
                </a:lnTo>
                <a:lnTo>
                  <a:pt x="21" y="77"/>
                </a:lnTo>
                <a:lnTo>
                  <a:pt x="24" y="79"/>
                </a:lnTo>
                <a:lnTo>
                  <a:pt x="28" y="80"/>
                </a:lnTo>
                <a:lnTo>
                  <a:pt x="31" y="81"/>
                </a:lnTo>
                <a:lnTo>
                  <a:pt x="36" y="81"/>
                </a:lnTo>
                <a:lnTo>
                  <a:pt x="40" y="82"/>
                </a:lnTo>
                <a:lnTo>
                  <a:pt x="44" y="81"/>
                </a:lnTo>
                <a:lnTo>
                  <a:pt x="49" y="81"/>
                </a:lnTo>
                <a:lnTo>
                  <a:pt x="52" y="80"/>
                </a:lnTo>
                <a:lnTo>
                  <a:pt x="56" y="79"/>
                </a:lnTo>
                <a:lnTo>
                  <a:pt x="59" y="77"/>
                </a:lnTo>
                <a:lnTo>
                  <a:pt x="63" y="74"/>
                </a:lnTo>
                <a:lnTo>
                  <a:pt x="66" y="72"/>
                </a:lnTo>
                <a:lnTo>
                  <a:pt x="69" y="70"/>
                </a:lnTo>
                <a:lnTo>
                  <a:pt x="71" y="67"/>
                </a:lnTo>
                <a:lnTo>
                  <a:pt x="73" y="63"/>
                </a:lnTo>
                <a:lnTo>
                  <a:pt x="75" y="60"/>
                </a:lnTo>
                <a:lnTo>
                  <a:pt x="78" y="57"/>
                </a:lnTo>
                <a:lnTo>
                  <a:pt x="79" y="52"/>
                </a:lnTo>
                <a:lnTo>
                  <a:pt x="80" y="49"/>
                </a:lnTo>
                <a:lnTo>
                  <a:pt x="80" y="45"/>
                </a:lnTo>
                <a:lnTo>
                  <a:pt x="81" y="40"/>
                </a:lnTo>
                <a:lnTo>
                  <a:pt x="80" y="36"/>
                </a:lnTo>
                <a:lnTo>
                  <a:pt x="80" y="33"/>
                </a:lnTo>
                <a:lnTo>
                  <a:pt x="79" y="28"/>
                </a:lnTo>
                <a:lnTo>
                  <a:pt x="78" y="25"/>
                </a:lnTo>
                <a:lnTo>
                  <a:pt x="75" y="21"/>
                </a:lnTo>
                <a:lnTo>
                  <a:pt x="73" y="17"/>
                </a:lnTo>
                <a:lnTo>
                  <a:pt x="71" y="14"/>
                </a:lnTo>
                <a:lnTo>
                  <a:pt x="69" y="12"/>
                </a:lnTo>
                <a:lnTo>
                  <a:pt x="66" y="8"/>
                </a:lnTo>
                <a:lnTo>
                  <a:pt x="63" y="6"/>
                </a:lnTo>
                <a:lnTo>
                  <a:pt x="59" y="4"/>
                </a:lnTo>
                <a:lnTo>
                  <a:pt x="56" y="3"/>
                </a:lnTo>
                <a:lnTo>
                  <a:pt x="52" y="1"/>
                </a:lnTo>
                <a:lnTo>
                  <a:pt x="49" y="0"/>
                </a:lnTo>
                <a:lnTo>
                  <a:pt x="44" y="0"/>
                </a:lnTo>
                <a:lnTo>
                  <a:pt x="40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92F10C52-48D2-497D-8890-2E742A7ABC22}"/>
              </a:ext>
            </a:extLst>
          </p:cNvPr>
          <p:cNvSpPr>
            <a:spLocks/>
          </p:cNvSpPr>
          <p:nvPr/>
        </p:nvSpPr>
        <p:spPr bwMode="auto">
          <a:xfrm>
            <a:off x="8120856" y="4079876"/>
            <a:ext cx="128588" cy="131762"/>
          </a:xfrm>
          <a:custGeom>
            <a:avLst/>
            <a:gdLst>
              <a:gd name="T0" fmla="*/ 2147483647 w 81"/>
              <a:gd name="T1" fmla="*/ 0 h 83"/>
              <a:gd name="T2" fmla="*/ 2147483647 w 81"/>
              <a:gd name="T3" fmla="*/ 2147483647 h 83"/>
              <a:gd name="T4" fmla="*/ 2147483647 w 81"/>
              <a:gd name="T5" fmla="*/ 2147483647 h 83"/>
              <a:gd name="T6" fmla="*/ 2147483647 w 81"/>
              <a:gd name="T7" fmla="*/ 2147483647 h 83"/>
              <a:gd name="T8" fmla="*/ 2147483647 w 81"/>
              <a:gd name="T9" fmla="*/ 2147483647 h 83"/>
              <a:gd name="T10" fmla="*/ 2147483647 w 81"/>
              <a:gd name="T11" fmla="*/ 2147483647 h 83"/>
              <a:gd name="T12" fmla="*/ 2147483647 w 81"/>
              <a:gd name="T13" fmla="*/ 2147483647 h 83"/>
              <a:gd name="T14" fmla="*/ 0 w 81"/>
              <a:gd name="T15" fmla="*/ 2147483647 h 83"/>
              <a:gd name="T16" fmla="*/ 0 w 81"/>
              <a:gd name="T17" fmla="*/ 2147483647 h 83"/>
              <a:gd name="T18" fmla="*/ 2147483647 w 81"/>
              <a:gd name="T19" fmla="*/ 2147483647 h 83"/>
              <a:gd name="T20" fmla="*/ 2147483647 w 81"/>
              <a:gd name="T21" fmla="*/ 2147483647 h 83"/>
              <a:gd name="T22" fmla="*/ 2147483647 w 81"/>
              <a:gd name="T23" fmla="*/ 2147483647 h 83"/>
              <a:gd name="T24" fmla="*/ 2147483647 w 81"/>
              <a:gd name="T25" fmla="*/ 2147483647 h 83"/>
              <a:gd name="T26" fmla="*/ 2147483647 w 81"/>
              <a:gd name="T27" fmla="*/ 2147483647 h 83"/>
              <a:gd name="T28" fmla="*/ 2147483647 w 81"/>
              <a:gd name="T29" fmla="*/ 2147483647 h 83"/>
              <a:gd name="T30" fmla="*/ 2147483647 w 81"/>
              <a:gd name="T31" fmla="*/ 2147483647 h 83"/>
              <a:gd name="T32" fmla="*/ 2147483647 w 81"/>
              <a:gd name="T33" fmla="*/ 2147483647 h 83"/>
              <a:gd name="T34" fmla="*/ 2147483647 w 81"/>
              <a:gd name="T35" fmla="*/ 2147483647 h 83"/>
              <a:gd name="T36" fmla="*/ 2147483647 w 81"/>
              <a:gd name="T37" fmla="*/ 2147483647 h 83"/>
              <a:gd name="T38" fmla="*/ 2147483647 w 81"/>
              <a:gd name="T39" fmla="*/ 2147483647 h 83"/>
              <a:gd name="T40" fmla="*/ 2147483647 w 81"/>
              <a:gd name="T41" fmla="*/ 2147483647 h 83"/>
              <a:gd name="T42" fmla="*/ 2147483647 w 81"/>
              <a:gd name="T43" fmla="*/ 2147483647 h 83"/>
              <a:gd name="T44" fmla="*/ 2147483647 w 81"/>
              <a:gd name="T45" fmla="*/ 2147483647 h 83"/>
              <a:gd name="T46" fmla="*/ 2147483647 w 81"/>
              <a:gd name="T47" fmla="*/ 2147483647 h 83"/>
              <a:gd name="T48" fmla="*/ 2147483647 w 81"/>
              <a:gd name="T49" fmla="*/ 2147483647 h 83"/>
              <a:gd name="T50" fmla="*/ 2147483647 w 81"/>
              <a:gd name="T51" fmla="*/ 2147483647 h 83"/>
              <a:gd name="T52" fmla="*/ 2147483647 w 81"/>
              <a:gd name="T53" fmla="*/ 2147483647 h 83"/>
              <a:gd name="T54" fmla="*/ 2147483647 w 81"/>
              <a:gd name="T55" fmla="*/ 2147483647 h 83"/>
              <a:gd name="T56" fmla="*/ 2147483647 w 81"/>
              <a:gd name="T57" fmla="*/ 2147483647 h 83"/>
              <a:gd name="T58" fmla="*/ 2147483647 w 81"/>
              <a:gd name="T59" fmla="*/ 2147483647 h 83"/>
              <a:gd name="T60" fmla="*/ 2147483647 w 81"/>
              <a:gd name="T61" fmla="*/ 2147483647 h 83"/>
              <a:gd name="T62" fmla="*/ 2147483647 w 81"/>
              <a:gd name="T63" fmla="*/ 0 h 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1"/>
              <a:gd name="T97" fmla="*/ 0 h 83"/>
              <a:gd name="T98" fmla="*/ 81 w 81"/>
              <a:gd name="T99" fmla="*/ 83 h 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1" h="83">
                <a:moveTo>
                  <a:pt x="41" y="0"/>
                </a:moveTo>
                <a:lnTo>
                  <a:pt x="37" y="0"/>
                </a:lnTo>
                <a:lnTo>
                  <a:pt x="33" y="0"/>
                </a:lnTo>
                <a:lnTo>
                  <a:pt x="29" y="2"/>
                </a:lnTo>
                <a:lnTo>
                  <a:pt x="25" y="4"/>
                </a:lnTo>
                <a:lnTo>
                  <a:pt x="22" y="5"/>
                </a:lnTo>
                <a:lnTo>
                  <a:pt x="19" y="7"/>
                </a:lnTo>
                <a:lnTo>
                  <a:pt x="15" y="9"/>
                </a:lnTo>
                <a:lnTo>
                  <a:pt x="12" y="13"/>
                </a:lnTo>
                <a:lnTo>
                  <a:pt x="10" y="15"/>
                </a:lnTo>
                <a:lnTo>
                  <a:pt x="8" y="18"/>
                </a:lnTo>
                <a:lnTo>
                  <a:pt x="6" y="21"/>
                </a:lnTo>
                <a:lnTo>
                  <a:pt x="4" y="26"/>
                </a:lnTo>
                <a:lnTo>
                  <a:pt x="3" y="29"/>
                </a:lnTo>
                <a:lnTo>
                  <a:pt x="1" y="34"/>
                </a:lnTo>
                <a:lnTo>
                  <a:pt x="0" y="37"/>
                </a:lnTo>
                <a:lnTo>
                  <a:pt x="0" y="41"/>
                </a:lnTo>
                <a:lnTo>
                  <a:pt x="0" y="46"/>
                </a:lnTo>
                <a:lnTo>
                  <a:pt x="1" y="50"/>
                </a:lnTo>
                <a:lnTo>
                  <a:pt x="3" y="53"/>
                </a:lnTo>
                <a:lnTo>
                  <a:pt x="4" y="58"/>
                </a:lnTo>
                <a:lnTo>
                  <a:pt x="6" y="61"/>
                </a:lnTo>
                <a:lnTo>
                  <a:pt x="8" y="64"/>
                </a:lnTo>
                <a:lnTo>
                  <a:pt x="10" y="68"/>
                </a:lnTo>
                <a:lnTo>
                  <a:pt x="12" y="71"/>
                </a:lnTo>
                <a:lnTo>
                  <a:pt x="15" y="73"/>
                </a:lnTo>
                <a:lnTo>
                  <a:pt x="19" y="75"/>
                </a:lnTo>
                <a:lnTo>
                  <a:pt x="22" y="78"/>
                </a:lnTo>
                <a:lnTo>
                  <a:pt x="25" y="80"/>
                </a:lnTo>
                <a:lnTo>
                  <a:pt x="29" y="81"/>
                </a:lnTo>
                <a:lnTo>
                  <a:pt x="33" y="82"/>
                </a:lnTo>
                <a:lnTo>
                  <a:pt x="37" y="82"/>
                </a:lnTo>
                <a:lnTo>
                  <a:pt x="41" y="83"/>
                </a:lnTo>
                <a:lnTo>
                  <a:pt x="45" y="82"/>
                </a:lnTo>
                <a:lnTo>
                  <a:pt x="49" y="82"/>
                </a:lnTo>
                <a:lnTo>
                  <a:pt x="53" y="81"/>
                </a:lnTo>
                <a:lnTo>
                  <a:pt x="56" y="80"/>
                </a:lnTo>
                <a:lnTo>
                  <a:pt x="60" y="78"/>
                </a:lnTo>
                <a:lnTo>
                  <a:pt x="64" y="75"/>
                </a:lnTo>
                <a:lnTo>
                  <a:pt x="67" y="73"/>
                </a:lnTo>
                <a:lnTo>
                  <a:pt x="69" y="71"/>
                </a:lnTo>
                <a:lnTo>
                  <a:pt x="72" y="68"/>
                </a:lnTo>
                <a:lnTo>
                  <a:pt x="74" y="64"/>
                </a:lnTo>
                <a:lnTo>
                  <a:pt x="76" y="61"/>
                </a:lnTo>
                <a:lnTo>
                  <a:pt x="78" y="58"/>
                </a:lnTo>
                <a:lnTo>
                  <a:pt x="80" y="53"/>
                </a:lnTo>
                <a:lnTo>
                  <a:pt x="81" y="50"/>
                </a:lnTo>
                <a:lnTo>
                  <a:pt x="81" y="46"/>
                </a:lnTo>
                <a:lnTo>
                  <a:pt x="81" y="41"/>
                </a:lnTo>
                <a:lnTo>
                  <a:pt x="81" y="37"/>
                </a:lnTo>
                <a:lnTo>
                  <a:pt x="81" y="34"/>
                </a:lnTo>
                <a:lnTo>
                  <a:pt x="80" y="29"/>
                </a:lnTo>
                <a:lnTo>
                  <a:pt x="78" y="26"/>
                </a:lnTo>
                <a:lnTo>
                  <a:pt x="76" y="21"/>
                </a:lnTo>
                <a:lnTo>
                  <a:pt x="74" y="18"/>
                </a:lnTo>
                <a:lnTo>
                  <a:pt x="72" y="15"/>
                </a:lnTo>
                <a:lnTo>
                  <a:pt x="69" y="13"/>
                </a:lnTo>
                <a:lnTo>
                  <a:pt x="67" y="9"/>
                </a:lnTo>
                <a:lnTo>
                  <a:pt x="64" y="7"/>
                </a:lnTo>
                <a:lnTo>
                  <a:pt x="60" y="5"/>
                </a:lnTo>
                <a:lnTo>
                  <a:pt x="56" y="4"/>
                </a:lnTo>
                <a:lnTo>
                  <a:pt x="53" y="2"/>
                </a:lnTo>
                <a:lnTo>
                  <a:pt x="49" y="0"/>
                </a:lnTo>
                <a:lnTo>
                  <a:pt x="45" y="0"/>
                </a:lnTo>
                <a:lnTo>
                  <a:pt x="41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5E68B2C2-85D4-4B24-B216-B99E9CFB1D8D}"/>
              </a:ext>
            </a:extLst>
          </p:cNvPr>
          <p:cNvSpPr>
            <a:spLocks/>
          </p:cNvSpPr>
          <p:nvPr/>
        </p:nvSpPr>
        <p:spPr bwMode="auto">
          <a:xfrm>
            <a:off x="7516019" y="4068763"/>
            <a:ext cx="127000" cy="130175"/>
          </a:xfrm>
          <a:custGeom>
            <a:avLst/>
            <a:gdLst>
              <a:gd name="T0" fmla="*/ 2147483647 w 80"/>
              <a:gd name="T1" fmla="*/ 2147483647 h 82"/>
              <a:gd name="T2" fmla="*/ 2147483647 w 80"/>
              <a:gd name="T3" fmla="*/ 2147483647 h 82"/>
              <a:gd name="T4" fmla="*/ 2147483647 w 80"/>
              <a:gd name="T5" fmla="*/ 2147483647 h 82"/>
              <a:gd name="T6" fmla="*/ 2147483647 w 80"/>
              <a:gd name="T7" fmla="*/ 2147483647 h 82"/>
              <a:gd name="T8" fmla="*/ 2147483647 w 80"/>
              <a:gd name="T9" fmla="*/ 2147483647 h 82"/>
              <a:gd name="T10" fmla="*/ 2147483647 w 80"/>
              <a:gd name="T11" fmla="*/ 2147483647 h 82"/>
              <a:gd name="T12" fmla="*/ 2147483647 w 80"/>
              <a:gd name="T13" fmla="*/ 2147483647 h 82"/>
              <a:gd name="T14" fmla="*/ 0 w 80"/>
              <a:gd name="T15" fmla="*/ 2147483647 h 82"/>
              <a:gd name="T16" fmla="*/ 0 w 80"/>
              <a:gd name="T17" fmla="*/ 2147483647 h 82"/>
              <a:gd name="T18" fmla="*/ 2147483647 w 80"/>
              <a:gd name="T19" fmla="*/ 2147483647 h 82"/>
              <a:gd name="T20" fmla="*/ 2147483647 w 80"/>
              <a:gd name="T21" fmla="*/ 2147483647 h 82"/>
              <a:gd name="T22" fmla="*/ 2147483647 w 80"/>
              <a:gd name="T23" fmla="*/ 2147483647 h 82"/>
              <a:gd name="T24" fmla="*/ 2147483647 w 80"/>
              <a:gd name="T25" fmla="*/ 2147483647 h 82"/>
              <a:gd name="T26" fmla="*/ 2147483647 w 80"/>
              <a:gd name="T27" fmla="*/ 2147483647 h 82"/>
              <a:gd name="T28" fmla="*/ 2147483647 w 80"/>
              <a:gd name="T29" fmla="*/ 2147483647 h 82"/>
              <a:gd name="T30" fmla="*/ 2147483647 w 80"/>
              <a:gd name="T31" fmla="*/ 2147483647 h 82"/>
              <a:gd name="T32" fmla="*/ 2147483647 w 80"/>
              <a:gd name="T33" fmla="*/ 2147483647 h 82"/>
              <a:gd name="T34" fmla="*/ 2147483647 w 80"/>
              <a:gd name="T35" fmla="*/ 2147483647 h 82"/>
              <a:gd name="T36" fmla="*/ 2147483647 w 80"/>
              <a:gd name="T37" fmla="*/ 2147483647 h 82"/>
              <a:gd name="T38" fmla="*/ 2147483647 w 80"/>
              <a:gd name="T39" fmla="*/ 2147483647 h 82"/>
              <a:gd name="T40" fmla="*/ 2147483647 w 80"/>
              <a:gd name="T41" fmla="*/ 2147483647 h 82"/>
              <a:gd name="T42" fmla="*/ 2147483647 w 80"/>
              <a:gd name="T43" fmla="*/ 2147483647 h 82"/>
              <a:gd name="T44" fmla="*/ 2147483647 w 80"/>
              <a:gd name="T45" fmla="*/ 2147483647 h 82"/>
              <a:gd name="T46" fmla="*/ 2147483647 w 80"/>
              <a:gd name="T47" fmla="*/ 2147483647 h 82"/>
              <a:gd name="T48" fmla="*/ 2147483647 w 80"/>
              <a:gd name="T49" fmla="*/ 2147483647 h 82"/>
              <a:gd name="T50" fmla="*/ 2147483647 w 80"/>
              <a:gd name="T51" fmla="*/ 2147483647 h 82"/>
              <a:gd name="T52" fmla="*/ 2147483647 w 80"/>
              <a:gd name="T53" fmla="*/ 2147483647 h 82"/>
              <a:gd name="T54" fmla="*/ 2147483647 w 80"/>
              <a:gd name="T55" fmla="*/ 2147483647 h 82"/>
              <a:gd name="T56" fmla="*/ 2147483647 w 80"/>
              <a:gd name="T57" fmla="*/ 2147483647 h 82"/>
              <a:gd name="T58" fmla="*/ 2147483647 w 80"/>
              <a:gd name="T59" fmla="*/ 2147483647 h 82"/>
              <a:gd name="T60" fmla="*/ 2147483647 w 80"/>
              <a:gd name="T61" fmla="*/ 2147483647 h 82"/>
              <a:gd name="T62" fmla="*/ 2147483647 w 80"/>
              <a:gd name="T63" fmla="*/ 2147483647 h 8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0"/>
              <a:gd name="T97" fmla="*/ 0 h 82"/>
              <a:gd name="T98" fmla="*/ 80 w 80"/>
              <a:gd name="T99" fmla="*/ 82 h 8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0" h="82">
                <a:moveTo>
                  <a:pt x="41" y="0"/>
                </a:moveTo>
                <a:lnTo>
                  <a:pt x="36" y="1"/>
                </a:lnTo>
                <a:lnTo>
                  <a:pt x="32" y="1"/>
                </a:lnTo>
                <a:lnTo>
                  <a:pt x="28" y="2"/>
                </a:lnTo>
                <a:lnTo>
                  <a:pt x="25" y="3"/>
                </a:lnTo>
                <a:lnTo>
                  <a:pt x="21" y="5"/>
                </a:lnTo>
                <a:lnTo>
                  <a:pt x="18" y="7"/>
                </a:lnTo>
                <a:lnTo>
                  <a:pt x="15" y="10"/>
                </a:lnTo>
                <a:lnTo>
                  <a:pt x="12" y="12"/>
                </a:lnTo>
                <a:lnTo>
                  <a:pt x="10" y="15"/>
                </a:lnTo>
                <a:lnTo>
                  <a:pt x="6" y="18"/>
                </a:lnTo>
                <a:lnTo>
                  <a:pt x="5" y="22"/>
                </a:lnTo>
                <a:lnTo>
                  <a:pt x="3" y="25"/>
                </a:lnTo>
                <a:lnTo>
                  <a:pt x="2" y="30"/>
                </a:lnTo>
                <a:lnTo>
                  <a:pt x="1" y="33"/>
                </a:lnTo>
                <a:lnTo>
                  <a:pt x="0" y="37"/>
                </a:lnTo>
                <a:lnTo>
                  <a:pt x="0" y="42"/>
                </a:lnTo>
                <a:lnTo>
                  <a:pt x="0" y="46"/>
                </a:lnTo>
                <a:lnTo>
                  <a:pt x="1" y="49"/>
                </a:lnTo>
                <a:lnTo>
                  <a:pt x="2" y="54"/>
                </a:lnTo>
                <a:lnTo>
                  <a:pt x="3" y="58"/>
                </a:lnTo>
                <a:lnTo>
                  <a:pt x="5" y="61"/>
                </a:lnTo>
                <a:lnTo>
                  <a:pt x="6" y="65"/>
                </a:lnTo>
                <a:lnTo>
                  <a:pt x="10" y="68"/>
                </a:lnTo>
                <a:lnTo>
                  <a:pt x="12" y="70"/>
                </a:lnTo>
                <a:lnTo>
                  <a:pt x="15" y="74"/>
                </a:lnTo>
                <a:lnTo>
                  <a:pt x="18" y="76"/>
                </a:lnTo>
                <a:lnTo>
                  <a:pt x="21" y="78"/>
                </a:lnTo>
                <a:lnTo>
                  <a:pt x="25" y="79"/>
                </a:lnTo>
                <a:lnTo>
                  <a:pt x="28" y="81"/>
                </a:lnTo>
                <a:lnTo>
                  <a:pt x="32" y="82"/>
                </a:lnTo>
                <a:lnTo>
                  <a:pt x="36" y="82"/>
                </a:lnTo>
                <a:lnTo>
                  <a:pt x="41" y="82"/>
                </a:lnTo>
                <a:lnTo>
                  <a:pt x="44" y="82"/>
                </a:lnTo>
                <a:lnTo>
                  <a:pt x="48" y="82"/>
                </a:lnTo>
                <a:lnTo>
                  <a:pt x="53" y="81"/>
                </a:lnTo>
                <a:lnTo>
                  <a:pt x="56" y="79"/>
                </a:lnTo>
                <a:lnTo>
                  <a:pt x="59" y="78"/>
                </a:lnTo>
                <a:lnTo>
                  <a:pt x="63" y="76"/>
                </a:lnTo>
                <a:lnTo>
                  <a:pt x="65" y="74"/>
                </a:lnTo>
                <a:lnTo>
                  <a:pt x="69" y="70"/>
                </a:lnTo>
                <a:lnTo>
                  <a:pt x="71" y="68"/>
                </a:lnTo>
                <a:lnTo>
                  <a:pt x="74" y="65"/>
                </a:lnTo>
                <a:lnTo>
                  <a:pt x="76" y="61"/>
                </a:lnTo>
                <a:lnTo>
                  <a:pt x="77" y="58"/>
                </a:lnTo>
                <a:lnTo>
                  <a:pt x="78" y="54"/>
                </a:lnTo>
                <a:lnTo>
                  <a:pt x="79" y="49"/>
                </a:lnTo>
                <a:lnTo>
                  <a:pt x="80" y="46"/>
                </a:lnTo>
                <a:lnTo>
                  <a:pt x="80" y="42"/>
                </a:lnTo>
                <a:lnTo>
                  <a:pt x="80" y="37"/>
                </a:lnTo>
                <a:lnTo>
                  <a:pt x="79" y="33"/>
                </a:lnTo>
                <a:lnTo>
                  <a:pt x="78" y="30"/>
                </a:lnTo>
                <a:lnTo>
                  <a:pt x="77" y="25"/>
                </a:lnTo>
                <a:lnTo>
                  <a:pt x="76" y="22"/>
                </a:lnTo>
                <a:lnTo>
                  <a:pt x="74" y="18"/>
                </a:lnTo>
                <a:lnTo>
                  <a:pt x="71" y="15"/>
                </a:lnTo>
                <a:lnTo>
                  <a:pt x="69" y="12"/>
                </a:lnTo>
                <a:lnTo>
                  <a:pt x="65" y="10"/>
                </a:lnTo>
                <a:lnTo>
                  <a:pt x="63" y="7"/>
                </a:lnTo>
                <a:lnTo>
                  <a:pt x="59" y="5"/>
                </a:lnTo>
                <a:lnTo>
                  <a:pt x="56" y="3"/>
                </a:lnTo>
                <a:lnTo>
                  <a:pt x="53" y="2"/>
                </a:lnTo>
                <a:lnTo>
                  <a:pt x="48" y="1"/>
                </a:lnTo>
                <a:lnTo>
                  <a:pt x="44" y="1"/>
                </a:lnTo>
                <a:lnTo>
                  <a:pt x="41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9BD15CA-8263-4B82-893A-A3022529643E}"/>
              </a:ext>
            </a:extLst>
          </p:cNvPr>
          <p:cNvSpPr>
            <a:spLocks/>
          </p:cNvSpPr>
          <p:nvPr/>
        </p:nvSpPr>
        <p:spPr bwMode="auto">
          <a:xfrm>
            <a:off x="5858669" y="4090988"/>
            <a:ext cx="127000" cy="131763"/>
          </a:xfrm>
          <a:custGeom>
            <a:avLst/>
            <a:gdLst>
              <a:gd name="T0" fmla="*/ 2147483647 w 80"/>
              <a:gd name="T1" fmla="*/ 0 h 83"/>
              <a:gd name="T2" fmla="*/ 2147483647 w 80"/>
              <a:gd name="T3" fmla="*/ 2147483647 h 83"/>
              <a:gd name="T4" fmla="*/ 2147483647 w 80"/>
              <a:gd name="T5" fmla="*/ 2147483647 h 83"/>
              <a:gd name="T6" fmla="*/ 2147483647 w 80"/>
              <a:gd name="T7" fmla="*/ 2147483647 h 83"/>
              <a:gd name="T8" fmla="*/ 2147483647 w 80"/>
              <a:gd name="T9" fmla="*/ 2147483647 h 83"/>
              <a:gd name="T10" fmla="*/ 2147483647 w 80"/>
              <a:gd name="T11" fmla="*/ 2147483647 h 83"/>
              <a:gd name="T12" fmla="*/ 2147483647 w 80"/>
              <a:gd name="T13" fmla="*/ 2147483647 h 83"/>
              <a:gd name="T14" fmla="*/ 0 w 80"/>
              <a:gd name="T15" fmla="*/ 2147483647 h 83"/>
              <a:gd name="T16" fmla="*/ 0 w 80"/>
              <a:gd name="T17" fmla="*/ 2147483647 h 83"/>
              <a:gd name="T18" fmla="*/ 2147483647 w 80"/>
              <a:gd name="T19" fmla="*/ 2147483647 h 83"/>
              <a:gd name="T20" fmla="*/ 2147483647 w 80"/>
              <a:gd name="T21" fmla="*/ 2147483647 h 83"/>
              <a:gd name="T22" fmla="*/ 2147483647 w 80"/>
              <a:gd name="T23" fmla="*/ 2147483647 h 83"/>
              <a:gd name="T24" fmla="*/ 2147483647 w 80"/>
              <a:gd name="T25" fmla="*/ 2147483647 h 83"/>
              <a:gd name="T26" fmla="*/ 2147483647 w 80"/>
              <a:gd name="T27" fmla="*/ 2147483647 h 83"/>
              <a:gd name="T28" fmla="*/ 2147483647 w 80"/>
              <a:gd name="T29" fmla="*/ 2147483647 h 83"/>
              <a:gd name="T30" fmla="*/ 2147483647 w 80"/>
              <a:gd name="T31" fmla="*/ 2147483647 h 83"/>
              <a:gd name="T32" fmla="*/ 2147483647 w 80"/>
              <a:gd name="T33" fmla="*/ 2147483647 h 83"/>
              <a:gd name="T34" fmla="*/ 2147483647 w 80"/>
              <a:gd name="T35" fmla="*/ 2147483647 h 83"/>
              <a:gd name="T36" fmla="*/ 2147483647 w 80"/>
              <a:gd name="T37" fmla="*/ 2147483647 h 83"/>
              <a:gd name="T38" fmla="*/ 2147483647 w 80"/>
              <a:gd name="T39" fmla="*/ 2147483647 h 83"/>
              <a:gd name="T40" fmla="*/ 2147483647 w 80"/>
              <a:gd name="T41" fmla="*/ 2147483647 h 83"/>
              <a:gd name="T42" fmla="*/ 2147483647 w 80"/>
              <a:gd name="T43" fmla="*/ 2147483647 h 83"/>
              <a:gd name="T44" fmla="*/ 2147483647 w 80"/>
              <a:gd name="T45" fmla="*/ 2147483647 h 83"/>
              <a:gd name="T46" fmla="*/ 2147483647 w 80"/>
              <a:gd name="T47" fmla="*/ 2147483647 h 83"/>
              <a:gd name="T48" fmla="*/ 2147483647 w 80"/>
              <a:gd name="T49" fmla="*/ 2147483647 h 83"/>
              <a:gd name="T50" fmla="*/ 2147483647 w 80"/>
              <a:gd name="T51" fmla="*/ 2147483647 h 83"/>
              <a:gd name="T52" fmla="*/ 2147483647 w 80"/>
              <a:gd name="T53" fmla="*/ 2147483647 h 83"/>
              <a:gd name="T54" fmla="*/ 2147483647 w 80"/>
              <a:gd name="T55" fmla="*/ 2147483647 h 83"/>
              <a:gd name="T56" fmla="*/ 2147483647 w 80"/>
              <a:gd name="T57" fmla="*/ 2147483647 h 83"/>
              <a:gd name="T58" fmla="*/ 2147483647 w 80"/>
              <a:gd name="T59" fmla="*/ 2147483647 h 83"/>
              <a:gd name="T60" fmla="*/ 2147483647 w 80"/>
              <a:gd name="T61" fmla="*/ 2147483647 h 83"/>
              <a:gd name="T62" fmla="*/ 2147483647 w 80"/>
              <a:gd name="T63" fmla="*/ 0 h 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0"/>
              <a:gd name="T97" fmla="*/ 0 h 83"/>
              <a:gd name="T98" fmla="*/ 80 w 80"/>
              <a:gd name="T99" fmla="*/ 83 h 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0" h="83">
                <a:moveTo>
                  <a:pt x="40" y="0"/>
                </a:moveTo>
                <a:lnTo>
                  <a:pt x="36" y="0"/>
                </a:lnTo>
                <a:lnTo>
                  <a:pt x="32" y="1"/>
                </a:lnTo>
                <a:lnTo>
                  <a:pt x="27" y="2"/>
                </a:lnTo>
                <a:lnTo>
                  <a:pt x="24" y="3"/>
                </a:lnTo>
                <a:lnTo>
                  <a:pt x="21" y="4"/>
                </a:lnTo>
                <a:lnTo>
                  <a:pt x="18" y="7"/>
                </a:lnTo>
                <a:lnTo>
                  <a:pt x="15" y="9"/>
                </a:lnTo>
                <a:lnTo>
                  <a:pt x="11" y="12"/>
                </a:lnTo>
                <a:lnTo>
                  <a:pt x="9" y="16"/>
                </a:lnTo>
                <a:lnTo>
                  <a:pt x="6" y="18"/>
                </a:lnTo>
                <a:lnTo>
                  <a:pt x="5" y="22"/>
                </a:lnTo>
                <a:lnTo>
                  <a:pt x="3" y="25"/>
                </a:lnTo>
                <a:lnTo>
                  <a:pt x="2" y="29"/>
                </a:lnTo>
                <a:lnTo>
                  <a:pt x="1" y="33"/>
                </a:lnTo>
                <a:lnTo>
                  <a:pt x="0" y="38"/>
                </a:lnTo>
                <a:lnTo>
                  <a:pt x="0" y="41"/>
                </a:lnTo>
                <a:lnTo>
                  <a:pt x="0" y="45"/>
                </a:lnTo>
                <a:lnTo>
                  <a:pt x="1" y="50"/>
                </a:lnTo>
                <a:lnTo>
                  <a:pt x="2" y="54"/>
                </a:lnTo>
                <a:lnTo>
                  <a:pt x="3" y="57"/>
                </a:lnTo>
                <a:lnTo>
                  <a:pt x="5" y="61"/>
                </a:lnTo>
                <a:lnTo>
                  <a:pt x="6" y="64"/>
                </a:lnTo>
                <a:lnTo>
                  <a:pt x="9" y="67"/>
                </a:lnTo>
                <a:lnTo>
                  <a:pt x="11" y="71"/>
                </a:lnTo>
                <a:lnTo>
                  <a:pt x="15" y="73"/>
                </a:lnTo>
                <a:lnTo>
                  <a:pt x="18" y="76"/>
                </a:lnTo>
                <a:lnTo>
                  <a:pt x="21" y="77"/>
                </a:lnTo>
                <a:lnTo>
                  <a:pt x="24" y="79"/>
                </a:lnTo>
                <a:lnTo>
                  <a:pt x="27" y="80"/>
                </a:lnTo>
                <a:lnTo>
                  <a:pt x="32" y="82"/>
                </a:lnTo>
                <a:lnTo>
                  <a:pt x="36" y="83"/>
                </a:lnTo>
                <a:lnTo>
                  <a:pt x="40" y="83"/>
                </a:lnTo>
                <a:lnTo>
                  <a:pt x="43" y="83"/>
                </a:lnTo>
                <a:lnTo>
                  <a:pt x="48" y="82"/>
                </a:lnTo>
                <a:lnTo>
                  <a:pt x="52" y="80"/>
                </a:lnTo>
                <a:lnTo>
                  <a:pt x="55" y="79"/>
                </a:lnTo>
                <a:lnTo>
                  <a:pt x="58" y="77"/>
                </a:lnTo>
                <a:lnTo>
                  <a:pt x="63" y="76"/>
                </a:lnTo>
                <a:lnTo>
                  <a:pt x="65" y="73"/>
                </a:lnTo>
                <a:lnTo>
                  <a:pt x="68" y="71"/>
                </a:lnTo>
                <a:lnTo>
                  <a:pt x="70" y="67"/>
                </a:lnTo>
                <a:lnTo>
                  <a:pt x="73" y="64"/>
                </a:lnTo>
                <a:lnTo>
                  <a:pt x="76" y="61"/>
                </a:lnTo>
                <a:lnTo>
                  <a:pt x="77" y="57"/>
                </a:lnTo>
                <a:lnTo>
                  <a:pt x="78" y="54"/>
                </a:lnTo>
                <a:lnTo>
                  <a:pt x="79" y="50"/>
                </a:lnTo>
                <a:lnTo>
                  <a:pt x="80" y="45"/>
                </a:lnTo>
                <a:lnTo>
                  <a:pt x="80" y="41"/>
                </a:lnTo>
                <a:lnTo>
                  <a:pt x="80" y="38"/>
                </a:lnTo>
                <a:lnTo>
                  <a:pt x="79" y="33"/>
                </a:lnTo>
                <a:lnTo>
                  <a:pt x="78" y="29"/>
                </a:lnTo>
                <a:lnTo>
                  <a:pt x="77" y="25"/>
                </a:lnTo>
                <a:lnTo>
                  <a:pt x="76" y="22"/>
                </a:lnTo>
                <a:lnTo>
                  <a:pt x="73" y="18"/>
                </a:lnTo>
                <a:lnTo>
                  <a:pt x="70" y="16"/>
                </a:lnTo>
                <a:lnTo>
                  <a:pt x="68" y="12"/>
                </a:lnTo>
                <a:lnTo>
                  <a:pt x="65" y="9"/>
                </a:lnTo>
                <a:lnTo>
                  <a:pt x="63" y="7"/>
                </a:lnTo>
                <a:lnTo>
                  <a:pt x="58" y="4"/>
                </a:lnTo>
                <a:lnTo>
                  <a:pt x="55" y="3"/>
                </a:lnTo>
                <a:lnTo>
                  <a:pt x="52" y="2"/>
                </a:lnTo>
                <a:lnTo>
                  <a:pt x="48" y="1"/>
                </a:lnTo>
                <a:lnTo>
                  <a:pt x="43" y="0"/>
                </a:lnTo>
                <a:lnTo>
                  <a:pt x="40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A78F0A6B-29C2-41C0-8F6A-37C170DD52BC}"/>
              </a:ext>
            </a:extLst>
          </p:cNvPr>
          <p:cNvSpPr>
            <a:spLocks/>
          </p:cNvSpPr>
          <p:nvPr/>
        </p:nvSpPr>
        <p:spPr bwMode="auto">
          <a:xfrm>
            <a:off x="6165056" y="3513138"/>
            <a:ext cx="128588" cy="130175"/>
          </a:xfrm>
          <a:custGeom>
            <a:avLst/>
            <a:gdLst>
              <a:gd name="T0" fmla="*/ 2147483647 w 81"/>
              <a:gd name="T1" fmla="*/ 0 h 82"/>
              <a:gd name="T2" fmla="*/ 2147483647 w 81"/>
              <a:gd name="T3" fmla="*/ 2147483647 h 82"/>
              <a:gd name="T4" fmla="*/ 2147483647 w 81"/>
              <a:gd name="T5" fmla="*/ 2147483647 h 82"/>
              <a:gd name="T6" fmla="*/ 2147483647 w 81"/>
              <a:gd name="T7" fmla="*/ 2147483647 h 82"/>
              <a:gd name="T8" fmla="*/ 2147483647 w 81"/>
              <a:gd name="T9" fmla="*/ 2147483647 h 82"/>
              <a:gd name="T10" fmla="*/ 2147483647 w 81"/>
              <a:gd name="T11" fmla="*/ 2147483647 h 82"/>
              <a:gd name="T12" fmla="*/ 2147483647 w 81"/>
              <a:gd name="T13" fmla="*/ 2147483647 h 82"/>
              <a:gd name="T14" fmla="*/ 0 w 81"/>
              <a:gd name="T15" fmla="*/ 2147483647 h 82"/>
              <a:gd name="T16" fmla="*/ 0 w 81"/>
              <a:gd name="T17" fmla="*/ 2147483647 h 82"/>
              <a:gd name="T18" fmla="*/ 2147483647 w 81"/>
              <a:gd name="T19" fmla="*/ 2147483647 h 82"/>
              <a:gd name="T20" fmla="*/ 2147483647 w 81"/>
              <a:gd name="T21" fmla="*/ 2147483647 h 82"/>
              <a:gd name="T22" fmla="*/ 2147483647 w 81"/>
              <a:gd name="T23" fmla="*/ 2147483647 h 82"/>
              <a:gd name="T24" fmla="*/ 2147483647 w 81"/>
              <a:gd name="T25" fmla="*/ 2147483647 h 82"/>
              <a:gd name="T26" fmla="*/ 2147483647 w 81"/>
              <a:gd name="T27" fmla="*/ 2147483647 h 82"/>
              <a:gd name="T28" fmla="*/ 2147483647 w 81"/>
              <a:gd name="T29" fmla="*/ 2147483647 h 82"/>
              <a:gd name="T30" fmla="*/ 2147483647 w 81"/>
              <a:gd name="T31" fmla="*/ 2147483647 h 82"/>
              <a:gd name="T32" fmla="*/ 2147483647 w 81"/>
              <a:gd name="T33" fmla="*/ 2147483647 h 82"/>
              <a:gd name="T34" fmla="*/ 2147483647 w 81"/>
              <a:gd name="T35" fmla="*/ 2147483647 h 82"/>
              <a:gd name="T36" fmla="*/ 2147483647 w 81"/>
              <a:gd name="T37" fmla="*/ 2147483647 h 82"/>
              <a:gd name="T38" fmla="*/ 2147483647 w 81"/>
              <a:gd name="T39" fmla="*/ 2147483647 h 82"/>
              <a:gd name="T40" fmla="*/ 2147483647 w 81"/>
              <a:gd name="T41" fmla="*/ 2147483647 h 82"/>
              <a:gd name="T42" fmla="*/ 2147483647 w 81"/>
              <a:gd name="T43" fmla="*/ 2147483647 h 82"/>
              <a:gd name="T44" fmla="*/ 2147483647 w 81"/>
              <a:gd name="T45" fmla="*/ 2147483647 h 82"/>
              <a:gd name="T46" fmla="*/ 2147483647 w 81"/>
              <a:gd name="T47" fmla="*/ 2147483647 h 82"/>
              <a:gd name="T48" fmla="*/ 2147483647 w 81"/>
              <a:gd name="T49" fmla="*/ 2147483647 h 82"/>
              <a:gd name="T50" fmla="*/ 2147483647 w 81"/>
              <a:gd name="T51" fmla="*/ 2147483647 h 82"/>
              <a:gd name="T52" fmla="*/ 2147483647 w 81"/>
              <a:gd name="T53" fmla="*/ 2147483647 h 82"/>
              <a:gd name="T54" fmla="*/ 2147483647 w 81"/>
              <a:gd name="T55" fmla="*/ 2147483647 h 82"/>
              <a:gd name="T56" fmla="*/ 2147483647 w 81"/>
              <a:gd name="T57" fmla="*/ 2147483647 h 82"/>
              <a:gd name="T58" fmla="*/ 2147483647 w 81"/>
              <a:gd name="T59" fmla="*/ 2147483647 h 82"/>
              <a:gd name="T60" fmla="*/ 2147483647 w 81"/>
              <a:gd name="T61" fmla="*/ 2147483647 h 82"/>
              <a:gd name="T62" fmla="*/ 2147483647 w 81"/>
              <a:gd name="T63" fmla="*/ 0 h 8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1"/>
              <a:gd name="T97" fmla="*/ 0 h 82"/>
              <a:gd name="T98" fmla="*/ 81 w 81"/>
              <a:gd name="T99" fmla="*/ 82 h 8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1" h="82">
                <a:moveTo>
                  <a:pt x="41" y="0"/>
                </a:moveTo>
                <a:lnTo>
                  <a:pt x="37" y="0"/>
                </a:lnTo>
                <a:lnTo>
                  <a:pt x="33" y="0"/>
                </a:lnTo>
                <a:lnTo>
                  <a:pt x="29" y="1"/>
                </a:lnTo>
                <a:lnTo>
                  <a:pt x="25" y="3"/>
                </a:lnTo>
                <a:lnTo>
                  <a:pt x="22" y="4"/>
                </a:lnTo>
                <a:lnTo>
                  <a:pt x="19" y="6"/>
                </a:lnTo>
                <a:lnTo>
                  <a:pt x="15" y="8"/>
                </a:lnTo>
                <a:lnTo>
                  <a:pt x="12" y="12"/>
                </a:lnTo>
                <a:lnTo>
                  <a:pt x="10" y="14"/>
                </a:lnTo>
                <a:lnTo>
                  <a:pt x="8" y="17"/>
                </a:lnTo>
                <a:lnTo>
                  <a:pt x="6" y="21"/>
                </a:lnTo>
                <a:lnTo>
                  <a:pt x="4" y="25"/>
                </a:lnTo>
                <a:lnTo>
                  <a:pt x="3" y="28"/>
                </a:lnTo>
                <a:lnTo>
                  <a:pt x="1" y="33"/>
                </a:lnTo>
                <a:lnTo>
                  <a:pt x="0" y="36"/>
                </a:lnTo>
                <a:lnTo>
                  <a:pt x="0" y="40"/>
                </a:lnTo>
                <a:lnTo>
                  <a:pt x="0" y="45"/>
                </a:lnTo>
                <a:lnTo>
                  <a:pt x="1" y="49"/>
                </a:lnTo>
                <a:lnTo>
                  <a:pt x="3" y="52"/>
                </a:lnTo>
                <a:lnTo>
                  <a:pt x="4" y="57"/>
                </a:lnTo>
                <a:lnTo>
                  <a:pt x="6" y="60"/>
                </a:lnTo>
                <a:lnTo>
                  <a:pt x="8" y="63"/>
                </a:lnTo>
                <a:lnTo>
                  <a:pt x="10" y="67"/>
                </a:lnTo>
                <a:lnTo>
                  <a:pt x="12" y="70"/>
                </a:lnTo>
                <a:lnTo>
                  <a:pt x="15" y="72"/>
                </a:lnTo>
                <a:lnTo>
                  <a:pt x="19" y="74"/>
                </a:lnTo>
                <a:lnTo>
                  <a:pt x="22" y="77"/>
                </a:lnTo>
                <a:lnTo>
                  <a:pt x="25" y="79"/>
                </a:lnTo>
                <a:lnTo>
                  <a:pt x="29" y="80"/>
                </a:lnTo>
                <a:lnTo>
                  <a:pt x="33" y="81"/>
                </a:lnTo>
                <a:lnTo>
                  <a:pt x="37" y="81"/>
                </a:lnTo>
                <a:lnTo>
                  <a:pt x="41" y="82"/>
                </a:lnTo>
                <a:lnTo>
                  <a:pt x="45" y="81"/>
                </a:lnTo>
                <a:lnTo>
                  <a:pt x="49" y="81"/>
                </a:lnTo>
                <a:lnTo>
                  <a:pt x="53" y="80"/>
                </a:lnTo>
                <a:lnTo>
                  <a:pt x="56" y="79"/>
                </a:lnTo>
                <a:lnTo>
                  <a:pt x="60" y="77"/>
                </a:lnTo>
                <a:lnTo>
                  <a:pt x="64" y="74"/>
                </a:lnTo>
                <a:lnTo>
                  <a:pt x="67" y="72"/>
                </a:lnTo>
                <a:lnTo>
                  <a:pt x="69" y="70"/>
                </a:lnTo>
                <a:lnTo>
                  <a:pt x="72" y="67"/>
                </a:lnTo>
                <a:lnTo>
                  <a:pt x="74" y="63"/>
                </a:lnTo>
                <a:lnTo>
                  <a:pt x="76" y="60"/>
                </a:lnTo>
                <a:lnTo>
                  <a:pt x="78" y="57"/>
                </a:lnTo>
                <a:lnTo>
                  <a:pt x="80" y="52"/>
                </a:lnTo>
                <a:lnTo>
                  <a:pt x="81" y="49"/>
                </a:lnTo>
                <a:lnTo>
                  <a:pt x="81" y="45"/>
                </a:lnTo>
                <a:lnTo>
                  <a:pt x="81" y="40"/>
                </a:lnTo>
                <a:lnTo>
                  <a:pt x="81" y="36"/>
                </a:lnTo>
                <a:lnTo>
                  <a:pt x="81" y="33"/>
                </a:lnTo>
                <a:lnTo>
                  <a:pt x="80" y="28"/>
                </a:lnTo>
                <a:lnTo>
                  <a:pt x="78" y="25"/>
                </a:lnTo>
                <a:lnTo>
                  <a:pt x="76" y="21"/>
                </a:lnTo>
                <a:lnTo>
                  <a:pt x="74" y="17"/>
                </a:lnTo>
                <a:lnTo>
                  <a:pt x="72" y="14"/>
                </a:lnTo>
                <a:lnTo>
                  <a:pt x="69" y="12"/>
                </a:lnTo>
                <a:lnTo>
                  <a:pt x="67" y="8"/>
                </a:lnTo>
                <a:lnTo>
                  <a:pt x="64" y="6"/>
                </a:lnTo>
                <a:lnTo>
                  <a:pt x="60" y="4"/>
                </a:lnTo>
                <a:lnTo>
                  <a:pt x="56" y="3"/>
                </a:lnTo>
                <a:lnTo>
                  <a:pt x="53" y="1"/>
                </a:lnTo>
                <a:lnTo>
                  <a:pt x="49" y="0"/>
                </a:lnTo>
                <a:lnTo>
                  <a:pt x="45" y="0"/>
                </a:lnTo>
                <a:lnTo>
                  <a:pt x="41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DCFCE22-BDCA-486B-B258-32A11B06DFC7}"/>
              </a:ext>
            </a:extLst>
          </p:cNvPr>
          <p:cNvSpPr>
            <a:spLocks/>
          </p:cNvSpPr>
          <p:nvPr/>
        </p:nvSpPr>
        <p:spPr bwMode="auto">
          <a:xfrm>
            <a:off x="7643019" y="2921001"/>
            <a:ext cx="128587" cy="131762"/>
          </a:xfrm>
          <a:custGeom>
            <a:avLst/>
            <a:gdLst>
              <a:gd name="T0" fmla="*/ 2147483647 w 81"/>
              <a:gd name="T1" fmla="*/ 0 h 83"/>
              <a:gd name="T2" fmla="*/ 2147483647 w 81"/>
              <a:gd name="T3" fmla="*/ 2147483647 h 83"/>
              <a:gd name="T4" fmla="*/ 2147483647 w 81"/>
              <a:gd name="T5" fmla="*/ 2147483647 h 83"/>
              <a:gd name="T6" fmla="*/ 2147483647 w 81"/>
              <a:gd name="T7" fmla="*/ 2147483647 h 83"/>
              <a:gd name="T8" fmla="*/ 2147483647 w 81"/>
              <a:gd name="T9" fmla="*/ 2147483647 h 83"/>
              <a:gd name="T10" fmla="*/ 2147483647 w 81"/>
              <a:gd name="T11" fmla="*/ 2147483647 h 83"/>
              <a:gd name="T12" fmla="*/ 2147483647 w 81"/>
              <a:gd name="T13" fmla="*/ 2147483647 h 83"/>
              <a:gd name="T14" fmla="*/ 0 w 81"/>
              <a:gd name="T15" fmla="*/ 2147483647 h 83"/>
              <a:gd name="T16" fmla="*/ 0 w 81"/>
              <a:gd name="T17" fmla="*/ 2147483647 h 83"/>
              <a:gd name="T18" fmla="*/ 2147483647 w 81"/>
              <a:gd name="T19" fmla="*/ 2147483647 h 83"/>
              <a:gd name="T20" fmla="*/ 2147483647 w 81"/>
              <a:gd name="T21" fmla="*/ 2147483647 h 83"/>
              <a:gd name="T22" fmla="*/ 2147483647 w 81"/>
              <a:gd name="T23" fmla="*/ 2147483647 h 83"/>
              <a:gd name="T24" fmla="*/ 2147483647 w 81"/>
              <a:gd name="T25" fmla="*/ 2147483647 h 83"/>
              <a:gd name="T26" fmla="*/ 2147483647 w 81"/>
              <a:gd name="T27" fmla="*/ 2147483647 h 83"/>
              <a:gd name="T28" fmla="*/ 2147483647 w 81"/>
              <a:gd name="T29" fmla="*/ 2147483647 h 83"/>
              <a:gd name="T30" fmla="*/ 2147483647 w 81"/>
              <a:gd name="T31" fmla="*/ 2147483647 h 83"/>
              <a:gd name="T32" fmla="*/ 2147483647 w 81"/>
              <a:gd name="T33" fmla="*/ 2147483647 h 83"/>
              <a:gd name="T34" fmla="*/ 2147483647 w 81"/>
              <a:gd name="T35" fmla="*/ 2147483647 h 83"/>
              <a:gd name="T36" fmla="*/ 2147483647 w 81"/>
              <a:gd name="T37" fmla="*/ 2147483647 h 83"/>
              <a:gd name="T38" fmla="*/ 2147483647 w 81"/>
              <a:gd name="T39" fmla="*/ 2147483647 h 83"/>
              <a:gd name="T40" fmla="*/ 2147483647 w 81"/>
              <a:gd name="T41" fmla="*/ 2147483647 h 83"/>
              <a:gd name="T42" fmla="*/ 2147483647 w 81"/>
              <a:gd name="T43" fmla="*/ 2147483647 h 83"/>
              <a:gd name="T44" fmla="*/ 2147483647 w 81"/>
              <a:gd name="T45" fmla="*/ 2147483647 h 83"/>
              <a:gd name="T46" fmla="*/ 2147483647 w 81"/>
              <a:gd name="T47" fmla="*/ 2147483647 h 83"/>
              <a:gd name="T48" fmla="*/ 2147483647 w 81"/>
              <a:gd name="T49" fmla="*/ 2147483647 h 83"/>
              <a:gd name="T50" fmla="*/ 2147483647 w 81"/>
              <a:gd name="T51" fmla="*/ 2147483647 h 83"/>
              <a:gd name="T52" fmla="*/ 2147483647 w 81"/>
              <a:gd name="T53" fmla="*/ 2147483647 h 83"/>
              <a:gd name="T54" fmla="*/ 2147483647 w 81"/>
              <a:gd name="T55" fmla="*/ 2147483647 h 83"/>
              <a:gd name="T56" fmla="*/ 2147483647 w 81"/>
              <a:gd name="T57" fmla="*/ 2147483647 h 83"/>
              <a:gd name="T58" fmla="*/ 2147483647 w 81"/>
              <a:gd name="T59" fmla="*/ 2147483647 h 83"/>
              <a:gd name="T60" fmla="*/ 2147483647 w 81"/>
              <a:gd name="T61" fmla="*/ 2147483647 h 83"/>
              <a:gd name="T62" fmla="*/ 2147483647 w 81"/>
              <a:gd name="T63" fmla="*/ 0 h 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1"/>
              <a:gd name="T97" fmla="*/ 0 h 83"/>
              <a:gd name="T98" fmla="*/ 81 w 81"/>
              <a:gd name="T99" fmla="*/ 83 h 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1" h="83">
                <a:moveTo>
                  <a:pt x="41" y="0"/>
                </a:moveTo>
                <a:lnTo>
                  <a:pt x="37" y="0"/>
                </a:lnTo>
                <a:lnTo>
                  <a:pt x="32" y="2"/>
                </a:lnTo>
                <a:lnTo>
                  <a:pt x="28" y="3"/>
                </a:lnTo>
                <a:lnTo>
                  <a:pt x="25" y="4"/>
                </a:lnTo>
                <a:lnTo>
                  <a:pt x="22" y="6"/>
                </a:lnTo>
                <a:lnTo>
                  <a:pt x="19" y="8"/>
                </a:lnTo>
                <a:lnTo>
                  <a:pt x="15" y="10"/>
                </a:lnTo>
                <a:lnTo>
                  <a:pt x="12" y="13"/>
                </a:lnTo>
                <a:lnTo>
                  <a:pt x="10" y="16"/>
                </a:lnTo>
                <a:lnTo>
                  <a:pt x="7" y="19"/>
                </a:lnTo>
                <a:lnTo>
                  <a:pt x="6" y="22"/>
                </a:lnTo>
                <a:lnTo>
                  <a:pt x="4" y="26"/>
                </a:lnTo>
                <a:lnTo>
                  <a:pt x="2" y="29"/>
                </a:lnTo>
                <a:lnTo>
                  <a:pt x="1" y="33"/>
                </a:lnTo>
                <a:lnTo>
                  <a:pt x="0" y="38"/>
                </a:lnTo>
                <a:lnTo>
                  <a:pt x="0" y="42"/>
                </a:lnTo>
                <a:lnTo>
                  <a:pt x="0" y="46"/>
                </a:lnTo>
                <a:lnTo>
                  <a:pt x="1" y="50"/>
                </a:lnTo>
                <a:lnTo>
                  <a:pt x="2" y="54"/>
                </a:lnTo>
                <a:lnTo>
                  <a:pt x="4" y="58"/>
                </a:lnTo>
                <a:lnTo>
                  <a:pt x="6" y="62"/>
                </a:lnTo>
                <a:lnTo>
                  <a:pt x="7" y="65"/>
                </a:lnTo>
                <a:lnTo>
                  <a:pt x="10" y="69"/>
                </a:lnTo>
                <a:lnTo>
                  <a:pt x="12" y="71"/>
                </a:lnTo>
                <a:lnTo>
                  <a:pt x="15" y="74"/>
                </a:lnTo>
                <a:lnTo>
                  <a:pt x="19" y="76"/>
                </a:lnTo>
                <a:lnTo>
                  <a:pt x="22" y="79"/>
                </a:lnTo>
                <a:lnTo>
                  <a:pt x="25" y="80"/>
                </a:lnTo>
                <a:lnTo>
                  <a:pt x="28" y="81"/>
                </a:lnTo>
                <a:lnTo>
                  <a:pt x="32" y="82"/>
                </a:lnTo>
                <a:lnTo>
                  <a:pt x="37" y="83"/>
                </a:lnTo>
                <a:lnTo>
                  <a:pt x="41" y="83"/>
                </a:lnTo>
                <a:lnTo>
                  <a:pt x="44" y="83"/>
                </a:lnTo>
                <a:lnTo>
                  <a:pt x="49" y="82"/>
                </a:lnTo>
                <a:lnTo>
                  <a:pt x="53" y="81"/>
                </a:lnTo>
                <a:lnTo>
                  <a:pt x="56" y="80"/>
                </a:lnTo>
                <a:lnTo>
                  <a:pt x="59" y="79"/>
                </a:lnTo>
                <a:lnTo>
                  <a:pt x="64" y="76"/>
                </a:lnTo>
                <a:lnTo>
                  <a:pt x="66" y="74"/>
                </a:lnTo>
                <a:lnTo>
                  <a:pt x="69" y="71"/>
                </a:lnTo>
                <a:lnTo>
                  <a:pt x="71" y="69"/>
                </a:lnTo>
                <a:lnTo>
                  <a:pt x="74" y="65"/>
                </a:lnTo>
                <a:lnTo>
                  <a:pt x="76" y="62"/>
                </a:lnTo>
                <a:lnTo>
                  <a:pt x="77" y="58"/>
                </a:lnTo>
                <a:lnTo>
                  <a:pt x="79" y="54"/>
                </a:lnTo>
                <a:lnTo>
                  <a:pt x="80" y="50"/>
                </a:lnTo>
                <a:lnTo>
                  <a:pt x="81" y="46"/>
                </a:lnTo>
                <a:lnTo>
                  <a:pt x="81" y="42"/>
                </a:lnTo>
                <a:lnTo>
                  <a:pt x="81" y="38"/>
                </a:lnTo>
                <a:lnTo>
                  <a:pt x="80" y="33"/>
                </a:lnTo>
                <a:lnTo>
                  <a:pt x="79" y="29"/>
                </a:lnTo>
                <a:lnTo>
                  <a:pt x="77" y="26"/>
                </a:lnTo>
                <a:lnTo>
                  <a:pt x="76" y="22"/>
                </a:lnTo>
                <a:lnTo>
                  <a:pt x="74" y="19"/>
                </a:lnTo>
                <a:lnTo>
                  <a:pt x="71" y="16"/>
                </a:lnTo>
                <a:lnTo>
                  <a:pt x="69" y="13"/>
                </a:lnTo>
                <a:lnTo>
                  <a:pt x="66" y="10"/>
                </a:lnTo>
                <a:lnTo>
                  <a:pt x="64" y="8"/>
                </a:lnTo>
                <a:lnTo>
                  <a:pt x="59" y="6"/>
                </a:lnTo>
                <a:lnTo>
                  <a:pt x="56" y="4"/>
                </a:lnTo>
                <a:lnTo>
                  <a:pt x="53" y="3"/>
                </a:lnTo>
                <a:lnTo>
                  <a:pt x="49" y="2"/>
                </a:lnTo>
                <a:lnTo>
                  <a:pt x="44" y="0"/>
                </a:lnTo>
                <a:lnTo>
                  <a:pt x="41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1" name="Freeform 8">
            <a:extLst>
              <a:ext uri="{FF2B5EF4-FFF2-40B4-BE49-F238E27FC236}">
                <a16:creationId xmlns:a16="http://schemas.microsoft.com/office/drawing/2014/main" id="{159C9079-39AE-4C98-8160-1D53C46CDA1B}"/>
              </a:ext>
            </a:extLst>
          </p:cNvPr>
          <p:cNvSpPr>
            <a:spLocks/>
          </p:cNvSpPr>
          <p:nvPr/>
        </p:nvSpPr>
        <p:spPr bwMode="auto">
          <a:xfrm>
            <a:off x="5337969" y="1581151"/>
            <a:ext cx="127000" cy="130175"/>
          </a:xfrm>
          <a:custGeom>
            <a:avLst/>
            <a:gdLst>
              <a:gd name="T0" fmla="*/ 2147483647 w 80"/>
              <a:gd name="T1" fmla="*/ 0 h 82"/>
              <a:gd name="T2" fmla="*/ 2147483647 w 80"/>
              <a:gd name="T3" fmla="*/ 2147483647 h 82"/>
              <a:gd name="T4" fmla="*/ 2147483647 w 80"/>
              <a:gd name="T5" fmla="*/ 2147483647 h 82"/>
              <a:gd name="T6" fmla="*/ 2147483647 w 80"/>
              <a:gd name="T7" fmla="*/ 2147483647 h 82"/>
              <a:gd name="T8" fmla="*/ 2147483647 w 80"/>
              <a:gd name="T9" fmla="*/ 2147483647 h 82"/>
              <a:gd name="T10" fmla="*/ 2147483647 w 80"/>
              <a:gd name="T11" fmla="*/ 2147483647 h 82"/>
              <a:gd name="T12" fmla="*/ 2147483647 w 80"/>
              <a:gd name="T13" fmla="*/ 2147483647 h 82"/>
              <a:gd name="T14" fmla="*/ 0 w 80"/>
              <a:gd name="T15" fmla="*/ 2147483647 h 82"/>
              <a:gd name="T16" fmla="*/ 0 w 80"/>
              <a:gd name="T17" fmla="*/ 2147483647 h 82"/>
              <a:gd name="T18" fmla="*/ 2147483647 w 80"/>
              <a:gd name="T19" fmla="*/ 2147483647 h 82"/>
              <a:gd name="T20" fmla="*/ 2147483647 w 80"/>
              <a:gd name="T21" fmla="*/ 2147483647 h 82"/>
              <a:gd name="T22" fmla="*/ 2147483647 w 80"/>
              <a:gd name="T23" fmla="*/ 2147483647 h 82"/>
              <a:gd name="T24" fmla="*/ 2147483647 w 80"/>
              <a:gd name="T25" fmla="*/ 2147483647 h 82"/>
              <a:gd name="T26" fmla="*/ 2147483647 w 80"/>
              <a:gd name="T27" fmla="*/ 2147483647 h 82"/>
              <a:gd name="T28" fmla="*/ 2147483647 w 80"/>
              <a:gd name="T29" fmla="*/ 2147483647 h 82"/>
              <a:gd name="T30" fmla="*/ 2147483647 w 80"/>
              <a:gd name="T31" fmla="*/ 2147483647 h 82"/>
              <a:gd name="T32" fmla="*/ 2147483647 w 80"/>
              <a:gd name="T33" fmla="*/ 2147483647 h 82"/>
              <a:gd name="T34" fmla="*/ 2147483647 w 80"/>
              <a:gd name="T35" fmla="*/ 2147483647 h 82"/>
              <a:gd name="T36" fmla="*/ 2147483647 w 80"/>
              <a:gd name="T37" fmla="*/ 2147483647 h 82"/>
              <a:gd name="T38" fmla="*/ 2147483647 w 80"/>
              <a:gd name="T39" fmla="*/ 2147483647 h 82"/>
              <a:gd name="T40" fmla="*/ 2147483647 w 80"/>
              <a:gd name="T41" fmla="*/ 2147483647 h 82"/>
              <a:gd name="T42" fmla="*/ 2147483647 w 80"/>
              <a:gd name="T43" fmla="*/ 2147483647 h 82"/>
              <a:gd name="T44" fmla="*/ 2147483647 w 80"/>
              <a:gd name="T45" fmla="*/ 2147483647 h 82"/>
              <a:gd name="T46" fmla="*/ 2147483647 w 80"/>
              <a:gd name="T47" fmla="*/ 2147483647 h 82"/>
              <a:gd name="T48" fmla="*/ 2147483647 w 80"/>
              <a:gd name="T49" fmla="*/ 2147483647 h 82"/>
              <a:gd name="T50" fmla="*/ 2147483647 w 80"/>
              <a:gd name="T51" fmla="*/ 2147483647 h 82"/>
              <a:gd name="T52" fmla="*/ 2147483647 w 80"/>
              <a:gd name="T53" fmla="*/ 2147483647 h 82"/>
              <a:gd name="T54" fmla="*/ 2147483647 w 80"/>
              <a:gd name="T55" fmla="*/ 2147483647 h 82"/>
              <a:gd name="T56" fmla="*/ 2147483647 w 80"/>
              <a:gd name="T57" fmla="*/ 2147483647 h 82"/>
              <a:gd name="T58" fmla="*/ 2147483647 w 80"/>
              <a:gd name="T59" fmla="*/ 2147483647 h 82"/>
              <a:gd name="T60" fmla="*/ 2147483647 w 80"/>
              <a:gd name="T61" fmla="*/ 2147483647 h 82"/>
              <a:gd name="T62" fmla="*/ 2147483647 w 80"/>
              <a:gd name="T63" fmla="*/ 0 h 8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0"/>
              <a:gd name="T97" fmla="*/ 0 h 82"/>
              <a:gd name="T98" fmla="*/ 80 w 80"/>
              <a:gd name="T99" fmla="*/ 82 h 8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0" h="82">
                <a:moveTo>
                  <a:pt x="39" y="0"/>
                </a:moveTo>
                <a:lnTo>
                  <a:pt x="35" y="0"/>
                </a:lnTo>
                <a:lnTo>
                  <a:pt x="32" y="0"/>
                </a:lnTo>
                <a:lnTo>
                  <a:pt x="28" y="1"/>
                </a:lnTo>
                <a:lnTo>
                  <a:pt x="24" y="3"/>
                </a:lnTo>
                <a:lnTo>
                  <a:pt x="20" y="4"/>
                </a:lnTo>
                <a:lnTo>
                  <a:pt x="17" y="6"/>
                </a:lnTo>
                <a:lnTo>
                  <a:pt x="14" y="9"/>
                </a:lnTo>
                <a:lnTo>
                  <a:pt x="11" y="12"/>
                </a:lnTo>
                <a:lnTo>
                  <a:pt x="8" y="14"/>
                </a:lnTo>
                <a:lnTo>
                  <a:pt x="6" y="17"/>
                </a:lnTo>
                <a:lnTo>
                  <a:pt x="4" y="21"/>
                </a:lnTo>
                <a:lnTo>
                  <a:pt x="3" y="25"/>
                </a:lnTo>
                <a:lnTo>
                  <a:pt x="1" y="28"/>
                </a:lnTo>
                <a:lnTo>
                  <a:pt x="1" y="33"/>
                </a:lnTo>
                <a:lnTo>
                  <a:pt x="0" y="36"/>
                </a:lnTo>
                <a:lnTo>
                  <a:pt x="0" y="41"/>
                </a:lnTo>
                <a:lnTo>
                  <a:pt x="0" y="45"/>
                </a:lnTo>
                <a:lnTo>
                  <a:pt x="1" y="49"/>
                </a:lnTo>
                <a:lnTo>
                  <a:pt x="1" y="53"/>
                </a:lnTo>
                <a:lnTo>
                  <a:pt x="3" y="57"/>
                </a:lnTo>
                <a:lnTo>
                  <a:pt x="4" y="60"/>
                </a:lnTo>
                <a:lnTo>
                  <a:pt x="6" y="64"/>
                </a:lnTo>
                <a:lnTo>
                  <a:pt x="8" y="67"/>
                </a:lnTo>
                <a:lnTo>
                  <a:pt x="11" y="70"/>
                </a:lnTo>
                <a:lnTo>
                  <a:pt x="14" y="73"/>
                </a:lnTo>
                <a:lnTo>
                  <a:pt x="17" y="75"/>
                </a:lnTo>
                <a:lnTo>
                  <a:pt x="20" y="77"/>
                </a:lnTo>
                <a:lnTo>
                  <a:pt x="24" y="79"/>
                </a:lnTo>
                <a:lnTo>
                  <a:pt x="28" y="80"/>
                </a:lnTo>
                <a:lnTo>
                  <a:pt x="32" y="81"/>
                </a:lnTo>
                <a:lnTo>
                  <a:pt x="35" y="81"/>
                </a:lnTo>
                <a:lnTo>
                  <a:pt x="39" y="82"/>
                </a:lnTo>
                <a:lnTo>
                  <a:pt x="44" y="81"/>
                </a:lnTo>
                <a:lnTo>
                  <a:pt x="48" y="81"/>
                </a:lnTo>
                <a:lnTo>
                  <a:pt x="51" y="80"/>
                </a:lnTo>
                <a:lnTo>
                  <a:pt x="55" y="79"/>
                </a:lnTo>
                <a:lnTo>
                  <a:pt x="59" y="77"/>
                </a:lnTo>
                <a:lnTo>
                  <a:pt x="62" y="75"/>
                </a:lnTo>
                <a:lnTo>
                  <a:pt x="65" y="73"/>
                </a:lnTo>
                <a:lnTo>
                  <a:pt x="68" y="70"/>
                </a:lnTo>
                <a:lnTo>
                  <a:pt x="70" y="67"/>
                </a:lnTo>
                <a:lnTo>
                  <a:pt x="73" y="64"/>
                </a:lnTo>
                <a:lnTo>
                  <a:pt x="75" y="60"/>
                </a:lnTo>
                <a:lnTo>
                  <a:pt x="77" y="57"/>
                </a:lnTo>
                <a:lnTo>
                  <a:pt x="78" y="53"/>
                </a:lnTo>
                <a:lnTo>
                  <a:pt x="79" y="49"/>
                </a:lnTo>
                <a:lnTo>
                  <a:pt x="80" y="45"/>
                </a:lnTo>
                <a:lnTo>
                  <a:pt x="80" y="41"/>
                </a:lnTo>
                <a:lnTo>
                  <a:pt x="80" y="36"/>
                </a:lnTo>
                <a:lnTo>
                  <a:pt x="79" y="33"/>
                </a:lnTo>
                <a:lnTo>
                  <a:pt x="78" y="28"/>
                </a:lnTo>
                <a:lnTo>
                  <a:pt x="77" y="25"/>
                </a:lnTo>
                <a:lnTo>
                  <a:pt x="75" y="21"/>
                </a:lnTo>
                <a:lnTo>
                  <a:pt x="73" y="17"/>
                </a:lnTo>
                <a:lnTo>
                  <a:pt x="70" y="14"/>
                </a:lnTo>
                <a:lnTo>
                  <a:pt x="68" y="12"/>
                </a:lnTo>
                <a:lnTo>
                  <a:pt x="65" y="9"/>
                </a:lnTo>
                <a:lnTo>
                  <a:pt x="62" y="6"/>
                </a:lnTo>
                <a:lnTo>
                  <a:pt x="59" y="4"/>
                </a:lnTo>
                <a:lnTo>
                  <a:pt x="55" y="3"/>
                </a:lnTo>
                <a:lnTo>
                  <a:pt x="51" y="1"/>
                </a:lnTo>
                <a:lnTo>
                  <a:pt x="48" y="0"/>
                </a:lnTo>
                <a:lnTo>
                  <a:pt x="44" y="0"/>
                </a:lnTo>
                <a:lnTo>
                  <a:pt x="39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AF725E1C-6F9C-4B0C-9E52-ED4C3E8D52C1}"/>
              </a:ext>
            </a:extLst>
          </p:cNvPr>
          <p:cNvSpPr>
            <a:spLocks/>
          </p:cNvSpPr>
          <p:nvPr/>
        </p:nvSpPr>
        <p:spPr bwMode="auto">
          <a:xfrm>
            <a:off x="3690144" y="4073526"/>
            <a:ext cx="127000" cy="131762"/>
          </a:xfrm>
          <a:custGeom>
            <a:avLst/>
            <a:gdLst>
              <a:gd name="T0" fmla="*/ 2147483647 w 80"/>
              <a:gd name="T1" fmla="*/ 0 h 83"/>
              <a:gd name="T2" fmla="*/ 2147483647 w 80"/>
              <a:gd name="T3" fmla="*/ 2147483647 h 83"/>
              <a:gd name="T4" fmla="*/ 2147483647 w 80"/>
              <a:gd name="T5" fmla="*/ 2147483647 h 83"/>
              <a:gd name="T6" fmla="*/ 2147483647 w 80"/>
              <a:gd name="T7" fmla="*/ 2147483647 h 83"/>
              <a:gd name="T8" fmla="*/ 2147483647 w 80"/>
              <a:gd name="T9" fmla="*/ 2147483647 h 83"/>
              <a:gd name="T10" fmla="*/ 2147483647 w 80"/>
              <a:gd name="T11" fmla="*/ 2147483647 h 83"/>
              <a:gd name="T12" fmla="*/ 2147483647 w 80"/>
              <a:gd name="T13" fmla="*/ 2147483647 h 83"/>
              <a:gd name="T14" fmla="*/ 0 w 80"/>
              <a:gd name="T15" fmla="*/ 2147483647 h 83"/>
              <a:gd name="T16" fmla="*/ 0 w 80"/>
              <a:gd name="T17" fmla="*/ 2147483647 h 83"/>
              <a:gd name="T18" fmla="*/ 2147483647 w 80"/>
              <a:gd name="T19" fmla="*/ 2147483647 h 83"/>
              <a:gd name="T20" fmla="*/ 2147483647 w 80"/>
              <a:gd name="T21" fmla="*/ 2147483647 h 83"/>
              <a:gd name="T22" fmla="*/ 2147483647 w 80"/>
              <a:gd name="T23" fmla="*/ 2147483647 h 83"/>
              <a:gd name="T24" fmla="*/ 2147483647 w 80"/>
              <a:gd name="T25" fmla="*/ 2147483647 h 83"/>
              <a:gd name="T26" fmla="*/ 2147483647 w 80"/>
              <a:gd name="T27" fmla="*/ 2147483647 h 83"/>
              <a:gd name="T28" fmla="*/ 2147483647 w 80"/>
              <a:gd name="T29" fmla="*/ 2147483647 h 83"/>
              <a:gd name="T30" fmla="*/ 2147483647 w 80"/>
              <a:gd name="T31" fmla="*/ 2147483647 h 83"/>
              <a:gd name="T32" fmla="*/ 2147483647 w 80"/>
              <a:gd name="T33" fmla="*/ 2147483647 h 83"/>
              <a:gd name="T34" fmla="*/ 2147483647 w 80"/>
              <a:gd name="T35" fmla="*/ 2147483647 h 83"/>
              <a:gd name="T36" fmla="*/ 2147483647 w 80"/>
              <a:gd name="T37" fmla="*/ 2147483647 h 83"/>
              <a:gd name="T38" fmla="*/ 2147483647 w 80"/>
              <a:gd name="T39" fmla="*/ 2147483647 h 83"/>
              <a:gd name="T40" fmla="*/ 2147483647 w 80"/>
              <a:gd name="T41" fmla="*/ 2147483647 h 83"/>
              <a:gd name="T42" fmla="*/ 2147483647 w 80"/>
              <a:gd name="T43" fmla="*/ 2147483647 h 83"/>
              <a:gd name="T44" fmla="*/ 2147483647 w 80"/>
              <a:gd name="T45" fmla="*/ 2147483647 h 83"/>
              <a:gd name="T46" fmla="*/ 2147483647 w 80"/>
              <a:gd name="T47" fmla="*/ 2147483647 h 83"/>
              <a:gd name="T48" fmla="*/ 2147483647 w 80"/>
              <a:gd name="T49" fmla="*/ 2147483647 h 83"/>
              <a:gd name="T50" fmla="*/ 2147483647 w 80"/>
              <a:gd name="T51" fmla="*/ 2147483647 h 83"/>
              <a:gd name="T52" fmla="*/ 2147483647 w 80"/>
              <a:gd name="T53" fmla="*/ 2147483647 h 83"/>
              <a:gd name="T54" fmla="*/ 2147483647 w 80"/>
              <a:gd name="T55" fmla="*/ 2147483647 h 83"/>
              <a:gd name="T56" fmla="*/ 2147483647 w 80"/>
              <a:gd name="T57" fmla="*/ 2147483647 h 83"/>
              <a:gd name="T58" fmla="*/ 2147483647 w 80"/>
              <a:gd name="T59" fmla="*/ 2147483647 h 83"/>
              <a:gd name="T60" fmla="*/ 2147483647 w 80"/>
              <a:gd name="T61" fmla="*/ 2147483647 h 83"/>
              <a:gd name="T62" fmla="*/ 2147483647 w 80"/>
              <a:gd name="T63" fmla="*/ 0 h 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0"/>
              <a:gd name="T97" fmla="*/ 0 h 83"/>
              <a:gd name="T98" fmla="*/ 80 w 80"/>
              <a:gd name="T99" fmla="*/ 83 h 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0" h="83">
                <a:moveTo>
                  <a:pt x="40" y="0"/>
                </a:moveTo>
                <a:lnTo>
                  <a:pt x="36" y="0"/>
                </a:lnTo>
                <a:lnTo>
                  <a:pt x="32" y="1"/>
                </a:lnTo>
                <a:lnTo>
                  <a:pt x="28" y="2"/>
                </a:lnTo>
                <a:lnTo>
                  <a:pt x="24" y="3"/>
                </a:lnTo>
                <a:lnTo>
                  <a:pt x="21" y="4"/>
                </a:lnTo>
                <a:lnTo>
                  <a:pt x="18" y="7"/>
                </a:lnTo>
                <a:lnTo>
                  <a:pt x="15" y="9"/>
                </a:lnTo>
                <a:lnTo>
                  <a:pt x="11" y="12"/>
                </a:lnTo>
                <a:lnTo>
                  <a:pt x="9" y="15"/>
                </a:lnTo>
                <a:lnTo>
                  <a:pt x="6" y="18"/>
                </a:lnTo>
                <a:lnTo>
                  <a:pt x="5" y="22"/>
                </a:lnTo>
                <a:lnTo>
                  <a:pt x="3" y="25"/>
                </a:lnTo>
                <a:lnTo>
                  <a:pt x="2" y="29"/>
                </a:lnTo>
                <a:lnTo>
                  <a:pt x="1" y="33"/>
                </a:lnTo>
                <a:lnTo>
                  <a:pt x="0" y="38"/>
                </a:lnTo>
                <a:lnTo>
                  <a:pt x="0" y="41"/>
                </a:lnTo>
                <a:lnTo>
                  <a:pt x="0" y="45"/>
                </a:lnTo>
                <a:lnTo>
                  <a:pt x="1" y="50"/>
                </a:lnTo>
                <a:lnTo>
                  <a:pt x="2" y="54"/>
                </a:lnTo>
                <a:lnTo>
                  <a:pt x="3" y="57"/>
                </a:lnTo>
                <a:lnTo>
                  <a:pt x="5" y="61"/>
                </a:lnTo>
                <a:lnTo>
                  <a:pt x="6" y="64"/>
                </a:lnTo>
                <a:lnTo>
                  <a:pt x="9" y="67"/>
                </a:lnTo>
                <a:lnTo>
                  <a:pt x="11" y="71"/>
                </a:lnTo>
                <a:lnTo>
                  <a:pt x="15" y="73"/>
                </a:lnTo>
                <a:lnTo>
                  <a:pt x="18" y="75"/>
                </a:lnTo>
                <a:lnTo>
                  <a:pt x="21" y="77"/>
                </a:lnTo>
                <a:lnTo>
                  <a:pt x="24" y="79"/>
                </a:lnTo>
                <a:lnTo>
                  <a:pt x="28" y="80"/>
                </a:lnTo>
                <a:lnTo>
                  <a:pt x="32" y="82"/>
                </a:lnTo>
                <a:lnTo>
                  <a:pt x="36" y="83"/>
                </a:lnTo>
                <a:lnTo>
                  <a:pt x="40" y="83"/>
                </a:lnTo>
                <a:lnTo>
                  <a:pt x="44" y="83"/>
                </a:lnTo>
                <a:lnTo>
                  <a:pt x="48" y="82"/>
                </a:lnTo>
                <a:lnTo>
                  <a:pt x="52" y="80"/>
                </a:lnTo>
                <a:lnTo>
                  <a:pt x="55" y="79"/>
                </a:lnTo>
                <a:lnTo>
                  <a:pt x="59" y="77"/>
                </a:lnTo>
                <a:lnTo>
                  <a:pt x="63" y="75"/>
                </a:lnTo>
                <a:lnTo>
                  <a:pt x="65" y="73"/>
                </a:lnTo>
                <a:lnTo>
                  <a:pt x="68" y="71"/>
                </a:lnTo>
                <a:lnTo>
                  <a:pt x="70" y="67"/>
                </a:lnTo>
                <a:lnTo>
                  <a:pt x="74" y="64"/>
                </a:lnTo>
                <a:lnTo>
                  <a:pt x="76" y="61"/>
                </a:lnTo>
                <a:lnTo>
                  <a:pt x="77" y="57"/>
                </a:lnTo>
                <a:lnTo>
                  <a:pt x="78" y="54"/>
                </a:lnTo>
                <a:lnTo>
                  <a:pt x="79" y="50"/>
                </a:lnTo>
                <a:lnTo>
                  <a:pt x="80" y="45"/>
                </a:lnTo>
                <a:lnTo>
                  <a:pt x="80" y="41"/>
                </a:lnTo>
                <a:lnTo>
                  <a:pt x="80" y="38"/>
                </a:lnTo>
                <a:lnTo>
                  <a:pt x="79" y="33"/>
                </a:lnTo>
                <a:lnTo>
                  <a:pt x="78" y="29"/>
                </a:lnTo>
                <a:lnTo>
                  <a:pt x="77" y="25"/>
                </a:lnTo>
                <a:lnTo>
                  <a:pt x="76" y="22"/>
                </a:lnTo>
                <a:lnTo>
                  <a:pt x="74" y="18"/>
                </a:lnTo>
                <a:lnTo>
                  <a:pt x="70" y="15"/>
                </a:lnTo>
                <a:lnTo>
                  <a:pt x="68" y="12"/>
                </a:lnTo>
                <a:lnTo>
                  <a:pt x="65" y="9"/>
                </a:lnTo>
                <a:lnTo>
                  <a:pt x="63" y="7"/>
                </a:lnTo>
                <a:lnTo>
                  <a:pt x="59" y="4"/>
                </a:lnTo>
                <a:lnTo>
                  <a:pt x="55" y="3"/>
                </a:lnTo>
                <a:lnTo>
                  <a:pt x="52" y="2"/>
                </a:lnTo>
                <a:lnTo>
                  <a:pt x="48" y="1"/>
                </a:lnTo>
                <a:lnTo>
                  <a:pt x="44" y="0"/>
                </a:lnTo>
                <a:lnTo>
                  <a:pt x="40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F358F7C7-A84D-43D5-BF0A-CB1CE378985A}"/>
              </a:ext>
            </a:extLst>
          </p:cNvPr>
          <p:cNvSpPr>
            <a:spLocks/>
          </p:cNvSpPr>
          <p:nvPr/>
        </p:nvSpPr>
        <p:spPr bwMode="auto">
          <a:xfrm>
            <a:off x="3509169" y="3522663"/>
            <a:ext cx="127000" cy="131763"/>
          </a:xfrm>
          <a:custGeom>
            <a:avLst/>
            <a:gdLst>
              <a:gd name="T0" fmla="*/ 2147483647 w 80"/>
              <a:gd name="T1" fmla="*/ 0 h 83"/>
              <a:gd name="T2" fmla="*/ 2147483647 w 80"/>
              <a:gd name="T3" fmla="*/ 2147483647 h 83"/>
              <a:gd name="T4" fmla="*/ 2147483647 w 80"/>
              <a:gd name="T5" fmla="*/ 2147483647 h 83"/>
              <a:gd name="T6" fmla="*/ 2147483647 w 80"/>
              <a:gd name="T7" fmla="*/ 2147483647 h 83"/>
              <a:gd name="T8" fmla="*/ 2147483647 w 80"/>
              <a:gd name="T9" fmla="*/ 2147483647 h 83"/>
              <a:gd name="T10" fmla="*/ 2147483647 w 80"/>
              <a:gd name="T11" fmla="*/ 2147483647 h 83"/>
              <a:gd name="T12" fmla="*/ 2147483647 w 80"/>
              <a:gd name="T13" fmla="*/ 2147483647 h 83"/>
              <a:gd name="T14" fmla="*/ 0 w 80"/>
              <a:gd name="T15" fmla="*/ 2147483647 h 83"/>
              <a:gd name="T16" fmla="*/ 0 w 80"/>
              <a:gd name="T17" fmla="*/ 2147483647 h 83"/>
              <a:gd name="T18" fmla="*/ 2147483647 w 80"/>
              <a:gd name="T19" fmla="*/ 2147483647 h 83"/>
              <a:gd name="T20" fmla="*/ 2147483647 w 80"/>
              <a:gd name="T21" fmla="*/ 2147483647 h 83"/>
              <a:gd name="T22" fmla="*/ 2147483647 w 80"/>
              <a:gd name="T23" fmla="*/ 2147483647 h 83"/>
              <a:gd name="T24" fmla="*/ 2147483647 w 80"/>
              <a:gd name="T25" fmla="*/ 2147483647 h 83"/>
              <a:gd name="T26" fmla="*/ 2147483647 w 80"/>
              <a:gd name="T27" fmla="*/ 2147483647 h 83"/>
              <a:gd name="T28" fmla="*/ 2147483647 w 80"/>
              <a:gd name="T29" fmla="*/ 2147483647 h 83"/>
              <a:gd name="T30" fmla="*/ 2147483647 w 80"/>
              <a:gd name="T31" fmla="*/ 2147483647 h 83"/>
              <a:gd name="T32" fmla="*/ 2147483647 w 80"/>
              <a:gd name="T33" fmla="*/ 2147483647 h 83"/>
              <a:gd name="T34" fmla="*/ 2147483647 w 80"/>
              <a:gd name="T35" fmla="*/ 2147483647 h 83"/>
              <a:gd name="T36" fmla="*/ 2147483647 w 80"/>
              <a:gd name="T37" fmla="*/ 2147483647 h 83"/>
              <a:gd name="T38" fmla="*/ 2147483647 w 80"/>
              <a:gd name="T39" fmla="*/ 2147483647 h 83"/>
              <a:gd name="T40" fmla="*/ 2147483647 w 80"/>
              <a:gd name="T41" fmla="*/ 2147483647 h 83"/>
              <a:gd name="T42" fmla="*/ 2147483647 w 80"/>
              <a:gd name="T43" fmla="*/ 2147483647 h 83"/>
              <a:gd name="T44" fmla="*/ 2147483647 w 80"/>
              <a:gd name="T45" fmla="*/ 2147483647 h 83"/>
              <a:gd name="T46" fmla="*/ 2147483647 w 80"/>
              <a:gd name="T47" fmla="*/ 2147483647 h 83"/>
              <a:gd name="T48" fmla="*/ 2147483647 w 80"/>
              <a:gd name="T49" fmla="*/ 2147483647 h 83"/>
              <a:gd name="T50" fmla="*/ 2147483647 w 80"/>
              <a:gd name="T51" fmla="*/ 2147483647 h 83"/>
              <a:gd name="T52" fmla="*/ 2147483647 w 80"/>
              <a:gd name="T53" fmla="*/ 2147483647 h 83"/>
              <a:gd name="T54" fmla="*/ 2147483647 w 80"/>
              <a:gd name="T55" fmla="*/ 2147483647 h 83"/>
              <a:gd name="T56" fmla="*/ 2147483647 w 80"/>
              <a:gd name="T57" fmla="*/ 2147483647 h 83"/>
              <a:gd name="T58" fmla="*/ 2147483647 w 80"/>
              <a:gd name="T59" fmla="*/ 2147483647 h 83"/>
              <a:gd name="T60" fmla="*/ 2147483647 w 80"/>
              <a:gd name="T61" fmla="*/ 2147483647 h 83"/>
              <a:gd name="T62" fmla="*/ 2147483647 w 80"/>
              <a:gd name="T63" fmla="*/ 0 h 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0"/>
              <a:gd name="T97" fmla="*/ 0 h 83"/>
              <a:gd name="T98" fmla="*/ 80 w 80"/>
              <a:gd name="T99" fmla="*/ 83 h 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0" h="83">
                <a:moveTo>
                  <a:pt x="40" y="0"/>
                </a:moveTo>
                <a:lnTo>
                  <a:pt x="35" y="0"/>
                </a:lnTo>
                <a:lnTo>
                  <a:pt x="32" y="1"/>
                </a:lnTo>
                <a:lnTo>
                  <a:pt x="28" y="2"/>
                </a:lnTo>
                <a:lnTo>
                  <a:pt x="25" y="4"/>
                </a:lnTo>
                <a:lnTo>
                  <a:pt x="20" y="5"/>
                </a:lnTo>
                <a:lnTo>
                  <a:pt x="17" y="7"/>
                </a:lnTo>
                <a:lnTo>
                  <a:pt x="14" y="9"/>
                </a:lnTo>
                <a:lnTo>
                  <a:pt x="12" y="12"/>
                </a:lnTo>
                <a:lnTo>
                  <a:pt x="9" y="16"/>
                </a:lnTo>
                <a:lnTo>
                  <a:pt x="7" y="18"/>
                </a:lnTo>
                <a:lnTo>
                  <a:pt x="4" y="22"/>
                </a:lnTo>
                <a:lnTo>
                  <a:pt x="3" y="26"/>
                </a:lnTo>
                <a:lnTo>
                  <a:pt x="1" y="29"/>
                </a:lnTo>
                <a:lnTo>
                  <a:pt x="1" y="33"/>
                </a:lnTo>
                <a:lnTo>
                  <a:pt x="0" y="38"/>
                </a:lnTo>
                <a:lnTo>
                  <a:pt x="0" y="41"/>
                </a:lnTo>
                <a:lnTo>
                  <a:pt x="0" y="45"/>
                </a:lnTo>
                <a:lnTo>
                  <a:pt x="1" y="50"/>
                </a:lnTo>
                <a:lnTo>
                  <a:pt x="1" y="54"/>
                </a:lnTo>
                <a:lnTo>
                  <a:pt x="3" y="57"/>
                </a:lnTo>
                <a:lnTo>
                  <a:pt x="4" y="61"/>
                </a:lnTo>
                <a:lnTo>
                  <a:pt x="7" y="64"/>
                </a:lnTo>
                <a:lnTo>
                  <a:pt x="9" y="67"/>
                </a:lnTo>
                <a:lnTo>
                  <a:pt x="12" y="71"/>
                </a:lnTo>
                <a:lnTo>
                  <a:pt x="14" y="73"/>
                </a:lnTo>
                <a:lnTo>
                  <a:pt x="17" y="75"/>
                </a:lnTo>
                <a:lnTo>
                  <a:pt x="20" y="77"/>
                </a:lnTo>
                <a:lnTo>
                  <a:pt x="25" y="79"/>
                </a:lnTo>
                <a:lnTo>
                  <a:pt x="28" y="81"/>
                </a:lnTo>
                <a:lnTo>
                  <a:pt x="32" y="82"/>
                </a:lnTo>
                <a:lnTo>
                  <a:pt x="35" y="83"/>
                </a:lnTo>
                <a:lnTo>
                  <a:pt x="40" y="83"/>
                </a:lnTo>
                <a:lnTo>
                  <a:pt x="44" y="83"/>
                </a:lnTo>
                <a:lnTo>
                  <a:pt x="48" y="82"/>
                </a:lnTo>
                <a:lnTo>
                  <a:pt x="52" y="81"/>
                </a:lnTo>
                <a:lnTo>
                  <a:pt x="56" y="79"/>
                </a:lnTo>
                <a:lnTo>
                  <a:pt x="59" y="77"/>
                </a:lnTo>
                <a:lnTo>
                  <a:pt x="62" y="75"/>
                </a:lnTo>
                <a:lnTo>
                  <a:pt x="65" y="73"/>
                </a:lnTo>
                <a:lnTo>
                  <a:pt x="69" y="71"/>
                </a:lnTo>
                <a:lnTo>
                  <a:pt x="71" y="67"/>
                </a:lnTo>
                <a:lnTo>
                  <a:pt x="73" y="64"/>
                </a:lnTo>
                <a:lnTo>
                  <a:pt x="75" y="61"/>
                </a:lnTo>
                <a:lnTo>
                  <a:pt x="77" y="57"/>
                </a:lnTo>
                <a:lnTo>
                  <a:pt x="78" y="54"/>
                </a:lnTo>
                <a:lnTo>
                  <a:pt x="79" y="50"/>
                </a:lnTo>
                <a:lnTo>
                  <a:pt x="80" y="45"/>
                </a:lnTo>
                <a:lnTo>
                  <a:pt x="80" y="41"/>
                </a:lnTo>
                <a:lnTo>
                  <a:pt x="80" y="38"/>
                </a:lnTo>
                <a:lnTo>
                  <a:pt x="79" y="33"/>
                </a:lnTo>
                <a:lnTo>
                  <a:pt x="78" y="29"/>
                </a:lnTo>
                <a:lnTo>
                  <a:pt x="77" y="26"/>
                </a:lnTo>
                <a:lnTo>
                  <a:pt x="75" y="22"/>
                </a:lnTo>
                <a:lnTo>
                  <a:pt x="73" y="18"/>
                </a:lnTo>
                <a:lnTo>
                  <a:pt x="71" y="16"/>
                </a:lnTo>
                <a:lnTo>
                  <a:pt x="69" y="12"/>
                </a:lnTo>
                <a:lnTo>
                  <a:pt x="65" y="9"/>
                </a:lnTo>
                <a:lnTo>
                  <a:pt x="62" y="7"/>
                </a:lnTo>
                <a:lnTo>
                  <a:pt x="59" y="5"/>
                </a:lnTo>
                <a:lnTo>
                  <a:pt x="56" y="4"/>
                </a:lnTo>
                <a:lnTo>
                  <a:pt x="52" y="2"/>
                </a:lnTo>
                <a:lnTo>
                  <a:pt x="48" y="1"/>
                </a:lnTo>
                <a:lnTo>
                  <a:pt x="44" y="0"/>
                </a:lnTo>
                <a:lnTo>
                  <a:pt x="40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5A1BD698-B92B-4EA2-914F-9474CB4E5755}"/>
              </a:ext>
            </a:extLst>
          </p:cNvPr>
          <p:cNvSpPr>
            <a:spLocks/>
          </p:cNvSpPr>
          <p:nvPr/>
        </p:nvSpPr>
        <p:spPr bwMode="auto">
          <a:xfrm>
            <a:off x="2904331" y="3513138"/>
            <a:ext cx="127000" cy="130175"/>
          </a:xfrm>
          <a:custGeom>
            <a:avLst/>
            <a:gdLst>
              <a:gd name="T0" fmla="*/ 2147483647 w 80"/>
              <a:gd name="T1" fmla="*/ 0 h 82"/>
              <a:gd name="T2" fmla="*/ 2147483647 w 80"/>
              <a:gd name="T3" fmla="*/ 2147483647 h 82"/>
              <a:gd name="T4" fmla="*/ 2147483647 w 80"/>
              <a:gd name="T5" fmla="*/ 2147483647 h 82"/>
              <a:gd name="T6" fmla="*/ 2147483647 w 80"/>
              <a:gd name="T7" fmla="*/ 2147483647 h 82"/>
              <a:gd name="T8" fmla="*/ 2147483647 w 80"/>
              <a:gd name="T9" fmla="*/ 2147483647 h 82"/>
              <a:gd name="T10" fmla="*/ 2147483647 w 80"/>
              <a:gd name="T11" fmla="*/ 2147483647 h 82"/>
              <a:gd name="T12" fmla="*/ 2147483647 w 80"/>
              <a:gd name="T13" fmla="*/ 2147483647 h 82"/>
              <a:gd name="T14" fmla="*/ 0 w 80"/>
              <a:gd name="T15" fmla="*/ 2147483647 h 82"/>
              <a:gd name="T16" fmla="*/ 0 w 80"/>
              <a:gd name="T17" fmla="*/ 2147483647 h 82"/>
              <a:gd name="T18" fmla="*/ 2147483647 w 80"/>
              <a:gd name="T19" fmla="*/ 2147483647 h 82"/>
              <a:gd name="T20" fmla="*/ 2147483647 w 80"/>
              <a:gd name="T21" fmla="*/ 2147483647 h 82"/>
              <a:gd name="T22" fmla="*/ 2147483647 w 80"/>
              <a:gd name="T23" fmla="*/ 2147483647 h 82"/>
              <a:gd name="T24" fmla="*/ 2147483647 w 80"/>
              <a:gd name="T25" fmla="*/ 2147483647 h 82"/>
              <a:gd name="T26" fmla="*/ 2147483647 w 80"/>
              <a:gd name="T27" fmla="*/ 2147483647 h 82"/>
              <a:gd name="T28" fmla="*/ 2147483647 w 80"/>
              <a:gd name="T29" fmla="*/ 2147483647 h 82"/>
              <a:gd name="T30" fmla="*/ 2147483647 w 80"/>
              <a:gd name="T31" fmla="*/ 2147483647 h 82"/>
              <a:gd name="T32" fmla="*/ 2147483647 w 80"/>
              <a:gd name="T33" fmla="*/ 2147483647 h 82"/>
              <a:gd name="T34" fmla="*/ 2147483647 w 80"/>
              <a:gd name="T35" fmla="*/ 2147483647 h 82"/>
              <a:gd name="T36" fmla="*/ 2147483647 w 80"/>
              <a:gd name="T37" fmla="*/ 2147483647 h 82"/>
              <a:gd name="T38" fmla="*/ 2147483647 w 80"/>
              <a:gd name="T39" fmla="*/ 2147483647 h 82"/>
              <a:gd name="T40" fmla="*/ 2147483647 w 80"/>
              <a:gd name="T41" fmla="*/ 2147483647 h 82"/>
              <a:gd name="T42" fmla="*/ 2147483647 w 80"/>
              <a:gd name="T43" fmla="*/ 2147483647 h 82"/>
              <a:gd name="T44" fmla="*/ 2147483647 w 80"/>
              <a:gd name="T45" fmla="*/ 2147483647 h 82"/>
              <a:gd name="T46" fmla="*/ 2147483647 w 80"/>
              <a:gd name="T47" fmla="*/ 2147483647 h 82"/>
              <a:gd name="T48" fmla="*/ 2147483647 w 80"/>
              <a:gd name="T49" fmla="*/ 2147483647 h 82"/>
              <a:gd name="T50" fmla="*/ 2147483647 w 80"/>
              <a:gd name="T51" fmla="*/ 2147483647 h 82"/>
              <a:gd name="T52" fmla="*/ 2147483647 w 80"/>
              <a:gd name="T53" fmla="*/ 2147483647 h 82"/>
              <a:gd name="T54" fmla="*/ 2147483647 w 80"/>
              <a:gd name="T55" fmla="*/ 2147483647 h 82"/>
              <a:gd name="T56" fmla="*/ 2147483647 w 80"/>
              <a:gd name="T57" fmla="*/ 2147483647 h 82"/>
              <a:gd name="T58" fmla="*/ 2147483647 w 80"/>
              <a:gd name="T59" fmla="*/ 2147483647 h 82"/>
              <a:gd name="T60" fmla="*/ 2147483647 w 80"/>
              <a:gd name="T61" fmla="*/ 2147483647 h 82"/>
              <a:gd name="T62" fmla="*/ 2147483647 w 80"/>
              <a:gd name="T63" fmla="*/ 0 h 8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0"/>
              <a:gd name="T97" fmla="*/ 0 h 82"/>
              <a:gd name="T98" fmla="*/ 80 w 80"/>
              <a:gd name="T99" fmla="*/ 82 h 8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0" h="82">
                <a:moveTo>
                  <a:pt x="39" y="0"/>
                </a:moveTo>
                <a:lnTo>
                  <a:pt x="35" y="0"/>
                </a:lnTo>
                <a:lnTo>
                  <a:pt x="31" y="0"/>
                </a:lnTo>
                <a:lnTo>
                  <a:pt x="28" y="1"/>
                </a:lnTo>
                <a:lnTo>
                  <a:pt x="23" y="3"/>
                </a:lnTo>
                <a:lnTo>
                  <a:pt x="20" y="4"/>
                </a:lnTo>
                <a:lnTo>
                  <a:pt x="17" y="6"/>
                </a:lnTo>
                <a:lnTo>
                  <a:pt x="14" y="8"/>
                </a:lnTo>
                <a:lnTo>
                  <a:pt x="12" y="12"/>
                </a:lnTo>
                <a:lnTo>
                  <a:pt x="8" y="14"/>
                </a:lnTo>
                <a:lnTo>
                  <a:pt x="6" y="17"/>
                </a:lnTo>
                <a:lnTo>
                  <a:pt x="4" y="21"/>
                </a:lnTo>
                <a:lnTo>
                  <a:pt x="2" y="25"/>
                </a:lnTo>
                <a:lnTo>
                  <a:pt x="1" y="28"/>
                </a:lnTo>
                <a:lnTo>
                  <a:pt x="0" y="33"/>
                </a:lnTo>
                <a:lnTo>
                  <a:pt x="0" y="36"/>
                </a:lnTo>
                <a:lnTo>
                  <a:pt x="0" y="40"/>
                </a:lnTo>
                <a:lnTo>
                  <a:pt x="0" y="45"/>
                </a:lnTo>
                <a:lnTo>
                  <a:pt x="0" y="49"/>
                </a:lnTo>
                <a:lnTo>
                  <a:pt x="1" y="52"/>
                </a:lnTo>
                <a:lnTo>
                  <a:pt x="2" y="57"/>
                </a:lnTo>
                <a:lnTo>
                  <a:pt x="4" y="60"/>
                </a:lnTo>
                <a:lnTo>
                  <a:pt x="6" y="63"/>
                </a:lnTo>
                <a:lnTo>
                  <a:pt x="8" y="67"/>
                </a:lnTo>
                <a:lnTo>
                  <a:pt x="12" y="70"/>
                </a:lnTo>
                <a:lnTo>
                  <a:pt x="14" y="72"/>
                </a:lnTo>
                <a:lnTo>
                  <a:pt x="17" y="74"/>
                </a:lnTo>
                <a:lnTo>
                  <a:pt x="20" y="77"/>
                </a:lnTo>
                <a:lnTo>
                  <a:pt x="23" y="79"/>
                </a:lnTo>
                <a:lnTo>
                  <a:pt x="28" y="80"/>
                </a:lnTo>
                <a:lnTo>
                  <a:pt x="31" y="81"/>
                </a:lnTo>
                <a:lnTo>
                  <a:pt x="35" y="81"/>
                </a:lnTo>
                <a:lnTo>
                  <a:pt x="39" y="82"/>
                </a:lnTo>
                <a:lnTo>
                  <a:pt x="44" y="81"/>
                </a:lnTo>
                <a:lnTo>
                  <a:pt x="48" y="81"/>
                </a:lnTo>
                <a:lnTo>
                  <a:pt x="51" y="80"/>
                </a:lnTo>
                <a:lnTo>
                  <a:pt x="55" y="79"/>
                </a:lnTo>
                <a:lnTo>
                  <a:pt x="59" y="77"/>
                </a:lnTo>
                <a:lnTo>
                  <a:pt x="62" y="74"/>
                </a:lnTo>
                <a:lnTo>
                  <a:pt x="65" y="72"/>
                </a:lnTo>
                <a:lnTo>
                  <a:pt x="68" y="70"/>
                </a:lnTo>
                <a:lnTo>
                  <a:pt x="70" y="67"/>
                </a:lnTo>
                <a:lnTo>
                  <a:pt x="73" y="63"/>
                </a:lnTo>
                <a:lnTo>
                  <a:pt x="75" y="60"/>
                </a:lnTo>
                <a:lnTo>
                  <a:pt x="77" y="57"/>
                </a:lnTo>
                <a:lnTo>
                  <a:pt x="78" y="52"/>
                </a:lnTo>
                <a:lnTo>
                  <a:pt x="79" y="49"/>
                </a:lnTo>
                <a:lnTo>
                  <a:pt x="79" y="45"/>
                </a:lnTo>
                <a:lnTo>
                  <a:pt x="80" y="40"/>
                </a:lnTo>
                <a:lnTo>
                  <a:pt x="79" y="36"/>
                </a:lnTo>
                <a:lnTo>
                  <a:pt x="79" y="33"/>
                </a:lnTo>
                <a:lnTo>
                  <a:pt x="78" y="28"/>
                </a:lnTo>
                <a:lnTo>
                  <a:pt x="77" y="25"/>
                </a:lnTo>
                <a:lnTo>
                  <a:pt x="75" y="21"/>
                </a:lnTo>
                <a:lnTo>
                  <a:pt x="73" y="17"/>
                </a:lnTo>
                <a:lnTo>
                  <a:pt x="70" y="14"/>
                </a:lnTo>
                <a:lnTo>
                  <a:pt x="68" y="12"/>
                </a:lnTo>
                <a:lnTo>
                  <a:pt x="65" y="8"/>
                </a:lnTo>
                <a:lnTo>
                  <a:pt x="62" y="6"/>
                </a:lnTo>
                <a:lnTo>
                  <a:pt x="59" y="4"/>
                </a:lnTo>
                <a:lnTo>
                  <a:pt x="55" y="3"/>
                </a:lnTo>
                <a:lnTo>
                  <a:pt x="51" y="1"/>
                </a:lnTo>
                <a:lnTo>
                  <a:pt x="48" y="0"/>
                </a:lnTo>
                <a:lnTo>
                  <a:pt x="44" y="0"/>
                </a:lnTo>
                <a:lnTo>
                  <a:pt x="39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B3DC4AF8-0930-4529-9E3B-A736329276C1}"/>
              </a:ext>
            </a:extLst>
          </p:cNvPr>
          <p:cNvSpPr>
            <a:spLocks/>
          </p:cNvSpPr>
          <p:nvPr/>
        </p:nvSpPr>
        <p:spPr bwMode="auto">
          <a:xfrm>
            <a:off x="3212306" y="2932113"/>
            <a:ext cx="127000" cy="131763"/>
          </a:xfrm>
          <a:custGeom>
            <a:avLst/>
            <a:gdLst>
              <a:gd name="T0" fmla="*/ 2147483647 w 80"/>
              <a:gd name="T1" fmla="*/ 2147483647 h 83"/>
              <a:gd name="T2" fmla="*/ 2147483647 w 80"/>
              <a:gd name="T3" fmla="*/ 2147483647 h 83"/>
              <a:gd name="T4" fmla="*/ 2147483647 w 80"/>
              <a:gd name="T5" fmla="*/ 2147483647 h 83"/>
              <a:gd name="T6" fmla="*/ 2147483647 w 80"/>
              <a:gd name="T7" fmla="*/ 2147483647 h 83"/>
              <a:gd name="T8" fmla="*/ 2147483647 w 80"/>
              <a:gd name="T9" fmla="*/ 2147483647 h 83"/>
              <a:gd name="T10" fmla="*/ 2147483647 w 80"/>
              <a:gd name="T11" fmla="*/ 2147483647 h 83"/>
              <a:gd name="T12" fmla="*/ 2147483647 w 80"/>
              <a:gd name="T13" fmla="*/ 2147483647 h 83"/>
              <a:gd name="T14" fmla="*/ 0 w 80"/>
              <a:gd name="T15" fmla="*/ 2147483647 h 83"/>
              <a:gd name="T16" fmla="*/ 0 w 80"/>
              <a:gd name="T17" fmla="*/ 2147483647 h 83"/>
              <a:gd name="T18" fmla="*/ 2147483647 w 80"/>
              <a:gd name="T19" fmla="*/ 2147483647 h 83"/>
              <a:gd name="T20" fmla="*/ 2147483647 w 80"/>
              <a:gd name="T21" fmla="*/ 2147483647 h 83"/>
              <a:gd name="T22" fmla="*/ 2147483647 w 80"/>
              <a:gd name="T23" fmla="*/ 2147483647 h 83"/>
              <a:gd name="T24" fmla="*/ 2147483647 w 80"/>
              <a:gd name="T25" fmla="*/ 2147483647 h 83"/>
              <a:gd name="T26" fmla="*/ 2147483647 w 80"/>
              <a:gd name="T27" fmla="*/ 2147483647 h 83"/>
              <a:gd name="T28" fmla="*/ 2147483647 w 80"/>
              <a:gd name="T29" fmla="*/ 2147483647 h 83"/>
              <a:gd name="T30" fmla="*/ 2147483647 w 80"/>
              <a:gd name="T31" fmla="*/ 2147483647 h 83"/>
              <a:gd name="T32" fmla="*/ 2147483647 w 80"/>
              <a:gd name="T33" fmla="*/ 2147483647 h 83"/>
              <a:gd name="T34" fmla="*/ 2147483647 w 80"/>
              <a:gd name="T35" fmla="*/ 2147483647 h 83"/>
              <a:gd name="T36" fmla="*/ 2147483647 w 80"/>
              <a:gd name="T37" fmla="*/ 2147483647 h 83"/>
              <a:gd name="T38" fmla="*/ 2147483647 w 80"/>
              <a:gd name="T39" fmla="*/ 2147483647 h 83"/>
              <a:gd name="T40" fmla="*/ 2147483647 w 80"/>
              <a:gd name="T41" fmla="*/ 2147483647 h 83"/>
              <a:gd name="T42" fmla="*/ 2147483647 w 80"/>
              <a:gd name="T43" fmla="*/ 2147483647 h 83"/>
              <a:gd name="T44" fmla="*/ 2147483647 w 80"/>
              <a:gd name="T45" fmla="*/ 2147483647 h 83"/>
              <a:gd name="T46" fmla="*/ 2147483647 w 80"/>
              <a:gd name="T47" fmla="*/ 2147483647 h 83"/>
              <a:gd name="T48" fmla="*/ 2147483647 w 80"/>
              <a:gd name="T49" fmla="*/ 2147483647 h 83"/>
              <a:gd name="T50" fmla="*/ 2147483647 w 80"/>
              <a:gd name="T51" fmla="*/ 2147483647 h 83"/>
              <a:gd name="T52" fmla="*/ 2147483647 w 80"/>
              <a:gd name="T53" fmla="*/ 2147483647 h 83"/>
              <a:gd name="T54" fmla="*/ 2147483647 w 80"/>
              <a:gd name="T55" fmla="*/ 2147483647 h 83"/>
              <a:gd name="T56" fmla="*/ 2147483647 w 80"/>
              <a:gd name="T57" fmla="*/ 2147483647 h 83"/>
              <a:gd name="T58" fmla="*/ 2147483647 w 80"/>
              <a:gd name="T59" fmla="*/ 2147483647 h 83"/>
              <a:gd name="T60" fmla="*/ 2147483647 w 80"/>
              <a:gd name="T61" fmla="*/ 2147483647 h 83"/>
              <a:gd name="T62" fmla="*/ 2147483647 w 80"/>
              <a:gd name="T63" fmla="*/ 2147483647 h 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0"/>
              <a:gd name="T97" fmla="*/ 0 h 83"/>
              <a:gd name="T98" fmla="*/ 80 w 80"/>
              <a:gd name="T99" fmla="*/ 83 h 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0" h="83">
                <a:moveTo>
                  <a:pt x="39" y="0"/>
                </a:moveTo>
                <a:lnTo>
                  <a:pt x="35" y="1"/>
                </a:lnTo>
                <a:lnTo>
                  <a:pt x="32" y="1"/>
                </a:lnTo>
                <a:lnTo>
                  <a:pt x="27" y="2"/>
                </a:lnTo>
                <a:lnTo>
                  <a:pt x="24" y="3"/>
                </a:lnTo>
                <a:lnTo>
                  <a:pt x="20" y="6"/>
                </a:lnTo>
                <a:lnTo>
                  <a:pt x="17" y="8"/>
                </a:lnTo>
                <a:lnTo>
                  <a:pt x="14" y="10"/>
                </a:lnTo>
                <a:lnTo>
                  <a:pt x="11" y="12"/>
                </a:lnTo>
                <a:lnTo>
                  <a:pt x="8" y="15"/>
                </a:lnTo>
                <a:lnTo>
                  <a:pt x="6" y="19"/>
                </a:lnTo>
                <a:lnTo>
                  <a:pt x="4" y="22"/>
                </a:lnTo>
                <a:lnTo>
                  <a:pt x="3" y="25"/>
                </a:lnTo>
                <a:lnTo>
                  <a:pt x="1" y="30"/>
                </a:lnTo>
                <a:lnTo>
                  <a:pt x="1" y="33"/>
                </a:lnTo>
                <a:lnTo>
                  <a:pt x="0" y="37"/>
                </a:lnTo>
                <a:lnTo>
                  <a:pt x="0" y="42"/>
                </a:lnTo>
                <a:lnTo>
                  <a:pt x="0" y="46"/>
                </a:lnTo>
                <a:lnTo>
                  <a:pt x="1" y="50"/>
                </a:lnTo>
                <a:lnTo>
                  <a:pt x="1" y="54"/>
                </a:lnTo>
                <a:lnTo>
                  <a:pt x="3" y="57"/>
                </a:lnTo>
                <a:lnTo>
                  <a:pt x="4" y="62"/>
                </a:lnTo>
                <a:lnTo>
                  <a:pt x="6" y="65"/>
                </a:lnTo>
                <a:lnTo>
                  <a:pt x="8" y="68"/>
                </a:lnTo>
                <a:lnTo>
                  <a:pt x="11" y="71"/>
                </a:lnTo>
                <a:lnTo>
                  <a:pt x="14" y="74"/>
                </a:lnTo>
                <a:lnTo>
                  <a:pt x="17" y="76"/>
                </a:lnTo>
                <a:lnTo>
                  <a:pt x="20" y="78"/>
                </a:lnTo>
                <a:lnTo>
                  <a:pt x="24" y="79"/>
                </a:lnTo>
                <a:lnTo>
                  <a:pt x="27" y="82"/>
                </a:lnTo>
                <a:lnTo>
                  <a:pt x="32" y="83"/>
                </a:lnTo>
                <a:lnTo>
                  <a:pt x="35" y="83"/>
                </a:lnTo>
                <a:lnTo>
                  <a:pt x="39" y="83"/>
                </a:lnTo>
                <a:lnTo>
                  <a:pt x="44" y="83"/>
                </a:lnTo>
                <a:lnTo>
                  <a:pt x="48" y="83"/>
                </a:lnTo>
                <a:lnTo>
                  <a:pt x="51" y="82"/>
                </a:lnTo>
                <a:lnTo>
                  <a:pt x="55" y="79"/>
                </a:lnTo>
                <a:lnTo>
                  <a:pt x="59" y="78"/>
                </a:lnTo>
                <a:lnTo>
                  <a:pt x="62" y="76"/>
                </a:lnTo>
                <a:lnTo>
                  <a:pt x="65" y="74"/>
                </a:lnTo>
                <a:lnTo>
                  <a:pt x="68" y="71"/>
                </a:lnTo>
                <a:lnTo>
                  <a:pt x="70" y="68"/>
                </a:lnTo>
                <a:lnTo>
                  <a:pt x="72" y="65"/>
                </a:lnTo>
                <a:lnTo>
                  <a:pt x="75" y="62"/>
                </a:lnTo>
                <a:lnTo>
                  <a:pt x="77" y="57"/>
                </a:lnTo>
                <a:lnTo>
                  <a:pt x="78" y="54"/>
                </a:lnTo>
                <a:lnTo>
                  <a:pt x="79" y="50"/>
                </a:lnTo>
                <a:lnTo>
                  <a:pt x="80" y="46"/>
                </a:lnTo>
                <a:lnTo>
                  <a:pt x="80" y="42"/>
                </a:lnTo>
                <a:lnTo>
                  <a:pt x="80" y="37"/>
                </a:lnTo>
                <a:lnTo>
                  <a:pt x="79" y="33"/>
                </a:lnTo>
                <a:lnTo>
                  <a:pt x="78" y="30"/>
                </a:lnTo>
                <a:lnTo>
                  <a:pt x="77" y="25"/>
                </a:lnTo>
                <a:lnTo>
                  <a:pt x="75" y="22"/>
                </a:lnTo>
                <a:lnTo>
                  <a:pt x="72" y="19"/>
                </a:lnTo>
                <a:lnTo>
                  <a:pt x="70" y="15"/>
                </a:lnTo>
                <a:lnTo>
                  <a:pt x="68" y="12"/>
                </a:lnTo>
                <a:lnTo>
                  <a:pt x="65" y="10"/>
                </a:lnTo>
                <a:lnTo>
                  <a:pt x="62" y="8"/>
                </a:lnTo>
                <a:lnTo>
                  <a:pt x="59" y="6"/>
                </a:lnTo>
                <a:lnTo>
                  <a:pt x="55" y="3"/>
                </a:lnTo>
                <a:lnTo>
                  <a:pt x="51" y="2"/>
                </a:lnTo>
                <a:lnTo>
                  <a:pt x="48" y="1"/>
                </a:lnTo>
                <a:lnTo>
                  <a:pt x="44" y="1"/>
                </a:lnTo>
                <a:lnTo>
                  <a:pt x="39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4620BE4D-CDCA-4420-8A5C-15C94230225F}"/>
              </a:ext>
            </a:extLst>
          </p:cNvPr>
          <p:cNvSpPr>
            <a:spLocks/>
          </p:cNvSpPr>
          <p:nvPr/>
        </p:nvSpPr>
        <p:spPr bwMode="auto">
          <a:xfrm>
            <a:off x="2915444" y="2346326"/>
            <a:ext cx="128587" cy="131762"/>
          </a:xfrm>
          <a:custGeom>
            <a:avLst/>
            <a:gdLst>
              <a:gd name="T0" fmla="*/ 2147483647 w 81"/>
              <a:gd name="T1" fmla="*/ 2147483647 h 83"/>
              <a:gd name="T2" fmla="*/ 2147483647 w 81"/>
              <a:gd name="T3" fmla="*/ 2147483647 h 83"/>
              <a:gd name="T4" fmla="*/ 2147483647 w 81"/>
              <a:gd name="T5" fmla="*/ 2147483647 h 83"/>
              <a:gd name="T6" fmla="*/ 2147483647 w 81"/>
              <a:gd name="T7" fmla="*/ 2147483647 h 83"/>
              <a:gd name="T8" fmla="*/ 2147483647 w 81"/>
              <a:gd name="T9" fmla="*/ 2147483647 h 83"/>
              <a:gd name="T10" fmla="*/ 2147483647 w 81"/>
              <a:gd name="T11" fmla="*/ 2147483647 h 83"/>
              <a:gd name="T12" fmla="*/ 2147483647 w 81"/>
              <a:gd name="T13" fmla="*/ 2147483647 h 83"/>
              <a:gd name="T14" fmla="*/ 0 w 81"/>
              <a:gd name="T15" fmla="*/ 2147483647 h 83"/>
              <a:gd name="T16" fmla="*/ 0 w 81"/>
              <a:gd name="T17" fmla="*/ 2147483647 h 83"/>
              <a:gd name="T18" fmla="*/ 2147483647 w 81"/>
              <a:gd name="T19" fmla="*/ 2147483647 h 83"/>
              <a:gd name="T20" fmla="*/ 2147483647 w 81"/>
              <a:gd name="T21" fmla="*/ 2147483647 h 83"/>
              <a:gd name="T22" fmla="*/ 2147483647 w 81"/>
              <a:gd name="T23" fmla="*/ 2147483647 h 83"/>
              <a:gd name="T24" fmla="*/ 2147483647 w 81"/>
              <a:gd name="T25" fmla="*/ 2147483647 h 83"/>
              <a:gd name="T26" fmla="*/ 2147483647 w 81"/>
              <a:gd name="T27" fmla="*/ 2147483647 h 83"/>
              <a:gd name="T28" fmla="*/ 2147483647 w 81"/>
              <a:gd name="T29" fmla="*/ 2147483647 h 83"/>
              <a:gd name="T30" fmla="*/ 2147483647 w 81"/>
              <a:gd name="T31" fmla="*/ 2147483647 h 83"/>
              <a:gd name="T32" fmla="*/ 2147483647 w 81"/>
              <a:gd name="T33" fmla="*/ 2147483647 h 83"/>
              <a:gd name="T34" fmla="*/ 2147483647 w 81"/>
              <a:gd name="T35" fmla="*/ 2147483647 h 83"/>
              <a:gd name="T36" fmla="*/ 2147483647 w 81"/>
              <a:gd name="T37" fmla="*/ 2147483647 h 83"/>
              <a:gd name="T38" fmla="*/ 2147483647 w 81"/>
              <a:gd name="T39" fmla="*/ 2147483647 h 83"/>
              <a:gd name="T40" fmla="*/ 2147483647 w 81"/>
              <a:gd name="T41" fmla="*/ 2147483647 h 83"/>
              <a:gd name="T42" fmla="*/ 2147483647 w 81"/>
              <a:gd name="T43" fmla="*/ 2147483647 h 83"/>
              <a:gd name="T44" fmla="*/ 2147483647 w 81"/>
              <a:gd name="T45" fmla="*/ 2147483647 h 83"/>
              <a:gd name="T46" fmla="*/ 2147483647 w 81"/>
              <a:gd name="T47" fmla="*/ 2147483647 h 83"/>
              <a:gd name="T48" fmla="*/ 2147483647 w 81"/>
              <a:gd name="T49" fmla="*/ 2147483647 h 83"/>
              <a:gd name="T50" fmla="*/ 2147483647 w 81"/>
              <a:gd name="T51" fmla="*/ 2147483647 h 83"/>
              <a:gd name="T52" fmla="*/ 2147483647 w 81"/>
              <a:gd name="T53" fmla="*/ 2147483647 h 83"/>
              <a:gd name="T54" fmla="*/ 2147483647 w 81"/>
              <a:gd name="T55" fmla="*/ 2147483647 h 83"/>
              <a:gd name="T56" fmla="*/ 2147483647 w 81"/>
              <a:gd name="T57" fmla="*/ 2147483647 h 83"/>
              <a:gd name="T58" fmla="*/ 2147483647 w 81"/>
              <a:gd name="T59" fmla="*/ 2147483647 h 83"/>
              <a:gd name="T60" fmla="*/ 2147483647 w 81"/>
              <a:gd name="T61" fmla="*/ 2147483647 h 83"/>
              <a:gd name="T62" fmla="*/ 2147483647 w 81"/>
              <a:gd name="T63" fmla="*/ 2147483647 h 83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1"/>
              <a:gd name="T97" fmla="*/ 0 h 83"/>
              <a:gd name="T98" fmla="*/ 81 w 81"/>
              <a:gd name="T99" fmla="*/ 83 h 83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1" h="83">
                <a:moveTo>
                  <a:pt x="40" y="0"/>
                </a:moveTo>
                <a:lnTo>
                  <a:pt x="36" y="1"/>
                </a:lnTo>
                <a:lnTo>
                  <a:pt x="32" y="1"/>
                </a:lnTo>
                <a:lnTo>
                  <a:pt x="28" y="2"/>
                </a:lnTo>
                <a:lnTo>
                  <a:pt x="25" y="3"/>
                </a:lnTo>
                <a:lnTo>
                  <a:pt x="21" y="6"/>
                </a:lnTo>
                <a:lnTo>
                  <a:pt x="17" y="8"/>
                </a:lnTo>
                <a:lnTo>
                  <a:pt x="14" y="10"/>
                </a:lnTo>
                <a:lnTo>
                  <a:pt x="12" y="12"/>
                </a:lnTo>
                <a:lnTo>
                  <a:pt x="9" y="16"/>
                </a:lnTo>
                <a:lnTo>
                  <a:pt x="7" y="19"/>
                </a:lnTo>
                <a:lnTo>
                  <a:pt x="5" y="22"/>
                </a:lnTo>
                <a:lnTo>
                  <a:pt x="3" y="25"/>
                </a:lnTo>
                <a:lnTo>
                  <a:pt x="1" y="30"/>
                </a:lnTo>
                <a:lnTo>
                  <a:pt x="0" y="33"/>
                </a:lnTo>
                <a:lnTo>
                  <a:pt x="0" y="38"/>
                </a:lnTo>
                <a:lnTo>
                  <a:pt x="0" y="42"/>
                </a:lnTo>
                <a:lnTo>
                  <a:pt x="0" y="46"/>
                </a:lnTo>
                <a:lnTo>
                  <a:pt x="0" y="50"/>
                </a:lnTo>
                <a:lnTo>
                  <a:pt x="1" y="54"/>
                </a:lnTo>
                <a:lnTo>
                  <a:pt x="3" y="57"/>
                </a:lnTo>
                <a:lnTo>
                  <a:pt x="5" y="62"/>
                </a:lnTo>
                <a:lnTo>
                  <a:pt x="7" y="65"/>
                </a:lnTo>
                <a:lnTo>
                  <a:pt x="9" y="68"/>
                </a:lnTo>
                <a:lnTo>
                  <a:pt x="12" y="71"/>
                </a:lnTo>
                <a:lnTo>
                  <a:pt x="14" y="74"/>
                </a:lnTo>
                <a:lnTo>
                  <a:pt x="17" y="76"/>
                </a:lnTo>
                <a:lnTo>
                  <a:pt x="21" y="78"/>
                </a:lnTo>
                <a:lnTo>
                  <a:pt x="25" y="79"/>
                </a:lnTo>
                <a:lnTo>
                  <a:pt x="28" y="82"/>
                </a:lnTo>
                <a:lnTo>
                  <a:pt x="32" y="83"/>
                </a:lnTo>
                <a:lnTo>
                  <a:pt x="36" y="83"/>
                </a:lnTo>
                <a:lnTo>
                  <a:pt x="40" y="83"/>
                </a:lnTo>
                <a:lnTo>
                  <a:pt x="44" y="83"/>
                </a:lnTo>
                <a:lnTo>
                  <a:pt x="48" y="83"/>
                </a:lnTo>
                <a:lnTo>
                  <a:pt x="52" y="82"/>
                </a:lnTo>
                <a:lnTo>
                  <a:pt x="56" y="79"/>
                </a:lnTo>
                <a:lnTo>
                  <a:pt x="59" y="78"/>
                </a:lnTo>
                <a:lnTo>
                  <a:pt x="62" y="76"/>
                </a:lnTo>
                <a:lnTo>
                  <a:pt x="66" y="74"/>
                </a:lnTo>
                <a:lnTo>
                  <a:pt x="69" y="71"/>
                </a:lnTo>
                <a:lnTo>
                  <a:pt x="71" y="68"/>
                </a:lnTo>
                <a:lnTo>
                  <a:pt x="73" y="65"/>
                </a:lnTo>
                <a:lnTo>
                  <a:pt x="75" y="62"/>
                </a:lnTo>
                <a:lnTo>
                  <a:pt x="77" y="57"/>
                </a:lnTo>
                <a:lnTo>
                  <a:pt x="78" y="54"/>
                </a:lnTo>
                <a:lnTo>
                  <a:pt x="79" y="50"/>
                </a:lnTo>
                <a:lnTo>
                  <a:pt x="79" y="46"/>
                </a:lnTo>
                <a:lnTo>
                  <a:pt x="81" y="42"/>
                </a:lnTo>
                <a:lnTo>
                  <a:pt x="79" y="38"/>
                </a:lnTo>
                <a:lnTo>
                  <a:pt x="79" y="33"/>
                </a:lnTo>
                <a:lnTo>
                  <a:pt x="78" y="30"/>
                </a:lnTo>
                <a:lnTo>
                  <a:pt x="77" y="25"/>
                </a:lnTo>
                <a:lnTo>
                  <a:pt x="75" y="22"/>
                </a:lnTo>
                <a:lnTo>
                  <a:pt x="73" y="19"/>
                </a:lnTo>
                <a:lnTo>
                  <a:pt x="71" y="16"/>
                </a:lnTo>
                <a:lnTo>
                  <a:pt x="69" y="12"/>
                </a:lnTo>
                <a:lnTo>
                  <a:pt x="66" y="10"/>
                </a:lnTo>
                <a:lnTo>
                  <a:pt x="62" y="8"/>
                </a:lnTo>
                <a:lnTo>
                  <a:pt x="59" y="6"/>
                </a:lnTo>
                <a:lnTo>
                  <a:pt x="56" y="3"/>
                </a:lnTo>
                <a:lnTo>
                  <a:pt x="52" y="2"/>
                </a:lnTo>
                <a:lnTo>
                  <a:pt x="48" y="1"/>
                </a:lnTo>
                <a:lnTo>
                  <a:pt x="44" y="1"/>
                </a:lnTo>
                <a:lnTo>
                  <a:pt x="40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7" name="Freeform 14">
            <a:extLst>
              <a:ext uri="{FF2B5EF4-FFF2-40B4-BE49-F238E27FC236}">
                <a16:creationId xmlns:a16="http://schemas.microsoft.com/office/drawing/2014/main" id="{E41A42AC-C5C1-4660-8250-732D0521CD06}"/>
              </a:ext>
            </a:extLst>
          </p:cNvPr>
          <p:cNvSpPr>
            <a:spLocks/>
          </p:cNvSpPr>
          <p:nvPr/>
        </p:nvSpPr>
        <p:spPr bwMode="auto">
          <a:xfrm>
            <a:off x="7952581" y="2354263"/>
            <a:ext cx="128588" cy="130175"/>
          </a:xfrm>
          <a:custGeom>
            <a:avLst/>
            <a:gdLst>
              <a:gd name="T0" fmla="*/ 2147483647 w 81"/>
              <a:gd name="T1" fmla="*/ 0 h 82"/>
              <a:gd name="T2" fmla="*/ 2147483647 w 81"/>
              <a:gd name="T3" fmla="*/ 2147483647 h 82"/>
              <a:gd name="T4" fmla="*/ 2147483647 w 81"/>
              <a:gd name="T5" fmla="*/ 2147483647 h 82"/>
              <a:gd name="T6" fmla="*/ 2147483647 w 81"/>
              <a:gd name="T7" fmla="*/ 2147483647 h 82"/>
              <a:gd name="T8" fmla="*/ 2147483647 w 81"/>
              <a:gd name="T9" fmla="*/ 2147483647 h 82"/>
              <a:gd name="T10" fmla="*/ 2147483647 w 81"/>
              <a:gd name="T11" fmla="*/ 2147483647 h 82"/>
              <a:gd name="T12" fmla="*/ 2147483647 w 81"/>
              <a:gd name="T13" fmla="*/ 2147483647 h 82"/>
              <a:gd name="T14" fmla="*/ 0 w 81"/>
              <a:gd name="T15" fmla="*/ 2147483647 h 82"/>
              <a:gd name="T16" fmla="*/ 0 w 81"/>
              <a:gd name="T17" fmla="*/ 2147483647 h 82"/>
              <a:gd name="T18" fmla="*/ 2147483647 w 81"/>
              <a:gd name="T19" fmla="*/ 2147483647 h 82"/>
              <a:gd name="T20" fmla="*/ 2147483647 w 81"/>
              <a:gd name="T21" fmla="*/ 2147483647 h 82"/>
              <a:gd name="T22" fmla="*/ 2147483647 w 81"/>
              <a:gd name="T23" fmla="*/ 2147483647 h 82"/>
              <a:gd name="T24" fmla="*/ 2147483647 w 81"/>
              <a:gd name="T25" fmla="*/ 2147483647 h 82"/>
              <a:gd name="T26" fmla="*/ 2147483647 w 81"/>
              <a:gd name="T27" fmla="*/ 2147483647 h 82"/>
              <a:gd name="T28" fmla="*/ 2147483647 w 81"/>
              <a:gd name="T29" fmla="*/ 2147483647 h 82"/>
              <a:gd name="T30" fmla="*/ 2147483647 w 81"/>
              <a:gd name="T31" fmla="*/ 2147483647 h 82"/>
              <a:gd name="T32" fmla="*/ 2147483647 w 81"/>
              <a:gd name="T33" fmla="*/ 2147483647 h 82"/>
              <a:gd name="T34" fmla="*/ 2147483647 w 81"/>
              <a:gd name="T35" fmla="*/ 2147483647 h 82"/>
              <a:gd name="T36" fmla="*/ 2147483647 w 81"/>
              <a:gd name="T37" fmla="*/ 2147483647 h 82"/>
              <a:gd name="T38" fmla="*/ 2147483647 w 81"/>
              <a:gd name="T39" fmla="*/ 2147483647 h 82"/>
              <a:gd name="T40" fmla="*/ 2147483647 w 81"/>
              <a:gd name="T41" fmla="*/ 2147483647 h 82"/>
              <a:gd name="T42" fmla="*/ 2147483647 w 81"/>
              <a:gd name="T43" fmla="*/ 2147483647 h 82"/>
              <a:gd name="T44" fmla="*/ 2147483647 w 81"/>
              <a:gd name="T45" fmla="*/ 2147483647 h 82"/>
              <a:gd name="T46" fmla="*/ 2147483647 w 81"/>
              <a:gd name="T47" fmla="*/ 2147483647 h 82"/>
              <a:gd name="T48" fmla="*/ 2147483647 w 81"/>
              <a:gd name="T49" fmla="*/ 2147483647 h 82"/>
              <a:gd name="T50" fmla="*/ 2147483647 w 81"/>
              <a:gd name="T51" fmla="*/ 2147483647 h 82"/>
              <a:gd name="T52" fmla="*/ 2147483647 w 81"/>
              <a:gd name="T53" fmla="*/ 2147483647 h 82"/>
              <a:gd name="T54" fmla="*/ 2147483647 w 81"/>
              <a:gd name="T55" fmla="*/ 2147483647 h 82"/>
              <a:gd name="T56" fmla="*/ 2147483647 w 81"/>
              <a:gd name="T57" fmla="*/ 2147483647 h 82"/>
              <a:gd name="T58" fmla="*/ 2147483647 w 81"/>
              <a:gd name="T59" fmla="*/ 2147483647 h 82"/>
              <a:gd name="T60" fmla="*/ 2147483647 w 81"/>
              <a:gd name="T61" fmla="*/ 2147483647 h 82"/>
              <a:gd name="T62" fmla="*/ 2147483647 w 81"/>
              <a:gd name="T63" fmla="*/ 0 h 8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81"/>
              <a:gd name="T97" fmla="*/ 0 h 82"/>
              <a:gd name="T98" fmla="*/ 81 w 81"/>
              <a:gd name="T99" fmla="*/ 82 h 8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81" h="82">
                <a:moveTo>
                  <a:pt x="41" y="0"/>
                </a:moveTo>
                <a:lnTo>
                  <a:pt x="37" y="0"/>
                </a:lnTo>
                <a:lnTo>
                  <a:pt x="32" y="1"/>
                </a:lnTo>
                <a:lnTo>
                  <a:pt x="28" y="2"/>
                </a:lnTo>
                <a:lnTo>
                  <a:pt x="25" y="3"/>
                </a:lnTo>
                <a:lnTo>
                  <a:pt x="22" y="5"/>
                </a:lnTo>
                <a:lnTo>
                  <a:pt x="19" y="7"/>
                </a:lnTo>
                <a:lnTo>
                  <a:pt x="15" y="9"/>
                </a:lnTo>
                <a:lnTo>
                  <a:pt x="12" y="12"/>
                </a:lnTo>
                <a:lnTo>
                  <a:pt x="10" y="15"/>
                </a:lnTo>
                <a:lnTo>
                  <a:pt x="8" y="18"/>
                </a:lnTo>
                <a:lnTo>
                  <a:pt x="6" y="22"/>
                </a:lnTo>
                <a:lnTo>
                  <a:pt x="4" y="25"/>
                </a:lnTo>
                <a:lnTo>
                  <a:pt x="2" y="28"/>
                </a:lnTo>
                <a:lnTo>
                  <a:pt x="1" y="33"/>
                </a:lnTo>
                <a:lnTo>
                  <a:pt x="0" y="37"/>
                </a:lnTo>
                <a:lnTo>
                  <a:pt x="0" y="41"/>
                </a:lnTo>
                <a:lnTo>
                  <a:pt x="0" y="45"/>
                </a:lnTo>
                <a:lnTo>
                  <a:pt x="1" y="49"/>
                </a:lnTo>
                <a:lnTo>
                  <a:pt x="2" y="54"/>
                </a:lnTo>
                <a:lnTo>
                  <a:pt x="4" y="57"/>
                </a:lnTo>
                <a:lnTo>
                  <a:pt x="6" y="61"/>
                </a:lnTo>
                <a:lnTo>
                  <a:pt x="8" y="65"/>
                </a:lnTo>
                <a:lnTo>
                  <a:pt x="10" y="68"/>
                </a:lnTo>
                <a:lnTo>
                  <a:pt x="12" y="70"/>
                </a:lnTo>
                <a:lnTo>
                  <a:pt x="15" y="73"/>
                </a:lnTo>
                <a:lnTo>
                  <a:pt x="19" y="76"/>
                </a:lnTo>
                <a:lnTo>
                  <a:pt x="22" y="78"/>
                </a:lnTo>
                <a:lnTo>
                  <a:pt x="25" y="79"/>
                </a:lnTo>
                <a:lnTo>
                  <a:pt x="28" y="80"/>
                </a:lnTo>
                <a:lnTo>
                  <a:pt x="32" y="81"/>
                </a:lnTo>
                <a:lnTo>
                  <a:pt x="37" y="82"/>
                </a:lnTo>
                <a:lnTo>
                  <a:pt x="41" y="82"/>
                </a:lnTo>
                <a:lnTo>
                  <a:pt x="44" y="82"/>
                </a:lnTo>
                <a:lnTo>
                  <a:pt x="49" y="81"/>
                </a:lnTo>
                <a:lnTo>
                  <a:pt x="53" y="80"/>
                </a:lnTo>
                <a:lnTo>
                  <a:pt x="56" y="79"/>
                </a:lnTo>
                <a:lnTo>
                  <a:pt x="60" y="78"/>
                </a:lnTo>
                <a:lnTo>
                  <a:pt x="64" y="76"/>
                </a:lnTo>
                <a:lnTo>
                  <a:pt x="67" y="73"/>
                </a:lnTo>
                <a:lnTo>
                  <a:pt x="69" y="70"/>
                </a:lnTo>
                <a:lnTo>
                  <a:pt x="72" y="68"/>
                </a:lnTo>
                <a:lnTo>
                  <a:pt x="74" y="65"/>
                </a:lnTo>
                <a:lnTo>
                  <a:pt x="76" y="61"/>
                </a:lnTo>
                <a:lnTo>
                  <a:pt x="77" y="57"/>
                </a:lnTo>
                <a:lnTo>
                  <a:pt x="79" y="54"/>
                </a:lnTo>
                <a:lnTo>
                  <a:pt x="80" y="49"/>
                </a:lnTo>
                <a:lnTo>
                  <a:pt x="81" y="45"/>
                </a:lnTo>
                <a:lnTo>
                  <a:pt x="81" y="41"/>
                </a:lnTo>
                <a:lnTo>
                  <a:pt x="81" y="37"/>
                </a:lnTo>
                <a:lnTo>
                  <a:pt x="80" y="33"/>
                </a:lnTo>
                <a:lnTo>
                  <a:pt x="79" y="28"/>
                </a:lnTo>
                <a:lnTo>
                  <a:pt x="77" y="25"/>
                </a:lnTo>
                <a:lnTo>
                  <a:pt x="76" y="22"/>
                </a:lnTo>
                <a:lnTo>
                  <a:pt x="74" y="18"/>
                </a:lnTo>
                <a:lnTo>
                  <a:pt x="72" y="15"/>
                </a:lnTo>
                <a:lnTo>
                  <a:pt x="69" y="12"/>
                </a:lnTo>
                <a:lnTo>
                  <a:pt x="67" y="9"/>
                </a:lnTo>
                <a:lnTo>
                  <a:pt x="64" y="7"/>
                </a:lnTo>
                <a:lnTo>
                  <a:pt x="60" y="5"/>
                </a:lnTo>
                <a:lnTo>
                  <a:pt x="56" y="3"/>
                </a:lnTo>
                <a:lnTo>
                  <a:pt x="53" y="2"/>
                </a:lnTo>
                <a:lnTo>
                  <a:pt x="49" y="1"/>
                </a:lnTo>
                <a:lnTo>
                  <a:pt x="44" y="0"/>
                </a:lnTo>
                <a:lnTo>
                  <a:pt x="41" y="0"/>
                </a:lnTo>
              </a:path>
            </a:pathLst>
          </a:cu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CA450B-6605-4706-9414-41925AD6E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0213" y="3205163"/>
            <a:ext cx="70692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wim</a:t>
            </a:r>
            <a:endParaRPr lang="en-US" altLang="zh-CN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491A37-F79F-44BF-A456-CB8C6E9B4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307" y="3205163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35C592-7CF5-4619-970E-5E92469ED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153" y="3094832"/>
            <a:ext cx="68448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wen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C3B680-CA99-4292-8A77-EBA8D2E3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582" y="3176588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EE7185-AA68-4E85-A49B-3FE3901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876" y="3332684"/>
            <a:ext cx="74058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yum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5B18DB-CC00-416E-889E-EDAE53243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994" y="3275013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330CF5-DF6F-45BA-AD51-384F2123E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817" y="3228180"/>
            <a:ext cx="51616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xul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106ED2-D3B9-4FFE-AD89-E05B7705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807" y="3275013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C57C8D-5F1A-485D-A422-0257972EE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658" y="3843338"/>
            <a:ext cx="605935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wul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9D027D9-84C3-4BD6-B635-FAE4B5CF0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157" y="3843338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BC6C11-E503-41B8-9414-47F0A09F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852" y="1379538"/>
            <a:ext cx="48571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xal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480E5B-4E85-48C3-AE2F-33E5EB57F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844" y="1457326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7A040F-60D8-453C-B4D2-C92462E9D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806" y="1941103"/>
            <a:ext cx="681277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wan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F22C9-773A-4E3C-8472-80583406F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8632" y="1970088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F2A0B9-4426-40F3-B184-F4E7C3516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500" y="1970088"/>
            <a:ext cx="520976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zol</a:t>
            </a:r>
            <a:endParaRPr lang="en-US" altLang="zh-CN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7BD8BC-3516-437D-8B67-FECFA8DF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2132" y="1970088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E6E8E7FC-306A-42B6-8481-DCC8F1DA4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1331" y="1716088"/>
            <a:ext cx="2338388" cy="660400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9F004E8A-156C-4C73-8492-D1CC158E0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2744" y="1716088"/>
            <a:ext cx="2584450" cy="650875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9A5A43-D1F4-45A3-8E4D-56BD27B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276" y="2798763"/>
            <a:ext cx="50013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wil</a:t>
            </a:r>
            <a:endParaRPr lang="en-US" altLang="zh-CN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74CDED-B094-4CF8-A8EF-CF85844E7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82" y="2592388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0D2A1511-79A5-419F-A61D-8C87D1635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5931" y="2489201"/>
            <a:ext cx="247650" cy="44291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C62B1087-A146-4D71-92D8-8856D8A3D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2794" y="3079751"/>
            <a:ext cx="249237" cy="44291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2F3D0216-2914-4CD2-A588-0336DC8D7E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469" y="3068638"/>
            <a:ext cx="255587" cy="454025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1" name="Line 40">
            <a:extLst>
              <a:ext uri="{FF2B5EF4-FFF2-40B4-BE49-F238E27FC236}">
                <a16:creationId xmlns:a16="http://schemas.microsoft.com/office/drawing/2014/main" id="{02E61977-805D-45E1-8A7B-A746665FB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1244" y="3657601"/>
            <a:ext cx="163512" cy="433387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0C0B6467-4E02-4DF2-B3F5-E0F619A6E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3069" y="2489201"/>
            <a:ext cx="249237" cy="44291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3" name="Line 44">
            <a:extLst>
              <a:ext uri="{FF2B5EF4-FFF2-40B4-BE49-F238E27FC236}">
                <a16:creationId xmlns:a16="http://schemas.microsoft.com/office/drawing/2014/main" id="{887952B6-0835-495F-A2FB-16A4C7BEE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8744" y="2478088"/>
            <a:ext cx="255587" cy="454025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0B71F44D-8AC4-4B08-842A-7E2051E3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200" y="2752726"/>
            <a:ext cx="410370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yo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576402CE-9D50-41F3-8320-ADDD910F3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119" y="2706688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6" name="Line 47">
            <a:extLst>
              <a:ext uri="{FF2B5EF4-FFF2-40B4-BE49-F238E27FC236}">
                <a16:creationId xmlns:a16="http://schemas.microsoft.com/office/drawing/2014/main" id="{DE72C9B0-8B14-4180-A549-7151CEE64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5094" y="3057526"/>
            <a:ext cx="163512" cy="431800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7" name="Line 48">
            <a:extLst>
              <a:ext uri="{FF2B5EF4-FFF2-40B4-BE49-F238E27FC236}">
                <a16:creationId xmlns:a16="http://schemas.microsoft.com/office/drawing/2014/main" id="{FF2328E0-5EA2-4727-9CCF-239FD8134D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0619" y="3057526"/>
            <a:ext cx="1455737" cy="45561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8" name="Line 49">
            <a:extLst>
              <a:ext uri="{FF2B5EF4-FFF2-40B4-BE49-F238E27FC236}">
                <a16:creationId xmlns:a16="http://schemas.microsoft.com/office/drawing/2014/main" id="{1CDAFD57-5E53-494D-80A9-ABF42C3619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2806" y="3646488"/>
            <a:ext cx="255588" cy="455613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9" name="Rectangle 50">
            <a:extLst>
              <a:ext uri="{FF2B5EF4-FFF2-40B4-BE49-F238E27FC236}">
                <a16:creationId xmlns:a16="http://schemas.microsoft.com/office/drawing/2014/main" id="{664076F0-844B-41D0-B13C-36A7BDAC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577" y="3745353"/>
            <a:ext cx="695703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 err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xem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C762EADF-0410-4317-937B-5C21681E7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457" y="3843338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1" name="Line 52">
            <a:extLst>
              <a:ext uri="{FF2B5EF4-FFF2-40B4-BE49-F238E27FC236}">
                <a16:creationId xmlns:a16="http://schemas.microsoft.com/office/drawing/2014/main" id="{16C60FBA-F5A7-489F-A5AB-6DE74C210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6069" y="3625851"/>
            <a:ext cx="247650" cy="442912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2" name="Rectangle 53">
            <a:extLst>
              <a:ext uri="{FF2B5EF4-FFF2-40B4-BE49-F238E27FC236}">
                <a16:creationId xmlns:a16="http://schemas.microsoft.com/office/drawing/2014/main" id="{CC6D5DC1-3E7B-444B-9741-294F343EB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521" y="3956051"/>
            <a:ext cx="31098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zi</a:t>
            </a:r>
            <a:endParaRPr lang="en-US" altLang="zh-CN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3" name="Rectangle 54">
            <a:extLst>
              <a:ext uri="{FF2B5EF4-FFF2-40B4-BE49-F238E27FC236}">
                <a16:creationId xmlns:a16="http://schemas.microsoft.com/office/drawing/2014/main" id="{E3C535A3-FFF7-4C27-82E4-83448BBD5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2957" y="3956051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4" name="Line 55">
            <a:extLst>
              <a:ext uri="{FF2B5EF4-FFF2-40B4-BE49-F238E27FC236}">
                <a16:creationId xmlns:a16="http://schemas.microsoft.com/office/drawing/2014/main" id="{A3F44948-F0F1-43B5-9889-EFD42BE01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1744" y="3625851"/>
            <a:ext cx="254000" cy="454025"/>
          </a:xfrm>
          <a:prstGeom prst="line">
            <a:avLst/>
          </a:prstGeom>
          <a:noFill/>
          <a:ln w="428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id="{DFBFC9A9-768A-455A-9A0D-07DF77121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429" y="4014788"/>
            <a:ext cx="629981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500" b="1" dirty="0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yon</a:t>
            </a:r>
            <a:endParaRPr lang="en-US" altLang="zh-CN" sz="1800" dirty="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6" name="Rectangle 57">
            <a:extLst>
              <a:ext uri="{FF2B5EF4-FFF2-40B4-BE49-F238E27FC236}">
                <a16:creationId xmlns:a16="http://schemas.microsoft.com/office/drawing/2014/main" id="{36425452-DB30-4DF3-A9A6-F4CF61755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969" y="3956051"/>
            <a:ext cx="105799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2500" b="1">
                <a:solidFill>
                  <a:srgbClr val="000000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7" name="Line 58">
            <a:extLst>
              <a:ext uri="{FF2B5EF4-FFF2-40B4-BE49-F238E27FC236}">
                <a16:creationId xmlns:a16="http://schemas.microsoft.com/office/drawing/2014/main" id="{72DF43A9-3B6B-4C46-90A3-12C963A6B3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7244" y="1719263"/>
            <a:ext cx="2087562" cy="122396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8" name="Line 59">
            <a:extLst>
              <a:ext uri="{FF2B5EF4-FFF2-40B4-BE49-F238E27FC236}">
                <a16:creationId xmlns:a16="http://schemas.microsoft.com/office/drawing/2014/main" id="{5DD02FED-FD1D-44D3-B12F-70AE4712B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806" y="1719263"/>
            <a:ext cx="2232025" cy="1223963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9" name="Line 60">
            <a:extLst>
              <a:ext uri="{FF2B5EF4-FFF2-40B4-BE49-F238E27FC236}">
                <a16:creationId xmlns:a16="http://schemas.microsoft.com/office/drawing/2014/main" id="{4E7F470B-87A0-46D8-8DCA-68F24867B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3094" y="4167188"/>
            <a:ext cx="287337" cy="504825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60" name="Rectangle 61">
            <a:extLst>
              <a:ext uri="{FF2B5EF4-FFF2-40B4-BE49-F238E27FC236}">
                <a16:creationId xmlns:a16="http://schemas.microsoft.com/office/drawing/2014/main" id="{7F8A955A-4606-4741-B163-29D20FE4B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24400"/>
            <a:ext cx="8135938" cy="90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Char char="o"/>
            </a:pPr>
            <a:r>
              <a:rPr lang="en-US" altLang="zh-CN" sz="2400" dirty="0">
                <a:solidFill>
                  <a:schemeClr val="tx1"/>
                </a:solidFill>
                <a:latin typeface="Lucida Fax" pitchFamily="18" charset="0"/>
                <a:ea typeface="微软雅黑" pitchFamily="34" charset="-122"/>
              </a:rPr>
              <a:t>Delete: </a:t>
            </a:r>
            <a:r>
              <a:rPr lang="en-US" altLang="zh-CN" sz="2400" dirty="0">
                <a:latin typeface="Lucida Fax" pitchFamily="18" charset="0"/>
                <a:ea typeface="微软雅黑" pitchFamily="34" charset="-122"/>
              </a:rPr>
              <a:t>wan</a:t>
            </a:r>
          </a:p>
          <a:p>
            <a:pPr marL="360363" indent="-360363" eaLnBrk="0" hangingPunct="0"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  <a:buSzPct val="80000"/>
              <a:buFont typeface="Wingdings" pitchFamily="2" charset="2"/>
              <a:buChar char="o"/>
            </a:pPr>
            <a:r>
              <a:rPr lang="en-US" altLang="zh-CN" sz="2400" dirty="0">
                <a:solidFill>
                  <a:schemeClr val="tx1"/>
                </a:solidFill>
                <a:latin typeface="Lucida Fax" pitchFamily="18" charset="0"/>
                <a:ea typeface="微软雅黑" pitchFamily="34" charset="-122"/>
              </a:rPr>
              <a:t>Delete:</a:t>
            </a:r>
            <a:r>
              <a:rPr lang="zh-CN" altLang="en-US" sz="2400" dirty="0">
                <a:solidFill>
                  <a:schemeClr val="tx1"/>
                </a:solidFill>
                <a:latin typeface="Lucida Fax" pitchFamily="18" charset="0"/>
                <a:ea typeface="微软雅黑" pitchFamily="34" charset="-122"/>
              </a:rPr>
              <a:t> </a:t>
            </a:r>
            <a:r>
              <a:rPr lang="en-US" altLang="zh-CN" sz="2400" dirty="0" err="1">
                <a:latin typeface="Lucida Fax" pitchFamily="18" charset="0"/>
                <a:ea typeface="微软雅黑" pitchFamily="34" charset="-122"/>
              </a:rPr>
              <a:t>zol</a:t>
            </a:r>
            <a:endParaRPr lang="en-US" altLang="zh-CN" sz="2400" dirty="0">
              <a:latin typeface="Lucida Fax" pitchFamily="18" charset="0"/>
              <a:ea typeface="微软雅黑" pitchFamily="34" charset="-122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333116B-843A-4E66-A31C-3B6F5E9CE080}"/>
              </a:ext>
            </a:extLst>
          </p:cNvPr>
          <p:cNvGrpSpPr/>
          <p:nvPr/>
        </p:nvGrpSpPr>
        <p:grpSpPr>
          <a:xfrm>
            <a:off x="8249444" y="2730501"/>
            <a:ext cx="1049849" cy="1019175"/>
            <a:chOff x="6103938" y="1781175"/>
            <a:chExt cx="1049849" cy="1019175"/>
          </a:xfrm>
        </p:grpSpPr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43C87E00-7432-4454-A91B-5848A52FE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3938" y="1982787"/>
              <a:ext cx="127000" cy="131763"/>
            </a:xfrm>
            <a:custGeom>
              <a:avLst/>
              <a:gdLst>
                <a:gd name="T0" fmla="*/ 2147483647 w 80"/>
                <a:gd name="T1" fmla="*/ 2147483647 h 83"/>
                <a:gd name="T2" fmla="*/ 2147483647 w 80"/>
                <a:gd name="T3" fmla="*/ 2147483647 h 83"/>
                <a:gd name="T4" fmla="*/ 2147483647 w 80"/>
                <a:gd name="T5" fmla="*/ 2147483647 h 83"/>
                <a:gd name="T6" fmla="*/ 2147483647 w 80"/>
                <a:gd name="T7" fmla="*/ 2147483647 h 83"/>
                <a:gd name="T8" fmla="*/ 2147483647 w 80"/>
                <a:gd name="T9" fmla="*/ 2147483647 h 83"/>
                <a:gd name="T10" fmla="*/ 2147483647 w 80"/>
                <a:gd name="T11" fmla="*/ 2147483647 h 83"/>
                <a:gd name="T12" fmla="*/ 2147483647 w 80"/>
                <a:gd name="T13" fmla="*/ 2147483647 h 83"/>
                <a:gd name="T14" fmla="*/ 0 w 80"/>
                <a:gd name="T15" fmla="*/ 2147483647 h 83"/>
                <a:gd name="T16" fmla="*/ 0 w 80"/>
                <a:gd name="T17" fmla="*/ 2147483647 h 83"/>
                <a:gd name="T18" fmla="*/ 2147483647 w 80"/>
                <a:gd name="T19" fmla="*/ 2147483647 h 83"/>
                <a:gd name="T20" fmla="*/ 2147483647 w 80"/>
                <a:gd name="T21" fmla="*/ 2147483647 h 83"/>
                <a:gd name="T22" fmla="*/ 2147483647 w 80"/>
                <a:gd name="T23" fmla="*/ 2147483647 h 83"/>
                <a:gd name="T24" fmla="*/ 2147483647 w 80"/>
                <a:gd name="T25" fmla="*/ 2147483647 h 83"/>
                <a:gd name="T26" fmla="*/ 2147483647 w 80"/>
                <a:gd name="T27" fmla="*/ 2147483647 h 83"/>
                <a:gd name="T28" fmla="*/ 2147483647 w 80"/>
                <a:gd name="T29" fmla="*/ 2147483647 h 83"/>
                <a:gd name="T30" fmla="*/ 2147483647 w 80"/>
                <a:gd name="T31" fmla="*/ 2147483647 h 83"/>
                <a:gd name="T32" fmla="*/ 2147483647 w 80"/>
                <a:gd name="T33" fmla="*/ 2147483647 h 83"/>
                <a:gd name="T34" fmla="*/ 2147483647 w 80"/>
                <a:gd name="T35" fmla="*/ 2147483647 h 83"/>
                <a:gd name="T36" fmla="*/ 2147483647 w 80"/>
                <a:gd name="T37" fmla="*/ 2147483647 h 83"/>
                <a:gd name="T38" fmla="*/ 2147483647 w 80"/>
                <a:gd name="T39" fmla="*/ 2147483647 h 83"/>
                <a:gd name="T40" fmla="*/ 2147483647 w 80"/>
                <a:gd name="T41" fmla="*/ 2147483647 h 83"/>
                <a:gd name="T42" fmla="*/ 2147483647 w 80"/>
                <a:gd name="T43" fmla="*/ 2147483647 h 83"/>
                <a:gd name="T44" fmla="*/ 2147483647 w 80"/>
                <a:gd name="T45" fmla="*/ 2147483647 h 83"/>
                <a:gd name="T46" fmla="*/ 2147483647 w 80"/>
                <a:gd name="T47" fmla="*/ 2147483647 h 83"/>
                <a:gd name="T48" fmla="*/ 2147483647 w 80"/>
                <a:gd name="T49" fmla="*/ 2147483647 h 83"/>
                <a:gd name="T50" fmla="*/ 2147483647 w 80"/>
                <a:gd name="T51" fmla="*/ 2147483647 h 83"/>
                <a:gd name="T52" fmla="*/ 2147483647 w 80"/>
                <a:gd name="T53" fmla="*/ 2147483647 h 83"/>
                <a:gd name="T54" fmla="*/ 2147483647 w 80"/>
                <a:gd name="T55" fmla="*/ 2147483647 h 83"/>
                <a:gd name="T56" fmla="*/ 2147483647 w 80"/>
                <a:gd name="T57" fmla="*/ 2147483647 h 83"/>
                <a:gd name="T58" fmla="*/ 2147483647 w 80"/>
                <a:gd name="T59" fmla="*/ 2147483647 h 83"/>
                <a:gd name="T60" fmla="*/ 2147483647 w 80"/>
                <a:gd name="T61" fmla="*/ 2147483647 h 83"/>
                <a:gd name="T62" fmla="*/ 2147483647 w 80"/>
                <a:gd name="T63" fmla="*/ 2147483647 h 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0"/>
                <a:gd name="T97" fmla="*/ 0 h 83"/>
                <a:gd name="T98" fmla="*/ 80 w 80"/>
                <a:gd name="T99" fmla="*/ 83 h 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0" h="83">
                  <a:moveTo>
                    <a:pt x="40" y="0"/>
                  </a:moveTo>
                  <a:lnTo>
                    <a:pt x="36" y="1"/>
                  </a:lnTo>
                  <a:lnTo>
                    <a:pt x="32" y="1"/>
                  </a:lnTo>
                  <a:lnTo>
                    <a:pt x="29" y="2"/>
                  </a:lnTo>
                  <a:lnTo>
                    <a:pt x="24" y="3"/>
                  </a:lnTo>
                  <a:lnTo>
                    <a:pt x="21" y="6"/>
                  </a:lnTo>
                  <a:lnTo>
                    <a:pt x="18" y="8"/>
                  </a:lnTo>
                  <a:lnTo>
                    <a:pt x="15" y="10"/>
                  </a:lnTo>
                  <a:lnTo>
                    <a:pt x="12" y="12"/>
                  </a:lnTo>
                  <a:lnTo>
                    <a:pt x="9" y="15"/>
                  </a:lnTo>
                  <a:lnTo>
                    <a:pt x="7" y="19"/>
                  </a:lnTo>
                  <a:lnTo>
                    <a:pt x="5" y="22"/>
                  </a:lnTo>
                  <a:lnTo>
                    <a:pt x="3" y="25"/>
                  </a:lnTo>
                  <a:lnTo>
                    <a:pt x="2" y="30"/>
                  </a:lnTo>
                  <a:lnTo>
                    <a:pt x="1" y="33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2" y="54"/>
                  </a:lnTo>
                  <a:lnTo>
                    <a:pt x="3" y="58"/>
                  </a:lnTo>
                  <a:lnTo>
                    <a:pt x="5" y="62"/>
                  </a:lnTo>
                  <a:lnTo>
                    <a:pt x="7" y="65"/>
                  </a:lnTo>
                  <a:lnTo>
                    <a:pt x="9" y="68"/>
                  </a:lnTo>
                  <a:lnTo>
                    <a:pt x="12" y="71"/>
                  </a:lnTo>
                  <a:lnTo>
                    <a:pt x="15" y="74"/>
                  </a:lnTo>
                  <a:lnTo>
                    <a:pt x="18" y="76"/>
                  </a:lnTo>
                  <a:lnTo>
                    <a:pt x="21" y="78"/>
                  </a:lnTo>
                  <a:lnTo>
                    <a:pt x="24" y="79"/>
                  </a:lnTo>
                  <a:lnTo>
                    <a:pt x="29" y="82"/>
                  </a:lnTo>
                  <a:lnTo>
                    <a:pt x="32" y="83"/>
                  </a:lnTo>
                  <a:lnTo>
                    <a:pt x="36" y="83"/>
                  </a:lnTo>
                  <a:lnTo>
                    <a:pt x="40" y="83"/>
                  </a:lnTo>
                  <a:lnTo>
                    <a:pt x="45" y="83"/>
                  </a:lnTo>
                  <a:lnTo>
                    <a:pt x="48" y="83"/>
                  </a:lnTo>
                  <a:lnTo>
                    <a:pt x="52" y="82"/>
                  </a:lnTo>
                  <a:lnTo>
                    <a:pt x="55" y="79"/>
                  </a:lnTo>
                  <a:lnTo>
                    <a:pt x="60" y="78"/>
                  </a:lnTo>
                  <a:lnTo>
                    <a:pt x="63" y="76"/>
                  </a:lnTo>
                  <a:lnTo>
                    <a:pt x="66" y="74"/>
                  </a:lnTo>
                  <a:lnTo>
                    <a:pt x="68" y="71"/>
                  </a:lnTo>
                  <a:lnTo>
                    <a:pt x="72" y="68"/>
                  </a:lnTo>
                  <a:lnTo>
                    <a:pt x="74" y="65"/>
                  </a:lnTo>
                  <a:lnTo>
                    <a:pt x="76" y="62"/>
                  </a:lnTo>
                  <a:lnTo>
                    <a:pt x="77" y="58"/>
                  </a:lnTo>
                  <a:lnTo>
                    <a:pt x="79" y="54"/>
                  </a:lnTo>
                  <a:lnTo>
                    <a:pt x="80" y="50"/>
                  </a:lnTo>
                  <a:lnTo>
                    <a:pt x="80" y="46"/>
                  </a:lnTo>
                  <a:lnTo>
                    <a:pt x="80" y="42"/>
                  </a:lnTo>
                  <a:lnTo>
                    <a:pt x="80" y="37"/>
                  </a:lnTo>
                  <a:lnTo>
                    <a:pt x="80" y="33"/>
                  </a:lnTo>
                  <a:lnTo>
                    <a:pt x="79" y="30"/>
                  </a:lnTo>
                  <a:lnTo>
                    <a:pt x="77" y="25"/>
                  </a:lnTo>
                  <a:lnTo>
                    <a:pt x="76" y="22"/>
                  </a:lnTo>
                  <a:lnTo>
                    <a:pt x="74" y="19"/>
                  </a:lnTo>
                  <a:lnTo>
                    <a:pt x="72" y="15"/>
                  </a:lnTo>
                  <a:lnTo>
                    <a:pt x="68" y="12"/>
                  </a:lnTo>
                  <a:lnTo>
                    <a:pt x="66" y="10"/>
                  </a:lnTo>
                  <a:lnTo>
                    <a:pt x="63" y="8"/>
                  </a:lnTo>
                  <a:lnTo>
                    <a:pt x="60" y="6"/>
                  </a:lnTo>
                  <a:lnTo>
                    <a:pt x="55" y="3"/>
                  </a:lnTo>
                  <a:lnTo>
                    <a:pt x="52" y="2"/>
                  </a:lnTo>
                  <a:lnTo>
                    <a:pt x="48" y="1"/>
                  </a:lnTo>
                  <a:lnTo>
                    <a:pt x="45" y="1"/>
                  </a:lnTo>
                  <a:lnTo>
                    <a:pt x="40" y="0"/>
                  </a:lnTo>
                </a:path>
              </a:pathLst>
            </a:custGeom>
            <a:noFill/>
            <a:ln w="42926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3" name="Rectangle 42">
              <a:extLst>
                <a:ext uri="{FF2B5EF4-FFF2-40B4-BE49-F238E27FC236}">
                  <a16:creationId xmlns:a16="http://schemas.microsoft.com/office/drawing/2014/main" id="{6E5E396E-9FF0-43D6-BBC5-B7370DE7E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4094" y="1781175"/>
              <a:ext cx="727763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500" b="1" dirty="0" err="1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rPr>
                <a:t>zom</a:t>
              </a:r>
              <a:endParaRPr lang="en-US" altLang="zh-CN" sz="1800" dirty="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4" name="Rectangle 43">
              <a:extLst>
                <a:ext uri="{FF2B5EF4-FFF2-40B4-BE49-F238E27FC236}">
                  <a16:creationId xmlns:a16="http://schemas.microsoft.com/office/drawing/2014/main" id="{F6B8919F-7A88-4FB6-AC01-B1701E96A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051" y="1781175"/>
              <a:ext cx="105799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500" b="1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rPr>
                <a:t> </a:t>
              </a:r>
              <a:endParaRPr lang="zh-CN" altLang="en-US" sz="180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87B2675-64A9-42BC-A590-8812569D7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6975" y="2645817"/>
              <a:ext cx="127000" cy="131762"/>
            </a:xfrm>
            <a:custGeom>
              <a:avLst/>
              <a:gdLst>
                <a:gd name="T0" fmla="*/ 2147483647 w 80"/>
                <a:gd name="T1" fmla="*/ 0 h 83"/>
                <a:gd name="T2" fmla="*/ 2147483647 w 80"/>
                <a:gd name="T3" fmla="*/ 2147483647 h 83"/>
                <a:gd name="T4" fmla="*/ 2147483647 w 80"/>
                <a:gd name="T5" fmla="*/ 2147483647 h 83"/>
                <a:gd name="T6" fmla="*/ 2147483647 w 80"/>
                <a:gd name="T7" fmla="*/ 2147483647 h 83"/>
                <a:gd name="T8" fmla="*/ 2147483647 w 80"/>
                <a:gd name="T9" fmla="*/ 2147483647 h 83"/>
                <a:gd name="T10" fmla="*/ 2147483647 w 80"/>
                <a:gd name="T11" fmla="*/ 2147483647 h 83"/>
                <a:gd name="T12" fmla="*/ 2147483647 w 80"/>
                <a:gd name="T13" fmla="*/ 2147483647 h 83"/>
                <a:gd name="T14" fmla="*/ 0 w 80"/>
                <a:gd name="T15" fmla="*/ 2147483647 h 83"/>
                <a:gd name="T16" fmla="*/ 0 w 80"/>
                <a:gd name="T17" fmla="*/ 2147483647 h 83"/>
                <a:gd name="T18" fmla="*/ 2147483647 w 80"/>
                <a:gd name="T19" fmla="*/ 2147483647 h 83"/>
                <a:gd name="T20" fmla="*/ 2147483647 w 80"/>
                <a:gd name="T21" fmla="*/ 2147483647 h 83"/>
                <a:gd name="T22" fmla="*/ 2147483647 w 80"/>
                <a:gd name="T23" fmla="*/ 2147483647 h 83"/>
                <a:gd name="T24" fmla="*/ 2147483647 w 80"/>
                <a:gd name="T25" fmla="*/ 2147483647 h 83"/>
                <a:gd name="T26" fmla="*/ 2147483647 w 80"/>
                <a:gd name="T27" fmla="*/ 2147483647 h 83"/>
                <a:gd name="T28" fmla="*/ 2147483647 w 80"/>
                <a:gd name="T29" fmla="*/ 2147483647 h 83"/>
                <a:gd name="T30" fmla="*/ 2147483647 w 80"/>
                <a:gd name="T31" fmla="*/ 2147483647 h 83"/>
                <a:gd name="T32" fmla="*/ 2147483647 w 80"/>
                <a:gd name="T33" fmla="*/ 2147483647 h 83"/>
                <a:gd name="T34" fmla="*/ 2147483647 w 80"/>
                <a:gd name="T35" fmla="*/ 2147483647 h 83"/>
                <a:gd name="T36" fmla="*/ 2147483647 w 80"/>
                <a:gd name="T37" fmla="*/ 2147483647 h 83"/>
                <a:gd name="T38" fmla="*/ 2147483647 w 80"/>
                <a:gd name="T39" fmla="*/ 2147483647 h 83"/>
                <a:gd name="T40" fmla="*/ 2147483647 w 80"/>
                <a:gd name="T41" fmla="*/ 2147483647 h 83"/>
                <a:gd name="T42" fmla="*/ 2147483647 w 80"/>
                <a:gd name="T43" fmla="*/ 2147483647 h 83"/>
                <a:gd name="T44" fmla="*/ 2147483647 w 80"/>
                <a:gd name="T45" fmla="*/ 2147483647 h 83"/>
                <a:gd name="T46" fmla="*/ 2147483647 w 80"/>
                <a:gd name="T47" fmla="*/ 2147483647 h 83"/>
                <a:gd name="T48" fmla="*/ 2147483647 w 80"/>
                <a:gd name="T49" fmla="*/ 2147483647 h 83"/>
                <a:gd name="T50" fmla="*/ 2147483647 w 80"/>
                <a:gd name="T51" fmla="*/ 2147483647 h 83"/>
                <a:gd name="T52" fmla="*/ 2147483647 w 80"/>
                <a:gd name="T53" fmla="*/ 2147483647 h 83"/>
                <a:gd name="T54" fmla="*/ 2147483647 w 80"/>
                <a:gd name="T55" fmla="*/ 2147483647 h 83"/>
                <a:gd name="T56" fmla="*/ 2147483647 w 80"/>
                <a:gd name="T57" fmla="*/ 2147483647 h 83"/>
                <a:gd name="T58" fmla="*/ 2147483647 w 80"/>
                <a:gd name="T59" fmla="*/ 2147483647 h 83"/>
                <a:gd name="T60" fmla="*/ 2147483647 w 80"/>
                <a:gd name="T61" fmla="*/ 2147483647 h 83"/>
                <a:gd name="T62" fmla="*/ 2147483647 w 80"/>
                <a:gd name="T63" fmla="*/ 0 h 8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80"/>
                <a:gd name="T97" fmla="*/ 0 h 83"/>
                <a:gd name="T98" fmla="*/ 80 w 80"/>
                <a:gd name="T99" fmla="*/ 83 h 8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80" h="83">
                  <a:moveTo>
                    <a:pt x="40" y="0"/>
                  </a:moveTo>
                  <a:lnTo>
                    <a:pt x="36" y="0"/>
                  </a:lnTo>
                  <a:lnTo>
                    <a:pt x="32" y="1"/>
                  </a:lnTo>
                  <a:lnTo>
                    <a:pt x="28" y="2"/>
                  </a:lnTo>
                  <a:lnTo>
                    <a:pt x="24" y="3"/>
                  </a:lnTo>
                  <a:lnTo>
                    <a:pt x="21" y="4"/>
                  </a:lnTo>
                  <a:lnTo>
                    <a:pt x="18" y="7"/>
                  </a:lnTo>
                  <a:lnTo>
                    <a:pt x="15" y="9"/>
                  </a:lnTo>
                  <a:lnTo>
                    <a:pt x="11" y="12"/>
                  </a:lnTo>
                  <a:lnTo>
                    <a:pt x="9" y="15"/>
                  </a:lnTo>
                  <a:lnTo>
                    <a:pt x="6" y="18"/>
                  </a:lnTo>
                  <a:lnTo>
                    <a:pt x="5" y="22"/>
                  </a:lnTo>
                  <a:lnTo>
                    <a:pt x="3" y="25"/>
                  </a:lnTo>
                  <a:lnTo>
                    <a:pt x="2" y="29"/>
                  </a:lnTo>
                  <a:lnTo>
                    <a:pt x="1" y="33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0" y="45"/>
                  </a:lnTo>
                  <a:lnTo>
                    <a:pt x="1" y="50"/>
                  </a:lnTo>
                  <a:lnTo>
                    <a:pt x="2" y="54"/>
                  </a:lnTo>
                  <a:lnTo>
                    <a:pt x="3" y="57"/>
                  </a:lnTo>
                  <a:lnTo>
                    <a:pt x="5" y="61"/>
                  </a:lnTo>
                  <a:lnTo>
                    <a:pt x="6" y="64"/>
                  </a:lnTo>
                  <a:lnTo>
                    <a:pt x="9" y="67"/>
                  </a:lnTo>
                  <a:lnTo>
                    <a:pt x="11" y="71"/>
                  </a:lnTo>
                  <a:lnTo>
                    <a:pt x="15" y="73"/>
                  </a:lnTo>
                  <a:lnTo>
                    <a:pt x="18" y="75"/>
                  </a:lnTo>
                  <a:lnTo>
                    <a:pt x="21" y="77"/>
                  </a:lnTo>
                  <a:lnTo>
                    <a:pt x="24" y="79"/>
                  </a:lnTo>
                  <a:lnTo>
                    <a:pt x="28" y="80"/>
                  </a:lnTo>
                  <a:lnTo>
                    <a:pt x="32" y="82"/>
                  </a:lnTo>
                  <a:lnTo>
                    <a:pt x="36" y="83"/>
                  </a:lnTo>
                  <a:lnTo>
                    <a:pt x="40" y="83"/>
                  </a:lnTo>
                  <a:lnTo>
                    <a:pt x="44" y="83"/>
                  </a:lnTo>
                  <a:lnTo>
                    <a:pt x="48" y="82"/>
                  </a:lnTo>
                  <a:lnTo>
                    <a:pt x="52" y="80"/>
                  </a:lnTo>
                  <a:lnTo>
                    <a:pt x="55" y="79"/>
                  </a:lnTo>
                  <a:lnTo>
                    <a:pt x="59" y="77"/>
                  </a:lnTo>
                  <a:lnTo>
                    <a:pt x="63" y="75"/>
                  </a:lnTo>
                  <a:lnTo>
                    <a:pt x="65" y="73"/>
                  </a:lnTo>
                  <a:lnTo>
                    <a:pt x="68" y="71"/>
                  </a:lnTo>
                  <a:lnTo>
                    <a:pt x="70" y="67"/>
                  </a:lnTo>
                  <a:lnTo>
                    <a:pt x="74" y="64"/>
                  </a:lnTo>
                  <a:lnTo>
                    <a:pt x="76" y="61"/>
                  </a:lnTo>
                  <a:lnTo>
                    <a:pt x="77" y="57"/>
                  </a:lnTo>
                  <a:lnTo>
                    <a:pt x="78" y="54"/>
                  </a:lnTo>
                  <a:lnTo>
                    <a:pt x="79" y="50"/>
                  </a:lnTo>
                  <a:lnTo>
                    <a:pt x="80" y="45"/>
                  </a:lnTo>
                  <a:lnTo>
                    <a:pt x="80" y="41"/>
                  </a:lnTo>
                  <a:lnTo>
                    <a:pt x="80" y="38"/>
                  </a:lnTo>
                  <a:lnTo>
                    <a:pt x="79" y="33"/>
                  </a:lnTo>
                  <a:lnTo>
                    <a:pt x="78" y="29"/>
                  </a:lnTo>
                  <a:lnTo>
                    <a:pt x="77" y="25"/>
                  </a:lnTo>
                  <a:lnTo>
                    <a:pt x="76" y="22"/>
                  </a:lnTo>
                  <a:lnTo>
                    <a:pt x="74" y="18"/>
                  </a:lnTo>
                  <a:lnTo>
                    <a:pt x="70" y="15"/>
                  </a:lnTo>
                  <a:lnTo>
                    <a:pt x="68" y="12"/>
                  </a:lnTo>
                  <a:lnTo>
                    <a:pt x="65" y="9"/>
                  </a:lnTo>
                  <a:lnTo>
                    <a:pt x="63" y="7"/>
                  </a:lnTo>
                  <a:lnTo>
                    <a:pt x="59" y="4"/>
                  </a:lnTo>
                  <a:lnTo>
                    <a:pt x="55" y="3"/>
                  </a:lnTo>
                  <a:lnTo>
                    <a:pt x="52" y="2"/>
                  </a:lnTo>
                  <a:lnTo>
                    <a:pt x="48" y="1"/>
                  </a:lnTo>
                  <a:lnTo>
                    <a:pt x="44" y="0"/>
                  </a:lnTo>
                  <a:lnTo>
                    <a:pt x="40" y="0"/>
                  </a:lnTo>
                </a:path>
              </a:pathLst>
            </a:cu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6F69CA12-1E98-446E-B000-4505AF101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6879" y="2415629"/>
              <a:ext cx="617157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500" b="1" dirty="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rPr>
                <a:t>zoo</a:t>
              </a:r>
              <a:endParaRPr lang="en-US" altLang="zh-CN" sz="1800" dirty="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7" name="Rectangle 26">
              <a:extLst>
                <a:ext uri="{FF2B5EF4-FFF2-40B4-BE49-F238E27FC236}">
                  <a16:creationId xmlns:a16="http://schemas.microsoft.com/office/drawing/2014/main" id="{30B9EE66-C5DB-4665-BCC5-E0F300D0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7988" y="2415629"/>
              <a:ext cx="105799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500" b="1" dirty="0">
                  <a:solidFill>
                    <a:srgbClr val="000000"/>
                  </a:solidFill>
                  <a:latin typeface="Lucida Fax" pitchFamily="18" charset="0"/>
                  <a:ea typeface="微软雅黑" pitchFamily="34" charset="-122"/>
                </a:rPr>
                <a:t> </a:t>
              </a:r>
              <a:endParaRPr lang="zh-CN" altLang="en-US" sz="1800" dirty="0">
                <a:latin typeface="Lucida Fax" pitchFamily="18" charset="0"/>
                <a:ea typeface="微软雅黑" pitchFamily="34" charset="-122"/>
              </a:endParaRPr>
            </a:p>
          </p:txBody>
        </p:sp>
        <p:sp>
          <p:nvSpPr>
            <p:cNvPr id="68" name="Line 40">
              <a:extLst>
                <a:ext uri="{FF2B5EF4-FFF2-40B4-BE49-F238E27FC236}">
                  <a16:creationId xmlns:a16="http://schemas.microsoft.com/office/drawing/2014/main" id="{04E686D2-5C55-4660-A9F6-66F7112A4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7438" y="2103437"/>
              <a:ext cx="157162" cy="559842"/>
            </a:xfrm>
            <a:prstGeom prst="line">
              <a:avLst/>
            </a:prstGeom>
            <a:noFill/>
            <a:ln w="428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Lucida Fax" pitchFamily="18" charset="0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99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01992 0.2497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1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30" grpId="0"/>
      <p:bldP spid="30" grpId="1"/>
      <p:bldP spid="34" grpId="0" animBg="1"/>
      <p:bldP spid="35" grpId="0" animBg="1"/>
      <p:bldP spid="38" grpId="0" animBg="1"/>
      <p:bldP spid="42" grpId="0" animBg="1"/>
      <p:bldP spid="43" grpId="0" animBg="1"/>
      <p:bldP spid="46" grpId="0" animBg="1"/>
      <p:bldP spid="51" grpId="0" animBg="1"/>
      <p:bldP spid="57" grpId="0" animBg="1"/>
      <p:bldP spid="58" grpId="0" animBg="1"/>
      <p:bldP spid="5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(Key</a:t>
            </a:r>
            <a:r>
              <a:rPr lang="zh-CN" altLang="en-US" dirty="0"/>
              <a:t> </a:t>
            </a:r>
            <a:r>
              <a:rPr lang="en-US" altLang="zh-CN" dirty="0"/>
              <a:t>Idea)</a:t>
            </a:r>
            <a:endParaRPr lang="zh-CN" altLang="en-US" dirty="0"/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If the node to be deleted is </a:t>
            </a:r>
            <a:r>
              <a:rPr lang="en-US" altLang="zh-CN" dirty="0">
                <a:solidFill>
                  <a:srgbClr val="0070C0"/>
                </a:solidFill>
              </a:rPr>
              <a:t>a leaf</a:t>
            </a:r>
            <a:r>
              <a:rPr lang="en-US" altLang="zh-CN" dirty="0"/>
              <a:t>, it can be deleted immediately</a:t>
            </a:r>
          </a:p>
          <a:p>
            <a:r>
              <a:rPr lang="en-US" altLang="zh-CN" dirty="0"/>
              <a:t>If the node to be deleted </a:t>
            </a:r>
            <a:r>
              <a:rPr lang="en-US" altLang="zh-CN" dirty="0">
                <a:solidFill>
                  <a:srgbClr val="0070C0"/>
                </a:solidFill>
              </a:rPr>
              <a:t>has only one child</a:t>
            </a:r>
            <a:r>
              <a:rPr lang="en-US" altLang="zh-CN" dirty="0"/>
              <a:t>, its parent can adjust the link to bypass it</a:t>
            </a:r>
          </a:p>
          <a:p>
            <a:r>
              <a:rPr lang="en-US" altLang="zh-CN" dirty="0"/>
              <a:t>If the node </a:t>
            </a:r>
            <a:r>
              <a:rPr lang="en-US" altLang="zh-CN" dirty="0">
                <a:solidFill>
                  <a:srgbClr val="0070C0"/>
                </a:solidFill>
              </a:rPr>
              <a:t>has two children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Method 1</a:t>
            </a:r>
            <a:r>
              <a:rPr lang="en-US" altLang="zh-CN" dirty="0"/>
              <a:t>: move the left </a:t>
            </a:r>
            <a:r>
              <a:rPr lang="en-US" altLang="zh-CN" dirty="0" err="1"/>
              <a:t>subtree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down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Method 2</a:t>
            </a:r>
            <a:r>
              <a:rPr lang="en-US" altLang="zh-CN" dirty="0"/>
              <a:t>: move the smallest node on the right </a:t>
            </a:r>
            <a:r>
              <a:rPr lang="en-US" altLang="zh-CN" dirty="0">
                <a:solidFill>
                  <a:srgbClr val="FF0000"/>
                </a:solidFill>
              </a:rPr>
              <a:t>up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Method 3</a:t>
            </a:r>
            <a:r>
              <a:rPr lang="en-US" altLang="zh-CN" dirty="0"/>
              <a:t>: move the right subtree </a:t>
            </a:r>
            <a:r>
              <a:rPr lang="en-US" altLang="zh-CN" dirty="0">
                <a:solidFill>
                  <a:srgbClr val="FF0000"/>
                </a:solidFill>
              </a:rPr>
              <a:t>down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Method 4</a:t>
            </a:r>
            <a:r>
              <a:rPr lang="en-US" altLang="zh-CN" dirty="0"/>
              <a:t>: move the largest node on the left </a:t>
            </a:r>
            <a:r>
              <a:rPr lang="en-US" altLang="zh-CN" dirty="0">
                <a:solidFill>
                  <a:srgbClr val="FF0000"/>
                </a:solidFill>
              </a:rPr>
              <a:t>up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45F7E74-743A-48E1-9047-F1469DEFB6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838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(Possible Methods)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05883" y="2424173"/>
            <a:ext cx="360363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55171" y="4111625"/>
            <a:ext cx="358775" cy="3603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" name="直角三角形 8"/>
          <p:cNvSpPr/>
          <p:nvPr/>
        </p:nvSpPr>
        <p:spPr>
          <a:xfrm>
            <a:off x="4366346" y="3069431"/>
            <a:ext cx="711200" cy="719138"/>
          </a:xfrm>
          <a:prstGeom prst="rtTriangl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11" name="直线连接符 10"/>
          <p:cNvCxnSpPr>
            <a:stCxn id="9" idx="2"/>
            <a:endCxn id="7" idx="7"/>
          </p:cNvCxnSpPr>
          <p:nvPr/>
        </p:nvCxnSpPr>
        <p:spPr>
          <a:xfrm flipH="1">
            <a:off x="4161405" y="3788569"/>
            <a:ext cx="204941" cy="37583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cxnSpLocks/>
            <a:stCxn id="6" idx="3"/>
            <a:endCxn id="35" idx="0"/>
          </p:cNvCxnSpPr>
          <p:nvPr/>
        </p:nvCxnSpPr>
        <p:spPr>
          <a:xfrm flipH="1">
            <a:off x="2128765" y="2731761"/>
            <a:ext cx="1129892" cy="40910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cxnSpLocks/>
            <a:stCxn id="6" idx="5"/>
            <a:endCxn id="9" idx="0"/>
          </p:cNvCxnSpPr>
          <p:nvPr/>
        </p:nvCxnSpPr>
        <p:spPr>
          <a:xfrm>
            <a:off x="3513472" y="2731761"/>
            <a:ext cx="852874" cy="33767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cxnSpLocks/>
            <a:stCxn id="6" idx="0"/>
          </p:cNvCxnSpPr>
          <p:nvPr/>
        </p:nvCxnSpPr>
        <p:spPr>
          <a:xfrm flipV="1">
            <a:off x="3386065" y="1856194"/>
            <a:ext cx="792" cy="56797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1769196" y="3140870"/>
            <a:ext cx="719137" cy="720725"/>
          </a:xfrm>
          <a:prstGeom prst="triangle">
            <a:avLst/>
          </a:prstGeom>
          <a:noFill/>
          <a:ln w="38100">
            <a:solidFill>
              <a:srgbClr val="9F29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4405365" y="4832612"/>
            <a:ext cx="720725" cy="719138"/>
          </a:xfrm>
          <a:prstGeom prst="triangle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69" name="直线连接符 68"/>
          <p:cNvCxnSpPr>
            <a:stCxn id="7" idx="5"/>
            <a:endCxn id="68" idx="0"/>
          </p:cNvCxnSpPr>
          <p:nvPr/>
        </p:nvCxnSpPr>
        <p:spPr>
          <a:xfrm>
            <a:off x="4161405" y="4419213"/>
            <a:ext cx="243960" cy="41339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10">
            <a:extLst>
              <a:ext uri="{FF2B5EF4-FFF2-40B4-BE49-F238E27FC236}">
                <a16:creationId xmlns:a16="http://schemas.microsoft.com/office/drawing/2014/main" id="{F6145824-A8E3-4002-A3CB-EA8118DA9D2E}"/>
              </a:ext>
            </a:extLst>
          </p:cNvPr>
          <p:cNvCxnSpPr>
            <a:cxnSpLocks/>
            <a:stCxn id="35" idx="4"/>
            <a:endCxn id="22" idx="1"/>
          </p:cNvCxnSpPr>
          <p:nvPr/>
        </p:nvCxnSpPr>
        <p:spPr>
          <a:xfrm>
            <a:off x="2488333" y="3861595"/>
            <a:ext cx="111126" cy="26867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EDF0B0C-FFAD-4B97-AB84-DC3F215C29F5}"/>
              </a:ext>
            </a:extLst>
          </p:cNvPr>
          <p:cNvSpPr/>
          <p:nvPr/>
        </p:nvSpPr>
        <p:spPr>
          <a:xfrm>
            <a:off x="2546918" y="4077494"/>
            <a:ext cx="358775" cy="36036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93E3E146-77A1-4C95-A7F5-7F5A57F07AB1}"/>
              </a:ext>
            </a:extLst>
          </p:cNvPr>
          <p:cNvSpPr/>
          <p:nvPr/>
        </p:nvSpPr>
        <p:spPr>
          <a:xfrm>
            <a:off x="1823171" y="4850993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9" name="直线连接符 68">
            <a:extLst>
              <a:ext uri="{FF2B5EF4-FFF2-40B4-BE49-F238E27FC236}">
                <a16:creationId xmlns:a16="http://schemas.microsoft.com/office/drawing/2014/main" id="{4019AAD1-9445-4CB6-B2D9-ADEF10860C7C}"/>
              </a:ext>
            </a:extLst>
          </p:cNvPr>
          <p:cNvCxnSpPr>
            <a:cxnSpLocks/>
            <a:stCxn id="22" idx="3"/>
            <a:endCxn id="26" idx="0"/>
          </p:cNvCxnSpPr>
          <p:nvPr/>
        </p:nvCxnSpPr>
        <p:spPr>
          <a:xfrm flipH="1">
            <a:off x="2183534" y="4385082"/>
            <a:ext cx="415925" cy="465911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1730845-AC3E-4ED7-97BD-5C26EF09BF80}"/>
              </a:ext>
            </a:extLst>
          </p:cNvPr>
          <p:cNvSpPr/>
          <p:nvPr/>
        </p:nvSpPr>
        <p:spPr>
          <a:xfrm>
            <a:off x="3205883" y="1509386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50177" name="Rectangle 25">
            <a:extLst>
              <a:ext uri="{FF2B5EF4-FFF2-40B4-BE49-F238E27FC236}">
                <a16:creationId xmlns:a16="http://schemas.microsoft.com/office/drawing/2014/main" id="{EDF77A00-7E17-4143-8726-035C1D9B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182" y="1302786"/>
            <a:ext cx="87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Parent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79" name="Rectangle 25">
            <a:extLst>
              <a:ext uri="{FF2B5EF4-FFF2-40B4-BE49-F238E27FC236}">
                <a16:creationId xmlns:a16="http://schemas.microsoft.com/office/drawing/2014/main" id="{EDB2ADD2-FA18-4610-8749-851D12AA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8" y="2323058"/>
            <a:ext cx="23964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Node to be delete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80" name="Rectangle 25">
            <a:extLst>
              <a:ext uri="{FF2B5EF4-FFF2-40B4-BE49-F238E27FC236}">
                <a16:creationId xmlns:a16="http://schemas.microsoft.com/office/drawing/2014/main" id="{1F1BA7FC-367D-458D-BC0B-7D43D75C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8" y="3980626"/>
            <a:ext cx="22400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Largest node in left subtree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81" name="Rectangle 25">
            <a:extLst>
              <a:ext uri="{FF2B5EF4-FFF2-40B4-BE49-F238E27FC236}">
                <a16:creationId xmlns:a16="http://schemas.microsoft.com/office/drawing/2014/main" id="{3E345A27-D26B-4EB3-B393-689ACF6E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842" y="3995931"/>
            <a:ext cx="22400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Smallest node in right subtree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1CB21E8-D3E9-4B9D-8BA0-C991FB62B94B}"/>
              </a:ext>
            </a:extLst>
          </p:cNvPr>
          <p:cNvSpPr/>
          <p:nvPr/>
        </p:nvSpPr>
        <p:spPr>
          <a:xfrm>
            <a:off x="9447124" y="3212394"/>
            <a:ext cx="358775" cy="3603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0" name="直角三角形 59">
            <a:extLst>
              <a:ext uri="{FF2B5EF4-FFF2-40B4-BE49-F238E27FC236}">
                <a16:creationId xmlns:a16="http://schemas.microsoft.com/office/drawing/2014/main" id="{CEB7F904-334F-4CF7-A66A-530CB5A4243C}"/>
              </a:ext>
            </a:extLst>
          </p:cNvPr>
          <p:cNvSpPr/>
          <p:nvPr/>
        </p:nvSpPr>
        <p:spPr>
          <a:xfrm>
            <a:off x="9958299" y="2170200"/>
            <a:ext cx="711200" cy="719138"/>
          </a:xfrm>
          <a:prstGeom prst="rtTriangl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cxnSp>
        <p:nvCxnSpPr>
          <p:cNvPr id="61" name="直线连接符 10">
            <a:extLst>
              <a:ext uri="{FF2B5EF4-FFF2-40B4-BE49-F238E27FC236}">
                <a16:creationId xmlns:a16="http://schemas.microsoft.com/office/drawing/2014/main" id="{EA257509-C91A-4F36-9797-892A13FC397D}"/>
              </a:ext>
            </a:extLst>
          </p:cNvPr>
          <p:cNvCxnSpPr>
            <a:stCxn id="60" idx="2"/>
            <a:endCxn id="59" idx="7"/>
          </p:cNvCxnSpPr>
          <p:nvPr/>
        </p:nvCxnSpPr>
        <p:spPr>
          <a:xfrm flipH="1">
            <a:off x="9753358" y="2889338"/>
            <a:ext cx="204941" cy="37583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">
            <a:extLst>
              <a:ext uri="{FF2B5EF4-FFF2-40B4-BE49-F238E27FC236}">
                <a16:creationId xmlns:a16="http://schemas.microsoft.com/office/drawing/2014/main" id="{CC909CBA-8681-4BCC-8570-01FD4E37A24C}"/>
              </a:ext>
            </a:extLst>
          </p:cNvPr>
          <p:cNvCxnSpPr>
            <a:cxnSpLocks/>
            <a:stCxn id="59" idx="3"/>
            <a:endCxn id="65" idx="0"/>
          </p:cNvCxnSpPr>
          <p:nvPr/>
        </p:nvCxnSpPr>
        <p:spPr>
          <a:xfrm flipH="1">
            <a:off x="8844493" y="3519982"/>
            <a:ext cx="655172" cy="19714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17">
            <a:extLst>
              <a:ext uri="{FF2B5EF4-FFF2-40B4-BE49-F238E27FC236}">
                <a16:creationId xmlns:a16="http://schemas.microsoft.com/office/drawing/2014/main" id="{EC097765-974F-4F82-B684-4DB88654CD63}"/>
              </a:ext>
            </a:extLst>
          </p:cNvPr>
          <p:cNvCxnSpPr>
            <a:cxnSpLocks/>
            <a:stCxn id="60" idx="0"/>
            <a:endCxn id="74" idx="5"/>
          </p:cNvCxnSpPr>
          <p:nvPr/>
        </p:nvCxnSpPr>
        <p:spPr>
          <a:xfrm flipH="1" flipV="1">
            <a:off x="9473813" y="1652271"/>
            <a:ext cx="484486" cy="51792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B7996C0C-619C-4433-B176-32C196AE77D5}"/>
              </a:ext>
            </a:extLst>
          </p:cNvPr>
          <p:cNvSpPr/>
          <p:nvPr/>
        </p:nvSpPr>
        <p:spPr>
          <a:xfrm>
            <a:off x="8484924" y="3717131"/>
            <a:ext cx="719137" cy="720725"/>
          </a:xfrm>
          <a:prstGeom prst="triangle">
            <a:avLst/>
          </a:prstGeom>
          <a:noFill/>
          <a:ln w="38100">
            <a:solidFill>
              <a:srgbClr val="9F29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16588389-F952-4358-83AA-8804CF24B00B}"/>
              </a:ext>
            </a:extLst>
          </p:cNvPr>
          <p:cNvSpPr/>
          <p:nvPr/>
        </p:nvSpPr>
        <p:spPr>
          <a:xfrm>
            <a:off x="10129306" y="3770699"/>
            <a:ext cx="720725" cy="719138"/>
          </a:xfrm>
          <a:prstGeom prst="triangle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67" name="直线连接符 68">
            <a:extLst>
              <a:ext uri="{FF2B5EF4-FFF2-40B4-BE49-F238E27FC236}">
                <a16:creationId xmlns:a16="http://schemas.microsoft.com/office/drawing/2014/main" id="{6364BB8A-DAC9-4144-AA30-BA877B9C017C}"/>
              </a:ext>
            </a:extLst>
          </p:cNvPr>
          <p:cNvCxnSpPr>
            <a:stCxn id="59" idx="5"/>
            <a:endCxn id="66" idx="0"/>
          </p:cNvCxnSpPr>
          <p:nvPr/>
        </p:nvCxnSpPr>
        <p:spPr>
          <a:xfrm>
            <a:off x="9753358" y="3519982"/>
            <a:ext cx="375948" cy="250717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">
            <a:extLst>
              <a:ext uri="{FF2B5EF4-FFF2-40B4-BE49-F238E27FC236}">
                <a16:creationId xmlns:a16="http://schemas.microsoft.com/office/drawing/2014/main" id="{729D2509-0636-4718-A437-EB58FD12B5E7}"/>
              </a:ext>
            </a:extLst>
          </p:cNvPr>
          <p:cNvCxnSpPr>
            <a:cxnSpLocks/>
            <a:stCxn id="65" idx="4"/>
          </p:cNvCxnSpPr>
          <p:nvPr/>
        </p:nvCxnSpPr>
        <p:spPr>
          <a:xfrm>
            <a:off x="9204061" y="4437856"/>
            <a:ext cx="111126" cy="26867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761EFD51-F9E2-490E-9D6C-21E3FE944028}"/>
              </a:ext>
            </a:extLst>
          </p:cNvPr>
          <p:cNvSpPr/>
          <p:nvPr/>
        </p:nvSpPr>
        <p:spPr>
          <a:xfrm>
            <a:off x="9167812" y="4624968"/>
            <a:ext cx="358775" cy="36036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9F65348D-B777-4BB3-9436-EEFB04EBD348}"/>
              </a:ext>
            </a:extLst>
          </p:cNvPr>
          <p:cNvSpPr/>
          <p:nvPr/>
        </p:nvSpPr>
        <p:spPr>
          <a:xfrm>
            <a:off x="8538899" y="5427254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73" name="直线连接符 68">
            <a:extLst>
              <a:ext uri="{FF2B5EF4-FFF2-40B4-BE49-F238E27FC236}">
                <a16:creationId xmlns:a16="http://schemas.microsoft.com/office/drawing/2014/main" id="{0E9FEE45-55DB-4ADB-8BBD-4E77EF13DA6F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8899262" y="4961343"/>
            <a:ext cx="415925" cy="465911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4AAF55D5-BA38-46CC-B49E-8E53777663BA}"/>
              </a:ext>
            </a:extLst>
          </p:cNvPr>
          <p:cNvSpPr/>
          <p:nvPr/>
        </p:nvSpPr>
        <p:spPr>
          <a:xfrm>
            <a:off x="9166224" y="134468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E3E88287-C0AE-41F7-A44A-D6BB40B51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523" y="1138083"/>
            <a:ext cx="87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Parent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92" name="文本框 50191">
            <a:extLst>
              <a:ext uri="{FF2B5EF4-FFF2-40B4-BE49-F238E27FC236}">
                <a16:creationId xmlns:a16="http://schemas.microsoft.com/office/drawing/2014/main" id="{F7383384-6CA6-4722-9EA5-4D796F352157}"/>
              </a:ext>
            </a:extLst>
          </p:cNvPr>
          <p:cNvSpPr txBox="1"/>
          <p:nvPr/>
        </p:nvSpPr>
        <p:spPr>
          <a:xfrm>
            <a:off x="7037098" y="1836704"/>
            <a:ext cx="1800225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Arial" pitchFamily="34" charset="0"/>
              </a:rPr>
              <a:t>Method 1</a:t>
            </a:r>
            <a:endParaRPr lang="zh-CN" altLang="en-US" sz="2400" dirty="0">
              <a:latin typeface="Arial" pitchFamily="34" charset="0"/>
            </a:endParaRPr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BEA70402-E46A-498F-8B5D-2A3E590C7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9558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(Possible Methods)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05883" y="2424173"/>
            <a:ext cx="360363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55171" y="4111625"/>
            <a:ext cx="358775" cy="3603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" name="直角三角形 8"/>
          <p:cNvSpPr/>
          <p:nvPr/>
        </p:nvSpPr>
        <p:spPr>
          <a:xfrm>
            <a:off x="4366346" y="3069431"/>
            <a:ext cx="711200" cy="719138"/>
          </a:xfrm>
          <a:prstGeom prst="rtTriangl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11" name="直线连接符 10"/>
          <p:cNvCxnSpPr>
            <a:stCxn id="9" idx="2"/>
            <a:endCxn id="7" idx="7"/>
          </p:cNvCxnSpPr>
          <p:nvPr/>
        </p:nvCxnSpPr>
        <p:spPr>
          <a:xfrm flipH="1">
            <a:off x="4161405" y="3788569"/>
            <a:ext cx="204941" cy="37583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cxnSpLocks/>
            <a:stCxn id="6" idx="3"/>
            <a:endCxn id="35" idx="0"/>
          </p:cNvCxnSpPr>
          <p:nvPr/>
        </p:nvCxnSpPr>
        <p:spPr>
          <a:xfrm flipH="1">
            <a:off x="2128765" y="2731761"/>
            <a:ext cx="1129892" cy="40910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cxnSpLocks/>
            <a:stCxn id="6" idx="5"/>
            <a:endCxn id="9" idx="0"/>
          </p:cNvCxnSpPr>
          <p:nvPr/>
        </p:nvCxnSpPr>
        <p:spPr>
          <a:xfrm>
            <a:off x="3513472" y="2731761"/>
            <a:ext cx="852874" cy="33767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cxnSpLocks/>
            <a:stCxn id="6" idx="0"/>
          </p:cNvCxnSpPr>
          <p:nvPr/>
        </p:nvCxnSpPr>
        <p:spPr>
          <a:xfrm flipV="1">
            <a:off x="3386065" y="1856194"/>
            <a:ext cx="792" cy="56797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1769196" y="3140870"/>
            <a:ext cx="719137" cy="720725"/>
          </a:xfrm>
          <a:prstGeom prst="triangle">
            <a:avLst/>
          </a:prstGeom>
          <a:noFill/>
          <a:ln w="38100">
            <a:solidFill>
              <a:srgbClr val="9F29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4405365" y="4832612"/>
            <a:ext cx="720725" cy="719138"/>
          </a:xfrm>
          <a:prstGeom prst="triangle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69" name="直线连接符 68"/>
          <p:cNvCxnSpPr>
            <a:stCxn id="7" idx="5"/>
            <a:endCxn id="68" idx="0"/>
          </p:cNvCxnSpPr>
          <p:nvPr/>
        </p:nvCxnSpPr>
        <p:spPr>
          <a:xfrm>
            <a:off x="4161405" y="4419213"/>
            <a:ext cx="243960" cy="41339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7037098" y="1836704"/>
            <a:ext cx="1800225" cy="46196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Arial" pitchFamily="34" charset="0"/>
              </a:rPr>
              <a:t>Method 2</a:t>
            </a:r>
            <a:endParaRPr lang="zh-CN" altLang="en-US" sz="2400" dirty="0">
              <a:latin typeface="Arial" pitchFamily="34" charset="0"/>
            </a:endParaRPr>
          </a:p>
        </p:txBody>
      </p:sp>
      <p:cxnSp>
        <p:nvCxnSpPr>
          <p:cNvPr id="3" name="直线连接符 10">
            <a:extLst>
              <a:ext uri="{FF2B5EF4-FFF2-40B4-BE49-F238E27FC236}">
                <a16:creationId xmlns:a16="http://schemas.microsoft.com/office/drawing/2014/main" id="{F6145824-A8E3-4002-A3CB-EA8118DA9D2E}"/>
              </a:ext>
            </a:extLst>
          </p:cNvPr>
          <p:cNvCxnSpPr>
            <a:cxnSpLocks/>
            <a:stCxn id="35" idx="4"/>
            <a:endCxn id="22" idx="1"/>
          </p:cNvCxnSpPr>
          <p:nvPr/>
        </p:nvCxnSpPr>
        <p:spPr>
          <a:xfrm>
            <a:off x="2488333" y="3861595"/>
            <a:ext cx="111126" cy="26867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EDF0B0C-FFAD-4B97-AB84-DC3F215C29F5}"/>
              </a:ext>
            </a:extLst>
          </p:cNvPr>
          <p:cNvSpPr/>
          <p:nvPr/>
        </p:nvSpPr>
        <p:spPr>
          <a:xfrm>
            <a:off x="2546918" y="4077494"/>
            <a:ext cx="358775" cy="36036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93E3E146-77A1-4C95-A7F5-7F5A57F07AB1}"/>
              </a:ext>
            </a:extLst>
          </p:cNvPr>
          <p:cNvSpPr/>
          <p:nvPr/>
        </p:nvSpPr>
        <p:spPr>
          <a:xfrm>
            <a:off x="1823171" y="4850993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9" name="直线连接符 68">
            <a:extLst>
              <a:ext uri="{FF2B5EF4-FFF2-40B4-BE49-F238E27FC236}">
                <a16:creationId xmlns:a16="http://schemas.microsoft.com/office/drawing/2014/main" id="{4019AAD1-9445-4CB6-B2D9-ADEF10860C7C}"/>
              </a:ext>
            </a:extLst>
          </p:cNvPr>
          <p:cNvCxnSpPr>
            <a:cxnSpLocks/>
            <a:stCxn id="22" idx="3"/>
            <a:endCxn id="26" idx="0"/>
          </p:cNvCxnSpPr>
          <p:nvPr/>
        </p:nvCxnSpPr>
        <p:spPr>
          <a:xfrm flipH="1">
            <a:off x="2183534" y="4385082"/>
            <a:ext cx="415925" cy="465911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1730845-AC3E-4ED7-97BD-5C26EF09BF80}"/>
              </a:ext>
            </a:extLst>
          </p:cNvPr>
          <p:cNvSpPr/>
          <p:nvPr/>
        </p:nvSpPr>
        <p:spPr>
          <a:xfrm>
            <a:off x="3205883" y="1509386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50177" name="Rectangle 25">
            <a:extLst>
              <a:ext uri="{FF2B5EF4-FFF2-40B4-BE49-F238E27FC236}">
                <a16:creationId xmlns:a16="http://schemas.microsoft.com/office/drawing/2014/main" id="{EDF77A00-7E17-4143-8726-035C1D9B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182" y="1302786"/>
            <a:ext cx="87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Parent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79" name="Rectangle 25">
            <a:extLst>
              <a:ext uri="{FF2B5EF4-FFF2-40B4-BE49-F238E27FC236}">
                <a16:creationId xmlns:a16="http://schemas.microsoft.com/office/drawing/2014/main" id="{EDB2ADD2-FA18-4610-8749-851D12AA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8" y="2323058"/>
            <a:ext cx="23964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Node to be delete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80" name="Rectangle 25">
            <a:extLst>
              <a:ext uri="{FF2B5EF4-FFF2-40B4-BE49-F238E27FC236}">
                <a16:creationId xmlns:a16="http://schemas.microsoft.com/office/drawing/2014/main" id="{1F1BA7FC-367D-458D-BC0B-7D43D75C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8" y="3980626"/>
            <a:ext cx="22400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Largest node in left subtree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81" name="Rectangle 25">
            <a:extLst>
              <a:ext uri="{FF2B5EF4-FFF2-40B4-BE49-F238E27FC236}">
                <a16:creationId xmlns:a16="http://schemas.microsoft.com/office/drawing/2014/main" id="{3E345A27-D26B-4EB3-B393-689ACF6E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842" y="3995931"/>
            <a:ext cx="22400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Smallest node in right subtree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B170779-890D-4559-8E35-2AEF75FF3EAD}"/>
              </a:ext>
            </a:extLst>
          </p:cNvPr>
          <p:cNvSpPr/>
          <p:nvPr/>
        </p:nvSpPr>
        <p:spPr>
          <a:xfrm>
            <a:off x="9097189" y="2480822"/>
            <a:ext cx="360363" cy="3603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4CCA4D60-F265-4305-93EA-3A4B7AA50778}"/>
              </a:ext>
            </a:extLst>
          </p:cNvPr>
          <p:cNvSpPr/>
          <p:nvPr/>
        </p:nvSpPr>
        <p:spPr>
          <a:xfrm>
            <a:off x="10257652" y="3126080"/>
            <a:ext cx="711200" cy="719138"/>
          </a:xfrm>
          <a:prstGeom prst="rtTriangl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10" name="直线连接符 10">
            <a:extLst>
              <a:ext uri="{FF2B5EF4-FFF2-40B4-BE49-F238E27FC236}">
                <a16:creationId xmlns:a16="http://schemas.microsoft.com/office/drawing/2014/main" id="{5715A8C3-1D78-423C-8359-15E794C8055F}"/>
              </a:ext>
            </a:extLst>
          </p:cNvPr>
          <p:cNvCxnSpPr>
            <a:cxnSpLocks/>
            <a:stCxn id="8" idx="2"/>
            <a:endCxn id="19" idx="0"/>
          </p:cNvCxnSpPr>
          <p:nvPr/>
        </p:nvCxnSpPr>
        <p:spPr>
          <a:xfrm flipH="1">
            <a:off x="9921977" y="3845218"/>
            <a:ext cx="335675" cy="50369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1">
            <a:extLst>
              <a:ext uri="{FF2B5EF4-FFF2-40B4-BE49-F238E27FC236}">
                <a16:creationId xmlns:a16="http://schemas.microsoft.com/office/drawing/2014/main" id="{6EAED128-78DF-4E6E-953F-3A27B11391B1}"/>
              </a:ext>
            </a:extLst>
          </p:cNvPr>
          <p:cNvCxnSpPr>
            <a:cxnSpLocks/>
            <a:stCxn id="4" idx="3"/>
            <a:endCxn id="17" idx="0"/>
          </p:cNvCxnSpPr>
          <p:nvPr/>
        </p:nvCxnSpPr>
        <p:spPr>
          <a:xfrm flipH="1">
            <a:off x="8020071" y="2788410"/>
            <a:ext cx="1129892" cy="40910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128864B8-CE0C-4EFC-86E8-8C42CFA0E98C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9404778" y="2788410"/>
            <a:ext cx="852874" cy="33767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7">
            <a:extLst>
              <a:ext uri="{FF2B5EF4-FFF2-40B4-BE49-F238E27FC236}">
                <a16:creationId xmlns:a16="http://schemas.microsoft.com/office/drawing/2014/main" id="{5F1FD62A-F602-4582-8F24-DECA0341586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9277371" y="1912844"/>
            <a:ext cx="792" cy="567978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CC476069-E589-4293-A443-3E671E416055}"/>
              </a:ext>
            </a:extLst>
          </p:cNvPr>
          <p:cNvSpPr/>
          <p:nvPr/>
        </p:nvSpPr>
        <p:spPr>
          <a:xfrm>
            <a:off x="7660502" y="3197519"/>
            <a:ext cx="719137" cy="720725"/>
          </a:xfrm>
          <a:prstGeom prst="triangle">
            <a:avLst/>
          </a:prstGeom>
          <a:noFill/>
          <a:ln w="38100">
            <a:solidFill>
              <a:srgbClr val="9F29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5510C683-16EE-4CFB-A189-955A12C32DC3}"/>
              </a:ext>
            </a:extLst>
          </p:cNvPr>
          <p:cNvSpPr/>
          <p:nvPr/>
        </p:nvSpPr>
        <p:spPr>
          <a:xfrm>
            <a:off x="9921977" y="4348911"/>
            <a:ext cx="720725" cy="719138"/>
          </a:xfrm>
          <a:prstGeom prst="triangle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1" name="直线连接符 10">
            <a:extLst>
              <a:ext uri="{FF2B5EF4-FFF2-40B4-BE49-F238E27FC236}">
                <a16:creationId xmlns:a16="http://schemas.microsoft.com/office/drawing/2014/main" id="{9AEF77D5-1CFD-439D-8237-D18D7BA4AAD5}"/>
              </a:ext>
            </a:extLst>
          </p:cNvPr>
          <p:cNvCxnSpPr>
            <a:cxnSpLocks/>
            <a:stCxn id="17" idx="4"/>
            <a:endCxn id="23" idx="1"/>
          </p:cNvCxnSpPr>
          <p:nvPr/>
        </p:nvCxnSpPr>
        <p:spPr>
          <a:xfrm>
            <a:off x="8379639" y="3918244"/>
            <a:ext cx="111126" cy="26867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FB2F72B9-A3D4-4BE2-8997-2E5AAC88CF70}"/>
              </a:ext>
            </a:extLst>
          </p:cNvPr>
          <p:cNvSpPr/>
          <p:nvPr/>
        </p:nvSpPr>
        <p:spPr>
          <a:xfrm>
            <a:off x="8438224" y="4134143"/>
            <a:ext cx="358775" cy="36036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3DBC727E-25BA-4EB7-AF8C-2DE2A6E0A50A}"/>
              </a:ext>
            </a:extLst>
          </p:cNvPr>
          <p:cNvSpPr/>
          <p:nvPr/>
        </p:nvSpPr>
        <p:spPr>
          <a:xfrm>
            <a:off x="7714477" y="4907642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5" name="直线连接符 68">
            <a:extLst>
              <a:ext uri="{FF2B5EF4-FFF2-40B4-BE49-F238E27FC236}">
                <a16:creationId xmlns:a16="http://schemas.microsoft.com/office/drawing/2014/main" id="{FE32410E-2C34-4432-8350-B75BECFB8F98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074840" y="4441731"/>
            <a:ext cx="415925" cy="465911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21825AA9-81E4-4F29-8CE3-3A190CAFAFEC}"/>
              </a:ext>
            </a:extLst>
          </p:cNvPr>
          <p:cNvSpPr/>
          <p:nvPr/>
        </p:nvSpPr>
        <p:spPr>
          <a:xfrm>
            <a:off x="9097189" y="1566035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17F38EEF-09F9-4708-8761-E329E5CD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488" y="1359435"/>
            <a:ext cx="87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Parent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311B6B14-F181-4C1D-995B-C82A281D7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9793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(Possible Methods)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05883" y="2424173"/>
            <a:ext cx="360363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55171" y="4111625"/>
            <a:ext cx="358775" cy="3603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" name="直角三角形 8"/>
          <p:cNvSpPr/>
          <p:nvPr/>
        </p:nvSpPr>
        <p:spPr>
          <a:xfrm>
            <a:off x="4366346" y="3069431"/>
            <a:ext cx="711200" cy="719138"/>
          </a:xfrm>
          <a:prstGeom prst="rtTriangl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11" name="直线连接符 10"/>
          <p:cNvCxnSpPr>
            <a:stCxn id="9" idx="2"/>
            <a:endCxn id="7" idx="7"/>
          </p:cNvCxnSpPr>
          <p:nvPr/>
        </p:nvCxnSpPr>
        <p:spPr>
          <a:xfrm flipH="1">
            <a:off x="4161405" y="3788569"/>
            <a:ext cx="204941" cy="37583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cxnSpLocks/>
            <a:stCxn id="6" idx="3"/>
            <a:endCxn id="35" idx="0"/>
          </p:cNvCxnSpPr>
          <p:nvPr/>
        </p:nvCxnSpPr>
        <p:spPr>
          <a:xfrm flipH="1">
            <a:off x="2128765" y="2731761"/>
            <a:ext cx="1129892" cy="40910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cxnSpLocks/>
            <a:stCxn id="6" idx="5"/>
            <a:endCxn id="9" idx="0"/>
          </p:cNvCxnSpPr>
          <p:nvPr/>
        </p:nvCxnSpPr>
        <p:spPr>
          <a:xfrm>
            <a:off x="3513472" y="2731761"/>
            <a:ext cx="852874" cy="33767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cxnSpLocks/>
            <a:stCxn id="6" idx="0"/>
          </p:cNvCxnSpPr>
          <p:nvPr/>
        </p:nvCxnSpPr>
        <p:spPr>
          <a:xfrm flipV="1">
            <a:off x="3386065" y="1856194"/>
            <a:ext cx="792" cy="56797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1769196" y="3140870"/>
            <a:ext cx="719137" cy="720725"/>
          </a:xfrm>
          <a:prstGeom prst="triangle">
            <a:avLst/>
          </a:prstGeom>
          <a:noFill/>
          <a:ln w="38100">
            <a:solidFill>
              <a:srgbClr val="9F29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4405365" y="4832612"/>
            <a:ext cx="720725" cy="719138"/>
          </a:xfrm>
          <a:prstGeom prst="triangle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69" name="直线连接符 68"/>
          <p:cNvCxnSpPr>
            <a:stCxn id="7" idx="5"/>
            <a:endCxn id="68" idx="0"/>
          </p:cNvCxnSpPr>
          <p:nvPr/>
        </p:nvCxnSpPr>
        <p:spPr>
          <a:xfrm>
            <a:off x="4161405" y="4419213"/>
            <a:ext cx="243960" cy="41339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文本框 100"/>
          <p:cNvSpPr txBox="1"/>
          <p:nvPr/>
        </p:nvSpPr>
        <p:spPr>
          <a:xfrm>
            <a:off x="9218514" y="2329014"/>
            <a:ext cx="1800225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Arial" pitchFamily="34" charset="0"/>
              </a:rPr>
              <a:t>Method 3</a:t>
            </a:r>
            <a:endParaRPr lang="zh-CN" altLang="en-US" sz="2400" dirty="0">
              <a:latin typeface="Arial" pitchFamily="34" charset="0"/>
            </a:endParaRPr>
          </a:p>
        </p:txBody>
      </p:sp>
      <p:cxnSp>
        <p:nvCxnSpPr>
          <p:cNvPr id="3" name="直线连接符 10">
            <a:extLst>
              <a:ext uri="{FF2B5EF4-FFF2-40B4-BE49-F238E27FC236}">
                <a16:creationId xmlns:a16="http://schemas.microsoft.com/office/drawing/2014/main" id="{F6145824-A8E3-4002-A3CB-EA8118DA9D2E}"/>
              </a:ext>
            </a:extLst>
          </p:cNvPr>
          <p:cNvCxnSpPr>
            <a:cxnSpLocks/>
            <a:stCxn id="35" idx="4"/>
            <a:endCxn id="22" idx="1"/>
          </p:cNvCxnSpPr>
          <p:nvPr/>
        </p:nvCxnSpPr>
        <p:spPr>
          <a:xfrm>
            <a:off x="2488333" y="3861595"/>
            <a:ext cx="111126" cy="26867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EDF0B0C-FFAD-4B97-AB84-DC3F215C29F5}"/>
              </a:ext>
            </a:extLst>
          </p:cNvPr>
          <p:cNvSpPr/>
          <p:nvPr/>
        </p:nvSpPr>
        <p:spPr>
          <a:xfrm>
            <a:off x="2546918" y="4077494"/>
            <a:ext cx="358775" cy="36036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93E3E146-77A1-4C95-A7F5-7F5A57F07AB1}"/>
              </a:ext>
            </a:extLst>
          </p:cNvPr>
          <p:cNvSpPr/>
          <p:nvPr/>
        </p:nvSpPr>
        <p:spPr>
          <a:xfrm>
            <a:off x="1823171" y="4850993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9" name="直线连接符 68">
            <a:extLst>
              <a:ext uri="{FF2B5EF4-FFF2-40B4-BE49-F238E27FC236}">
                <a16:creationId xmlns:a16="http://schemas.microsoft.com/office/drawing/2014/main" id="{4019AAD1-9445-4CB6-B2D9-ADEF10860C7C}"/>
              </a:ext>
            </a:extLst>
          </p:cNvPr>
          <p:cNvCxnSpPr>
            <a:cxnSpLocks/>
            <a:stCxn id="22" idx="3"/>
            <a:endCxn id="26" idx="0"/>
          </p:cNvCxnSpPr>
          <p:nvPr/>
        </p:nvCxnSpPr>
        <p:spPr>
          <a:xfrm flipH="1">
            <a:off x="2183534" y="4385082"/>
            <a:ext cx="415925" cy="465911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1730845-AC3E-4ED7-97BD-5C26EF09BF80}"/>
              </a:ext>
            </a:extLst>
          </p:cNvPr>
          <p:cNvSpPr/>
          <p:nvPr/>
        </p:nvSpPr>
        <p:spPr>
          <a:xfrm>
            <a:off x="3205883" y="1509386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50177" name="Rectangle 25">
            <a:extLst>
              <a:ext uri="{FF2B5EF4-FFF2-40B4-BE49-F238E27FC236}">
                <a16:creationId xmlns:a16="http://schemas.microsoft.com/office/drawing/2014/main" id="{EDF77A00-7E17-4143-8726-035C1D9B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182" y="1302786"/>
            <a:ext cx="87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Parent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79" name="Rectangle 25">
            <a:extLst>
              <a:ext uri="{FF2B5EF4-FFF2-40B4-BE49-F238E27FC236}">
                <a16:creationId xmlns:a16="http://schemas.microsoft.com/office/drawing/2014/main" id="{EDB2ADD2-FA18-4610-8749-851D12AA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8" y="2323058"/>
            <a:ext cx="23964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Node to be delete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80" name="Rectangle 25">
            <a:extLst>
              <a:ext uri="{FF2B5EF4-FFF2-40B4-BE49-F238E27FC236}">
                <a16:creationId xmlns:a16="http://schemas.microsoft.com/office/drawing/2014/main" id="{1F1BA7FC-367D-458D-BC0B-7D43D75C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8" y="3980626"/>
            <a:ext cx="22400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Largest node in left subtree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81" name="Rectangle 25">
            <a:extLst>
              <a:ext uri="{FF2B5EF4-FFF2-40B4-BE49-F238E27FC236}">
                <a16:creationId xmlns:a16="http://schemas.microsoft.com/office/drawing/2014/main" id="{3E345A27-D26B-4EB3-B393-689ACF6E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842" y="3995931"/>
            <a:ext cx="22400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Smallest node in right subtree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F97539A-3B41-4815-8EEE-EFEBC732EB67}"/>
              </a:ext>
            </a:extLst>
          </p:cNvPr>
          <p:cNvSpPr/>
          <p:nvPr/>
        </p:nvSpPr>
        <p:spPr>
          <a:xfrm>
            <a:off x="8847708" y="4671021"/>
            <a:ext cx="358775" cy="3603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A39441C1-B7FE-4E2D-914A-7E743A838377}"/>
              </a:ext>
            </a:extLst>
          </p:cNvPr>
          <p:cNvSpPr/>
          <p:nvPr/>
        </p:nvSpPr>
        <p:spPr>
          <a:xfrm>
            <a:off x="9358883" y="3628827"/>
            <a:ext cx="711200" cy="719138"/>
          </a:xfrm>
          <a:prstGeom prst="rtTriangl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10" name="直线连接符 10">
            <a:extLst>
              <a:ext uri="{FF2B5EF4-FFF2-40B4-BE49-F238E27FC236}">
                <a16:creationId xmlns:a16="http://schemas.microsoft.com/office/drawing/2014/main" id="{9ED00E8E-07D2-447B-88AE-D278401DCC21}"/>
              </a:ext>
            </a:extLst>
          </p:cNvPr>
          <p:cNvCxnSpPr>
            <a:cxnSpLocks/>
            <a:stCxn id="8" idx="2"/>
            <a:endCxn id="5" idx="7"/>
          </p:cNvCxnSpPr>
          <p:nvPr/>
        </p:nvCxnSpPr>
        <p:spPr>
          <a:xfrm flipH="1">
            <a:off x="9153942" y="4347965"/>
            <a:ext cx="204941" cy="37583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4">
            <a:extLst>
              <a:ext uri="{FF2B5EF4-FFF2-40B4-BE49-F238E27FC236}">
                <a16:creationId xmlns:a16="http://schemas.microsoft.com/office/drawing/2014/main" id="{3F6A70DC-E9E4-4DF0-B877-6A7A3D3F4467}"/>
              </a:ext>
            </a:extLst>
          </p:cNvPr>
          <p:cNvCxnSpPr>
            <a:cxnSpLocks/>
            <a:stCxn id="23" idx="5"/>
            <a:endCxn id="8" idx="0"/>
          </p:cNvCxnSpPr>
          <p:nvPr/>
        </p:nvCxnSpPr>
        <p:spPr>
          <a:xfrm>
            <a:off x="8785970" y="3303137"/>
            <a:ext cx="572913" cy="32569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7">
            <a:extLst>
              <a:ext uri="{FF2B5EF4-FFF2-40B4-BE49-F238E27FC236}">
                <a16:creationId xmlns:a16="http://schemas.microsoft.com/office/drawing/2014/main" id="{46ED8784-FD97-46CD-980B-2DD4822506F0}"/>
              </a:ext>
            </a:extLst>
          </p:cNvPr>
          <p:cNvCxnSpPr>
            <a:cxnSpLocks/>
            <a:stCxn id="17" idx="0"/>
            <a:endCxn id="27" idx="3"/>
          </p:cNvCxnSpPr>
          <p:nvPr/>
        </p:nvCxnSpPr>
        <p:spPr>
          <a:xfrm flipV="1">
            <a:off x="8061583" y="1532078"/>
            <a:ext cx="659198" cy="526847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778C492-8B1D-4D9C-93D3-D79F3C321D00}"/>
              </a:ext>
            </a:extLst>
          </p:cNvPr>
          <p:cNvSpPr/>
          <p:nvPr/>
        </p:nvSpPr>
        <p:spPr>
          <a:xfrm>
            <a:off x="7702014" y="2058925"/>
            <a:ext cx="719137" cy="720725"/>
          </a:xfrm>
          <a:prstGeom prst="triangle">
            <a:avLst/>
          </a:prstGeom>
          <a:noFill/>
          <a:ln w="38100">
            <a:solidFill>
              <a:srgbClr val="9F29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53417041-1F0E-4090-B84B-E649A823A07B}"/>
              </a:ext>
            </a:extLst>
          </p:cNvPr>
          <p:cNvSpPr/>
          <p:nvPr/>
        </p:nvSpPr>
        <p:spPr>
          <a:xfrm>
            <a:off x="9397902" y="5392008"/>
            <a:ext cx="720725" cy="719138"/>
          </a:xfrm>
          <a:prstGeom prst="triangle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0" name="直线连接符 68">
            <a:extLst>
              <a:ext uri="{FF2B5EF4-FFF2-40B4-BE49-F238E27FC236}">
                <a16:creationId xmlns:a16="http://schemas.microsoft.com/office/drawing/2014/main" id="{5C4C7706-5150-4C48-9EC3-7C8E053657E7}"/>
              </a:ext>
            </a:extLst>
          </p:cNvPr>
          <p:cNvCxnSpPr>
            <a:cxnSpLocks/>
            <a:stCxn id="5" idx="5"/>
            <a:endCxn id="19" idx="0"/>
          </p:cNvCxnSpPr>
          <p:nvPr/>
        </p:nvCxnSpPr>
        <p:spPr>
          <a:xfrm>
            <a:off x="9153942" y="4978609"/>
            <a:ext cx="243960" cy="41339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10">
            <a:extLst>
              <a:ext uri="{FF2B5EF4-FFF2-40B4-BE49-F238E27FC236}">
                <a16:creationId xmlns:a16="http://schemas.microsoft.com/office/drawing/2014/main" id="{FB513CA2-EBBF-4F55-97BD-FA4F57DDE9EE}"/>
              </a:ext>
            </a:extLst>
          </p:cNvPr>
          <p:cNvCxnSpPr>
            <a:cxnSpLocks/>
            <a:stCxn id="17" idx="4"/>
            <a:endCxn id="23" idx="1"/>
          </p:cNvCxnSpPr>
          <p:nvPr/>
        </p:nvCxnSpPr>
        <p:spPr>
          <a:xfrm>
            <a:off x="8421151" y="2779650"/>
            <a:ext cx="111126" cy="26867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A2148BAF-1645-437C-A903-5B063D9D53F8}"/>
              </a:ext>
            </a:extLst>
          </p:cNvPr>
          <p:cNvSpPr/>
          <p:nvPr/>
        </p:nvSpPr>
        <p:spPr>
          <a:xfrm>
            <a:off x="8479736" y="2995549"/>
            <a:ext cx="358775" cy="36036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4" name="等腰三角形 23">
            <a:extLst>
              <a:ext uri="{FF2B5EF4-FFF2-40B4-BE49-F238E27FC236}">
                <a16:creationId xmlns:a16="http://schemas.microsoft.com/office/drawing/2014/main" id="{DEC2BC8F-0A5B-4D7B-AFB8-C70B9844BEF7}"/>
              </a:ext>
            </a:extLst>
          </p:cNvPr>
          <p:cNvSpPr/>
          <p:nvPr/>
        </p:nvSpPr>
        <p:spPr>
          <a:xfrm>
            <a:off x="7755989" y="3769048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5" name="直线连接符 68">
            <a:extLst>
              <a:ext uri="{FF2B5EF4-FFF2-40B4-BE49-F238E27FC236}">
                <a16:creationId xmlns:a16="http://schemas.microsoft.com/office/drawing/2014/main" id="{2BBEC160-CFE5-4452-9845-F18416E9969D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 flipH="1">
            <a:off x="8116352" y="3303137"/>
            <a:ext cx="415925" cy="465911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B38B860B-AF10-4B2E-99E2-94CBB06D9292}"/>
              </a:ext>
            </a:extLst>
          </p:cNvPr>
          <p:cNvSpPr/>
          <p:nvPr/>
        </p:nvSpPr>
        <p:spPr>
          <a:xfrm>
            <a:off x="8668007" y="1224490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E8496CA-3A61-4E63-9B55-5C6756690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4306" y="1017890"/>
            <a:ext cx="87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Parent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76FCB1F5-AE32-489B-B2E0-E22C1DA06A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00939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(Possible Methods)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205883" y="2424173"/>
            <a:ext cx="360363" cy="360362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55171" y="4111625"/>
            <a:ext cx="358775" cy="3603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9" name="直角三角形 8"/>
          <p:cNvSpPr/>
          <p:nvPr/>
        </p:nvSpPr>
        <p:spPr>
          <a:xfrm>
            <a:off x="4366346" y="3069431"/>
            <a:ext cx="711200" cy="719138"/>
          </a:xfrm>
          <a:prstGeom prst="rtTriangl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11" name="直线连接符 10"/>
          <p:cNvCxnSpPr>
            <a:stCxn id="9" idx="2"/>
            <a:endCxn id="7" idx="7"/>
          </p:cNvCxnSpPr>
          <p:nvPr/>
        </p:nvCxnSpPr>
        <p:spPr>
          <a:xfrm flipH="1">
            <a:off x="4161405" y="3788569"/>
            <a:ext cx="204941" cy="37583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>
            <a:cxnSpLocks/>
            <a:stCxn id="6" idx="3"/>
            <a:endCxn id="35" idx="0"/>
          </p:cNvCxnSpPr>
          <p:nvPr/>
        </p:nvCxnSpPr>
        <p:spPr>
          <a:xfrm flipH="1">
            <a:off x="2128765" y="2731761"/>
            <a:ext cx="1129892" cy="40910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>
            <a:cxnSpLocks/>
            <a:stCxn id="6" idx="5"/>
            <a:endCxn id="9" idx="0"/>
          </p:cNvCxnSpPr>
          <p:nvPr/>
        </p:nvCxnSpPr>
        <p:spPr>
          <a:xfrm>
            <a:off x="3513472" y="2731761"/>
            <a:ext cx="852874" cy="33767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>
            <a:cxnSpLocks/>
            <a:stCxn id="6" idx="0"/>
          </p:cNvCxnSpPr>
          <p:nvPr/>
        </p:nvCxnSpPr>
        <p:spPr>
          <a:xfrm flipV="1">
            <a:off x="3386065" y="1856194"/>
            <a:ext cx="792" cy="56797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1769196" y="3140870"/>
            <a:ext cx="719137" cy="720725"/>
          </a:xfrm>
          <a:prstGeom prst="triangle">
            <a:avLst/>
          </a:prstGeom>
          <a:noFill/>
          <a:ln w="38100">
            <a:solidFill>
              <a:srgbClr val="9F29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4405365" y="4832612"/>
            <a:ext cx="720725" cy="719138"/>
          </a:xfrm>
          <a:prstGeom prst="triangle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69" name="直线连接符 68"/>
          <p:cNvCxnSpPr>
            <a:stCxn id="7" idx="5"/>
            <a:endCxn id="68" idx="0"/>
          </p:cNvCxnSpPr>
          <p:nvPr/>
        </p:nvCxnSpPr>
        <p:spPr>
          <a:xfrm>
            <a:off x="4161405" y="4419213"/>
            <a:ext cx="243960" cy="41339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线连接符 10">
            <a:extLst>
              <a:ext uri="{FF2B5EF4-FFF2-40B4-BE49-F238E27FC236}">
                <a16:creationId xmlns:a16="http://schemas.microsoft.com/office/drawing/2014/main" id="{F6145824-A8E3-4002-A3CB-EA8118DA9D2E}"/>
              </a:ext>
            </a:extLst>
          </p:cNvPr>
          <p:cNvCxnSpPr>
            <a:cxnSpLocks/>
            <a:stCxn id="35" idx="4"/>
            <a:endCxn id="22" idx="1"/>
          </p:cNvCxnSpPr>
          <p:nvPr/>
        </p:nvCxnSpPr>
        <p:spPr>
          <a:xfrm>
            <a:off x="2488333" y="3861595"/>
            <a:ext cx="111126" cy="268673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BEDF0B0C-FFAD-4B97-AB84-DC3F215C29F5}"/>
              </a:ext>
            </a:extLst>
          </p:cNvPr>
          <p:cNvSpPr/>
          <p:nvPr/>
        </p:nvSpPr>
        <p:spPr>
          <a:xfrm>
            <a:off x="2546918" y="4077494"/>
            <a:ext cx="358775" cy="36036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93E3E146-77A1-4C95-A7F5-7F5A57F07AB1}"/>
              </a:ext>
            </a:extLst>
          </p:cNvPr>
          <p:cNvSpPr/>
          <p:nvPr/>
        </p:nvSpPr>
        <p:spPr>
          <a:xfrm>
            <a:off x="1823171" y="4850993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29" name="直线连接符 68">
            <a:extLst>
              <a:ext uri="{FF2B5EF4-FFF2-40B4-BE49-F238E27FC236}">
                <a16:creationId xmlns:a16="http://schemas.microsoft.com/office/drawing/2014/main" id="{4019AAD1-9445-4CB6-B2D9-ADEF10860C7C}"/>
              </a:ext>
            </a:extLst>
          </p:cNvPr>
          <p:cNvCxnSpPr>
            <a:cxnSpLocks/>
            <a:stCxn id="22" idx="3"/>
            <a:endCxn id="26" idx="0"/>
          </p:cNvCxnSpPr>
          <p:nvPr/>
        </p:nvCxnSpPr>
        <p:spPr>
          <a:xfrm flipH="1">
            <a:off x="2183534" y="4385082"/>
            <a:ext cx="415925" cy="465911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B1730845-AC3E-4ED7-97BD-5C26EF09BF80}"/>
              </a:ext>
            </a:extLst>
          </p:cNvPr>
          <p:cNvSpPr/>
          <p:nvPr/>
        </p:nvSpPr>
        <p:spPr>
          <a:xfrm>
            <a:off x="3205883" y="1509386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50177" name="Rectangle 25">
            <a:extLst>
              <a:ext uri="{FF2B5EF4-FFF2-40B4-BE49-F238E27FC236}">
                <a16:creationId xmlns:a16="http://schemas.microsoft.com/office/drawing/2014/main" id="{EDF77A00-7E17-4143-8726-035C1D9B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182" y="1302786"/>
            <a:ext cx="87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Parent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79" name="Rectangle 25">
            <a:extLst>
              <a:ext uri="{FF2B5EF4-FFF2-40B4-BE49-F238E27FC236}">
                <a16:creationId xmlns:a16="http://schemas.microsoft.com/office/drawing/2014/main" id="{EDB2ADD2-FA18-4610-8749-851D12AAF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8" y="2323058"/>
            <a:ext cx="239648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Node to be delete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80" name="Rectangle 25">
            <a:extLst>
              <a:ext uri="{FF2B5EF4-FFF2-40B4-BE49-F238E27FC236}">
                <a16:creationId xmlns:a16="http://schemas.microsoft.com/office/drawing/2014/main" id="{1F1BA7FC-367D-458D-BC0B-7D43D75CD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68" y="3980626"/>
            <a:ext cx="22400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Largest node in left subtree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81" name="Rectangle 25">
            <a:extLst>
              <a:ext uri="{FF2B5EF4-FFF2-40B4-BE49-F238E27FC236}">
                <a16:creationId xmlns:a16="http://schemas.microsoft.com/office/drawing/2014/main" id="{3E345A27-D26B-4EB3-B393-689ACF6E1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2842" y="3995931"/>
            <a:ext cx="224002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Smallest node in right subtree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21EE7E7-B726-467D-AF3A-B3DF594A1C59}"/>
              </a:ext>
            </a:extLst>
          </p:cNvPr>
          <p:cNvSpPr/>
          <p:nvPr/>
        </p:nvSpPr>
        <p:spPr>
          <a:xfrm>
            <a:off x="8919145" y="2442554"/>
            <a:ext cx="360363" cy="360362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0BCF08A-A0DF-4BF4-8B7B-61D6BC4520C3}"/>
              </a:ext>
            </a:extLst>
          </p:cNvPr>
          <p:cNvSpPr/>
          <p:nvPr/>
        </p:nvSpPr>
        <p:spPr>
          <a:xfrm>
            <a:off x="9568433" y="4130006"/>
            <a:ext cx="358775" cy="360362"/>
          </a:xfrm>
          <a:prstGeom prst="ellipse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13B92E0C-0498-42FE-86ED-DB613F2FB6E9}"/>
              </a:ext>
            </a:extLst>
          </p:cNvPr>
          <p:cNvSpPr/>
          <p:nvPr/>
        </p:nvSpPr>
        <p:spPr>
          <a:xfrm>
            <a:off x="10079608" y="3087812"/>
            <a:ext cx="711200" cy="719138"/>
          </a:xfrm>
          <a:prstGeom prst="rtTriangle">
            <a:avLst/>
          </a:prstGeom>
          <a:noFill/>
          <a:ln w="381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31" name="直线连接符 10">
            <a:extLst>
              <a:ext uri="{FF2B5EF4-FFF2-40B4-BE49-F238E27FC236}">
                <a16:creationId xmlns:a16="http://schemas.microsoft.com/office/drawing/2014/main" id="{324A8113-2B0B-4A27-868F-9AFE2DBAC44C}"/>
              </a:ext>
            </a:extLst>
          </p:cNvPr>
          <p:cNvCxnSpPr>
            <a:cxnSpLocks/>
            <a:stCxn id="30" idx="2"/>
            <a:endCxn id="20" idx="7"/>
          </p:cNvCxnSpPr>
          <p:nvPr/>
        </p:nvCxnSpPr>
        <p:spPr>
          <a:xfrm flipH="1">
            <a:off x="9874667" y="3806950"/>
            <a:ext cx="204941" cy="375830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76" name="直线连接符 11">
            <a:extLst>
              <a:ext uri="{FF2B5EF4-FFF2-40B4-BE49-F238E27FC236}">
                <a16:creationId xmlns:a16="http://schemas.microsoft.com/office/drawing/2014/main" id="{AA42FED9-4FE4-4899-9AAF-D23A9E02E952}"/>
              </a:ext>
            </a:extLst>
          </p:cNvPr>
          <p:cNvCxnSpPr>
            <a:cxnSpLocks/>
            <a:stCxn id="5" idx="3"/>
            <a:endCxn id="50184" idx="0"/>
          </p:cNvCxnSpPr>
          <p:nvPr/>
        </p:nvCxnSpPr>
        <p:spPr>
          <a:xfrm flipH="1">
            <a:off x="7842027" y="2750142"/>
            <a:ext cx="1129892" cy="40910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82" name="直线连接符 14">
            <a:extLst>
              <a:ext uri="{FF2B5EF4-FFF2-40B4-BE49-F238E27FC236}">
                <a16:creationId xmlns:a16="http://schemas.microsoft.com/office/drawing/2014/main" id="{83F8DCF8-69D5-4725-AFC2-336674A68D2A}"/>
              </a:ext>
            </a:extLst>
          </p:cNvPr>
          <p:cNvCxnSpPr>
            <a:cxnSpLocks/>
            <a:stCxn id="5" idx="5"/>
            <a:endCxn id="30" idx="0"/>
          </p:cNvCxnSpPr>
          <p:nvPr/>
        </p:nvCxnSpPr>
        <p:spPr>
          <a:xfrm>
            <a:off x="9226734" y="2750142"/>
            <a:ext cx="852874" cy="33767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183" name="直线连接符 17">
            <a:extLst>
              <a:ext uri="{FF2B5EF4-FFF2-40B4-BE49-F238E27FC236}">
                <a16:creationId xmlns:a16="http://schemas.microsoft.com/office/drawing/2014/main" id="{F45E0314-1260-4F71-A446-73077226E53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9099327" y="1874576"/>
            <a:ext cx="792" cy="567978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4" name="等腰三角形 50183">
            <a:extLst>
              <a:ext uri="{FF2B5EF4-FFF2-40B4-BE49-F238E27FC236}">
                <a16:creationId xmlns:a16="http://schemas.microsoft.com/office/drawing/2014/main" id="{386859FC-E5EC-42F8-978E-293F516B5565}"/>
              </a:ext>
            </a:extLst>
          </p:cNvPr>
          <p:cNvSpPr/>
          <p:nvPr/>
        </p:nvSpPr>
        <p:spPr>
          <a:xfrm>
            <a:off x="7482458" y="3159251"/>
            <a:ext cx="719137" cy="720725"/>
          </a:xfrm>
          <a:prstGeom prst="triangle">
            <a:avLst/>
          </a:prstGeom>
          <a:noFill/>
          <a:ln w="38100">
            <a:solidFill>
              <a:srgbClr val="9F291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50185" name="等腰三角形 50184">
            <a:extLst>
              <a:ext uri="{FF2B5EF4-FFF2-40B4-BE49-F238E27FC236}">
                <a16:creationId xmlns:a16="http://schemas.microsoft.com/office/drawing/2014/main" id="{8E5D1F4C-EAFD-4859-92EB-483981933454}"/>
              </a:ext>
            </a:extLst>
          </p:cNvPr>
          <p:cNvSpPr/>
          <p:nvPr/>
        </p:nvSpPr>
        <p:spPr>
          <a:xfrm>
            <a:off x="10118627" y="4850993"/>
            <a:ext cx="720725" cy="719138"/>
          </a:xfrm>
          <a:prstGeom prst="triangle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50186" name="直线连接符 68">
            <a:extLst>
              <a:ext uri="{FF2B5EF4-FFF2-40B4-BE49-F238E27FC236}">
                <a16:creationId xmlns:a16="http://schemas.microsoft.com/office/drawing/2014/main" id="{DE5626DA-ECC6-496A-8846-1FA57E10F6E9}"/>
              </a:ext>
            </a:extLst>
          </p:cNvPr>
          <p:cNvCxnSpPr>
            <a:cxnSpLocks/>
            <a:stCxn id="20" idx="5"/>
            <a:endCxn id="50185" idx="0"/>
          </p:cNvCxnSpPr>
          <p:nvPr/>
        </p:nvCxnSpPr>
        <p:spPr>
          <a:xfrm>
            <a:off x="9874667" y="4437594"/>
            <a:ext cx="243960" cy="41339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89" name="等腰三角形 50188">
            <a:extLst>
              <a:ext uri="{FF2B5EF4-FFF2-40B4-BE49-F238E27FC236}">
                <a16:creationId xmlns:a16="http://schemas.microsoft.com/office/drawing/2014/main" id="{EA9948F8-290F-4122-A9BA-E07A96ADA622}"/>
              </a:ext>
            </a:extLst>
          </p:cNvPr>
          <p:cNvSpPr/>
          <p:nvPr/>
        </p:nvSpPr>
        <p:spPr>
          <a:xfrm>
            <a:off x="8241798" y="4139845"/>
            <a:ext cx="720725" cy="719138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cxnSp>
        <p:nvCxnSpPr>
          <p:cNvPr id="50190" name="直线连接符 68">
            <a:extLst>
              <a:ext uri="{FF2B5EF4-FFF2-40B4-BE49-F238E27FC236}">
                <a16:creationId xmlns:a16="http://schemas.microsoft.com/office/drawing/2014/main" id="{C72F34AF-4492-450F-A676-176E097B07E4}"/>
              </a:ext>
            </a:extLst>
          </p:cNvPr>
          <p:cNvCxnSpPr>
            <a:cxnSpLocks/>
            <a:stCxn id="50184" idx="4"/>
            <a:endCxn id="50189" idx="0"/>
          </p:cNvCxnSpPr>
          <p:nvPr/>
        </p:nvCxnSpPr>
        <p:spPr>
          <a:xfrm>
            <a:off x="8201595" y="3879976"/>
            <a:ext cx="400566" cy="259869"/>
          </a:xfrm>
          <a:prstGeom prst="line">
            <a:avLst/>
          </a:prstGeom>
          <a:ln w="19050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91" name="椭圆 50190">
            <a:extLst>
              <a:ext uri="{FF2B5EF4-FFF2-40B4-BE49-F238E27FC236}">
                <a16:creationId xmlns:a16="http://schemas.microsoft.com/office/drawing/2014/main" id="{844AC93E-352D-4D55-90D8-BB2FA9A3CF3F}"/>
              </a:ext>
            </a:extLst>
          </p:cNvPr>
          <p:cNvSpPr/>
          <p:nvPr/>
        </p:nvSpPr>
        <p:spPr>
          <a:xfrm>
            <a:off x="8919145" y="1527767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1" lang="zh-CN" altLang="en-US"/>
          </a:p>
        </p:txBody>
      </p:sp>
      <p:sp>
        <p:nvSpPr>
          <p:cNvPr id="50192" name="Rectangle 25">
            <a:extLst>
              <a:ext uri="{FF2B5EF4-FFF2-40B4-BE49-F238E27FC236}">
                <a16:creationId xmlns:a16="http://schemas.microsoft.com/office/drawing/2014/main" id="{23D5E931-17E0-4B60-BA53-3E3FDC477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444" y="1321167"/>
            <a:ext cx="8784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 pitchFamily="18" charset="0"/>
                <a:ea typeface="微软雅黑" pitchFamily="34" charset="-122"/>
              </a:rPr>
              <a:t>Parent</a:t>
            </a:r>
            <a:endParaRPr lang="en-US" altLang="zh-CN" sz="1400" dirty="0">
              <a:solidFill>
                <a:srgbClr val="FF0000"/>
              </a:solidFill>
              <a:latin typeface="Lucida Fax" pitchFamily="18" charset="0"/>
              <a:ea typeface="微软雅黑" pitchFamily="34" charset="-122"/>
            </a:endParaRPr>
          </a:p>
        </p:txBody>
      </p:sp>
      <p:sp>
        <p:nvSpPr>
          <p:cNvPr id="50195" name="文本框 50194">
            <a:extLst>
              <a:ext uri="{FF2B5EF4-FFF2-40B4-BE49-F238E27FC236}">
                <a16:creationId xmlns:a16="http://schemas.microsoft.com/office/drawing/2014/main" id="{61E56BE9-B52E-4C92-A34C-A0953E72A23F}"/>
              </a:ext>
            </a:extLst>
          </p:cNvPr>
          <p:cNvSpPr txBox="1"/>
          <p:nvPr/>
        </p:nvSpPr>
        <p:spPr>
          <a:xfrm>
            <a:off x="6825531" y="1766482"/>
            <a:ext cx="1800225" cy="4619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1pPr>
            <a:lvl2pPr marL="742950" indent="-28575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2pPr>
            <a:lvl3pPr marL="11430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3pPr>
            <a:lvl4pPr marL="16002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4pPr>
            <a:lvl5pPr marL="2057400" indent="-228600"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pitchFamily="18" charset="0"/>
                <a:ea typeface="宋体" pitchFamily="2" charset="-122"/>
              </a:defRPr>
            </a:lvl9pPr>
          </a:lstStyle>
          <a:p>
            <a:pPr algn="ctr"/>
            <a:r>
              <a:rPr lang="en-US" altLang="zh-CN" sz="2400" dirty="0">
                <a:latin typeface="Arial" pitchFamily="34" charset="0"/>
              </a:rPr>
              <a:t>Method 4</a:t>
            </a:r>
            <a:endParaRPr lang="zh-CN" altLang="en-US" sz="2400" dirty="0">
              <a:latin typeface="Arial" pitchFamily="34" charset="0"/>
            </a:endParaRPr>
          </a:p>
        </p:txBody>
      </p:sp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4211C180-7DC8-41AB-81FA-72A2A7A88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2017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8AD61-71BF-4CF1-B947-E5EF3337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0B9717-297D-4BA5-9E61-787E4193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 2 and Method 4 are preferred</a:t>
            </a:r>
          </a:p>
          <a:p>
            <a:pPr lvl="1"/>
            <a:r>
              <a:rPr lang="en-US" altLang="zh-CN" dirty="0"/>
              <a:t>Produce more balanced binary trees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2B0BA6-EA0B-4645-AA81-4DFEB0ACFD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133608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Delete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91915"/>
            <a:ext cx="10439400" cy="4712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800" dirty="0">
                <a:latin typeface="Ludica fax"/>
                <a:ea typeface="隶书" pitchFamily="49" charset="-122"/>
              </a:rPr>
              <a:t> &lt;T&gt;*</a:t>
            </a:r>
            <a:r>
              <a:rPr lang="en-US" altLang="zh-CN" sz="2800" dirty="0">
                <a:latin typeface="Ludica fax"/>
              </a:rPr>
              <a:t> Delete(</a:t>
            </a:r>
            <a:r>
              <a:rPr lang="en-US" altLang="zh-CN" sz="28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800" dirty="0">
                <a:latin typeface="Ludica fax"/>
                <a:ea typeface="隶书" pitchFamily="49" charset="-122"/>
              </a:rPr>
              <a:t> &lt;T&gt;* root,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const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 T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ea typeface="黑体" pitchFamily="49" charset="-122"/>
              </a:rPr>
              <a:t>val</a:t>
            </a:r>
            <a:r>
              <a:rPr lang="en-US" altLang="zh-CN" sz="2800" dirty="0">
                <a:latin typeface="Ludica fax"/>
              </a:rPr>
              <a:t>) {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800" dirty="0">
                <a:latin typeface="Ludica fax"/>
              </a:rPr>
              <a:t> ( root == NULL ) Error ( "Element not found" );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</a:rPr>
              <a:t>else  if </a:t>
            </a:r>
            <a:r>
              <a:rPr lang="en-US" altLang="zh-CN" sz="2800" dirty="0">
                <a:latin typeface="Ludica fax"/>
              </a:rPr>
              <a:t>( </a:t>
            </a:r>
            <a:r>
              <a:rPr lang="en-US" altLang="zh-CN" sz="2800" dirty="0" err="1">
                <a:latin typeface="Ludica fax"/>
              </a:rPr>
              <a:t>val</a:t>
            </a:r>
            <a:r>
              <a:rPr lang="en-US" altLang="zh-CN" sz="2800" dirty="0">
                <a:latin typeface="Ludica fax"/>
              </a:rPr>
              <a:t> &lt; root-&gt;Element )  </a:t>
            </a:r>
            <a:r>
              <a:rPr lang="en-US" altLang="zh-CN" sz="2800" dirty="0">
                <a:solidFill>
                  <a:srgbClr val="008000"/>
                </a:solidFill>
                <a:latin typeface="Ludica fax"/>
              </a:rPr>
              <a:t>// go left recursively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latin typeface="Ludica fax"/>
              </a:rPr>
              <a:t>        </a:t>
            </a:r>
            <a:r>
              <a:rPr lang="en-US" altLang="zh-CN" sz="2800" dirty="0">
                <a:latin typeface="Ludica fax"/>
              </a:rPr>
              <a:t>root-&gt;Left = Delete ( root-&gt;Left, </a:t>
            </a:r>
            <a:r>
              <a:rPr lang="en-US" altLang="zh-CN" sz="2800" dirty="0" err="1">
                <a:latin typeface="Ludica fax"/>
              </a:rPr>
              <a:t>val</a:t>
            </a:r>
            <a:r>
              <a:rPr lang="en-US" altLang="zh-CN" sz="2800" dirty="0">
                <a:latin typeface="Ludica fax"/>
              </a:rPr>
              <a:t> );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</a:rPr>
              <a:t>else  if </a:t>
            </a:r>
            <a:r>
              <a:rPr lang="en-US" altLang="zh-CN" sz="2800" dirty="0">
                <a:latin typeface="Ludica fax"/>
              </a:rPr>
              <a:t>( X &gt; root-&gt;Element )  </a:t>
            </a:r>
            <a:r>
              <a:rPr lang="en-US" altLang="zh-CN" sz="2800" dirty="0">
                <a:solidFill>
                  <a:srgbClr val="008000"/>
                </a:solidFill>
                <a:latin typeface="Ludica fax"/>
              </a:rPr>
              <a:t>// go right recursively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latin typeface="Ludica fax"/>
              </a:rPr>
              <a:t>        </a:t>
            </a:r>
            <a:r>
              <a:rPr lang="en-US" altLang="zh-CN" sz="2800" dirty="0">
                <a:latin typeface="Ludica fax"/>
              </a:rPr>
              <a:t>root-&gt;Right = Delete ( root-&gt;Right, </a:t>
            </a:r>
            <a:r>
              <a:rPr lang="en-US" altLang="zh-CN" sz="2800" dirty="0" err="1">
                <a:latin typeface="Ludica fax"/>
              </a:rPr>
              <a:t>val</a:t>
            </a:r>
            <a:r>
              <a:rPr lang="en-US" altLang="zh-CN" sz="2800" dirty="0">
                <a:latin typeface="Ludica fax"/>
              </a:rPr>
              <a:t> );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sz="2800" dirty="0">
                <a:latin typeface="Ludica fax"/>
              </a:rPr>
              <a:t>  { </a:t>
            </a:r>
            <a:r>
              <a:rPr lang="en-US" altLang="zh-CN" sz="2800" dirty="0">
                <a:solidFill>
                  <a:srgbClr val="008000"/>
                </a:solidFill>
                <a:latin typeface="Ludica fax"/>
              </a:rPr>
              <a:t>// found element to be deleted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latin typeface="Ludica fax"/>
              </a:rPr>
              <a:t>       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800" dirty="0">
                <a:solidFill>
                  <a:srgbClr val="008000"/>
                </a:solidFill>
                <a:latin typeface="Ludica fax"/>
              </a:rPr>
              <a:t> </a:t>
            </a:r>
            <a:r>
              <a:rPr lang="en-US" altLang="zh-CN" sz="2800" dirty="0" err="1">
                <a:latin typeface="Ludica fax"/>
              </a:rPr>
              <a:t>ActualDelete</a:t>
            </a:r>
            <a:r>
              <a:rPr lang="en-US" altLang="zh-CN" sz="2800" dirty="0">
                <a:latin typeface="Ludica fax"/>
              </a:rPr>
              <a:t>(root);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</a:rPr>
              <a:t>}</a:t>
            </a:r>
          </a:p>
          <a:p>
            <a:pPr marL="0" indent="0">
              <a:buNone/>
            </a:pPr>
            <a:endParaRPr lang="en-US" altLang="zh-CN" sz="2800" dirty="0">
              <a:latin typeface="Ludica fax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B69D48-7542-42CA-A972-D948C19472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17621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18CC0-FC91-4DA9-BC0D-5AA279E7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 of Delete (Cont.)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B682E03-B5CA-479A-A8FF-504198CC86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05000" y="1484783"/>
            <a:ext cx="9448800" cy="5008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400" kern="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kern="0" dirty="0">
                <a:latin typeface="Ludica fax"/>
                <a:ea typeface="隶书" pitchFamily="49" charset="-122"/>
              </a:rPr>
              <a:t> &lt;T&gt;*</a:t>
            </a:r>
            <a:r>
              <a:rPr lang="en-US" altLang="zh-CN" sz="2400" kern="0" dirty="0">
                <a:latin typeface="Ludica fax"/>
              </a:rPr>
              <a:t> </a:t>
            </a:r>
            <a:r>
              <a:rPr lang="en-US" altLang="zh-CN" sz="2400" dirty="0" err="1">
                <a:latin typeface="Ludica fax"/>
              </a:rPr>
              <a:t>ActualDelete</a:t>
            </a:r>
            <a:r>
              <a:rPr lang="en-US" altLang="zh-CN" sz="2400" kern="0" dirty="0">
                <a:latin typeface="Ludica fax"/>
              </a:rPr>
              <a:t>(</a:t>
            </a:r>
            <a:r>
              <a:rPr lang="en-US" altLang="zh-CN" sz="240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dirty="0">
                <a:latin typeface="Ludica fax"/>
                <a:ea typeface="隶书" pitchFamily="49" charset="-122"/>
              </a:rPr>
              <a:t> &lt;T&gt;* root</a:t>
            </a:r>
            <a:r>
              <a:rPr lang="en-US" altLang="zh-CN" sz="2400" kern="0" dirty="0">
                <a:latin typeface="Ludica fax"/>
              </a:rPr>
              <a:t>) {</a:t>
            </a:r>
            <a:endParaRPr lang="en-US" altLang="zh-CN" sz="2400" kern="0" dirty="0">
              <a:solidFill>
                <a:srgbClr val="008000"/>
              </a:solidFill>
              <a:latin typeface="Ludica fax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008000"/>
                </a:solidFill>
                <a:latin typeface="Ludica fax"/>
              </a:rPr>
              <a:t>     </a:t>
            </a:r>
            <a:r>
              <a:rPr lang="en-US" altLang="zh-CN" sz="2400" kern="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400" kern="0" dirty="0">
                <a:latin typeface="Ludica fax"/>
              </a:rPr>
              <a:t> ( root-&gt;Left &amp;&amp; root-&gt;Right ) { </a:t>
            </a:r>
            <a:r>
              <a:rPr lang="en-US" altLang="zh-CN" sz="2400" kern="0" dirty="0">
                <a:solidFill>
                  <a:srgbClr val="008000"/>
                </a:solidFill>
                <a:latin typeface="Ludica fax"/>
              </a:rPr>
              <a:t>// two children: Method 2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008000"/>
                </a:solidFill>
                <a:latin typeface="Ludica fax"/>
              </a:rPr>
              <a:t>        </a:t>
            </a:r>
            <a:r>
              <a:rPr lang="en-US" altLang="zh-CN" sz="2400" kern="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kern="0" dirty="0">
                <a:latin typeface="Ludica fax"/>
                <a:ea typeface="隶书" pitchFamily="49" charset="-122"/>
              </a:rPr>
              <a:t> &lt;T&gt;*</a:t>
            </a:r>
            <a:r>
              <a:rPr lang="en-US" altLang="zh-CN" sz="2400" kern="0" dirty="0">
                <a:latin typeface="Ludica fax"/>
              </a:rPr>
              <a:t> </a:t>
            </a:r>
            <a:r>
              <a:rPr lang="en-US" altLang="zh-CN" sz="2400" kern="0" dirty="0" err="1">
                <a:latin typeface="Ludica fax"/>
              </a:rPr>
              <a:t>TmpCell</a:t>
            </a:r>
            <a:r>
              <a:rPr lang="en-US" altLang="zh-CN" sz="2400" kern="0" dirty="0">
                <a:latin typeface="Ludica fax"/>
              </a:rPr>
              <a:t> = </a:t>
            </a:r>
            <a:r>
              <a:rPr lang="en-US" altLang="zh-CN" sz="2400" kern="0" dirty="0" err="1">
                <a:latin typeface="Ludica fax"/>
              </a:rPr>
              <a:t>FindMin</a:t>
            </a:r>
            <a:r>
              <a:rPr lang="en-US" altLang="zh-CN" sz="2400" kern="0" dirty="0">
                <a:latin typeface="Ludica fax"/>
              </a:rPr>
              <a:t> ( root-&gt;Right 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    root-&gt;Element = </a:t>
            </a:r>
            <a:r>
              <a:rPr lang="en-US" altLang="zh-CN" sz="2400" kern="0" dirty="0" err="1">
                <a:latin typeface="Ludica fax"/>
              </a:rPr>
              <a:t>TmpCell</a:t>
            </a:r>
            <a:r>
              <a:rPr lang="en-US" altLang="zh-CN" sz="2400" kern="0" dirty="0">
                <a:latin typeface="Ludica fax"/>
              </a:rPr>
              <a:t>-&gt;Element; </a:t>
            </a:r>
            <a:r>
              <a:rPr lang="en-US" altLang="zh-CN" sz="2400" kern="0" dirty="0">
                <a:solidFill>
                  <a:srgbClr val="008000"/>
                </a:solidFill>
                <a:latin typeface="Ludica fax"/>
              </a:rPr>
              <a:t>// move up the smallest node in right subtree</a:t>
            </a:r>
            <a:endParaRPr lang="en-US" altLang="zh-CN" sz="2400" kern="0" dirty="0">
              <a:latin typeface="Ludica fax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    root-&gt;Right = Delete ( root-&gt;Right, </a:t>
            </a:r>
            <a:r>
              <a:rPr lang="en-US" altLang="zh-CN" sz="2400" dirty="0" err="1">
                <a:latin typeface="Ludica fax"/>
              </a:rPr>
              <a:t>TmpCell</a:t>
            </a:r>
            <a:r>
              <a:rPr lang="en-US" altLang="zh-CN" sz="2400" dirty="0">
                <a:latin typeface="Ludica fax"/>
              </a:rPr>
              <a:t>-&gt;Element</a:t>
            </a:r>
            <a:r>
              <a:rPr lang="en-US" altLang="zh-CN" sz="2400" kern="0" dirty="0">
                <a:latin typeface="Ludica fax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} </a:t>
            </a:r>
            <a:r>
              <a:rPr lang="en-US" altLang="zh-CN" sz="2400" kern="0" dirty="0">
                <a:solidFill>
                  <a:srgbClr val="0070C0"/>
                </a:solidFill>
                <a:latin typeface="Ludica fax"/>
              </a:rPr>
              <a:t>else</a:t>
            </a:r>
            <a:r>
              <a:rPr lang="en-US" altLang="zh-CN" sz="2400" kern="0" dirty="0">
                <a:latin typeface="Ludica fax"/>
              </a:rPr>
              <a:t> { </a:t>
            </a:r>
            <a:r>
              <a:rPr lang="en-US" altLang="zh-CN" sz="2400" kern="0" dirty="0">
                <a:solidFill>
                  <a:srgbClr val="008000"/>
                </a:solidFill>
                <a:latin typeface="Ludica fax"/>
              </a:rPr>
              <a:t>// one or zero children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solidFill>
                  <a:srgbClr val="008000"/>
                </a:solidFill>
                <a:latin typeface="Ludica fax"/>
                <a:ea typeface="隶书" pitchFamily="49" charset="-122"/>
              </a:rPr>
              <a:t>        </a:t>
            </a:r>
            <a:r>
              <a:rPr lang="en-US" altLang="zh-CN" sz="2400" kern="0" dirty="0" err="1">
                <a:latin typeface="Ludica fax"/>
                <a:ea typeface="隶书" pitchFamily="49" charset="-122"/>
              </a:rPr>
              <a:t>BinaryTreeNote</a:t>
            </a:r>
            <a:r>
              <a:rPr lang="en-US" altLang="zh-CN" sz="2400" kern="0" dirty="0">
                <a:latin typeface="Ludica fax"/>
                <a:ea typeface="隶书" pitchFamily="49" charset="-122"/>
              </a:rPr>
              <a:t> &lt;T&gt;*</a:t>
            </a:r>
            <a:r>
              <a:rPr lang="en-US" altLang="zh-CN" sz="2400" kern="0" dirty="0">
                <a:latin typeface="Ludica fax"/>
              </a:rPr>
              <a:t> </a:t>
            </a:r>
            <a:r>
              <a:rPr lang="en-US" altLang="zh-CN" sz="2400" kern="0" dirty="0" err="1">
                <a:latin typeface="Ludica fax"/>
              </a:rPr>
              <a:t>TmpCell</a:t>
            </a:r>
            <a:r>
              <a:rPr lang="en-US" altLang="zh-CN" sz="2400" kern="0" dirty="0">
                <a:latin typeface="Ludica fax"/>
              </a:rPr>
              <a:t> = root;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    </a:t>
            </a:r>
            <a:r>
              <a:rPr lang="en-US" altLang="zh-CN" sz="2400" kern="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sz="2400" kern="0" dirty="0">
                <a:latin typeface="Ludica fax"/>
              </a:rPr>
              <a:t> ( root-&gt;Left == NULL )</a:t>
            </a:r>
            <a:endParaRPr lang="en-US" altLang="zh-CN" sz="2400" dirty="0">
              <a:solidFill>
                <a:srgbClr val="008000"/>
              </a:solidFill>
              <a:latin typeface="Ludica fax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        root = root-&gt;Right;  </a:t>
            </a:r>
            <a:r>
              <a:rPr lang="en-US" altLang="zh-CN" sz="2400" kern="0" dirty="0">
                <a:solidFill>
                  <a:srgbClr val="008000"/>
                </a:solidFill>
                <a:latin typeface="Ludica fax"/>
              </a:rPr>
              <a:t>// zero children case is also handled</a:t>
            </a:r>
            <a:endParaRPr lang="en-US" altLang="zh-CN" sz="2400" kern="0" dirty="0">
              <a:latin typeface="Ludica fax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    </a:t>
            </a:r>
            <a:r>
              <a:rPr lang="en-US" altLang="zh-CN" sz="2400" kern="0" dirty="0">
                <a:solidFill>
                  <a:srgbClr val="0070C0"/>
                </a:solidFill>
                <a:latin typeface="Ludica fax"/>
              </a:rPr>
              <a:t>else if </a:t>
            </a:r>
            <a:r>
              <a:rPr lang="en-US" altLang="zh-CN" sz="2400" kern="0" dirty="0">
                <a:latin typeface="Ludica fax"/>
              </a:rPr>
              <a:t>( root-&gt;Right == NULL 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dirty="0">
                <a:latin typeface="Ludica fax"/>
              </a:rPr>
              <a:t>            </a:t>
            </a:r>
            <a:r>
              <a:rPr lang="en-US" altLang="zh-CN" sz="2400" kern="0" dirty="0">
                <a:latin typeface="Ludica fax"/>
              </a:rPr>
              <a:t>root = root-&gt;Left;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    free( </a:t>
            </a:r>
            <a:r>
              <a:rPr lang="en-US" altLang="zh-CN" sz="2400" kern="0" dirty="0" err="1">
                <a:latin typeface="Ludica fax"/>
              </a:rPr>
              <a:t>TmpCell</a:t>
            </a:r>
            <a:r>
              <a:rPr lang="en-US" altLang="zh-CN" sz="2400" kern="0" dirty="0">
                <a:latin typeface="Ludica fax"/>
              </a:rPr>
              <a:t>);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    </a:t>
            </a:r>
            <a:r>
              <a:rPr lang="en-US" altLang="zh-CN" sz="2400" kern="0" dirty="0">
                <a:solidFill>
                  <a:srgbClr val="0070C0"/>
                </a:solidFill>
                <a:latin typeface="Ludica fax"/>
              </a:rPr>
              <a:t>return</a:t>
            </a:r>
            <a:r>
              <a:rPr lang="en-US" altLang="zh-CN" sz="2400" kern="0" dirty="0">
                <a:latin typeface="Ludica fax"/>
              </a:rPr>
              <a:t> root;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400" kern="0" dirty="0">
                <a:latin typeface="Ludica fax"/>
              </a:rPr>
              <a:t>}</a:t>
            </a:r>
            <a:endParaRPr lang="zh-CN" altLang="en-US" sz="1600" kern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24976-7D5B-4B42-8480-2D311AB3F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63997C2-9F47-4151-882B-44F90A5D26B3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0883690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13565</TotalTime>
  <Words>9432</Words>
  <Application>Microsoft Office PowerPoint</Application>
  <PresentationFormat>宽屏</PresentationFormat>
  <Paragraphs>2390</Paragraphs>
  <Slides>159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159</vt:i4>
      </vt:variant>
    </vt:vector>
  </HeadingPairs>
  <TitlesOfParts>
    <vt:vector size="182" baseType="lpstr">
      <vt:lpstr>Arial Unicode MS</vt:lpstr>
      <vt:lpstr>Ludica fax</vt:lpstr>
      <vt:lpstr>新細明體</vt:lpstr>
      <vt:lpstr>黑体</vt:lpstr>
      <vt:lpstr>隶书</vt:lpstr>
      <vt:lpstr>宋体</vt:lpstr>
      <vt:lpstr>微软雅黑</vt:lpstr>
      <vt:lpstr>Arial</vt:lpstr>
      <vt:lpstr>Arial Rounded MT Bold</vt:lpstr>
      <vt:lpstr>Calibri</vt:lpstr>
      <vt:lpstr>Calibri Light</vt:lpstr>
      <vt:lpstr>Cambria Math</vt:lpstr>
      <vt:lpstr>Garamond</vt:lpstr>
      <vt:lpstr>Lucida Fax</vt:lpstr>
      <vt:lpstr>Roboto</vt:lpstr>
      <vt:lpstr>Symbol</vt:lpstr>
      <vt:lpstr>Tahoma</vt:lpstr>
      <vt:lpstr>Times New Roman</vt:lpstr>
      <vt:lpstr>Verdana</vt:lpstr>
      <vt:lpstr>Wingdings</vt:lpstr>
      <vt:lpstr>16_9</vt:lpstr>
      <vt:lpstr>公式</vt:lpstr>
      <vt:lpstr>Visio</vt:lpstr>
      <vt:lpstr>PowerPoint 演示文稿</vt:lpstr>
      <vt:lpstr>Outline</vt:lpstr>
      <vt:lpstr>Preliminaries</vt:lpstr>
      <vt:lpstr>Preliminaries</vt:lpstr>
      <vt:lpstr>Preliminaries</vt:lpstr>
      <vt:lpstr>Preliminaries</vt:lpstr>
      <vt:lpstr>Example: Unix File System</vt:lpstr>
      <vt:lpstr>Preliminaries</vt:lpstr>
      <vt:lpstr>Preliminaries</vt:lpstr>
      <vt:lpstr>Outline</vt:lpstr>
      <vt:lpstr>Binary Trees: Definition</vt:lpstr>
      <vt:lpstr>A Binary Tree</vt:lpstr>
      <vt:lpstr>Binary Trees: Five Basic Forms </vt:lpstr>
      <vt:lpstr>Binary Trees</vt:lpstr>
      <vt:lpstr>Full Binary Trees / Complete Binary Tree</vt:lpstr>
      <vt:lpstr>Complete Binary Trees</vt:lpstr>
      <vt:lpstr>Extended Binary Trees</vt:lpstr>
      <vt:lpstr>Extended Binary Trees: Example</vt:lpstr>
      <vt:lpstr>Extended Binary Trees</vt:lpstr>
      <vt:lpstr>Extended Binary Trees</vt:lpstr>
      <vt:lpstr>Extended Binary Trees</vt:lpstr>
      <vt:lpstr>Properties of Binary Trees</vt:lpstr>
      <vt:lpstr>Properties of Binary Trees</vt:lpstr>
      <vt:lpstr>Properties of Binary Trees</vt:lpstr>
      <vt:lpstr>Properties of Binary Trees</vt:lpstr>
      <vt:lpstr>Properties of Binary Trees</vt:lpstr>
      <vt:lpstr>Outline</vt:lpstr>
      <vt:lpstr>Abstract Data Types</vt:lpstr>
      <vt:lpstr>Abstract Data Types: Node</vt:lpstr>
      <vt:lpstr>Abstract Data Types: Tree</vt:lpstr>
      <vt:lpstr>Abstract Data Types: Tree (More)</vt:lpstr>
      <vt:lpstr>Traversal</vt:lpstr>
      <vt:lpstr>Traversal</vt:lpstr>
      <vt:lpstr>Depth-First Traversal</vt:lpstr>
      <vt:lpstr>Traversal: Example</vt:lpstr>
      <vt:lpstr>Traversal: Example</vt:lpstr>
      <vt:lpstr>Traversal: Example</vt:lpstr>
      <vt:lpstr>Exercises</vt:lpstr>
      <vt:lpstr>Exercises</vt:lpstr>
      <vt:lpstr>Pre-order (Recursive)</vt:lpstr>
      <vt:lpstr>In-order (Recursive)</vt:lpstr>
      <vt:lpstr>Post-order (Recursive)</vt:lpstr>
      <vt:lpstr>Non-recursive Depth-First Traversal</vt:lpstr>
      <vt:lpstr>Non-Recursive Pre-Order Traversal</vt:lpstr>
      <vt:lpstr>PowerPoint 演示文稿</vt:lpstr>
      <vt:lpstr>Non-Recursive Pre-order</vt:lpstr>
      <vt:lpstr>Another Implementation</vt:lpstr>
      <vt:lpstr>Non-Recursive In-Order Traversal</vt:lpstr>
      <vt:lpstr>PowerPoint 演示文稿</vt:lpstr>
      <vt:lpstr>Non-Recursive In-order</vt:lpstr>
      <vt:lpstr>Non-Recursive Post-Order Traversal</vt:lpstr>
      <vt:lpstr>Non-Recursive Post-Order Traversal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Non-Recursive Post-order</vt:lpstr>
      <vt:lpstr>Non-Recursive Post-order</vt:lpstr>
      <vt:lpstr>Breadth-First Traversal</vt:lpstr>
      <vt:lpstr>Breadth-First Traversal</vt:lpstr>
      <vt:lpstr>Outline</vt:lpstr>
      <vt:lpstr>Storage Structures</vt:lpstr>
      <vt:lpstr>Linked Storage Structure</vt:lpstr>
      <vt:lpstr>Linked Storage Structure</vt:lpstr>
      <vt:lpstr>Linked Storage Structure</vt:lpstr>
      <vt:lpstr>Linked Storage Structure (Class)</vt:lpstr>
      <vt:lpstr>Linked Storage Structure (Parent)</vt:lpstr>
      <vt:lpstr>Linked Storage Structure</vt:lpstr>
      <vt:lpstr>Linked Storage Structure</vt:lpstr>
      <vt:lpstr>Sequential Storage Structure</vt:lpstr>
      <vt:lpstr>Sequential Storage Structure</vt:lpstr>
      <vt:lpstr>Review: Properties of Binary Trees</vt:lpstr>
      <vt:lpstr>Sequential Storage Structure of Complete Binary Trees</vt:lpstr>
      <vt:lpstr>Sequential Storage Structure of Complete Binary Trees</vt:lpstr>
      <vt:lpstr>Outline</vt:lpstr>
      <vt:lpstr>Definition</vt:lpstr>
      <vt:lpstr>Examples</vt:lpstr>
      <vt:lpstr>Properties</vt:lpstr>
      <vt:lpstr>Reconstruct a Binary Tree</vt:lpstr>
      <vt:lpstr>BST: ADT</vt:lpstr>
      <vt:lpstr>Search: Find, FindMin, FindMAX</vt:lpstr>
      <vt:lpstr>Find: Recursive Implementation</vt:lpstr>
      <vt:lpstr>Find: Iterative Implementation</vt:lpstr>
      <vt:lpstr>FindMin: Recursive</vt:lpstr>
      <vt:lpstr>FindMax: Non-Recursive</vt:lpstr>
      <vt:lpstr>Exercise </vt:lpstr>
      <vt:lpstr>Insert</vt:lpstr>
      <vt:lpstr>Implementation of Insert</vt:lpstr>
      <vt:lpstr>Insert Example</vt:lpstr>
      <vt:lpstr>Delete (Observation)</vt:lpstr>
      <vt:lpstr>Delete (Key Idea)</vt:lpstr>
      <vt:lpstr>Delete (Possible Methods)</vt:lpstr>
      <vt:lpstr>Delete (Possible Methods)</vt:lpstr>
      <vt:lpstr>Delete (Possible Methods)</vt:lpstr>
      <vt:lpstr>Delete (Possible Methods)</vt:lpstr>
      <vt:lpstr>Delete Methods</vt:lpstr>
      <vt:lpstr>Implementation of Delete</vt:lpstr>
      <vt:lpstr>Implementation of Delete (Cont.)</vt:lpstr>
      <vt:lpstr>Implementation of Delete</vt:lpstr>
      <vt:lpstr>Average-Case Analysis</vt:lpstr>
      <vt:lpstr>More</vt:lpstr>
      <vt:lpstr>Outline</vt:lpstr>
      <vt:lpstr>Imbalanced Cases</vt:lpstr>
      <vt:lpstr>Imbalanced Cases</vt:lpstr>
      <vt:lpstr>Worst-Case</vt:lpstr>
      <vt:lpstr>Solution: Balanced Search Trees</vt:lpstr>
      <vt:lpstr>АВЛ Trees</vt:lpstr>
      <vt:lpstr>Examples</vt:lpstr>
      <vt:lpstr>Reclusive Definition</vt:lpstr>
      <vt:lpstr>Balance Factor: Characterize Balance</vt:lpstr>
      <vt:lpstr>Operations</vt:lpstr>
      <vt:lpstr>Outline</vt:lpstr>
      <vt:lpstr>Insertion Procedure</vt:lpstr>
      <vt:lpstr>3 Cases of Height Increase</vt:lpstr>
      <vt:lpstr>Insertion Procedure</vt:lpstr>
      <vt:lpstr>Violation Sub-Cases after Insertion</vt:lpstr>
      <vt:lpstr>Violation Sub-Cases after Insertion</vt:lpstr>
      <vt:lpstr>Additional Transformation: Rotation</vt:lpstr>
      <vt:lpstr>Single Rotation</vt:lpstr>
      <vt:lpstr>Single Rotation for LL and RR</vt:lpstr>
      <vt:lpstr>Single Rotation: Example (LL Case)</vt:lpstr>
      <vt:lpstr>LR and RL: Single Rotation Fails</vt:lpstr>
      <vt:lpstr>LR and RL: Look More Nodes</vt:lpstr>
      <vt:lpstr>Double Rotation for LR and RL</vt:lpstr>
      <vt:lpstr>Example: RL (1st Rotation)</vt:lpstr>
      <vt:lpstr>Example: RL (2nd Rotation)</vt:lpstr>
      <vt:lpstr>No More Operations!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Complete Example</vt:lpstr>
      <vt:lpstr>Outline</vt:lpstr>
      <vt:lpstr>Deletion Procedure</vt:lpstr>
      <vt:lpstr>Case 1</vt:lpstr>
      <vt:lpstr>Case 2</vt:lpstr>
      <vt:lpstr>Case 3</vt:lpstr>
      <vt:lpstr>3 Possible Sub-Cases</vt:lpstr>
      <vt:lpstr>Sub-Case 3.1: Single Rotation</vt:lpstr>
      <vt:lpstr>Sub-Case 3.2: Single Rotation</vt:lpstr>
      <vt:lpstr>Sub-Case 3.3: Double Rotation</vt:lpstr>
      <vt:lpstr>More Operations</vt:lpstr>
      <vt:lpstr>Example</vt:lpstr>
      <vt:lpstr>Example</vt:lpstr>
      <vt:lpstr>Example</vt:lpstr>
      <vt:lpstr>Example</vt:lpstr>
      <vt:lpstr>Outline</vt:lpstr>
      <vt:lpstr>Worst-Case Depth</vt:lpstr>
      <vt:lpstr>Worst-Case Construction</vt:lpstr>
      <vt:lpstr>Worst-Case Depth</vt:lpstr>
      <vt:lpstr>Worst-Case Depth</vt:lpstr>
      <vt:lpstr>Summary</vt:lpstr>
      <vt:lpstr>Recommended Readings</vt:lpstr>
      <vt:lpstr>Exercise</vt:lpstr>
      <vt:lpstr>Exercise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Guojie Luo</dc:creator>
  <cp:lastModifiedBy>黄群</cp:lastModifiedBy>
  <cp:revision>1770</cp:revision>
  <cp:lastPrinted>2012-10-26T01:34:11Z</cp:lastPrinted>
  <dcterms:created xsi:type="dcterms:W3CDTF">2004-09-20T08:49:58Z</dcterms:created>
  <dcterms:modified xsi:type="dcterms:W3CDTF">2024-10-08T11:13:43Z</dcterms:modified>
</cp:coreProperties>
</file>